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7"/>
  </p:notesMasterIdLst>
  <p:handoutMasterIdLst>
    <p:handoutMasterId r:id="rId18"/>
  </p:handoutMasterIdLst>
  <p:sldIdLst>
    <p:sldId id="256" r:id="rId5"/>
    <p:sldId id="317" r:id="rId6"/>
    <p:sldId id="318" r:id="rId7"/>
    <p:sldId id="321" r:id="rId8"/>
    <p:sldId id="342" r:id="rId9"/>
    <p:sldId id="345" r:id="rId10"/>
    <p:sldId id="341" r:id="rId11"/>
    <p:sldId id="344" r:id="rId12"/>
    <p:sldId id="329" r:id="rId13"/>
    <p:sldId id="335" r:id="rId14"/>
    <p:sldId id="314" r:id="rId15"/>
    <p:sldId id="346" r:id="rId16"/>
  </p:sldIdLst>
  <p:sldSz cx="9144000" cy="6858000" type="screen4x3"/>
  <p:notesSz cx="7315200" cy="96012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50" autoAdjust="0"/>
    <p:restoredTop sz="57549" autoAdjust="0"/>
  </p:normalViewPr>
  <p:slideViewPr>
    <p:cSldViewPr>
      <p:cViewPr varScale="1">
        <p:scale>
          <a:sx n="65" d="100"/>
          <a:sy n="65" d="100"/>
        </p:scale>
        <p:origin x="1590" y="72"/>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838"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167B42A-4B00-4CEC-B27D-E130727D2BA7}"/>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a:extLst>
              <a:ext uri="{FF2B5EF4-FFF2-40B4-BE49-F238E27FC236}">
                <a16:creationId xmlns:a16="http://schemas.microsoft.com/office/drawing/2014/main" id="{36539D11-74FF-4C85-A97E-8B943ACD9C37}"/>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BCD92BA0-A6DC-4625-B215-0F68D20EFB01}" type="datetimeFigureOut">
              <a:rPr lang="en-US" smtClean="0"/>
              <a:t>9/18/2018</a:t>
            </a:fld>
            <a:endParaRPr lang="en-US"/>
          </a:p>
        </p:txBody>
      </p:sp>
      <p:sp>
        <p:nvSpPr>
          <p:cNvPr id="4" name="Footer Placeholder 3">
            <a:extLst>
              <a:ext uri="{FF2B5EF4-FFF2-40B4-BE49-F238E27FC236}">
                <a16:creationId xmlns:a16="http://schemas.microsoft.com/office/drawing/2014/main" id="{0DB9529F-1C92-4047-B7F7-BBC47A25606B}"/>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5A7BB12A-4A90-4A90-95E9-E889AB6914BF}"/>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BF97DC4C-023C-484E-B50B-6C0122C1CEEF}" type="slidenum">
              <a:rPr lang="en-US" smtClean="0"/>
              <a:t>‹#›</a:t>
            </a:fld>
            <a:endParaRPr lang="en-US"/>
          </a:p>
        </p:txBody>
      </p:sp>
    </p:spTree>
    <p:extLst>
      <p:ext uri="{BB962C8B-B14F-4D97-AF65-F5344CB8AC3E}">
        <p14:creationId xmlns:p14="http://schemas.microsoft.com/office/powerpoint/2010/main" val="8963472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52273F2-AC38-4C03-8E5C-2CFF03455D9E}" type="datetimeFigureOut">
              <a:rPr lang="en-US" smtClean="0"/>
              <a:t>9/18/2018</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u="sng" dirty="0"/>
              <a:t>Course Description</a:t>
            </a:r>
          </a:p>
          <a:p>
            <a:pPr defTabSz="966612">
              <a:defRPr/>
            </a:pPr>
            <a:endParaRPr lang="en-US" sz="1300" dirty="0"/>
          </a:p>
          <a:p>
            <a:pPr defTabSz="966612">
              <a:defRPr/>
            </a:pPr>
            <a:r>
              <a:rPr lang="en-US" sz="1300" dirty="0"/>
              <a:t>The purpose of this lesson is to provide students with an overview of how to document the physical characteristics, medical information, capacity to manage funds, and environmental and social conditions of a beneficiary.  This lesson provides guidance on assessing capacity to manage funds, determining if a competency evaluation is necessary, and provides the field examiner (FE) the opportunity to recommend fiduciary appointment or suggest an alternative method of oversight. </a:t>
            </a:r>
          </a:p>
          <a:p>
            <a:pPr defTabSz="966612">
              <a:defRPr/>
            </a:pPr>
            <a:endParaRPr lang="en-US" sz="1300" dirty="0"/>
          </a:p>
          <a:p>
            <a:pPr defTabSz="966612">
              <a:defRPr/>
            </a:pPr>
            <a:r>
              <a:rPr lang="en-US" sz="1300" dirty="0"/>
              <a:t>The four sections we will discuss in this lesson are:</a:t>
            </a:r>
          </a:p>
          <a:p>
            <a:pPr defTabSz="966612">
              <a:defRPr/>
            </a:pPr>
            <a:r>
              <a:rPr lang="en-US" sz="1300" dirty="0"/>
              <a:t> </a:t>
            </a:r>
          </a:p>
          <a:p>
            <a:pPr marL="181240" indent="-181240" defTabSz="966612">
              <a:buFont typeface="Arial" panose="020B0604020202020204" pitchFamily="34" charset="0"/>
              <a:buChar char="•"/>
              <a:defRPr/>
            </a:pPr>
            <a:r>
              <a:rPr lang="en-US" sz="1300" dirty="0"/>
              <a:t>Physical</a:t>
            </a:r>
          </a:p>
          <a:p>
            <a:pPr marL="181240" indent="-181240" defTabSz="966612">
              <a:buFont typeface="Arial" panose="020B0604020202020204" pitchFamily="34" charset="0"/>
              <a:buChar char="•"/>
              <a:defRPr/>
            </a:pPr>
            <a:r>
              <a:rPr lang="en-US" sz="1300" dirty="0"/>
              <a:t>Medical</a:t>
            </a:r>
          </a:p>
          <a:p>
            <a:pPr marL="181240" indent="-181240" defTabSz="966612">
              <a:buFont typeface="Arial" panose="020B0604020202020204" pitchFamily="34" charset="0"/>
              <a:buChar char="•"/>
              <a:defRPr/>
            </a:pPr>
            <a:r>
              <a:rPr lang="en-US" sz="1300" dirty="0"/>
              <a:t>Capacity to Manage Funds</a:t>
            </a:r>
          </a:p>
          <a:p>
            <a:pPr marL="181240" indent="-181240" defTabSz="966612">
              <a:buFont typeface="Arial" panose="020B0604020202020204" pitchFamily="34" charset="0"/>
              <a:buChar char="•"/>
              <a:defRPr/>
            </a:pPr>
            <a:r>
              <a:rPr lang="en-US" sz="1300" dirty="0"/>
              <a:t>Environmental and Social Conditions</a:t>
            </a:r>
          </a:p>
          <a:p>
            <a:pPr marL="181240" indent="-181240" defTabSz="966612">
              <a:buFont typeface="Arial" panose="020B0604020202020204" pitchFamily="34" charset="0"/>
              <a:buChar char="•"/>
              <a:defRPr/>
            </a:pPr>
            <a:endParaRPr lang="en-US" sz="1300" dirty="0"/>
          </a:p>
          <a:p>
            <a:pPr defTabSz="966612">
              <a:defRPr/>
            </a:pPr>
            <a:r>
              <a:rPr lang="en-US" sz="1300" dirty="0"/>
              <a:t>This is an introductory lesson to beneficiary welfare and capacity and live demonstration will occur throughout training.  </a:t>
            </a:r>
            <a:br>
              <a:rPr lang="en-US" sz="1300" dirty="0"/>
            </a:b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4066527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40" indent="-181240">
              <a:defRPr/>
            </a:pPr>
            <a:r>
              <a:rPr lang="en-US" b="0" i="1" u="none" baseline="0" dirty="0"/>
              <a:t>Learning Objective: </a:t>
            </a:r>
            <a:r>
              <a:rPr lang="en-US" i="1" dirty="0"/>
              <a:t>Evaluate living conditions, welfare, and needs</a:t>
            </a:r>
          </a:p>
          <a:p>
            <a:pPr marL="181240" indent="-181240">
              <a:defRPr/>
            </a:pPr>
            <a:r>
              <a:rPr lang="en-US" b="0" i="1" u="none" dirty="0"/>
              <a:t>Policy</a:t>
            </a:r>
            <a:r>
              <a:rPr lang="en-US" b="0" i="1" u="none" baseline="0" dirty="0"/>
              <a:t> Reference(s): FPM 2.D.2.f</a:t>
            </a:r>
          </a:p>
          <a:p>
            <a:pPr marL="181240" indent="-181240">
              <a:defRPr/>
            </a:pPr>
            <a:r>
              <a:rPr lang="en-US" b="0" i="1" u="none" baseline="0" dirty="0"/>
              <a:t>FPG Articles: Field Examination Interviews</a:t>
            </a:r>
            <a:endParaRPr lang="en-US" b="0" i="1" u="none" dirty="0"/>
          </a:p>
          <a:p>
            <a:endParaRPr lang="en-US" b="0" i="0" u="sng" baseline="0" dirty="0"/>
          </a:p>
          <a:p>
            <a:r>
              <a:rPr lang="en-US" b="0" i="0" u="sng" baseline="0" dirty="0">
                <a:solidFill>
                  <a:schemeClr val="tx1"/>
                </a:solidFill>
              </a:rPr>
              <a:t>Instructor Notes:</a:t>
            </a:r>
          </a:p>
          <a:p>
            <a:endParaRPr lang="en-US" b="0" i="0" u="sng" baseline="0" dirty="0">
              <a:solidFill>
                <a:schemeClr val="tx1"/>
              </a:solidFill>
            </a:endParaRPr>
          </a:p>
          <a:p>
            <a:r>
              <a:rPr lang="en-US" sz="1300" dirty="0"/>
              <a:t>The </a:t>
            </a:r>
            <a:r>
              <a:rPr lang="en-US" sz="1300" b="1" dirty="0"/>
              <a:t>Beneficiary Welfare </a:t>
            </a:r>
            <a:r>
              <a:rPr lang="en-US" sz="1300" dirty="0"/>
              <a:t>subsection</a:t>
            </a:r>
            <a:r>
              <a:rPr lang="en-US" sz="1300" i="1" dirty="0"/>
              <a:t> </a:t>
            </a:r>
            <a:r>
              <a:rPr lang="en-US" sz="1300" dirty="0"/>
              <a:t>allows the FE to document: </a:t>
            </a:r>
          </a:p>
          <a:p>
            <a:endParaRPr lang="en-US" sz="1300" dirty="0"/>
          </a:p>
          <a:p>
            <a:pPr marL="181240" indent="-181240">
              <a:buFont typeface="Arial" panose="020B0604020202020204" pitchFamily="34" charset="0"/>
              <a:buChar char="•"/>
            </a:pPr>
            <a:r>
              <a:rPr lang="en-US" sz="1300" dirty="0"/>
              <a:t>If the beneficiary's needs are met</a:t>
            </a:r>
          </a:p>
          <a:p>
            <a:pPr marL="664546" lvl="1" indent="-181240">
              <a:buFont typeface="Arial" panose="020B0604020202020204" pitchFamily="34" charset="0"/>
              <a:buChar char="•"/>
            </a:pPr>
            <a:r>
              <a:rPr lang="en-US" sz="1300" dirty="0"/>
              <a:t>If no, to whom the situation was referred</a:t>
            </a:r>
          </a:p>
          <a:p>
            <a:pPr marL="181240" indent="-181240">
              <a:buFont typeface="Arial" panose="020B0604020202020204" pitchFamily="34" charset="0"/>
              <a:buChar char="•"/>
            </a:pPr>
            <a:r>
              <a:rPr lang="en-US" sz="1300" dirty="0"/>
              <a:t>Id the FE discovered any adverse conditions while conducing the field examination</a:t>
            </a:r>
          </a:p>
          <a:p>
            <a:pPr marL="664546" lvl="1" indent="-181240">
              <a:buFont typeface="Arial" panose="020B0604020202020204" pitchFamily="34" charset="0"/>
              <a:buChar char="•"/>
            </a:pPr>
            <a:r>
              <a:rPr lang="en-US" sz="1300" dirty="0"/>
              <a:t>If yes, to whom the situation was referred</a:t>
            </a:r>
          </a:p>
          <a:p>
            <a:endParaRPr lang="en-US" sz="1300" u="sng" dirty="0"/>
          </a:p>
          <a:p>
            <a:pPr fontAlgn="t"/>
            <a:r>
              <a:rPr lang="en-US" sz="1300" dirty="0"/>
              <a:t>The FE must evaluate and document in the field examination report any unmet needs or conditions adverse to the beneficiary’s welfare along with any attempts made to correct the situation.</a:t>
            </a:r>
            <a:endParaRPr lang="en-US" dirty="0">
              <a:effectLst/>
            </a:endParaRPr>
          </a:p>
          <a:p>
            <a:pPr fontAlgn="t"/>
            <a:r>
              <a:rPr lang="en-US" dirty="0">
                <a:effectLst/>
              </a:rPr>
              <a:t> </a:t>
            </a:r>
          </a:p>
          <a:p>
            <a:pPr fontAlgn="t"/>
            <a:r>
              <a:rPr lang="en-US" sz="1300" dirty="0"/>
              <a:t>To the extent possible, the Field Examiner should take corrective action or extend assistance.  In cases of actual or suspected physical or mental abuse, neglect, or other harm to the beneficiary, referrals should be made to local agencies for assistance.</a:t>
            </a:r>
            <a:endParaRPr lang="en-US" dirty="0">
              <a:effectLst/>
            </a:endParaRPr>
          </a:p>
          <a:p>
            <a:pPr fontAlgn="t"/>
            <a:r>
              <a:rPr lang="en-US" dirty="0">
                <a:effectLst/>
              </a:rPr>
              <a:t> </a:t>
            </a:r>
          </a:p>
          <a:p>
            <a:pPr fontAlgn="t"/>
            <a:r>
              <a:rPr lang="en-US" sz="1300" dirty="0"/>
              <a:t>Adverse conditions must be determined based on the beneficiary’s preferred standard of living, not the opinions of the fiduciary or FE.  The FE must balance what the beneficiary is accustomed to and his/her means to decide if an adverse condition exists.</a:t>
            </a:r>
            <a:endParaRPr lang="en-US" dirty="0">
              <a:effectLst/>
            </a:endParaRPr>
          </a:p>
          <a:p>
            <a:endParaRPr lang="en-US" b="0" i="0" u="sng" baseline="0" dirty="0">
              <a:solidFill>
                <a:schemeClr val="tx1"/>
              </a:solidFill>
            </a:endParaRPr>
          </a:p>
          <a:p>
            <a:r>
              <a:rPr lang="en-US" b="1" i="0" u="none" baseline="0" dirty="0">
                <a:solidFill>
                  <a:schemeClr val="tx1"/>
                </a:solidFill>
              </a:rPr>
              <a:t>Example #1 (Unmet need): </a:t>
            </a:r>
            <a:r>
              <a:rPr lang="en-US" b="0" i="0" u="none" baseline="0" dirty="0">
                <a:solidFill>
                  <a:schemeClr val="tx1"/>
                </a:solidFill>
              </a:rPr>
              <a:t>During the field examination, the FE discovers the beneficiary does not have food in her refrigerator or pantry.  The beneficiary does have a history of substance abuse and tells the FE that is what she is spending her “personal needs” allowance from the fiduciary on.  Food is a need, not a want.  The FE must document the unmet need in FElux and take action to assist the beneficiary in obtaining food.  </a:t>
            </a:r>
          </a:p>
          <a:p>
            <a:endParaRPr lang="en-US" b="0" i="0" u="none" baseline="0" dirty="0">
              <a:solidFill>
                <a:schemeClr val="tx1"/>
              </a:solidFill>
            </a:endParaRPr>
          </a:p>
          <a:p>
            <a:r>
              <a:rPr lang="en-US" b="0" i="0" u="none" baseline="0" dirty="0">
                <a:solidFill>
                  <a:schemeClr val="tx1"/>
                </a:solidFill>
              </a:rPr>
              <a:t>Action could consist of, but is not limited to:</a:t>
            </a:r>
          </a:p>
          <a:p>
            <a:endParaRPr lang="en-US" b="0" i="0" u="none" baseline="0" dirty="0">
              <a:solidFill>
                <a:schemeClr val="tx1"/>
              </a:solidFill>
            </a:endParaRPr>
          </a:p>
          <a:p>
            <a:pPr marL="181240" indent="-181240">
              <a:buFont typeface="Arial" panose="020B0604020202020204" pitchFamily="34" charset="0"/>
              <a:buChar char="•"/>
            </a:pPr>
            <a:r>
              <a:rPr lang="en-US" b="0" i="0" u="none" baseline="0" dirty="0">
                <a:solidFill>
                  <a:schemeClr val="tx1"/>
                </a:solidFill>
              </a:rPr>
              <a:t>Researching a food bank near the beneficiary’s residence</a:t>
            </a:r>
          </a:p>
          <a:p>
            <a:pPr marL="181240" indent="-181240">
              <a:buFont typeface="Arial" panose="020B0604020202020204" pitchFamily="34" charset="0"/>
              <a:buChar char="•"/>
            </a:pPr>
            <a:r>
              <a:rPr lang="en-US" b="0" i="0" u="none" baseline="0" dirty="0">
                <a:solidFill>
                  <a:schemeClr val="tx1"/>
                </a:solidFill>
              </a:rPr>
              <a:t>Working with the fiduciary to have a reloadable gift card for a grocery store near the beneficiary sent to beneficiary</a:t>
            </a:r>
          </a:p>
          <a:p>
            <a:pPr marL="181240" indent="-181240">
              <a:buFont typeface="Arial" panose="020B0604020202020204" pitchFamily="34" charset="0"/>
              <a:buChar char="•"/>
            </a:pPr>
            <a:r>
              <a:rPr lang="en-US" b="0" i="0" u="none" baseline="0" dirty="0">
                <a:solidFill>
                  <a:schemeClr val="tx1"/>
                </a:solidFill>
              </a:rPr>
              <a:t>Working with VA Social Workers to get the beneficiary into support groups </a:t>
            </a:r>
          </a:p>
          <a:p>
            <a:pPr marL="181240" indent="-181240">
              <a:buFont typeface="Arial" panose="020B0604020202020204" pitchFamily="34" charset="0"/>
              <a:buChar char="•"/>
            </a:pPr>
            <a:endParaRPr lang="en-US" b="0" i="0" u="none" baseline="0" dirty="0">
              <a:solidFill>
                <a:schemeClr val="tx1"/>
              </a:solidFill>
            </a:endParaRPr>
          </a:p>
          <a:p>
            <a:r>
              <a:rPr lang="en-US" b="1" i="0" u="none" baseline="0" dirty="0">
                <a:solidFill>
                  <a:schemeClr val="tx1"/>
                </a:solidFill>
              </a:rPr>
              <a:t>Example #2 (Possible adverse condition): </a:t>
            </a:r>
            <a:r>
              <a:rPr lang="en-US" b="0" i="0" u="none" baseline="0" dirty="0">
                <a:solidFill>
                  <a:schemeClr val="tx1"/>
                </a:solidFill>
              </a:rPr>
              <a:t>During the field examination the field examiner discovers that the beneficiary sleeps in a recliner and does not own a bed.  Through discussion with the beneficiary, the field examiner learned the beneficiary has health conditions that make sleeping in a bed uncomfortable.  The beneficiary stated sleeping in a recliner is more restful, productive, and that he is perfectly content with his current situation.</a:t>
            </a:r>
          </a:p>
          <a:p>
            <a:endParaRPr lang="en-US" b="0" i="0" u="none" baseline="0" dirty="0">
              <a:solidFill>
                <a:schemeClr val="tx1"/>
              </a:solidFill>
            </a:endParaRPr>
          </a:p>
          <a:p>
            <a:r>
              <a:rPr lang="en-US" b="0" i="0" u="none" baseline="0" dirty="0">
                <a:solidFill>
                  <a:schemeClr val="tx1"/>
                </a:solidFill>
              </a:rPr>
              <a:t>The FE should document the conversation about sleeping in a recliner versus a bed and that the beneficiary does not wish to purchase a bed.  This is a situation where it would be inappropriate for the FE to document as an adverse condition and refer to the fiduciary for assistance.  If the beneficiary had reported that he wanted a bed, the FE would then need to document as an adverse condition and refer to the fiduciary for assistance.</a:t>
            </a:r>
          </a:p>
          <a:p>
            <a:br>
              <a:rPr lang="en-US" sz="1300" dirty="0"/>
            </a:br>
            <a:r>
              <a:rPr lang="en-US" sz="1300" b="1" u="sng" dirty="0"/>
              <a:t>Demonstration Notes</a:t>
            </a:r>
            <a:r>
              <a:rPr lang="en-US" sz="1300" dirty="0"/>
              <a:t>: </a:t>
            </a:r>
          </a:p>
          <a:p>
            <a:pPr defTabSz="966612">
              <a:defRPr/>
            </a:pPr>
            <a:endParaRPr lang="en-US" sz="1300" dirty="0"/>
          </a:p>
          <a:p>
            <a:pPr defTabSz="966612">
              <a:defRPr/>
            </a:pPr>
            <a:r>
              <a:rPr lang="en-US" sz="1300" dirty="0"/>
              <a:t>Minimize PowerPoint and demonstrate how to document beneficiary welfare and needs. </a:t>
            </a:r>
          </a:p>
          <a:p>
            <a:pPr defTabSz="966612">
              <a:defRPr/>
            </a:pPr>
            <a:endParaRPr lang="en-US" sz="1300" dirty="0"/>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dirty="0"/>
          </a:p>
        </p:txBody>
      </p:sp>
    </p:spTree>
    <p:extLst>
      <p:ext uri="{BB962C8B-B14F-4D97-AF65-F5344CB8AC3E}">
        <p14:creationId xmlns:p14="http://schemas.microsoft.com/office/powerpoint/2010/main" val="15856241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66559">
              <a:defRPr/>
            </a:pPr>
            <a:r>
              <a:rPr lang="en-US" u="sng" dirty="0"/>
              <a:t>Instructor Notes:</a:t>
            </a:r>
          </a:p>
          <a:p>
            <a:pPr marL="0" lvl="1" defTabSz="966559">
              <a:defRPr/>
            </a:pPr>
            <a:endParaRPr lang="en-US" dirty="0"/>
          </a:p>
          <a:p>
            <a:pPr marL="0" lvl="1" defTabSz="966559">
              <a:defRPr/>
            </a:pPr>
            <a:r>
              <a:rPr lang="en-US" dirty="0"/>
              <a:t>(Recall)  These are the learning objectives as stated from the beginning of the training: </a:t>
            </a:r>
          </a:p>
          <a:p>
            <a:pPr marL="181240" indent="-181240">
              <a:buFont typeface="Arial" panose="020B0604020202020204" pitchFamily="34" charset="0"/>
              <a:buChar char="•"/>
              <a:defRPr/>
            </a:pPr>
            <a:r>
              <a:rPr lang="en-US" dirty="0"/>
              <a:t>Gather physical characteristics</a:t>
            </a:r>
          </a:p>
          <a:p>
            <a:pPr marL="181240" indent="-181240">
              <a:buFont typeface="Arial" panose="020B0604020202020204" pitchFamily="34" charset="0"/>
              <a:buChar char="•"/>
              <a:defRPr/>
            </a:pPr>
            <a:r>
              <a:rPr lang="en-US" dirty="0"/>
              <a:t>Collect medical information</a:t>
            </a:r>
          </a:p>
          <a:p>
            <a:pPr marL="181240" indent="-181240">
              <a:buFont typeface="Arial" panose="020B0604020202020204" pitchFamily="34" charset="0"/>
              <a:buChar char="•"/>
              <a:defRPr/>
            </a:pPr>
            <a:r>
              <a:rPr lang="en-US" dirty="0"/>
              <a:t>Assess capacity to manage funds</a:t>
            </a:r>
          </a:p>
          <a:p>
            <a:pPr marL="181240" indent="-181240">
              <a:buFont typeface="Arial" panose="020B0604020202020204" pitchFamily="34" charset="0"/>
              <a:buChar char="•"/>
              <a:defRPr/>
            </a:pPr>
            <a:r>
              <a:rPr lang="en-US" dirty="0"/>
              <a:t>Determine the need for a competency evaluation</a:t>
            </a:r>
          </a:p>
          <a:p>
            <a:pPr marL="181240" indent="-181240">
              <a:buFont typeface="Arial" panose="020B0604020202020204" pitchFamily="34" charset="0"/>
              <a:buChar char="•"/>
              <a:defRPr/>
            </a:pPr>
            <a:r>
              <a:rPr lang="en-US" dirty="0"/>
              <a:t>Evaluate living conditions, welfare, and needs</a:t>
            </a:r>
          </a:p>
          <a:p>
            <a:pPr marL="0" lvl="1" defTabSz="966559">
              <a:defRPr/>
            </a:pPr>
            <a:endParaRPr lang="en-US" sz="1300" dirty="0">
              <a:solidFill>
                <a:prstClr val="black"/>
              </a:solidFill>
            </a:endParaRPr>
          </a:p>
          <a:p>
            <a:pPr marL="0" lvl="1" defTabSz="966559">
              <a:defRPr/>
            </a:pPr>
            <a:r>
              <a:rPr lang="en-US" sz="1300" dirty="0">
                <a:solidFill>
                  <a:prstClr val="black"/>
                </a:solidFill>
              </a:rPr>
              <a:t>(Recap)  We discussed each of these learning objectives through the following topics in each slide today:</a:t>
            </a:r>
          </a:p>
          <a:p>
            <a:pPr marL="181240" indent="-181240">
              <a:buFont typeface="Arial" panose="020B0604020202020204" pitchFamily="34" charset="0"/>
              <a:buChar char="•"/>
            </a:pPr>
            <a:r>
              <a:rPr lang="en-US" dirty="0"/>
              <a:t>Physical Characteristics</a:t>
            </a:r>
          </a:p>
          <a:p>
            <a:pPr marL="181240" indent="-181240">
              <a:buFont typeface="Arial" panose="020B0604020202020204" pitchFamily="34" charset="0"/>
              <a:buChar char="•"/>
            </a:pPr>
            <a:r>
              <a:rPr lang="en-US" dirty="0"/>
              <a:t>Medical Information</a:t>
            </a:r>
          </a:p>
          <a:p>
            <a:pPr marL="181240" indent="-181240">
              <a:buFont typeface="Arial" panose="020B0604020202020204" pitchFamily="34" charset="0"/>
              <a:buChar char="•"/>
            </a:pPr>
            <a:r>
              <a:rPr lang="en-US" dirty="0"/>
              <a:t>Orientation and Observation</a:t>
            </a:r>
          </a:p>
          <a:p>
            <a:pPr marL="181240" indent="-181240">
              <a:buFont typeface="Arial" panose="020B0604020202020204" pitchFamily="34" charset="0"/>
              <a:buChar char="•"/>
            </a:pPr>
            <a:r>
              <a:rPr lang="en-US" dirty="0"/>
              <a:t>Capacity to Manage Funds</a:t>
            </a:r>
          </a:p>
          <a:p>
            <a:pPr marL="181240" indent="-181240">
              <a:buFont typeface="Arial" panose="020B0604020202020204" pitchFamily="34" charset="0"/>
              <a:buChar char="•"/>
            </a:pPr>
            <a:r>
              <a:rPr lang="en-US" dirty="0"/>
              <a:t>Competency Evaluation</a:t>
            </a:r>
          </a:p>
          <a:p>
            <a:pPr marL="181240" indent="-181240">
              <a:buFont typeface="Arial" panose="020B0604020202020204" pitchFamily="34" charset="0"/>
              <a:buChar char="•"/>
            </a:pPr>
            <a:r>
              <a:rPr lang="en-US" dirty="0"/>
              <a:t>Environmental and Social Conditions</a:t>
            </a:r>
          </a:p>
          <a:p>
            <a:pPr marL="181240" indent="-181240">
              <a:buFont typeface="Arial" panose="020B0604020202020204" pitchFamily="34" charset="0"/>
              <a:buChar char="•"/>
            </a:pPr>
            <a:r>
              <a:rPr lang="en-US" dirty="0"/>
              <a:t>Welfare and Needs</a:t>
            </a:r>
          </a:p>
          <a:p>
            <a:pPr marL="0" lvl="1" defTabSz="966559">
              <a:defRPr/>
            </a:pPr>
            <a:endParaRPr lang="en-US" dirty="0"/>
          </a:p>
          <a:p>
            <a:pPr marL="0" lvl="1" defTabSz="966559">
              <a:defRPr/>
            </a:pPr>
            <a:r>
              <a:rPr lang="en-US" sz="1300" b="1" dirty="0">
                <a:solidFill>
                  <a:prstClr val="black"/>
                </a:solidFill>
              </a:rPr>
              <a:t>Are there any additional questions?  </a:t>
            </a:r>
          </a:p>
        </p:txBody>
      </p:sp>
      <p:sp>
        <p:nvSpPr>
          <p:cNvPr id="4" name="Slide Number Placeholder 3"/>
          <p:cNvSpPr>
            <a:spLocks noGrp="1"/>
          </p:cNvSpPr>
          <p:nvPr>
            <p:ph type="sldNum" sz="quarter" idx="10"/>
          </p:nvPr>
        </p:nvSpPr>
        <p:spPr/>
        <p:txBody>
          <a:bodyPr/>
          <a:lstStyle/>
          <a:p>
            <a:fld id="{03CECF49-2165-4CE7-B39E-10D80CF3C557}" type="slidenum">
              <a:rPr lang="en-US" smtClean="0"/>
              <a:t>11</a:t>
            </a:fld>
            <a:endParaRPr lang="en-US" dirty="0"/>
          </a:p>
        </p:txBody>
      </p:sp>
    </p:spTree>
    <p:extLst>
      <p:ext uri="{BB962C8B-B14F-4D97-AF65-F5344CB8AC3E}">
        <p14:creationId xmlns:p14="http://schemas.microsoft.com/office/powerpoint/2010/main" val="9203491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p>
          <a:p>
            <a:endParaRPr lang="en-US" u="sng" dirty="0"/>
          </a:p>
          <a:p>
            <a:r>
              <a:rPr lang="en-US" u="none" dirty="0"/>
              <a:t>An</a:t>
            </a:r>
            <a:r>
              <a:rPr lang="en-US" u="none" baseline="0" dirty="0"/>
              <a:t> assessment and satisfaction survey have been assigned to you in TMS.  You should be able to complete both within ten minutes.  </a:t>
            </a:r>
          </a:p>
          <a:p>
            <a:r>
              <a:rPr lang="en-US" u="none" baseline="0" dirty="0"/>
              <a:t>Completing both will allow you to receive credit for this training.</a:t>
            </a:r>
          </a:p>
          <a:p>
            <a:endParaRPr lang="en-US" u="none" dirty="0"/>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12</a:t>
            </a:fld>
            <a:endParaRPr lang="en-US" dirty="0"/>
          </a:p>
        </p:txBody>
      </p:sp>
    </p:spTree>
    <p:extLst>
      <p:ext uri="{BB962C8B-B14F-4D97-AF65-F5344CB8AC3E}">
        <p14:creationId xmlns:p14="http://schemas.microsoft.com/office/powerpoint/2010/main" val="3326097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sz="1300" dirty="0"/>
              <a:t>By the end of this lesson, the student will be able to do the following:</a:t>
            </a:r>
          </a:p>
          <a:p>
            <a:endParaRPr lang="en-US" sz="1300" dirty="0"/>
          </a:p>
          <a:p>
            <a:pPr marL="181240" indent="-181240">
              <a:buFont typeface="Arial" panose="020B0604020202020204" pitchFamily="34" charset="0"/>
              <a:buChar char="•"/>
              <a:defRPr/>
            </a:pPr>
            <a:r>
              <a:rPr lang="en-US" dirty="0"/>
              <a:t>Gather and document physical characteristics</a:t>
            </a:r>
            <a:r>
              <a:rPr lang="en-US" baseline="0" dirty="0"/>
              <a:t> </a:t>
            </a:r>
            <a:r>
              <a:rPr lang="en-US" dirty="0"/>
              <a:t>of the beneficiary</a:t>
            </a:r>
          </a:p>
          <a:p>
            <a:pPr marL="181240" indent="-181240">
              <a:buFont typeface="Arial" panose="020B0604020202020204" pitchFamily="34" charset="0"/>
              <a:buChar char="•"/>
              <a:defRPr/>
            </a:pPr>
            <a:r>
              <a:rPr lang="en-US" dirty="0"/>
              <a:t>Gather and document beneficiary medical information</a:t>
            </a:r>
          </a:p>
          <a:p>
            <a:pPr marL="181240" indent="-181240">
              <a:buFont typeface="Arial" panose="020B0604020202020204" pitchFamily="34" charset="0"/>
              <a:buChar char="•"/>
              <a:defRPr/>
            </a:pPr>
            <a:r>
              <a:rPr lang="en-US" dirty="0"/>
              <a:t>Assess and document the beneficiary's capacity to manage funds</a:t>
            </a:r>
          </a:p>
          <a:p>
            <a:pPr marL="181240" indent="-181240">
              <a:buFont typeface="Arial" panose="020B0604020202020204" pitchFamily="34" charset="0"/>
              <a:buChar char="•"/>
              <a:defRPr/>
            </a:pPr>
            <a:r>
              <a:rPr lang="en-US" dirty="0"/>
              <a:t>Determine the need for a competency evaluation</a:t>
            </a:r>
          </a:p>
          <a:p>
            <a:pPr marL="181240" indent="-181240">
              <a:buFont typeface="Arial" panose="020B0604020202020204" pitchFamily="34" charset="0"/>
              <a:buChar char="•"/>
              <a:defRPr/>
            </a:pPr>
            <a:r>
              <a:rPr lang="en-US" dirty="0"/>
              <a:t>Assess and document living conditions, welfare, and needs of beneficiary</a:t>
            </a:r>
          </a:p>
          <a:p>
            <a:pPr marL="181240" indent="-181240">
              <a:buFont typeface="Arial" panose="020B0604020202020204" pitchFamily="34" charset="0"/>
              <a:buChar char="•"/>
              <a:defRPr/>
            </a:pPr>
            <a:r>
              <a:rPr lang="en-US" dirty="0"/>
              <a:t>Understand the need and the importance of documenting beneficiary physical characteristics, medical information, capacity and welfare</a:t>
            </a:r>
          </a:p>
          <a:p>
            <a:endParaRPr lang="en-US" dirty="0"/>
          </a:p>
          <a:p>
            <a:pPr marL="181240" indent="-18124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54088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u="none" dirty="0"/>
              <a:t>These are the relevant references to this training:</a:t>
            </a:r>
          </a:p>
          <a:p>
            <a:pPr marL="181240" indent="-181240">
              <a:buFont typeface="Arial" panose="020B0604020202020204" pitchFamily="34" charset="0"/>
              <a:buChar char="•"/>
            </a:pPr>
            <a:r>
              <a:rPr lang="en-US" dirty="0"/>
              <a:t>FPM 2.D.2, </a:t>
            </a:r>
            <a:r>
              <a:rPr lang="en-US" i="1" dirty="0"/>
              <a:t>Conditions of the Beneficiary</a:t>
            </a:r>
          </a:p>
          <a:p>
            <a:pPr marL="181240" indent="-181240">
              <a:buFont typeface="Arial" panose="020B0604020202020204" pitchFamily="34" charset="0"/>
              <a:buChar char="•"/>
            </a:pPr>
            <a:r>
              <a:rPr lang="en-US" dirty="0"/>
              <a:t>FPM 2.D.4, </a:t>
            </a:r>
            <a:r>
              <a:rPr lang="en-US" i="1" dirty="0"/>
              <a:t>Fiduciary Information for all Initial and Successor Initial Appointment Field Examinations</a:t>
            </a:r>
          </a:p>
          <a:p>
            <a:pPr marL="181240" indent="-181240">
              <a:buFont typeface="Arial" panose="020B0604020202020204" pitchFamily="34" charset="0"/>
              <a:buChar char="•"/>
            </a:pPr>
            <a:r>
              <a:rPr lang="en-US" dirty="0"/>
              <a:t>M21-1, III.iv.8.A.4.d, </a:t>
            </a:r>
            <a:r>
              <a:rPr lang="en-US" i="1" dirty="0"/>
              <a:t>Evidence Required to Restore Competency</a:t>
            </a:r>
          </a:p>
          <a:p>
            <a:pPr marL="181240" indent="-181240">
              <a:buFont typeface="Arial" panose="020B0604020202020204" pitchFamily="34" charset="0"/>
              <a:buChar char="•"/>
            </a:pPr>
            <a:r>
              <a:rPr lang="en-US" dirty="0"/>
              <a:t>FPG, </a:t>
            </a:r>
            <a:r>
              <a:rPr lang="en-US" i="1" dirty="0"/>
              <a:t>Field Examination Interview</a:t>
            </a: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2528355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40" indent="-181240">
              <a:defRPr/>
            </a:pPr>
            <a:r>
              <a:rPr lang="en-US" b="0" i="1" u="none" dirty="0"/>
              <a:t>Learning</a:t>
            </a:r>
            <a:r>
              <a:rPr lang="en-US" b="0" i="1" u="none" baseline="0" dirty="0"/>
              <a:t> Objective:  </a:t>
            </a:r>
            <a:r>
              <a:rPr lang="en-US" i="1" dirty="0"/>
              <a:t>Gather physical characteristics</a:t>
            </a:r>
          </a:p>
          <a:p>
            <a:r>
              <a:rPr lang="en-US" b="0" i="1" u="none" dirty="0"/>
              <a:t>Policy</a:t>
            </a:r>
            <a:r>
              <a:rPr lang="en-US" b="0" i="1" u="none" baseline="0" dirty="0"/>
              <a:t> Reference(s): FPM 2.D.2.a</a:t>
            </a:r>
          </a:p>
          <a:p>
            <a:r>
              <a:rPr lang="en-US" b="0" i="1" u="none" baseline="0" dirty="0"/>
              <a:t>FPG Articles: Field Examination Interview</a:t>
            </a:r>
            <a:endParaRPr lang="en-US" b="0" i="1" u="none" dirty="0"/>
          </a:p>
          <a:p>
            <a:endParaRPr lang="en-US" b="0" u="sng" dirty="0"/>
          </a:p>
          <a:p>
            <a:r>
              <a:rPr lang="en-US" b="0" u="sng" dirty="0"/>
              <a:t>Instructor Notes: </a:t>
            </a:r>
          </a:p>
          <a:p>
            <a:endParaRPr lang="en-US" b="0" dirty="0"/>
          </a:p>
          <a:p>
            <a:r>
              <a:rPr lang="en-US" sz="1300" dirty="0"/>
              <a:t>The </a:t>
            </a:r>
            <a:r>
              <a:rPr lang="en-US" sz="1300" b="1" dirty="0"/>
              <a:t>Physical Characteristics </a:t>
            </a:r>
            <a:r>
              <a:rPr lang="en-US" sz="1300" dirty="0"/>
              <a:t>section of FElux allows the FE to document:</a:t>
            </a:r>
          </a:p>
          <a:p>
            <a:r>
              <a:rPr lang="en-US" sz="1300" dirty="0"/>
              <a:t> </a:t>
            </a:r>
          </a:p>
          <a:p>
            <a:pPr marL="181240" indent="-181240">
              <a:buFont typeface="Arial" panose="020B0604020202020204" pitchFamily="34" charset="0"/>
              <a:buChar char="•"/>
            </a:pPr>
            <a:r>
              <a:rPr lang="en-US" sz="1300" dirty="0"/>
              <a:t>beneficiary age</a:t>
            </a:r>
          </a:p>
          <a:p>
            <a:pPr marL="181240" indent="-181240">
              <a:buFont typeface="Arial" panose="020B0604020202020204" pitchFamily="34" charset="0"/>
              <a:buChar char="•"/>
            </a:pPr>
            <a:r>
              <a:rPr lang="en-US" sz="1300" dirty="0"/>
              <a:t>beneficiary appearance</a:t>
            </a:r>
          </a:p>
          <a:p>
            <a:pPr marL="664546" lvl="1" indent="-181240">
              <a:buFont typeface="Arial" panose="020B0604020202020204" pitchFamily="34" charset="0"/>
              <a:buChar char="•"/>
            </a:pPr>
            <a:r>
              <a:rPr lang="en-US" sz="1300" dirty="0"/>
              <a:t>Height</a:t>
            </a:r>
          </a:p>
          <a:p>
            <a:pPr marL="664546" lvl="1" indent="-181240">
              <a:buFont typeface="Arial" panose="020B0604020202020204" pitchFamily="34" charset="0"/>
              <a:buChar char="•"/>
            </a:pPr>
            <a:r>
              <a:rPr lang="en-US" sz="1300" dirty="0"/>
              <a:t>Weight</a:t>
            </a:r>
          </a:p>
          <a:p>
            <a:pPr marL="664546" lvl="1" indent="-181240">
              <a:buFont typeface="Arial" panose="020B0604020202020204" pitchFamily="34" charset="0"/>
              <a:buChar char="•"/>
            </a:pPr>
            <a:r>
              <a:rPr lang="en-US" sz="1300" dirty="0"/>
              <a:t>Hair color</a:t>
            </a:r>
          </a:p>
          <a:p>
            <a:pPr marL="664546" lvl="1" indent="-181240">
              <a:buFont typeface="Arial" panose="020B0604020202020204" pitchFamily="34" charset="0"/>
              <a:buChar char="•"/>
            </a:pPr>
            <a:r>
              <a:rPr lang="en-US" sz="1300" dirty="0"/>
              <a:t>Race</a:t>
            </a:r>
          </a:p>
          <a:p>
            <a:pPr marL="664546" lvl="1" indent="-181240">
              <a:buFont typeface="Arial" panose="020B0604020202020204" pitchFamily="34" charset="0"/>
              <a:buChar char="•"/>
            </a:pPr>
            <a:r>
              <a:rPr lang="en-US" sz="1300" dirty="0"/>
              <a:t>Weight</a:t>
            </a:r>
          </a:p>
          <a:p>
            <a:pPr marL="664546" lvl="1" indent="-181240">
              <a:buFont typeface="Arial" panose="020B0604020202020204" pitchFamily="34" charset="0"/>
              <a:buChar char="•"/>
            </a:pPr>
            <a:r>
              <a:rPr lang="en-US" sz="1300" dirty="0"/>
              <a:t>Distinguishing features</a:t>
            </a:r>
          </a:p>
          <a:p>
            <a:pPr marL="181240" indent="-181240" defTabSz="966612">
              <a:buFont typeface="Arial" panose="020B0604020202020204" pitchFamily="34" charset="0"/>
              <a:buChar char="•"/>
              <a:defRPr/>
            </a:pPr>
            <a:r>
              <a:rPr lang="en-US" sz="1300" dirty="0"/>
              <a:t>physical limitations</a:t>
            </a:r>
          </a:p>
          <a:p>
            <a:pPr marL="664546" lvl="1" indent="-181240">
              <a:buFont typeface="Arial" panose="020B0604020202020204" pitchFamily="34" charset="0"/>
              <a:buChar char="•"/>
            </a:pPr>
            <a:r>
              <a:rPr lang="en-US" sz="1300" dirty="0"/>
              <a:t>Use of glasses</a:t>
            </a:r>
          </a:p>
          <a:p>
            <a:pPr marL="664546" lvl="1" indent="-181240">
              <a:buFont typeface="Arial" panose="020B0604020202020204" pitchFamily="34" charset="0"/>
              <a:buChar char="•"/>
            </a:pPr>
            <a:r>
              <a:rPr lang="en-US" sz="1300" dirty="0"/>
              <a:t>Use of dentures</a:t>
            </a:r>
          </a:p>
          <a:p>
            <a:pPr marL="664546" lvl="1" indent="-181240">
              <a:buFont typeface="Arial" panose="020B0604020202020204" pitchFamily="34" charset="0"/>
              <a:buChar char="•"/>
            </a:pPr>
            <a:r>
              <a:rPr lang="en-US" sz="1300" dirty="0"/>
              <a:t>Use of hearing aids</a:t>
            </a:r>
          </a:p>
          <a:p>
            <a:pPr marL="483306" lvl="1" defTabSz="966612">
              <a:defRPr/>
            </a:pPr>
            <a:endParaRPr lang="en-US" sz="1300" dirty="0"/>
          </a:p>
          <a:p>
            <a:pPr defTabSz="966612">
              <a:defRPr/>
            </a:pPr>
            <a:r>
              <a:rPr lang="en-US" sz="1300" dirty="0"/>
              <a:t>Physical limitations may be immediately apparent to the FE and others may not be.  Therefore, it is the responsibility of the FE to ask probing questions to identify all physical limitations.  </a:t>
            </a:r>
            <a:r>
              <a:rPr lang="en-US" kern="1200" baseline="0" dirty="0">
                <a:solidFill>
                  <a:schemeClr val="tx1"/>
                </a:solidFill>
                <a:effectLst/>
                <a:latin typeface="+mn-lt"/>
                <a:ea typeface="+mn-ea"/>
                <a:cs typeface="+mn-cs"/>
              </a:rPr>
              <a:t>Keep in mind that it is imperative to remain sensitive and </a:t>
            </a:r>
            <a:r>
              <a:rPr lang="en-US" altLang="en-US" dirty="0"/>
              <a:t>phrase questions tactfully so the beneficiary's dignity is preserved at all times.</a:t>
            </a:r>
            <a:endParaRPr lang="en-US" altLang="en-US" sz="1300" dirty="0"/>
          </a:p>
          <a:p>
            <a:pPr defTabSz="966612">
              <a:defRPr/>
            </a:pPr>
            <a:endParaRPr lang="en-US" sz="1300" dirty="0"/>
          </a:p>
          <a:p>
            <a:pPr marL="664546" lvl="1" indent="-181240" defTabSz="966612">
              <a:buFont typeface="Arial" panose="020B0604020202020204" pitchFamily="34" charset="0"/>
              <a:buChar char="•"/>
              <a:defRPr/>
            </a:pPr>
            <a:r>
              <a:rPr lang="en-US" sz="1300" b="1" dirty="0"/>
              <a:t>Examples </a:t>
            </a:r>
            <a:r>
              <a:rPr lang="en-US" sz="1300" dirty="0"/>
              <a:t>of observable physical limitations may include, but are not limited to: </a:t>
            </a:r>
          </a:p>
          <a:p>
            <a:pPr marL="483306" lvl="1" defTabSz="966612">
              <a:defRPr/>
            </a:pPr>
            <a:endParaRPr lang="en-US" sz="1300" dirty="0"/>
          </a:p>
          <a:p>
            <a:pPr marL="1147852" lvl="2" indent="-181240" defTabSz="966612">
              <a:buFont typeface="Arial" panose="020B0604020202020204" pitchFamily="34" charset="0"/>
              <a:buChar char="•"/>
              <a:defRPr/>
            </a:pPr>
            <a:r>
              <a:rPr lang="en-US" sz="1300" dirty="0"/>
              <a:t>Use of a cane</a:t>
            </a:r>
          </a:p>
          <a:p>
            <a:pPr marL="1147852" lvl="2" indent="-181240" defTabSz="966612">
              <a:buFont typeface="Arial" panose="020B0604020202020204" pitchFamily="34" charset="0"/>
              <a:buChar char="•"/>
              <a:defRPr/>
            </a:pPr>
            <a:r>
              <a:rPr lang="en-US" sz="1300" dirty="0"/>
              <a:t>Use of a walker</a:t>
            </a:r>
          </a:p>
          <a:p>
            <a:pPr marL="1147852" lvl="2" indent="-181240" defTabSz="966612">
              <a:buFont typeface="Arial" panose="020B0604020202020204" pitchFamily="34" charset="0"/>
              <a:buChar char="•"/>
              <a:defRPr/>
            </a:pPr>
            <a:r>
              <a:rPr lang="en-US" sz="1300" dirty="0"/>
              <a:t>Use of a wheel chair</a:t>
            </a:r>
          </a:p>
          <a:p>
            <a:pPr marL="1147852" lvl="2" indent="-181240" defTabSz="966612">
              <a:buFont typeface="Arial" panose="020B0604020202020204" pitchFamily="34" charset="0"/>
              <a:buChar char="•"/>
              <a:defRPr/>
            </a:pPr>
            <a:r>
              <a:rPr lang="en-US" sz="1300" dirty="0"/>
              <a:t>Amputation of an extremity</a:t>
            </a:r>
          </a:p>
          <a:p>
            <a:pPr marL="1147852" lvl="2" indent="-181240" defTabSz="966612">
              <a:buFont typeface="Arial" panose="020B0604020202020204" pitchFamily="34" charset="0"/>
              <a:buChar char="•"/>
              <a:defRPr/>
            </a:pPr>
            <a:r>
              <a:rPr lang="en-US" sz="1300" dirty="0"/>
              <a:t>Bedridden beneficiary</a:t>
            </a:r>
          </a:p>
          <a:p>
            <a:pPr marL="664546" lvl="1" indent="-181240" defTabSz="966612">
              <a:buFont typeface="Arial" panose="020B0604020202020204" pitchFamily="34" charset="0"/>
              <a:buChar char="•"/>
              <a:defRPr/>
            </a:pPr>
            <a:endParaRPr lang="en-US" sz="1300" dirty="0"/>
          </a:p>
          <a:p>
            <a:pPr marL="664546" lvl="1" indent="-181240" defTabSz="966612">
              <a:buFont typeface="Arial" panose="020B0604020202020204" pitchFamily="34" charset="0"/>
              <a:buChar char="•"/>
              <a:defRPr/>
            </a:pPr>
            <a:r>
              <a:rPr lang="en-US" sz="1300" b="1" dirty="0"/>
              <a:t>Examples </a:t>
            </a:r>
            <a:r>
              <a:rPr lang="en-US" sz="1300" dirty="0"/>
              <a:t>of non-apparent physical limitations may include, but are not limited to: </a:t>
            </a:r>
          </a:p>
          <a:p>
            <a:pPr marL="483306" lvl="1" defTabSz="966612">
              <a:defRPr/>
            </a:pPr>
            <a:r>
              <a:rPr lang="en-US" sz="1300" dirty="0"/>
              <a:t>	</a:t>
            </a:r>
          </a:p>
          <a:p>
            <a:pPr marL="1147852" lvl="2" indent="-181240" defTabSz="966612">
              <a:buFont typeface="Arial" panose="020B0604020202020204" pitchFamily="34" charset="0"/>
              <a:buChar char="•"/>
              <a:defRPr/>
            </a:pPr>
            <a:r>
              <a:rPr lang="en-US" sz="1300" dirty="0"/>
              <a:t>Hearing loss</a:t>
            </a:r>
          </a:p>
          <a:p>
            <a:pPr marL="1147852" lvl="2" indent="-181240" defTabSz="966612">
              <a:buFont typeface="Arial" panose="020B0604020202020204" pitchFamily="34" charset="0"/>
              <a:buChar char="•"/>
              <a:defRPr/>
            </a:pPr>
            <a:r>
              <a:rPr lang="en-US" sz="1300" dirty="0"/>
              <a:t>Use of dentures</a:t>
            </a:r>
          </a:p>
          <a:p>
            <a:pPr marL="1147852" lvl="2" indent="-181240" defTabSz="966612">
              <a:buFont typeface="Arial" panose="020B0604020202020204" pitchFamily="34" charset="0"/>
              <a:buChar char="•"/>
              <a:defRPr/>
            </a:pPr>
            <a:r>
              <a:rPr lang="en-US" sz="1300" dirty="0"/>
              <a:t>Visual impairment</a:t>
            </a:r>
          </a:p>
          <a:p>
            <a:pPr marL="1147852" lvl="2" indent="-181240" defTabSz="966612">
              <a:buFont typeface="Arial" panose="020B0604020202020204" pitchFamily="34" charset="0"/>
              <a:buChar char="•"/>
              <a:defRPr/>
            </a:pPr>
            <a:r>
              <a:rPr lang="en-US" sz="1300" dirty="0"/>
              <a:t>Requirement of assistance with activities of daily living (getting dressed, using the restroom, eating/drinking, bathing) </a:t>
            </a:r>
          </a:p>
          <a:p>
            <a:endParaRPr lang="en-US" sz="1300" dirty="0"/>
          </a:p>
          <a:p>
            <a:pPr defTabSz="966612">
              <a:defRPr/>
            </a:pPr>
            <a:r>
              <a:rPr lang="en-US" sz="1300" dirty="0"/>
              <a:t>The physical characteristics of the beneficiary may indicate he or she requires more assistance he or she receives or draw FE attention to potential VA benefit entitlement issues (possible increase, possible decrease, or termination of benefit).  As we briefly talked about in the Field Examination Interviews less, the FE must discuss the application, benefit award adjustment, and/or the debt waiver process with the beneficiary and fiduciary if the FE notices benefit entitlement issues while conducting the field examination.  There will be a lesson later in the week where we take a deeper dive into benefit entitlement.</a:t>
            </a:r>
          </a:p>
          <a:p>
            <a:r>
              <a:rPr lang="en-US" sz="1300" dirty="0"/>
              <a:t> </a:t>
            </a:r>
          </a:p>
          <a:p>
            <a:r>
              <a:rPr lang="en-US" sz="1300" dirty="0"/>
              <a:t>Although physical characteristics change over time, another advantage to properly completing this section, is that it may be a helpful reference when attempting to verify the beneficiary in the future.  </a:t>
            </a:r>
          </a:p>
          <a:p>
            <a:r>
              <a:rPr lang="en-US" sz="1300" dirty="0"/>
              <a:t> </a:t>
            </a:r>
          </a:p>
          <a:p>
            <a:r>
              <a:rPr lang="en-US" sz="1300" b="1" dirty="0"/>
              <a:t>Example #1: </a:t>
            </a:r>
            <a:r>
              <a:rPr lang="en-US" sz="1300" dirty="0"/>
              <a:t>Beneficiary is bedridden in a very nursing home and staff members are not available to assist in identifying the beneficiary during a follow-up field examination.  However, an old FElux indicates the beneficiary only has one ear; the left.</a:t>
            </a:r>
          </a:p>
          <a:p>
            <a:r>
              <a:rPr lang="en-US" sz="1300" dirty="0"/>
              <a:t> </a:t>
            </a:r>
          </a:p>
          <a:p>
            <a:r>
              <a:rPr lang="en-US" sz="1300" b="1" dirty="0"/>
              <a:t>Example #2:</a:t>
            </a:r>
            <a:r>
              <a:rPr lang="en-US" sz="1300" dirty="0"/>
              <a:t> Beneficiary refuses to confirm their identity during a follow-up field examination.  However, an old FELux indicates the beneficiary has a large Marine Corps Eagle, Globe, and Anchor tattoo on his left forearm and a large cross on his right calf.  Both tattoos are visible at the time of the follow-up field examination, therefore, the FE can reasonably assume the beneficiary’s identity.</a:t>
            </a:r>
          </a:p>
          <a:p>
            <a:endParaRPr lang="en-US" sz="1300" dirty="0"/>
          </a:p>
          <a:p>
            <a:r>
              <a:rPr lang="en-US" b="1" u="sng" dirty="0">
                <a:solidFill>
                  <a:schemeClr val="tx1"/>
                </a:solidFill>
              </a:rPr>
              <a:t>Demonstration</a:t>
            </a:r>
            <a:r>
              <a:rPr lang="en-US" b="1" u="sng" baseline="0" dirty="0">
                <a:solidFill>
                  <a:schemeClr val="tx1"/>
                </a:solidFill>
              </a:rPr>
              <a:t> Notes:</a:t>
            </a:r>
          </a:p>
          <a:p>
            <a:endParaRPr lang="en-US" b="1" u="sng" baseline="0" dirty="0">
              <a:solidFill>
                <a:schemeClr val="tx1"/>
              </a:solidFill>
            </a:endParaRPr>
          </a:p>
          <a:p>
            <a:r>
              <a:rPr lang="en-US" b="0" u="none" baseline="0" dirty="0">
                <a:solidFill>
                  <a:schemeClr val="tx1"/>
                </a:solidFill>
              </a:rPr>
              <a:t>Minimize PowerPoint and demonstrate how to document beneficiary physical characteristics.</a:t>
            </a:r>
            <a:endParaRPr lang="en-US" sz="1300" dirty="0"/>
          </a:p>
          <a:p>
            <a:endParaRPr lang="en-US" b="0" dirty="0"/>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40" indent="-181240">
              <a:defRPr/>
            </a:pPr>
            <a:r>
              <a:rPr lang="en-US" b="0" i="1" u="none" dirty="0"/>
              <a:t>Learning</a:t>
            </a:r>
            <a:r>
              <a:rPr lang="en-US" b="0" i="1" u="none" baseline="0" dirty="0"/>
              <a:t> Objective:  </a:t>
            </a:r>
            <a:r>
              <a:rPr lang="en-US" i="1" dirty="0"/>
              <a:t>Collect medical information</a:t>
            </a:r>
          </a:p>
          <a:p>
            <a:pPr defTabSz="966612">
              <a:defRPr/>
            </a:pPr>
            <a:r>
              <a:rPr lang="en-US" b="0" i="1" u="none" dirty="0"/>
              <a:t>Policy</a:t>
            </a:r>
            <a:r>
              <a:rPr lang="en-US" b="0" i="1" u="none" baseline="0" dirty="0"/>
              <a:t> Reference(s): FPM 2.D.2.a</a:t>
            </a:r>
          </a:p>
          <a:p>
            <a:r>
              <a:rPr lang="en-US" b="0" i="1" u="none" baseline="0" dirty="0"/>
              <a:t>FPG Articles: Field Examination Interview</a:t>
            </a:r>
            <a:endParaRPr lang="en-US" b="0" i="1" u="none" dirty="0"/>
          </a:p>
          <a:p>
            <a:endParaRPr lang="en-US" b="0" u="sng" dirty="0"/>
          </a:p>
          <a:p>
            <a:r>
              <a:rPr lang="en-US" b="0" u="sng" dirty="0"/>
              <a:t>Instructor Notes: </a:t>
            </a:r>
          </a:p>
          <a:p>
            <a:endParaRPr lang="en-US" sz="1300" dirty="0"/>
          </a:p>
          <a:p>
            <a:r>
              <a:rPr lang="en-US" sz="1300" dirty="0"/>
              <a:t>The </a:t>
            </a:r>
            <a:r>
              <a:rPr lang="en-US" sz="1300" b="1" dirty="0"/>
              <a:t>Medical </a:t>
            </a:r>
            <a:r>
              <a:rPr lang="en-US" sz="1300" dirty="0"/>
              <a:t>section of FElux contains two subsections:</a:t>
            </a:r>
          </a:p>
          <a:p>
            <a:endParaRPr lang="en-US" sz="1300" dirty="0"/>
          </a:p>
          <a:p>
            <a:pPr marL="181240" indent="-181240">
              <a:buFont typeface="Arial" panose="020B0604020202020204" pitchFamily="34" charset="0"/>
              <a:buChar char="•"/>
            </a:pPr>
            <a:r>
              <a:rPr lang="en-US" sz="1300" dirty="0"/>
              <a:t>Medical </a:t>
            </a:r>
          </a:p>
          <a:p>
            <a:pPr marL="181240" indent="-181240">
              <a:buFont typeface="Arial" panose="020B0604020202020204" pitchFamily="34" charset="0"/>
              <a:buChar char="•"/>
            </a:pPr>
            <a:r>
              <a:rPr lang="en-US" sz="1300" dirty="0"/>
              <a:t>Orientation and Observations</a:t>
            </a:r>
          </a:p>
          <a:p>
            <a:endParaRPr lang="en-US" sz="1300" dirty="0"/>
          </a:p>
          <a:p>
            <a:r>
              <a:rPr lang="en-US" sz="1300" dirty="0"/>
              <a:t>The </a:t>
            </a:r>
            <a:r>
              <a:rPr lang="en-US" sz="1300" i="1" dirty="0"/>
              <a:t>Medical </a:t>
            </a:r>
            <a:r>
              <a:rPr lang="en-US" sz="1300" dirty="0"/>
              <a:t>subsection</a:t>
            </a:r>
            <a:r>
              <a:rPr lang="en-US" sz="1300" i="1" dirty="0"/>
              <a:t> </a:t>
            </a:r>
            <a:r>
              <a:rPr lang="en-US" sz="1300" dirty="0"/>
              <a:t>allows the FE to document:</a:t>
            </a:r>
          </a:p>
          <a:p>
            <a:r>
              <a:rPr lang="en-US" sz="1300" dirty="0"/>
              <a:t> </a:t>
            </a:r>
          </a:p>
          <a:p>
            <a:pPr marL="181240" indent="-181240">
              <a:buFont typeface="Arial" panose="020B0604020202020204" pitchFamily="34" charset="0"/>
              <a:buChar char="•"/>
            </a:pPr>
            <a:r>
              <a:rPr lang="en-US" sz="1300" dirty="0"/>
              <a:t>Where (or, who pays for) medical care the beneficiary receives </a:t>
            </a:r>
          </a:p>
          <a:p>
            <a:pPr marL="181240" indent="-181240">
              <a:buFont typeface="Arial" panose="020B0604020202020204" pitchFamily="34" charset="0"/>
              <a:buChar char="•"/>
            </a:pPr>
            <a:r>
              <a:rPr lang="en-US" sz="1300" dirty="0"/>
              <a:t>Times hospitalized within the last year</a:t>
            </a:r>
          </a:p>
          <a:p>
            <a:pPr marL="181240" indent="-181240">
              <a:buFont typeface="Arial" panose="020B0604020202020204" pitchFamily="34" charset="0"/>
              <a:buChar char="•"/>
            </a:pPr>
            <a:r>
              <a:rPr lang="en-US" sz="1300" dirty="0"/>
              <a:t>History and/or type of substance abuse</a:t>
            </a:r>
          </a:p>
          <a:p>
            <a:pPr marL="181240" indent="-181240">
              <a:buFont typeface="Arial" panose="020B0604020202020204" pitchFamily="34" charset="0"/>
              <a:buChar char="•"/>
            </a:pPr>
            <a:r>
              <a:rPr lang="en-US" sz="1300" dirty="0"/>
              <a:t>Where (or, who pays for) the medications the beneficiary receives</a:t>
            </a:r>
          </a:p>
          <a:p>
            <a:pPr marL="181240" indent="-181240">
              <a:buFont typeface="Arial" panose="020B0604020202020204" pitchFamily="34" charset="0"/>
              <a:buChar char="•"/>
            </a:pPr>
            <a:r>
              <a:rPr lang="en-US" sz="1300" dirty="0"/>
              <a:t>Medical conditions and diagnoses</a:t>
            </a:r>
          </a:p>
          <a:p>
            <a:endParaRPr lang="en-US" sz="1300" b="1" dirty="0"/>
          </a:p>
          <a:p>
            <a:r>
              <a:rPr lang="en-US" sz="1300" b="1" dirty="0"/>
              <a:t>Examples </a:t>
            </a:r>
            <a:r>
              <a:rPr lang="en-US" sz="1300" dirty="0"/>
              <a:t>of common medical conditions and diagnoses may include, but are not limited to: </a:t>
            </a:r>
          </a:p>
          <a:p>
            <a:endParaRPr lang="en-US" sz="1300" dirty="0"/>
          </a:p>
          <a:p>
            <a:pPr marL="181240" indent="-181240">
              <a:buFont typeface="Arial" panose="020B0604020202020204" pitchFamily="34" charset="0"/>
              <a:buChar char="•"/>
            </a:pPr>
            <a:r>
              <a:rPr lang="en-US" sz="1300" dirty="0"/>
              <a:t>High blood pressure</a:t>
            </a:r>
          </a:p>
          <a:p>
            <a:pPr marL="181240" indent="-181240">
              <a:buFont typeface="Arial" panose="020B0604020202020204" pitchFamily="34" charset="0"/>
              <a:buChar char="•"/>
            </a:pPr>
            <a:r>
              <a:rPr lang="en-US" sz="1300" dirty="0"/>
              <a:t>Diabetes</a:t>
            </a:r>
          </a:p>
          <a:p>
            <a:pPr marL="181240" indent="-181240">
              <a:buFont typeface="Arial" panose="020B0604020202020204" pitchFamily="34" charset="0"/>
              <a:buChar char="•"/>
            </a:pPr>
            <a:r>
              <a:rPr lang="en-US" sz="1300" dirty="0"/>
              <a:t>Paraplegia and Quadriplegia</a:t>
            </a:r>
          </a:p>
          <a:p>
            <a:pPr marL="181240" indent="-181240">
              <a:buFont typeface="Arial" panose="020B0604020202020204" pitchFamily="34" charset="0"/>
              <a:buChar char="•"/>
            </a:pPr>
            <a:r>
              <a:rPr lang="en-US" sz="1300" dirty="0"/>
              <a:t>Parkinson’s Disease</a:t>
            </a:r>
          </a:p>
          <a:p>
            <a:pPr marL="181240" indent="-181240">
              <a:buFont typeface="Arial" panose="020B0604020202020204" pitchFamily="34" charset="0"/>
              <a:buChar char="•"/>
            </a:pPr>
            <a:r>
              <a:rPr lang="en-US" sz="1300" dirty="0"/>
              <a:t>Chronic Heart Failure</a:t>
            </a:r>
          </a:p>
          <a:p>
            <a:pPr marL="181240" indent="-181240">
              <a:buFont typeface="Arial" panose="020B0604020202020204" pitchFamily="34" charset="0"/>
              <a:buChar char="•"/>
            </a:pPr>
            <a:r>
              <a:rPr lang="en-US" sz="1300" dirty="0"/>
              <a:t>Arteriosclerotic Heart Disease</a:t>
            </a:r>
          </a:p>
          <a:p>
            <a:pPr marL="181240" indent="-181240">
              <a:buFont typeface="Arial" panose="020B0604020202020204" pitchFamily="34" charset="0"/>
              <a:buChar char="•"/>
            </a:pPr>
            <a:r>
              <a:rPr lang="en-US" sz="1300" dirty="0"/>
              <a:t>Cardiovascular Accident</a:t>
            </a:r>
          </a:p>
          <a:p>
            <a:pPr marL="181240" indent="-181240" defTabSz="966612">
              <a:buFont typeface="Arial" panose="020B0604020202020204" pitchFamily="34" charset="0"/>
              <a:buChar char="•"/>
              <a:defRPr/>
            </a:pPr>
            <a:r>
              <a:rPr lang="en-US" sz="1300" dirty="0"/>
              <a:t>Dementia and Alzheimer's Disease</a:t>
            </a:r>
          </a:p>
          <a:p>
            <a:pPr marL="181240" indent="-181240">
              <a:buFont typeface="Arial" panose="020B0604020202020204" pitchFamily="34" charset="0"/>
              <a:buChar char="•"/>
            </a:pPr>
            <a:r>
              <a:rPr lang="en-US" sz="1300" dirty="0"/>
              <a:t>Anxiety Disorder</a:t>
            </a:r>
          </a:p>
          <a:p>
            <a:pPr marL="181240" indent="-181240">
              <a:buFont typeface="Arial" panose="020B0604020202020204" pitchFamily="34" charset="0"/>
              <a:buChar char="•"/>
            </a:pPr>
            <a:r>
              <a:rPr lang="en-US" sz="1300" dirty="0"/>
              <a:t>Schizoaffective Disorder</a:t>
            </a:r>
          </a:p>
          <a:p>
            <a:pPr marL="181240" indent="-181240">
              <a:buFont typeface="Arial" panose="020B0604020202020204" pitchFamily="34" charset="0"/>
              <a:buChar char="•"/>
            </a:pPr>
            <a:r>
              <a:rPr lang="en-US" sz="1300" dirty="0"/>
              <a:t>Substance Related Disorders</a:t>
            </a:r>
          </a:p>
          <a:p>
            <a:pPr marL="181240" indent="-181240">
              <a:buFont typeface="Arial" panose="020B0604020202020204" pitchFamily="34" charset="0"/>
              <a:buChar char="•"/>
            </a:pPr>
            <a:r>
              <a:rPr lang="en-US" sz="1300" dirty="0"/>
              <a:t>Posttraumatic Stress Disorder (PTSD)</a:t>
            </a:r>
          </a:p>
          <a:p>
            <a:pPr marL="181240" indent="-181240">
              <a:buFont typeface="Arial" panose="020B0604020202020204" pitchFamily="34" charset="0"/>
              <a:buChar char="•"/>
            </a:pPr>
            <a:r>
              <a:rPr lang="en-US" sz="1300" dirty="0"/>
              <a:t>Bipolar Disorder</a:t>
            </a:r>
          </a:p>
          <a:p>
            <a:pPr marL="181240" indent="-181240">
              <a:buFont typeface="Arial" panose="020B0604020202020204" pitchFamily="34" charset="0"/>
              <a:buChar char="•"/>
            </a:pPr>
            <a:r>
              <a:rPr lang="en-US" sz="1300" dirty="0"/>
              <a:t>Schizophrenia</a:t>
            </a:r>
          </a:p>
          <a:p>
            <a:r>
              <a:rPr lang="en-US" sz="1300" dirty="0"/>
              <a:t> </a:t>
            </a:r>
          </a:p>
          <a:p>
            <a:r>
              <a:rPr lang="en-US" b="1" u="sng" dirty="0">
                <a:solidFill>
                  <a:schemeClr val="tx1"/>
                </a:solidFill>
              </a:rPr>
              <a:t>Demonstration</a:t>
            </a:r>
            <a:r>
              <a:rPr lang="en-US" b="1" u="sng" baseline="0" dirty="0">
                <a:solidFill>
                  <a:schemeClr val="tx1"/>
                </a:solidFill>
              </a:rPr>
              <a:t> Notes:</a:t>
            </a:r>
          </a:p>
          <a:p>
            <a:endParaRPr lang="en-US" b="1" u="sng" baseline="0" dirty="0">
              <a:solidFill>
                <a:schemeClr val="tx1"/>
              </a:solidFill>
            </a:endParaRPr>
          </a:p>
          <a:p>
            <a:r>
              <a:rPr lang="en-US" b="0" u="none" baseline="0" dirty="0">
                <a:solidFill>
                  <a:schemeClr val="tx1"/>
                </a:solidFill>
              </a:rPr>
              <a:t>Minimize PowerPoint and demonstrate how to document the medical information subsection. </a:t>
            </a:r>
            <a:endParaRPr lang="en-US" sz="1300" dirty="0"/>
          </a:p>
          <a:p>
            <a:endParaRPr lang="en-US" dirty="0">
              <a:solidFill>
                <a:schemeClr val="tx1"/>
              </a:solidFill>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40" indent="-181240">
              <a:defRPr/>
            </a:pPr>
            <a:r>
              <a:rPr lang="en-US" b="0" i="1" u="none" dirty="0"/>
              <a:t>Learning</a:t>
            </a:r>
            <a:r>
              <a:rPr lang="en-US" b="0" i="1" u="none" baseline="0" dirty="0"/>
              <a:t> Objective:  </a:t>
            </a:r>
            <a:r>
              <a:rPr lang="en-US" i="1" dirty="0"/>
              <a:t>Collect medical information</a:t>
            </a:r>
          </a:p>
          <a:p>
            <a:pPr defTabSz="966612">
              <a:defRPr/>
            </a:pPr>
            <a:r>
              <a:rPr lang="en-US" b="0" i="1" u="none" dirty="0"/>
              <a:t>Policy</a:t>
            </a:r>
            <a:r>
              <a:rPr lang="en-US" b="0" i="1" u="none" baseline="0" dirty="0"/>
              <a:t> Reference(s): FPM 2.D.2.a</a:t>
            </a:r>
          </a:p>
          <a:p>
            <a:r>
              <a:rPr lang="en-US" b="0" i="1" u="none" baseline="0" dirty="0"/>
              <a:t>FPG Articles: Field Examination Interview</a:t>
            </a:r>
            <a:endParaRPr lang="en-US" b="0" i="1" u="none" dirty="0"/>
          </a:p>
          <a:p>
            <a:endParaRPr lang="en-US" b="0" u="sng" dirty="0"/>
          </a:p>
          <a:p>
            <a:r>
              <a:rPr lang="en-US" b="0" u="sng" dirty="0"/>
              <a:t>Instructor Notes: </a:t>
            </a:r>
          </a:p>
          <a:p>
            <a:endParaRPr lang="en-US" sz="1300" dirty="0"/>
          </a:p>
          <a:p>
            <a:pPr defTabSz="966612">
              <a:defRPr/>
            </a:pPr>
            <a:r>
              <a:rPr lang="en-US" altLang="en-US" dirty="0">
                <a:solidFill>
                  <a:srgbClr val="000066"/>
                </a:solidFill>
              </a:rPr>
              <a:t>Assessing the beneficiary's orientation and ability to communicate is a valuable part of the field examination process because it provides an indication of the level of supervision a beneficiary may require with handling finances. </a:t>
            </a:r>
          </a:p>
          <a:p>
            <a:pPr defTabSz="966612">
              <a:defRPr/>
            </a:pPr>
            <a:endParaRPr lang="en-US" altLang="en-US" dirty="0">
              <a:solidFill>
                <a:srgbClr val="000066"/>
              </a:solidFill>
            </a:endParaRPr>
          </a:p>
          <a:p>
            <a:pPr defTabSz="966612">
              <a:defRPr/>
            </a:pPr>
            <a:r>
              <a:rPr lang="en-US" altLang="en-US" dirty="0">
                <a:solidFill>
                  <a:srgbClr val="000066"/>
                </a:solidFill>
              </a:rPr>
              <a:t>Orientation refers to the relationship of the beneficiary to the world around him or her the beneficiary’s perception of person, places, and events. This is also known as “orientation spheres”</a:t>
            </a:r>
            <a:r>
              <a:rPr lang="en-US" altLang="en-US" baseline="0" dirty="0">
                <a:solidFill>
                  <a:srgbClr val="000066"/>
                </a:solidFill>
              </a:rPr>
              <a:t> – Person, Place, Events.  </a:t>
            </a:r>
            <a:r>
              <a:rPr lang="en-US" altLang="en-US" dirty="0">
                <a:solidFill>
                  <a:srgbClr val="000066"/>
                </a:solidFill>
              </a:rPr>
              <a:t>  </a:t>
            </a:r>
          </a:p>
          <a:p>
            <a:pPr defTabSz="966612">
              <a:defRPr/>
            </a:pPr>
            <a:endParaRPr lang="en-US" altLang="en-US" dirty="0">
              <a:solidFill>
                <a:srgbClr val="000066"/>
              </a:solidFill>
            </a:endParaRPr>
          </a:p>
          <a:p>
            <a:pPr defTabSz="966612">
              <a:defRPr/>
            </a:pPr>
            <a:r>
              <a:rPr lang="en-US" altLang="en-US" b="1" dirty="0">
                <a:solidFill>
                  <a:srgbClr val="000066"/>
                </a:solidFill>
              </a:rPr>
              <a:t>Person</a:t>
            </a:r>
            <a:r>
              <a:rPr lang="en-US" altLang="en-US" dirty="0">
                <a:solidFill>
                  <a:srgbClr val="000066"/>
                </a:solidFill>
              </a:rPr>
              <a:t> - Person refers to the beneficiary's identity and the identity of those around him or her. Beneficiaries oriented in this sphere are able to identify themselves correctly, as well as any others present.</a:t>
            </a:r>
          </a:p>
          <a:p>
            <a:pPr defTabSz="966612">
              <a:defRPr/>
            </a:pPr>
            <a:r>
              <a:rPr lang="en-US" altLang="en-US" b="1" dirty="0">
                <a:solidFill>
                  <a:srgbClr val="000066"/>
                </a:solidFill>
              </a:rPr>
              <a:t>Place</a:t>
            </a:r>
            <a:r>
              <a:rPr lang="en-US" altLang="en-US" dirty="0">
                <a:solidFill>
                  <a:srgbClr val="000066"/>
                </a:solidFill>
              </a:rPr>
              <a:t> – Place</a:t>
            </a:r>
            <a:r>
              <a:rPr lang="en-US" altLang="en-US" baseline="0" dirty="0">
                <a:solidFill>
                  <a:srgbClr val="000066"/>
                </a:solidFill>
              </a:rPr>
              <a:t> </a:t>
            </a:r>
            <a:r>
              <a:rPr lang="en-US" altLang="en-US" dirty="0">
                <a:solidFill>
                  <a:srgbClr val="000066"/>
                </a:solidFill>
              </a:rPr>
              <a:t>refers to the beneficiary's immediate surroundings. Beneficiaries oriented in this sphere are able to describe their location.</a:t>
            </a:r>
          </a:p>
          <a:p>
            <a:pPr defTabSz="966612">
              <a:defRPr/>
            </a:pPr>
            <a:r>
              <a:rPr lang="en-US" altLang="en-US" b="1" dirty="0">
                <a:solidFill>
                  <a:srgbClr val="000066"/>
                </a:solidFill>
              </a:rPr>
              <a:t>Events</a:t>
            </a:r>
            <a:r>
              <a:rPr lang="en-US" altLang="en-US" dirty="0">
                <a:solidFill>
                  <a:srgbClr val="000066"/>
                </a:solidFill>
              </a:rPr>
              <a:t> – Events refer to the current time period. Beneficiaries oriented in this sphere are able to relate current and past events and are aware of the current date and time.  The FE asks two questions</a:t>
            </a:r>
            <a:r>
              <a:rPr lang="en-US" altLang="en-US" baseline="0" dirty="0">
                <a:solidFill>
                  <a:srgbClr val="000066"/>
                </a:solidFill>
              </a:rPr>
              <a:t> when evaluating this sphere: Events and Time.</a:t>
            </a:r>
            <a:r>
              <a:rPr lang="en-US" altLang="en-US" dirty="0">
                <a:solidFill>
                  <a:srgbClr val="000066"/>
                </a:solidFill>
              </a:rPr>
              <a:t>  </a:t>
            </a:r>
          </a:p>
          <a:p>
            <a:pPr defTabSz="966612">
              <a:defRPr/>
            </a:pPr>
            <a:endParaRPr lang="en-US" altLang="en-US" dirty="0">
              <a:solidFill>
                <a:srgbClr val="000066"/>
              </a:solidFill>
            </a:endParaRPr>
          </a:p>
          <a:p>
            <a:r>
              <a:rPr lang="en-US" sz="1300" dirty="0"/>
              <a:t>The </a:t>
            </a:r>
            <a:r>
              <a:rPr lang="en-US" sz="1300" i="1" dirty="0"/>
              <a:t>Orientation and Observations</a:t>
            </a:r>
            <a:r>
              <a:rPr lang="en-US" sz="1300" dirty="0"/>
              <a:t> subsection allows the FE to document:</a:t>
            </a:r>
          </a:p>
          <a:p>
            <a:endParaRPr lang="en-US" sz="1300" dirty="0"/>
          </a:p>
          <a:p>
            <a:pPr marL="181240" indent="-181240" fontAlgn="t">
              <a:buFont typeface="Arial" panose="020B0604020202020204" pitchFamily="34" charset="0"/>
              <a:buChar char="•"/>
            </a:pPr>
            <a:r>
              <a:rPr lang="en-US" sz="1300" dirty="0"/>
              <a:t>Apparent orientation to person, place, events, and time</a:t>
            </a:r>
          </a:p>
          <a:p>
            <a:pPr marL="664546" lvl="1" indent="-181240" fontAlgn="t">
              <a:buFont typeface="Arial" panose="020B0604020202020204" pitchFamily="34" charset="0"/>
              <a:buChar char="•"/>
            </a:pPr>
            <a:r>
              <a:rPr lang="en-US" kern="1200" dirty="0">
                <a:solidFill>
                  <a:schemeClr val="tx1"/>
                </a:solidFill>
                <a:effectLst/>
                <a:latin typeface="+mn-lt"/>
                <a:ea typeface="+mn-ea"/>
                <a:cs typeface="+mn-cs"/>
              </a:rPr>
              <a:t>These</a:t>
            </a:r>
            <a:r>
              <a:rPr lang="en-US" kern="1200" baseline="0" dirty="0">
                <a:solidFill>
                  <a:schemeClr val="tx1"/>
                </a:solidFill>
                <a:effectLst/>
                <a:latin typeface="+mn-lt"/>
                <a:ea typeface="+mn-ea"/>
                <a:cs typeface="+mn-cs"/>
              </a:rPr>
              <a:t> assessment questions can be weaved into the FE interview or asked all at one time.  Keep in mind that it is imperative to remain sensitive and </a:t>
            </a:r>
            <a:r>
              <a:rPr lang="en-US" altLang="en-US" dirty="0"/>
              <a:t>phrase questions tactfully so the beneficiary's dignity is preserved at all times.</a:t>
            </a:r>
          </a:p>
          <a:p>
            <a:pPr marL="966612" lvl="2" fontAlgn="t"/>
            <a:endParaRPr lang="en-US" b="1" dirty="0">
              <a:effectLst/>
            </a:endParaRPr>
          </a:p>
          <a:p>
            <a:pPr marL="1147852" lvl="2" indent="-181240" fontAlgn="t">
              <a:buFont typeface="Arial" panose="020B0604020202020204" pitchFamily="34" charset="0"/>
              <a:buChar char="•"/>
            </a:pPr>
            <a:r>
              <a:rPr lang="en-US" b="1" dirty="0">
                <a:effectLst/>
              </a:rPr>
              <a:t>Example</a:t>
            </a:r>
            <a:r>
              <a:rPr lang="en-US" b="1" baseline="0" dirty="0">
                <a:effectLst/>
              </a:rPr>
              <a:t> orientation to person question:</a:t>
            </a:r>
            <a:r>
              <a:rPr lang="en-US" baseline="0" dirty="0">
                <a:effectLst/>
              </a:rPr>
              <a:t> Good afternoon, sir, my name is Whitney Blair and I am a field examiner with the Department of Veterans Affairs.  What is your name?</a:t>
            </a:r>
          </a:p>
          <a:p>
            <a:pPr marL="1147852" lvl="2" indent="-181240" fontAlgn="t">
              <a:buFont typeface="Arial" panose="020B0604020202020204" pitchFamily="34" charset="0"/>
              <a:buChar char="•"/>
            </a:pPr>
            <a:r>
              <a:rPr lang="en-US" baseline="0" dirty="0">
                <a:effectLst/>
              </a:rPr>
              <a:t> </a:t>
            </a:r>
            <a:r>
              <a:rPr lang="en-US" b="1" baseline="0" dirty="0">
                <a:effectLst/>
              </a:rPr>
              <a:t>Example orientation to place question:  </a:t>
            </a:r>
            <a:r>
              <a:rPr lang="en-US" b="0" baseline="0" dirty="0">
                <a:effectLst/>
              </a:rPr>
              <a:t>Where did you reside before you lived here?</a:t>
            </a:r>
          </a:p>
          <a:p>
            <a:pPr marL="1147852" lvl="2" indent="-181240" defTabSz="966612" fontAlgn="t">
              <a:buFont typeface="Arial" panose="020B0604020202020204" pitchFamily="34" charset="0"/>
              <a:buChar char="•"/>
              <a:defRPr/>
            </a:pPr>
            <a:r>
              <a:rPr lang="en-US" b="1" dirty="0">
                <a:effectLst/>
              </a:rPr>
              <a:t>Example</a:t>
            </a:r>
            <a:r>
              <a:rPr lang="en-US" b="1" baseline="0" dirty="0">
                <a:effectLst/>
              </a:rPr>
              <a:t> orientation to events question: </a:t>
            </a:r>
            <a:r>
              <a:rPr lang="en-US" b="0" baseline="0" dirty="0">
                <a:effectLst/>
              </a:rPr>
              <a:t>Ask a question relating to current events.  Who is the current President of the United States?  You like baseball?  Me too!  I can’t believe the Nationals are in the playoffs; do you remember who they play against in this series? </a:t>
            </a:r>
          </a:p>
          <a:p>
            <a:pPr marL="1147852" lvl="2" indent="-181240" fontAlgn="t">
              <a:buFont typeface="Arial" panose="020B0604020202020204" pitchFamily="34" charset="0"/>
              <a:buChar char="•"/>
            </a:pPr>
            <a:r>
              <a:rPr lang="en-US" b="1" dirty="0">
                <a:effectLst/>
              </a:rPr>
              <a:t>Example</a:t>
            </a:r>
            <a:r>
              <a:rPr lang="en-US" b="1" baseline="0" dirty="0">
                <a:effectLst/>
              </a:rPr>
              <a:t> orientation to time question: </a:t>
            </a:r>
            <a:r>
              <a:rPr lang="en-US" b="0" baseline="0" dirty="0">
                <a:effectLst/>
              </a:rPr>
              <a:t>How long have you lived here?</a:t>
            </a:r>
          </a:p>
          <a:p>
            <a:pPr marL="966612" lvl="2" fontAlgn="t"/>
            <a:endParaRPr lang="en-US" b="0" baseline="0" dirty="0">
              <a:effectLst/>
            </a:endParaRPr>
          </a:p>
          <a:p>
            <a:pPr marL="181240" indent="-181240" fontAlgn="t">
              <a:buFont typeface="Arial" panose="020B0604020202020204" pitchFamily="34" charset="0"/>
              <a:buChar char="•"/>
            </a:pPr>
            <a:r>
              <a:rPr lang="en-US" sz="1300" dirty="0"/>
              <a:t>The beneficiary’s reaction to FE’s questions</a:t>
            </a:r>
          </a:p>
          <a:p>
            <a:pPr marL="181240" indent="-181240" fontAlgn="t">
              <a:buFont typeface="Arial" panose="020B0604020202020204" pitchFamily="34" charset="0"/>
              <a:buChar char="•"/>
            </a:pPr>
            <a:r>
              <a:rPr lang="en-US" sz="1300" dirty="0"/>
              <a:t>Any other evidence of the beneficiary’s ability to communicate</a:t>
            </a:r>
          </a:p>
          <a:p>
            <a:pPr marL="181240" indent="-181240" fontAlgn="t">
              <a:buFont typeface="Arial" panose="020B0604020202020204" pitchFamily="34" charset="0"/>
              <a:buChar char="•"/>
            </a:pPr>
            <a:r>
              <a:rPr lang="en-US" sz="1300" dirty="0"/>
              <a:t>Observations FE makes during the interview </a:t>
            </a:r>
            <a:endParaRPr lang="en-US" dirty="0">
              <a:effectLst/>
            </a:endParaRPr>
          </a:p>
          <a:p>
            <a:r>
              <a:rPr lang="en-US" sz="1300" dirty="0"/>
              <a:t> </a:t>
            </a:r>
          </a:p>
          <a:p>
            <a:r>
              <a:rPr lang="en-US" b="1" u="sng" dirty="0">
                <a:solidFill>
                  <a:schemeClr val="tx1"/>
                </a:solidFill>
              </a:rPr>
              <a:t>Demonstration</a:t>
            </a:r>
            <a:r>
              <a:rPr lang="en-US" b="1" u="sng" baseline="0" dirty="0">
                <a:solidFill>
                  <a:schemeClr val="tx1"/>
                </a:solidFill>
              </a:rPr>
              <a:t> Notes:</a:t>
            </a:r>
          </a:p>
          <a:p>
            <a:endParaRPr lang="en-US" b="1" u="sng" baseline="0" dirty="0">
              <a:solidFill>
                <a:schemeClr val="tx1"/>
              </a:solidFill>
            </a:endParaRPr>
          </a:p>
          <a:p>
            <a:r>
              <a:rPr lang="en-US" b="0" u="none" baseline="0" dirty="0">
                <a:solidFill>
                  <a:schemeClr val="tx1"/>
                </a:solidFill>
              </a:rPr>
              <a:t>Minimize PowerPoint and demonstrate how to document the </a:t>
            </a:r>
            <a:r>
              <a:rPr lang="en-US" sz="1300" dirty="0"/>
              <a:t>orientation and observations subsection</a:t>
            </a:r>
            <a:r>
              <a:rPr lang="en-US" b="0" u="none" baseline="0" dirty="0">
                <a:solidFill>
                  <a:schemeClr val="tx1"/>
                </a:solidFill>
              </a:rPr>
              <a:t>. </a:t>
            </a:r>
            <a:endParaRPr lang="en-US" sz="1300" dirty="0"/>
          </a:p>
          <a:p>
            <a:endParaRPr lang="en-US" dirty="0">
              <a:solidFill>
                <a:schemeClr val="tx1"/>
              </a:solidFill>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40" indent="-181240">
              <a:defRPr/>
            </a:pPr>
            <a:r>
              <a:rPr lang="en-US" b="0" i="1" u="none" dirty="0"/>
              <a:t>Learning</a:t>
            </a:r>
            <a:r>
              <a:rPr lang="en-US" b="0" i="1" u="none" baseline="0" dirty="0"/>
              <a:t> Objective:  </a:t>
            </a:r>
            <a:r>
              <a:rPr lang="en-US" i="1" dirty="0"/>
              <a:t>Assess capacity to manage funds</a:t>
            </a:r>
          </a:p>
          <a:p>
            <a:r>
              <a:rPr lang="en-US" b="0" i="1" u="none" dirty="0"/>
              <a:t>Policy</a:t>
            </a:r>
            <a:r>
              <a:rPr lang="en-US" b="0" i="1" u="none" baseline="0" dirty="0"/>
              <a:t> Reference(s): FPM 2.D.2.b</a:t>
            </a:r>
          </a:p>
          <a:p>
            <a:r>
              <a:rPr lang="en-US" b="0" i="1" u="none" baseline="0" dirty="0"/>
              <a:t>FPG Articles: Field Examination Interview</a:t>
            </a:r>
            <a:endParaRPr lang="en-US" b="0" i="1" u="none" dirty="0"/>
          </a:p>
          <a:p>
            <a:endParaRPr lang="en-US" b="0" u="sng" dirty="0"/>
          </a:p>
          <a:p>
            <a:r>
              <a:rPr lang="en-US" b="0" u="sng" dirty="0"/>
              <a:t>Instructor Notes: </a:t>
            </a:r>
          </a:p>
          <a:p>
            <a:endParaRPr lang="en-US" baseline="0" dirty="0">
              <a:solidFill>
                <a:schemeClr val="tx1"/>
              </a:solidFill>
            </a:endParaRPr>
          </a:p>
          <a:p>
            <a:r>
              <a:rPr lang="en-US" sz="1300" dirty="0"/>
              <a:t>Assessment of a beneficiary’s capacity to manage funds may be one of the most challenging tasks each FE has to complete.  Assessing the beneficiary’s capacity involves ensuring the beneficiary’s knowledge of their finances and their comprehension of their finances or confirming the beneficiary does not have knowledge or comprehension of their finances.</a:t>
            </a:r>
          </a:p>
          <a:p>
            <a:endParaRPr lang="en-US" sz="1300" dirty="0"/>
          </a:p>
          <a:p>
            <a:r>
              <a:rPr lang="en-US" sz="1300" dirty="0"/>
              <a:t>The </a:t>
            </a:r>
            <a:r>
              <a:rPr lang="en-US" sz="1300" b="1" dirty="0"/>
              <a:t>Capacity to Mange Funds </a:t>
            </a:r>
            <a:r>
              <a:rPr lang="en-US" sz="1300" dirty="0"/>
              <a:t>section of FElux allows the FE to document:</a:t>
            </a:r>
          </a:p>
          <a:p>
            <a:endParaRPr lang="en-US" sz="1300" dirty="0"/>
          </a:p>
          <a:p>
            <a:pPr marL="181240" indent="-181240">
              <a:buFont typeface="Arial" panose="020B0604020202020204" pitchFamily="34" charset="0"/>
              <a:buChar char="•"/>
            </a:pPr>
            <a:r>
              <a:rPr lang="en-US" sz="1300" dirty="0"/>
              <a:t>Beneficiary comprehension of income sources and amounts</a:t>
            </a:r>
          </a:p>
          <a:p>
            <a:pPr marL="181240" indent="-181240" defTabSz="966612">
              <a:buFont typeface="Arial" panose="020B0604020202020204" pitchFamily="34" charset="0"/>
              <a:buChar char="•"/>
              <a:defRPr/>
            </a:pPr>
            <a:r>
              <a:rPr lang="en-US" sz="1300" dirty="0"/>
              <a:t>Beneficiary comprehension of expense sources and amounts</a:t>
            </a:r>
          </a:p>
          <a:p>
            <a:pPr marL="181240" indent="-181240" defTabSz="966612">
              <a:buFont typeface="Arial" panose="020B0604020202020204" pitchFamily="34" charset="0"/>
              <a:buChar char="•"/>
              <a:defRPr/>
            </a:pPr>
            <a:r>
              <a:rPr lang="en-US" sz="1300" dirty="0"/>
              <a:t>Whether the beneficiary handles money or not</a:t>
            </a:r>
          </a:p>
          <a:p>
            <a:pPr marL="181240" indent="-181240" defTabSz="966612">
              <a:buFont typeface="Arial" panose="020B0604020202020204" pitchFamily="34" charset="0"/>
              <a:buChar char="•"/>
              <a:defRPr/>
            </a:pPr>
            <a:r>
              <a:rPr lang="en-US" sz="1300" dirty="0"/>
              <a:t>How the beneficiary’s ability confirmed</a:t>
            </a:r>
          </a:p>
          <a:p>
            <a:pPr marL="181240" indent="-181240" defTabSz="966612">
              <a:buFont typeface="Arial" panose="020B0604020202020204" pitchFamily="34" charset="0"/>
              <a:buChar char="•"/>
              <a:defRPr/>
            </a:pPr>
            <a:r>
              <a:rPr lang="en-US" sz="1300" dirty="0"/>
              <a:t>FE’s determination on the beneficiary’s capacity to handle funds</a:t>
            </a:r>
          </a:p>
          <a:p>
            <a:pPr marL="181240" indent="-181240" defTabSz="966612">
              <a:buFont typeface="Arial" panose="020B0604020202020204" pitchFamily="34" charset="0"/>
              <a:buChar char="•"/>
              <a:defRPr/>
            </a:pPr>
            <a:r>
              <a:rPr lang="en-US" sz="1300" dirty="0"/>
              <a:t>FE’s recommendation regarding fiduciary appointment</a:t>
            </a:r>
          </a:p>
          <a:p>
            <a:endParaRPr lang="en-US" sz="1300" dirty="0"/>
          </a:p>
          <a:p>
            <a:pPr defTabSz="966612">
              <a:defRPr/>
            </a:pPr>
            <a:r>
              <a:rPr lang="en-US" dirty="0">
                <a:solidFill>
                  <a:srgbClr val="000066"/>
                </a:solidFill>
                <a:ea typeface="Verdana" pitchFamily="34" charset="0"/>
              </a:rPr>
              <a:t>Before the FE can reach a valid conclusion concerning the beneficiary's capacity to manage funds, the FE must assess the beneficiaries knowledge and comprehension of finances. To do this, the FE must ask the beneficiary a series of pertinent questions and analyze the responses.</a:t>
            </a:r>
            <a:r>
              <a:rPr lang="en-US" baseline="0" dirty="0">
                <a:solidFill>
                  <a:srgbClr val="000066"/>
                </a:solidFill>
                <a:ea typeface="Verdana" pitchFamily="34" charset="0"/>
              </a:rPr>
              <a:t>  Utilizing this method</a:t>
            </a:r>
            <a:r>
              <a:rPr lang="en-US" dirty="0">
                <a:solidFill>
                  <a:srgbClr val="000066"/>
                </a:solidFill>
                <a:ea typeface="Verdana" pitchFamily="34" charset="0"/>
              </a:rPr>
              <a:t> will allow the FE to gather the detailed information that provides support for the FE’s </a:t>
            </a:r>
            <a:r>
              <a:rPr lang="en-US" sz="1300" dirty="0"/>
              <a:t>determination on the beneficiary’s capacity to handle funds and ultimately, the FE’s recommendation to appoint or not appoint a fiduciary.</a:t>
            </a:r>
          </a:p>
          <a:p>
            <a:endParaRPr lang="en-US" sz="1300" dirty="0"/>
          </a:p>
          <a:p>
            <a:r>
              <a:rPr lang="en-US" sz="1300" b="1" dirty="0"/>
              <a:t>Knowledge</a:t>
            </a:r>
            <a:r>
              <a:rPr lang="en-US" sz="1300" dirty="0"/>
              <a:t> = Awareness of amounts and sources of income &amp; amounts and types of expenses</a:t>
            </a:r>
          </a:p>
          <a:p>
            <a:pPr defTabSz="966612">
              <a:defRPr/>
            </a:pPr>
            <a:r>
              <a:rPr lang="en-US" sz="1300" b="1" dirty="0"/>
              <a:t>Comprehension</a:t>
            </a:r>
            <a:r>
              <a:rPr lang="en-US" sz="1300" dirty="0"/>
              <a:t> = Ability to understand how much of their income is utilized to pay bills, if they are in debt and how much, and what and how much they have in savings. </a:t>
            </a:r>
            <a:r>
              <a:rPr lang="en-US" altLang="en-US" sz="1300" dirty="0">
                <a:solidFill>
                  <a:srgbClr val="000066"/>
                </a:solidFill>
              </a:rPr>
              <a:t>Comprehension of finances requires a higher and more complex level of understanding on the part of the beneficiary than just familiarity or awareness of finances.</a:t>
            </a:r>
          </a:p>
          <a:p>
            <a:pPr lvl="1" eaLnBrk="1" hangingPunct="1">
              <a:buFont typeface="Wingdings" panose="05000000000000000000" pitchFamily="2" charset="2"/>
              <a:buNone/>
            </a:pPr>
            <a:endParaRPr lang="en-US" sz="1300" dirty="0">
              <a:solidFill>
                <a:srgbClr val="000066"/>
              </a:solidFill>
            </a:endParaRPr>
          </a:p>
          <a:p>
            <a:pPr>
              <a:defRPr/>
            </a:pPr>
            <a:r>
              <a:rPr lang="en-US" dirty="0">
                <a:solidFill>
                  <a:srgbClr val="000066"/>
                </a:solidFill>
              </a:rPr>
              <a:t>Common sources of income are: </a:t>
            </a:r>
          </a:p>
          <a:p>
            <a:pPr>
              <a:defRPr/>
            </a:pPr>
            <a:endParaRPr lang="en-US" dirty="0">
              <a:solidFill>
                <a:srgbClr val="000066"/>
              </a:solidFill>
            </a:endParaRPr>
          </a:p>
          <a:p>
            <a:pPr marL="664546" lvl="1" indent="-181240">
              <a:buFont typeface="Arial" panose="020B0604020202020204" pitchFamily="34" charset="0"/>
              <a:buChar char="•"/>
              <a:defRPr/>
            </a:pPr>
            <a:r>
              <a:rPr lang="en-US" dirty="0">
                <a:solidFill>
                  <a:srgbClr val="000066"/>
                </a:solidFill>
              </a:rPr>
              <a:t>VA benefits</a:t>
            </a:r>
          </a:p>
          <a:p>
            <a:pPr marL="664546" lvl="1" indent="-181240">
              <a:buFont typeface="Arial" panose="020B0604020202020204" pitchFamily="34" charset="0"/>
              <a:buChar char="•"/>
              <a:defRPr/>
            </a:pPr>
            <a:r>
              <a:rPr lang="en-US" dirty="0">
                <a:solidFill>
                  <a:srgbClr val="000066"/>
                </a:solidFill>
              </a:rPr>
              <a:t>Social Security benefits</a:t>
            </a:r>
          </a:p>
          <a:p>
            <a:pPr marL="483306" lvl="1">
              <a:defRPr/>
            </a:pPr>
            <a:endParaRPr lang="en-US" dirty="0">
              <a:solidFill>
                <a:srgbClr val="000066"/>
              </a:solidFill>
            </a:endParaRPr>
          </a:p>
          <a:p>
            <a:pPr>
              <a:defRPr/>
            </a:pPr>
            <a:r>
              <a:rPr lang="en-US" dirty="0">
                <a:solidFill>
                  <a:srgbClr val="000066"/>
                </a:solidFill>
              </a:rPr>
              <a:t>The</a:t>
            </a:r>
            <a:r>
              <a:rPr lang="en-US" baseline="0" dirty="0">
                <a:solidFill>
                  <a:srgbClr val="000066"/>
                </a:solidFill>
              </a:rPr>
              <a:t> FE </a:t>
            </a:r>
            <a:r>
              <a:rPr lang="en-US" dirty="0">
                <a:solidFill>
                  <a:srgbClr val="000066"/>
                </a:solidFill>
              </a:rPr>
              <a:t>may assess</a:t>
            </a:r>
            <a:r>
              <a:rPr lang="en-US" baseline="0" dirty="0">
                <a:solidFill>
                  <a:srgbClr val="000066"/>
                </a:solidFill>
              </a:rPr>
              <a:t> </a:t>
            </a:r>
            <a:r>
              <a:rPr lang="en-US" dirty="0">
                <a:solidFill>
                  <a:srgbClr val="000066"/>
                </a:solidFill>
              </a:rPr>
              <a:t>the beneficiary's knowledge</a:t>
            </a:r>
            <a:r>
              <a:rPr lang="en-US" baseline="0" dirty="0">
                <a:solidFill>
                  <a:srgbClr val="000066"/>
                </a:solidFill>
              </a:rPr>
              <a:t> o</a:t>
            </a:r>
            <a:r>
              <a:rPr lang="en-US" dirty="0">
                <a:solidFill>
                  <a:srgbClr val="000066"/>
                </a:solidFill>
              </a:rPr>
              <a:t>f finances by asking direct questions, such as:</a:t>
            </a:r>
          </a:p>
          <a:p>
            <a:pPr>
              <a:defRPr/>
            </a:pPr>
            <a:endParaRPr lang="en-US" dirty="0">
              <a:solidFill>
                <a:srgbClr val="000066"/>
              </a:solidFill>
            </a:endParaRPr>
          </a:p>
          <a:p>
            <a:pPr marL="664546" lvl="1" indent="-181240">
              <a:buFont typeface="Arial" panose="020B0604020202020204" pitchFamily="34" charset="0"/>
              <a:buChar char="•"/>
            </a:pPr>
            <a:r>
              <a:rPr lang="en-US" sz="1300" dirty="0"/>
              <a:t>“What are the sources of your monthly income?”</a:t>
            </a:r>
          </a:p>
          <a:p>
            <a:pPr marL="664546" lvl="1" indent="-181240">
              <a:buFont typeface="Arial" panose="020B0604020202020204" pitchFamily="34" charset="0"/>
              <a:buChar char="•"/>
              <a:defRPr/>
            </a:pPr>
            <a:r>
              <a:rPr lang="en-US" dirty="0">
                <a:solidFill>
                  <a:srgbClr val="000066"/>
                </a:solidFill>
              </a:rPr>
              <a:t>"How much money do you receive every month?"</a:t>
            </a:r>
          </a:p>
          <a:p>
            <a:pPr lvl="0" eaLnBrk="1" hangingPunct="1">
              <a:buFont typeface="Wingdings" panose="05000000000000000000" pitchFamily="2" charset="2"/>
              <a:buNone/>
            </a:pPr>
            <a:endParaRPr lang="en-US" sz="1300" dirty="0">
              <a:solidFill>
                <a:srgbClr val="000066"/>
              </a:solidFill>
            </a:endParaRPr>
          </a:p>
          <a:p>
            <a:pPr>
              <a:defRPr/>
            </a:pPr>
            <a:r>
              <a:rPr lang="en-US" dirty="0">
                <a:solidFill>
                  <a:srgbClr val="000066"/>
                </a:solidFill>
              </a:rPr>
              <a:t>The</a:t>
            </a:r>
            <a:r>
              <a:rPr lang="en-US" baseline="0" dirty="0">
                <a:solidFill>
                  <a:srgbClr val="000066"/>
                </a:solidFill>
              </a:rPr>
              <a:t> FE’s </a:t>
            </a:r>
            <a:r>
              <a:rPr lang="en-US" dirty="0">
                <a:solidFill>
                  <a:srgbClr val="000066"/>
                </a:solidFill>
              </a:rPr>
              <a:t>assessment of a beneficiary's comprehension of finances will involve analyzing his or her ability to fully grasp information about: </a:t>
            </a:r>
          </a:p>
          <a:p>
            <a:pPr>
              <a:defRPr/>
            </a:pPr>
            <a:endParaRPr lang="en-US" dirty="0">
              <a:solidFill>
                <a:srgbClr val="000066"/>
              </a:solidFill>
            </a:endParaRPr>
          </a:p>
          <a:p>
            <a:pPr marL="664546" lvl="1" indent="-181240">
              <a:buFont typeface="Arial" panose="020B0604020202020204" pitchFamily="34" charset="0"/>
              <a:buChar char="•"/>
              <a:defRPr/>
            </a:pPr>
            <a:r>
              <a:rPr lang="en-US" dirty="0">
                <a:solidFill>
                  <a:srgbClr val="000066"/>
                </a:solidFill>
              </a:rPr>
              <a:t>Income</a:t>
            </a:r>
          </a:p>
          <a:p>
            <a:pPr marL="664546" lvl="1" indent="-181240">
              <a:buFont typeface="Arial" panose="020B0604020202020204" pitchFamily="34" charset="0"/>
              <a:buChar char="•"/>
              <a:defRPr/>
            </a:pPr>
            <a:r>
              <a:rPr lang="en-US" dirty="0">
                <a:solidFill>
                  <a:srgbClr val="000066"/>
                </a:solidFill>
              </a:rPr>
              <a:t>Expenses</a:t>
            </a:r>
          </a:p>
          <a:p>
            <a:pPr marL="664546" lvl="1" indent="-181240">
              <a:buFont typeface="Arial" panose="020B0604020202020204" pitchFamily="34" charset="0"/>
              <a:buChar char="•"/>
              <a:defRPr/>
            </a:pPr>
            <a:r>
              <a:rPr lang="en-US" dirty="0">
                <a:solidFill>
                  <a:srgbClr val="000066"/>
                </a:solidFill>
              </a:rPr>
              <a:t>Debt</a:t>
            </a:r>
          </a:p>
          <a:p>
            <a:pPr marL="664546" lvl="1" indent="-181240">
              <a:buFont typeface="Arial" panose="020B0604020202020204" pitchFamily="34" charset="0"/>
              <a:buChar char="•"/>
              <a:defRPr/>
            </a:pPr>
            <a:r>
              <a:rPr lang="en-US" dirty="0">
                <a:solidFill>
                  <a:srgbClr val="000066"/>
                </a:solidFill>
              </a:rPr>
              <a:t>Savings</a:t>
            </a:r>
          </a:p>
          <a:p>
            <a:pPr marL="483306" lvl="1">
              <a:defRPr/>
            </a:pPr>
            <a:endParaRPr lang="en-US" dirty="0">
              <a:solidFill>
                <a:srgbClr val="000066"/>
              </a:solidFill>
            </a:endParaRPr>
          </a:p>
          <a:p>
            <a:pPr>
              <a:defRPr/>
            </a:pPr>
            <a:r>
              <a:rPr lang="en-US" sz="3300" dirty="0">
                <a:solidFill>
                  <a:srgbClr val="000066"/>
                </a:solidFill>
              </a:rPr>
              <a:t>The FE may assess the beneficiary's comprehension of finances by asking direct questions, such as:</a:t>
            </a:r>
          </a:p>
          <a:p>
            <a:pPr>
              <a:defRPr/>
            </a:pPr>
            <a:endParaRPr lang="en-US" sz="3300" dirty="0">
              <a:solidFill>
                <a:srgbClr val="000066"/>
              </a:solidFill>
            </a:endParaRPr>
          </a:p>
          <a:p>
            <a:pPr marL="664546" lvl="1" indent="-181240">
              <a:buFont typeface="Arial" panose="020B0604020202020204" pitchFamily="34" charset="0"/>
              <a:buChar char="•"/>
              <a:defRPr/>
            </a:pPr>
            <a:r>
              <a:rPr lang="en-US" sz="3400" dirty="0">
                <a:solidFill>
                  <a:srgbClr val="000066"/>
                </a:solidFill>
              </a:rPr>
              <a:t>How much money do you bring in each month and how much do you spend?</a:t>
            </a:r>
          </a:p>
          <a:p>
            <a:pPr marL="664546" lvl="1" indent="-181240">
              <a:buFont typeface="Arial" panose="020B0604020202020204" pitchFamily="34" charset="0"/>
              <a:buChar char="•"/>
              <a:defRPr/>
            </a:pPr>
            <a:r>
              <a:rPr lang="en-US" sz="3400" dirty="0">
                <a:solidFill>
                  <a:srgbClr val="000066"/>
                </a:solidFill>
              </a:rPr>
              <a:t>Do you budget each month?  If so, can you talk me through your budget?</a:t>
            </a:r>
          </a:p>
          <a:p>
            <a:pPr marL="664546" lvl="1" indent="-181240" defTabSz="966612">
              <a:buFont typeface="Arial" panose="020B0604020202020204" pitchFamily="34" charset="0"/>
              <a:buChar char="•"/>
              <a:defRPr/>
            </a:pPr>
            <a:r>
              <a:rPr lang="en-US" sz="3400" dirty="0">
                <a:solidFill>
                  <a:srgbClr val="000066"/>
                </a:solidFill>
              </a:rPr>
              <a:t>Who pays your monthly  bills?</a:t>
            </a:r>
          </a:p>
          <a:p>
            <a:pPr marL="664546" lvl="1" indent="-181240" defTabSz="966612">
              <a:buFont typeface="Arial" panose="020B0604020202020204" pitchFamily="34" charset="0"/>
              <a:buChar char="•"/>
              <a:defRPr/>
            </a:pPr>
            <a:r>
              <a:rPr lang="en-US" sz="3400" dirty="0">
                <a:solidFill>
                  <a:srgbClr val="000066"/>
                </a:solidFill>
              </a:rPr>
              <a:t>Can you show me billing statements that have been paid timely?</a:t>
            </a:r>
          </a:p>
          <a:p>
            <a:pPr lvl="1" eaLnBrk="1" hangingPunct="1">
              <a:defRPr/>
            </a:pPr>
            <a:endParaRPr lang="en-US" sz="3300" u="sng" dirty="0">
              <a:solidFill>
                <a:srgbClr val="000066"/>
              </a:solidFill>
            </a:endParaRPr>
          </a:p>
          <a:p>
            <a:pPr lvl="0" eaLnBrk="1" hangingPunct="1">
              <a:defRPr/>
            </a:pPr>
            <a:r>
              <a:rPr lang="en-US" sz="3300" dirty="0">
                <a:solidFill>
                  <a:srgbClr val="000066"/>
                </a:solidFill>
              </a:rPr>
              <a:t>Many times the beneficiary will be frank with the FE, by stating:</a:t>
            </a:r>
          </a:p>
          <a:p>
            <a:pPr lvl="0" eaLnBrk="1" hangingPunct="1">
              <a:defRPr/>
            </a:pPr>
            <a:endParaRPr lang="en-US" sz="3300" dirty="0">
              <a:solidFill>
                <a:srgbClr val="000066"/>
              </a:solidFill>
            </a:endParaRPr>
          </a:p>
          <a:p>
            <a:pPr marL="664546" lvl="1" indent="-181240">
              <a:buFont typeface="Arial" panose="020B0604020202020204" pitchFamily="34" charset="0"/>
              <a:buChar char="•"/>
              <a:defRPr/>
            </a:pPr>
            <a:r>
              <a:rPr lang="en-US" sz="3400" dirty="0">
                <a:solidFill>
                  <a:srgbClr val="000066"/>
                </a:solidFill>
              </a:rPr>
              <a:t>They understand and have the ability to manage their finances and are frustrated the VA is making them talk about this </a:t>
            </a:r>
            <a:r>
              <a:rPr lang="en-US" sz="3400" b="1" dirty="0">
                <a:solidFill>
                  <a:srgbClr val="000066"/>
                </a:solidFill>
              </a:rPr>
              <a:t>OR</a:t>
            </a:r>
          </a:p>
          <a:p>
            <a:pPr marL="664546" lvl="1" indent="-181240" defTabSz="966612">
              <a:buFont typeface="Arial" panose="020B0604020202020204" pitchFamily="34" charset="0"/>
              <a:buChar char="•"/>
              <a:defRPr/>
            </a:pPr>
            <a:r>
              <a:rPr lang="en-US" sz="3400" dirty="0">
                <a:solidFill>
                  <a:srgbClr val="000066"/>
                </a:solidFill>
              </a:rPr>
              <a:t>They understand they require assistance with the finances and have had (enter person) assisting them already</a:t>
            </a:r>
          </a:p>
          <a:p>
            <a:pPr marL="483306" lvl="1">
              <a:defRPr/>
            </a:pPr>
            <a:endParaRPr lang="en-US" sz="3300" dirty="0">
              <a:solidFill>
                <a:srgbClr val="000066"/>
              </a:solidFill>
            </a:endParaRPr>
          </a:p>
          <a:p>
            <a:r>
              <a:rPr lang="en-US" sz="3400" dirty="0"/>
              <a:t>The Field Examiner must corroborate the beneficiary’s ability to manage funds by confirming the beneficiary’s understanding and current use of money. </a:t>
            </a:r>
          </a:p>
          <a:p>
            <a:endParaRPr lang="en-US" sz="3300" b="1" dirty="0">
              <a:solidFill>
                <a:srgbClr val="000066"/>
              </a:solidFill>
            </a:endParaRPr>
          </a:p>
          <a:p>
            <a:pPr>
              <a:defRPr/>
            </a:pPr>
            <a:r>
              <a:rPr lang="en-US" sz="3300" b="1" dirty="0">
                <a:solidFill>
                  <a:srgbClr val="000066"/>
                </a:solidFill>
              </a:rPr>
              <a:t>Example</a:t>
            </a:r>
            <a:r>
              <a:rPr lang="en-US" sz="3300" dirty="0">
                <a:solidFill>
                  <a:srgbClr val="000066"/>
                </a:solidFill>
              </a:rPr>
              <a:t> of corroboration without a direct request: Beneficiary is adamant of their ability to manage their finances, however the whole time the beneficiary is speaking their daughter is shaking her head in a disapproving manner.  The daughter waits until the beneficiary is finished speaking and then states what really happens to get the bills paid.  The beneficiary then states his agreement with the daughter’s assessment of the situation.  In this case, it is probable that the beneficiary does not have the capacity to manage his funds.</a:t>
            </a:r>
          </a:p>
          <a:p>
            <a:pPr>
              <a:defRPr/>
            </a:pPr>
            <a:endParaRPr lang="en-US" sz="3300" dirty="0">
              <a:solidFill>
                <a:srgbClr val="000066"/>
              </a:solidFill>
            </a:endParaRPr>
          </a:p>
          <a:p>
            <a:pPr>
              <a:defRPr/>
            </a:pPr>
            <a:r>
              <a:rPr lang="en-US" sz="3300" dirty="0">
                <a:solidFill>
                  <a:srgbClr val="000066"/>
                </a:solidFill>
              </a:rPr>
              <a:t>Other methods of corroboration include:</a:t>
            </a:r>
          </a:p>
          <a:p>
            <a:endParaRPr lang="en-US" sz="3300" dirty="0">
              <a:solidFill>
                <a:srgbClr val="000066"/>
              </a:solidFill>
            </a:endParaRPr>
          </a:p>
          <a:p>
            <a:pPr marL="483306" indent="-483306">
              <a:buFont typeface="Arial" panose="020B0604020202020204" pitchFamily="34" charset="0"/>
              <a:buChar char="•"/>
            </a:pPr>
            <a:r>
              <a:rPr lang="en-US" sz="3000" dirty="0"/>
              <a:t>FE interview with the beneficiary</a:t>
            </a:r>
          </a:p>
          <a:p>
            <a:pPr marL="483306" indent="-483306">
              <a:buFont typeface="Arial" panose="020B0604020202020204" pitchFamily="34" charset="0"/>
              <a:buChar char="•"/>
            </a:pPr>
            <a:r>
              <a:rPr lang="en-US" sz="3000" dirty="0"/>
              <a:t>financial documentation</a:t>
            </a:r>
          </a:p>
          <a:p>
            <a:pPr marL="483306" indent="-483306">
              <a:buFont typeface="Arial" panose="020B0604020202020204" pitchFamily="34" charset="0"/>
              <a:buChar char="•"/>
            </a:pPr>
            <a:r>
              <a:rPr lang="en-US" sz="3000" dirty="0"/>
              <a:t>contact in person, by telephone or by letter with a person who has direct and regular contact with the beneficiary, such as the beneficiary’s friend, relative or care provider.  </a:t>
            </a:r>
            <a:endParaRPr lang="en-US" sz="1300" dirty="0"/>
          </a:p>
          <a:p>
            <a:endParaRPr lang="en-US" sz="1300" dirty="0"/>
          </a:p>
          <a:p>
            <a:r>
              <a:rPr lang="en-US" b="1" u="sng" dirty="0">
                <a:solidFill>
                  <a:schemeClr val="tx1"/>
                </a:solidFill>
              </a:rPr>
              <a:t>Demonstration</a:t>
            </a:r>
            <a:r>
              <a:rPr lang="en-US" b="1" u="sng" baseline="0" dirty="0">
                <a:solidFill>
                  <a:schemeClr val="tx1"/>
                </a:solidFill>
              </a:rPr>
              <a:t> Notes:</a:t>
            </a:r>
          </a:p>
          <a:p>
            <a:endParaRPr lang="en-US" b="1" u="sng" baseline="0" dirty="0">
              <a:solidFill>
                <a:schemeClr val="tx1"/>
              </a:solidFill>
            </a:endParaRPr>
          </a:p>
          <a:p>
            <a:r>
              <a:rPr lang="en-US" b="0" u="none" baseline="0" dirty="0">
                <a:solidFill>
                  <a:schemeClr val="tx1"/>
                </a:solidFill>
              </a:rPr>
              <a:t>Minimize PowerPoint and demonstrate how to document the Capacity to Manage Funds section. </a:t>
            </a:r>
            <a:endParaRPr lang="en-US" sz="1300" dirty="0"/>
          </a:p>
          <a:p>
            <a:endParaRPr lang="en-US" dirty="0">
              <a:solidFill>
                <a:schemeClr val="tx1"/>
              </a:solidFill>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40" indent="-181240" defTabSz="966612">
              <a:defRPr/>
            </a:pPr>
            <a:r>
              <a:rPr lang="en-US" b="0" i="1" u="none" dirty="0"/>
              <a:t>Learning</a:t>
            </a:r>
            <a:r>
              <a:rPr lang="en-US" b="0" i="1" u="none" baseline="0" dirty="0"/>
              <a:t> Objective: </a:t>
            </a:r>
            <a:r>
              <a:rPr lang="en-US" i="1" dirty="0"/>
              <a:t>Determine the need for a competency evaluation</a:t>
            </a:r>
          </a:p>
          <a:p>
            <a:pPr marL="181240" indent="-181240" defTabSz="966612">
              <a:defRPr/>
            </a:pPr>
            <a:r>
              <a:rPr lang="en-US" b="0" i="1" u="none" dirty="0"/>
              <a:t>Policy</a:t>
            </a:r>
            <a:r>
              <a:rPr lang="en-US" b="0" i="1" u="none" baseline="0" dirty="0"/>
              <a:t> Reference(s): FPM 2.D.2.b, FPM 2.D.4.d, M21-1 III.iv.8.A.4.d</a:t>
            </a:r>
          </a:p>
          <a:p>
            <a:pPr marL="181240" indent="-181240" defTabSz="966612">
              <a:defRPr/>
            </a:pPr>
            <a:r>
              <a:rPr lang="en-US" b="0" i="1" u="none" baseline="0" dirty="0"/>
              <a:t>FPG Articles: Field Examination Interview</a:t>
            </a:r>
            <a:endParaRPr lang="en-US" b="0" i="1" u="none" dirty="0"/>
          </a:p>
          <a:p>
            <a:endParaRPr lang="en-US" b="0" u="sng" dirty="0"/>
          </a:p>
          <a:p>
            <a:r>
              <a:rPr lang="en-US" b="0" u="sng" dirty="0"/>
              <a:t>Instructor Notes: </a:t>
            </a:r>
          </a:p>
          <a:p>
            <a:endParaRPr lang="en-US" b="0" u="sng" dirty="0"/>
          </a:p>
          <a:p>
            <a:pPr defTabSz="966612">
              <a:defRPr/>
            </a:pPr>
            <a:r>
              <a:rPr lang="en-US" sz="1300" dirty="0"/>
              <a:t>There will be times that the FE will meet with a beneficiary who appears to have the ability to manage their own funds.  In that situation, the FE must:</a:t>
            </a:r>
          </a:p>
          <a:p>
            <a:endParaRPr lang="en-US" sz="1300" dirty="0"/>
          </a:p>
          <a:p>
            <a:pPr marL="181240" indent="-181240">
              <a:buFont typeface="Arial" panose="020B0604020202020204" pitchFamily="34" charset="0"/>
              <a:buChar char="•"/>
            </a:pPr>
            <a:r>
              <a:rPr lang="en-US" sz="1300" dirty="0"/>
              <a:t>advise the beneficiary of the process and required evidence necessary to be rated as able to manage VA benefits</a:t>
            </a:r>
          </a:p>
          <a:p>
            <a:pPr marL="664546" lvl="1" indent="-181240">
              <a:buFont typeface="Arial" panose="020B0604020202020204" pitchFamily="34" charset="0"/>
              <a:buChar char="•"/>
            </a:pPr>
            <a:r>
              <a:rPr lang="en-US" kern="1200" dirty="0">
                <a:solidFill>
                  <a:schemeClr val="tx1"/>
                </a:solidFill>
                <a:effectLst/>
                <a:latin typeface="+mn-lt"/>
                <a:ea typeface="+mn-ea"/>
                <a:cs typeface="+mn-cs"/>
              </a:rPr>
              <a:t>Submit medical evidence supporting</a:t>
            </a:r>
            <a:r>
              <a:rPr lang="en-US" kern="1200" baseline="0" dirty="0">
                <a:solidFill>
                  <a:schemeClr val="tx1"/>
                </a:solidFill>
                <a:effectLst/>
                <a:latin typeface="+mn-lt"/>
                <a:ea typeface="+mn-ea"/>
                <a:cs typeface="+mn-cs"/>
              </a:rPr>
              <a:t> ability to manage funds </a:t>
            </a:r>
            <a:endParaRPr lang="en-US" dirty="0">
              <a:effectLst/>
            </a:endParaRPr>
          </a:p>
          <a:p>
            <a:pPr marL="181240" indent="-181240">
              <a:buFont typeface="Arial" panose="020B0604020202020204" pitchFamily="34" charset="0"/>
              <a:buChar char="•"/>
            </a:pPr>
            <a:r>
              <a:rPr lang="en-US" sz="1300" dirty="0"/>
              <a:t>assist the beneficiary in filling out the VA forms, if necessary</a:t>
            </a:r>
          </a:p>
          <a:p>
            <a:pPr marL="664546" lvl="1" indent="-181240">
              <a:buFont typeface="Arial" panose="020B0604020202020204" pitchFamily="34" charset="0"/>
              <a:buChar char="•"/>
            </a:pPr>
            <a:r>
              <a:rPr lang="en-US" kern="1200" dirty="0">
                <a:solidFill>
                  <a:schemeClr val="tx1"/>
                </a:solidFill>
                <a:effectLst/>
                <a:latin typeface="+mn-lt"/>
                <a:ea typeface="+mn-ea"/>
                <a:cs typeface="+mn-cs"/>
              </a:rPr>
              <a:t>Assist with</a:t>
            </a:r>
            <a:r>
              <a:rPr lang="en-US" kern="1200" baseline="0" dirty="0">
                <a:solidFill>
                  <a:schemeClr val="tx1"/>
                </a:solidFill>
                <a:effectLst/>
                <a:latin typeface="+mn-lt"/>
                <a:ea typeface="+mn-ea"/>
                <a:cs typeface="+mn-cs"/>
              </a:rPr>
              <a:t> completing VA Form 21-4138, </a:t>
            </a:r>
            <a:r>
              <a:rPr lang="en-US" i="1" kern="1200" baseline="0" dirty="0">
                <a:solidFill>
                  <a:schemeClr val="tx1"/>
                </a:solidFill>
                <a:effectLst/>
                <a:latin typeface="+mn-lt"/>
                <a:ea typeface="+mn-ea"/>
                <a:cs typeface="+mn-cs"/>
              </a:rPr>
              <a:t>Statement in Support of Claim</a:t>
            </a:r>
          </a:p>
          <a:p>
            <a:pPr marL="664546" lvl="1" indent="-181240">
              <a:buFont typeface="Arial" panose="020B0604020202020204" pitchFamily="34" charset="0"/>
              <a:buChar char="•"/>
            </a:pPr>
            <a:r>
              <a:rPr lang="en-US" i="0" kern="1200" baseline="0" dirty="0">
                <a:solidFill>
                  <a:schemeClr val="tx1"/>
                </a:solidFill>
                <a:effectLst/>
                <a:latin typeface="+mn-lt"/>
                <a:ea typeface="+mn-ea"/>
                <a:cs typeface="+mn-cs"/>
              </a:rPr>
              <a:t>VA Form 21P-527EZ</a:t>
            </a:r>
            <a:r>
              <a:rPr lang="en-US" i="1" kern="1200" baseline="0" dirty="0">
                <a:solidFill>
                  <a:schemeClr val="tx1"/>
                </a:solidFill>
                <a:effectLst/>
                <a:latin typeface="+mn-lt"/>
                <a:ea typeface="+mn-ea"/>
                <a:cs typeface="+mn-cs"/>
              </a:rPr>
              <a:t>, </a:t>
            </a:r>
            <a:r>
              <a:rPr lang="en-US" i="1" dirty="0"/>
              <a:t>Application for Pension </a:t>
            </a:r>
          </a:p>
          <a:p>
            <a:pPr marL="664546" lvl="1" indent="-181240">
              <a:buFont typeface="Arial" panose="020B0604020202020204" pitchFamily="34" charset="0"/>
              <a:buChar char="•"/>
            </a:pPr>
            <a:r>
              <a:rPr lang="en-US" i="0" kern="1200" baseline="0" dirty="0">
                <a:solidFill>
                  <a:schemeClr val="tx1"/>
                </a:solidFill>
                <a:effectLst/>
                <a:latin typeface="+mn-lt"/>
                <a:ea typeface="+mn-ea"/>
                <a:cs typeface="+mn-cs"/>
              </a:rPr>
              <a:t>VA Form 21-526EZ</a:t>
            </a:r>
            <a:r>
              <a:rPr lang="en-US" i="1" kern="1200" baseline="0" dirty="0">
                <a:solidFill>
                  <a:schemeClr val="tx1"/>
                </a:solidFill>
                <a:effectLst/>
                <a:latin typeface="+mn-lt"/>
                <a:ea typeface="+mn-ea"/>
                <a:cs typeface="+mn-cs"/>
              </a:rPr>
              <a:t>, </a:t>
            </a:r>
            <a:r>
              <a:rPr lang="en-US" i="1" dirty="0"/>
              <a:t>Application for Disability Compensation and Related Compensation Benefits </a:t>
            </a:r>
            <a:endParaRPr lang="en-US" i="1" dirty="0">
              <a:effectLst/>
            </a:endParaRPr>
          </a:p>
          <a:p>
            <a:pPr marL="181240" indent="-181240">
              <a:buFont typeface="Arial" panose="020B0604020202020204" pitchFamily="34" charset="0"/>
              <a:buChar char="•"/>
            </a:pPr>
            <a:r>
              <a:rPr lang="en-US" sz="1300" dirty="0"/>
              <a:t>complete a </a:t>
            </a:r>
            <a:r>
              <a:rPr lang="en-US" sz="1300" i="1" dirty="0"/>
              <a:t>Memo for Competency Review</a:t>
            </a:r>
            <a:r>
              <a:rPr lang="en-US" sz="1300" dirty="0"/>
              <a:t> request</a:t>
            </a:r>
          </a:p>
          <a:p>
            <a:pPr marL="664546" lvl="1" indent="-181240">
              <a:buFont typeface="Arial" panose="020B0604020202020204" pitchFamily="34" charset="0"/>
              <a:buChar char="•"/>
            </a:pPr>
            <a:r>
              <a:rPr lang="en-US" kern="1200" dirty="0">
                <a:solidFill>
                  <a:schemeClr val="tx1"/>
                </a:solidFill>
                <a:effectLst/>
                <a:latin typeface="+mn-lt"/>
                <a:ea typeface="+mn-ea"/>
                <a:cs typeface="+mn-cs"/>
              </a:rPr>
              <a:t>Generate in BFFS</a:t>
            </a:r>
            <a:endParaRPr lang="en-US" dirty="0">
              <a:effectLst/>
            </a:endParaRPr>
          </a:p>
          <a:p>
            <a:pPr marL="181240" indent="-181240">
              <a:buFont typeface="Arial" panose="020B0604020202020204" pitchFamily="34" charset="0"/>
              <a:buChar char="•"/>
            </a:pPr>
            <a:r>
              <a:rPr lang="en-US" sz="1300" dirty="0"/>
              <a:t>annotate the field examination report with instructions to forward the memo to the regional office of jurisdiction</a:t>
            </a:r>
          </a:p>
          <a:p>
            <a:pPr marL="181240" indent="-181240">
              <a:buFont typeface="Arial" panose="020B0604020202020204" pitchFamily="34" charset="0"/>
              <a:buChar char="•"/>
            </a:pPr>
            <a:endParaRPr lang="en-US" sz="1300" dirty="0"/>
          </a:p>
          <a:p>
            <a:r>
              <a:rPr lang="en-US" sz="1300" dirty="0"/>
              <a:t>The FE also has the option of appointing the beneficiary to Supervised Direct Payment (SDP).  </a:t>
            </a:r>
            <a:endParaRPr lang="en-US" dirty="0">
              <a:effectLst/>
            </a:endParaRPr>
          </a:p>
          <a:p>
            <a:endParaRPr lang="en-US" sz="1300" dirty="0"/>
          </a:p>
          <a:p>
            <a:r>
              <a:rPr lang="en-US" sz="1300" dirty="0"/>
              <a:t>SDP is as a temporary method to:</a:t>
            </a:r>
          </a:p>
          <a:p>
            <a:endParaRPr lang="en-US" dirty="0">
              <a:effectLst/>
            </a:endParaRPr>
          </a:p>
          <a:p>
            <a:pPr marL="181240" indent="-181240">
              <a:buFont typeface="Arial" panose="020B0604020202020204" pitchFamily="34" charset="0"/>
              <a:buChar char="•"/>
            </a:pPr>
            <a:r>
              <a:rPr lang="en-US" sz="1300" dirty="0"/>
              <a:t>allow the beneficiary to continue to handle benefits payable while awaiting a determination of competency, or</a:t>
            </a:r>
            <a:endParaRPr lang="en-US" dirty="0">
              <a:effectLst/>
            </a:endParaRPr>
          </a:p>
          <a:p>
            <a:pPr marL="181240" indent="-181240">
              <a:buFont typeface="Arial" panose="020B0604020202020204" pitchFamily="34" charset="0"/>
              <a:buChar char="•"/>
            </a:pPr>
            <a:r>
              <a:rPr lang="en-US" sz="1300" dirty="0"/>
              <a:t>provide the beneficiary an opportunity to demonstrate his/her capacity to handle the benefits payable.</a:t>
            </a:r>
            <a:endParaRPr lang="en-US" dirty="0">
              <a:effectLst/>
            </a:endParaRPr>
          </a:p>
          <a:p>
            <a:endParaRPr lang="en-US" sz="1300" dirty="0"/>
          </a:p>
          <a:p>
            <a:r>
              <a:rPr lang="en-US" sz="1300" dirty="0"/>
              <a:t>SDP may be appropriate when the beneficiary has:</a:t>
            </a:r>
          </a:p>
          <a:p>
            <a:endParaRPr lang="en-US" dirty="0">
              <a:effectLst/>
            </a:endParaRPr>
          </a:p>
          <a:p>
            <a:pPr marL="181240" indent="-181240">
              <a:buFont typeface="Arial" panose="020B0604020202020204" pitchFamily="34" charset="0"/>
              <a:buChar char="•"/>
            </a:pPr>
            <a:r>
              <a:rPr lang="en-US" sz="1300" dirty="0"/>
              <a:t>demonstrated the capacity to handle benefits payable,</a:t>
            </a:r>
            <a:endParaRPr lang="en-US" dirty="0">
              <a:effectLst/>
            </a:endParaRPr>
          </a:p>
          <a:p>
            <a:pPr marL="181240" indent="-181240">
              <a:buFont typeface="Arial" panose="020B0604020202020204" pitchFamily="34" charset="0"/>
              <a:buChar char="•"/>
            </a:pPr>
            <a:r>
              <a:rPr lang="en-US" sz="1300" dirty="0"/>
              <a:t>not had an opportunity to manage funds for any reasonable period, or</a:t>
            </a:r>
            <a:endParaRPr lang="en-US" dirty="0">
              <a:effectLst/>
            </a:endParaRPr>
          </a:p>
          <a:p>
            <a:pPr marL="181240" indent="-181240">
              <a:buFont typeface="Arial" panose="020B0604020202020204" pitchFamily="34" charset="0"/>
              <a:buChar char="•"/>
            </a:pPr>
            <a:r>
              <a:rPr lang="en-US" sz="1300" dirty="0"/>
              <a:t>handled only limited amounts in comparison to the monthly payments to which he/she is entitled.</a:t>
            </a:r>
          </a:p>
          <a:p>
            <a:pPr marL="181240" indent="-181240">
              <a:buFont typeface="Arial" panose="020B0604020202020204" pitchFamily="34" charset="0"/>
              <a:buChar char="•"/>
            </a:pPr>
            <a:endParaRPr lang="en-US" dirty="0">
              <a:effectLst/>
            </a:endParaRPr>
          </a:p>
          <a:p>
            <a:r>
              <a:rPr lang="en-US" sz="1300" dirty="0"/>
              <a:t>It is even more imperative that the FE corroborate the beneficiary’s ability to manage funds by confirming the beneficiary’s understanding and current use of money through his/her interview with the beneficiary and by viewing financial documentation and billing statements when considering SDP appointment.  VA is acting as de facto fiduciary in SDP cases. If the SDP beneficiary gives away, or has been deprived of, all or part of his/her income, a misuse allegation may be made. </a:t>
            </a:r>
            <a:endParaRPr lang="en-US" dirty="0">
              <a:effectLst/>
            </a:endParaRPr>
          </a:p>
          <a:p>
            <a:r>
              <a:rPr lang="en-US" dirty="0">
                <a:effectLst/>
              </a:rPr>
              <a:t> </a:t>
            </a:r>
          </a:p>
          <a:p>
            <a:r>
              <a:rPr lang="en-US" sz="1300" b="1" dirty="0"/>
              <a:t>Note: </a:t>
            </a:r>
            <a:r>
              <a:rPr lang="en-US" sz="1300" dirty="0"/>
              <a:t>Using SDP is </a:t>
            </a:r>
            <a:r>
              <a:rPr lang="en-US" sz="1300" i="1" dirty="0"/>
              <a:t>not </a:t>
            </a:r>
            <a:r>
              <a:rPr lang="en-US" sz="1300" dirty="0"/>
              <a:t>intended as a long-term payment arrangement.  The beneficiary will not be on SDP for more than 24 months; a decision must be made to appoint a fiduciary or a rating decision issued to deem the beneficiary able to manage funds..</a:t>
            </a:r>
            <a:endParaRPr lang="en-US" dirty="0">
              <a:effectLst/>
            </a:endParaRPr>
          </a:p>
          <a:p>
            <a:endParaRPr lang="en-US" b="0" u="none" baseline="0" dirty="0">
              <a:solidFill>
                <a:schemeClr val="tx1"/>
              </a:solidFill>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40" indent="-181240">
              <a:defRPr/>
            </a:pPr>
            <a:r>
              <a:rPr lang="en-US" b="0" i="1" u="none" baseline="0" dirty="0"/>
              <a:t>Learning Objective: </a:t>
            </a:r>
            <a:r>
              <a:rPr lang="en-US" i="1" dirty="0"/>
              <a:t>Evaluate living conditions, welfare, and needs</a:t>
            </a:r>
          </a:p>
          <a:p>
            <a:pPr defTabSz="966612">
              <a:defRPr/>
            </a:pPr>
            <a:r>
              <a:rPr lang="en-US" b="0" i="1" u="none" dirty="0"/>
              <a:t>Policy</a:t>
            </a:r>
            <a:r>
              <a:rPr lang="en-US" b="0" i="1" u="none" baseline="0" dirty="0"/>
              <a:t> Reference(s): FPM 2.D.2.c</a:t>
            </a:r>
          </a:p>
          <a:p>
            <a:pPr defTabSz="966612">
              <a:defRPr/>
            </a:pPr>
            <a:r>
              <a:rPr lang="en-US" b="0" i="1" u="none" baseline="0" dirty="0"/>
              <a:t>FPG Articles: Field Examination Interview</a:t>
            </a:r>
            <a:endParaRPr lang="en-US" b="0" i="1" u="none" dirty="0"/>
          </a:p>
          <a:p>
            <a:pPr defTabSz="966612">
              <a:defRPr/>
            </a:pPr>
            <a:endParaRPr lang="en-US" b="0" i="1" u="none" baseline="0" dirty="0"/>
          </a:p>
          <a:p>
            <a:r>
              <a:rPr lang="en-US" b="0" i="0" u="sng" baseline="0" dirty="0">
                <a:solidFill>
                  <a:schemeClr val="tx1"/>
                </a:solidFill>
              </a:rPr>
              <a:t>Instructor Notes:</a:t>
            </a:r>
          </a:p>
          <a:p>
            <a:pPr defTabSz="966612">
              <a:defRPr/>
            </a:pPr>
            <a:endParaRPr lang="en-US" i="0" baseline="0" dirty="0">
              <a:solidFill>
                <a:schemeClr val="tx1"/>
              </a:solidFill>
            </a:endParaRPr>
          </a:p>
          <a:p>
            <a:r>
              <a:rPr lang="en-US" sz="1300" dirty="0"/>
              <a:t>The </a:t>
            </a:r>
            <a:r>
              <a:rPr lang="en-US" sz="1300" b="1" dirty="0"/>
              <a:t>Environmental and Social Conditions </a:t>
            </a:r>
            <a:r>
              <a:rPr lang="en-US" sz="1300" dirty="0"/>
              <a:t>section of FElux contains two subsections:</a:t>
            </a:r>
          </a:p>
          <a:p>
            <a:endParaRPr lang="en-US" sz="1300" dirty="0"/>
          </a:p>
          <a:p>
            <a:pPr marL="181240" indent="-181240">
              <a:buFont typeface="Arial" panose="020B0604020202020204" pitchFamily="34" charset="0"/>
              <a:buChar char="•"/>
            </a:pPr>
            <a:r>
              <a:rPr lang="en-US" sz="1300" dirty="0"/>
              <a:t>Environmental and Social Conditions</a:t>
            </a:r>
          </a:p>
          <a:p>
            <a:pPr marL="181240" indent="-181240">
              <a:buFont typeface="Arial" panose="020B0604020202020204" pitchFamily="34" charset="0"/>
              <a:buChar char="•"/>
            </a:pPr>
            <a:r>
              <a:rPr lang="en-US" sz="1300" dirty="0"/>
              <a:t>Beneficiary Welfare</a:t>
            </a:r>
          </a:p>
          <a:p>
            <a:endParaRPr lang="en-US" sz="1300" dirty="0"/>
          </a:p>
          <a:p>
            <a:pPr defTabSz="966612">
              <a:defRPr/>
            </a:pPr>
            <a:r>
              <a:rPr lang="en-US" sz="1300" dirty="0"/>
              <a:t>The </a:t>
            </a:r>
            <a:r>
              <a:rPr lang="en-US" sz="1300" i="1" dirty="0"/>
              <a:t>Environmental and Social Conditions </a:t>
            </a:r>
            <a:r>
              <a:rPr lang="en-US" sz="1300" dirty="0"/>
              <a:t>subsection</a:t>
            </a:r>
            <a:r>
              <a:rPr lang="en-US" sz="1300" i="1" dirty="0"/>
              <a:t> </a:t>
            </a:r>
            <a:r>
              <a:rPr lang="en-US" sz="1300" dirty="0"/>
              <a:t>allows the FE to document the beneficiary’s social and physical environment.  At minimum, the FE will report on: </a:t>
            </a:r>
          </a:p>
          <a:p>
            <a:endParaRPr lang="en-US" b="1" dirty="0">
              <a:effectLst/>
            </a:endParaRPr>
          </a:p>
          <a:p>
            <a:pPr marL="181240" indent="-181240">
              <a:buFont typeface="Arial" panose="020B0604020202020204" pitchFamily="34" charset="0"/>
              <a:buChar char="•"/>
            </a:pPr>
            <a:r>
              <a:rPr lang="en-US" sz="1300" b="1" dirty="0"/>
              <a:t>the type of place where the beneficiary resides</a:t>
            </a:r>
          </a:p>
          <a:p>
            <a:pPr marL="664546" lvl="1" indent="-181240">
              <a:buFont typeface="Arial" panose="020B0604020202020204" pitchFamily="34" charset="0"/>
              <a:buChar char="•"/>
            </a:pPr>
            <a:r>
              <a:rPr lang="en-US" kern="1200" dirty="0">
                <a:solidFill>
                  <a:schemeClr val="tx1"/>
                </a:solidFill>
                <a:effectLst/>
                <a:latin typeface="+mn-lt"/>
                <a:ea typeface="+mn-ea"/>
                <a:cs typeface="+mn-cs"/>
              </a:rPr>
              <a:t>Nursing</a:t>
            </a:r>
            <a:r>
              <a:rPr lang="en-US" kern="1200" baseline="0" dirty="0">
                <a:solidFill>
                  <a:schemeClr val="tx1"/>
                </a:solidFill>
                <a:effectLst/>
                <a:latin typeface="+mn-lt"/>
                <a:ea typeface="+mn-ea"/>
                <a:cs typeface="+mn-cs"/>
              </a:rPr>
              <a:t> home</a:t>
            </a:r>
            <a:endParaRPr lang="en-US" kern="1200" dirty="0">
              <a:solidFill>
                <a:schemeClr val="tx1"/>
              </a:solidFill>
              <a:effectLst/>
              <a:latin typeface="+mn-lt"/>
              <a:ea typeface="+mn-ea"/>
              <a:cs typeface="+mn-cs"/>
            </a:endParaRPr>
          </a:p>
          <a:p>
            <a:pPr marL="664546" lvl="1" indent="-181240">
              <a:buFont typeface="Arial" panose="020B0604020202020204" pitchFamily="34" charset="0"/>
              <a:buChar char="•"/>
            </a:pPr>
            <a:r>
              <a:rPr lang="en-US" kern="1200" dirty="0">
                <a:solidFill>
                  <a:schemeClr val="tx1"/>
                </a:solidFill>
                <a:effectLst/>
                <a:latin typeface="+mn-lt"/>
                <a:ea typeface="+mn-ea"/>
                <a:cs typeface="+mn-cs"/>
              </a:rPr>
              <a:t>Assiste</a:t>
            </a:r>
            <a:r>
              <a:rPr lang="en-US" kern="1200" baseline="0" dirty="0">
                <a:solidFill>
                  <a:schemeClr val="tx1"/>
                </a:solidFill>
                <a:effectLst/>
                <a:latin typeface="+mn-lt"/>
                <a:ea typeface="+mn-ea"/>
                <a:cs typeface="+mn-cs"/>
              </a:rPr>
              <a:t>d living facility</a:t>
            </a:r>
          </a:p>
          <a:p>
            <a:pPr marL="664546" lvl="1" indent="-181240">
              <a:buFont typeface="Arial" panose="020B0604020202020204" pitchFamily="34" charset="0"/>
              <a:buChar char="•"/>
            </a:pPr>
            <a:r>
              <a:rPr lang="en-US" kern="1200" baseline="0" dirty="0">
                <a:solidFill>
                  <a:schemeClr val="tx1"/>
                </a:solidFill>
                <a:effectLst/>
                <a:latin typeface="+mn-lt"/>
                <a:ea typeface="+mn-ea"/>
                <a:cs typeface="+mn-cs"/>
              </a:rPr>
              <a:t>Other care facility</a:t>
            </a:r>
          </a:p>
          <a:p>
            <a:pPr marL="664546" lvl="1" indent="-181240">
              <a:buFont typeface="Arial" panose="020B0604020202020204" pitchFamily="34" charset="0"/>
              <a:buChar char="•"/>
            </a:pPr>
            <a:r>
              <a:rPr lang="en-US" kern="1200" baseline="0" dirty="0">
                <a:solidFill>
                  <a:schemeClr val="tx1"/>
                </a:solidFill>
                <a:effectLst/>
                <a:latin typeface="+mn-lt"/>
                <a:ea typeface="+mn-ea"/>
                <a:cs typeface="+mn-cs"/>
              </a:rPr>
              <a:t>Own home</a:t>
            </a:r>
          </a:p>
          <a:p>
            <a:pPr marL="664546" lvl="1" indent="-181240">
              <a:buFont typeface="Arial" panose="020B0604020202020204" pitchFamily="34" charset="0"/>
              <a:buChar char="•"/>
            </a:pPr>
            <a:r>
              <a:rPr lang="en-US" kern="1200" baseline="0" dirty="0">
                <a:solidFill>
                  <a:schemeClr val="tx1"/>
                </a:solidFill>
                <a:effectLst/>
                <a:latin typeface="+mn-lt"/>
                <a:ea typeface="+mn-ea"/>
                <a:cs typeface="+mn-cs"/>
              </a:rPr>
              <a:t>Rented apartment or home</a:t>
            </a:r>
          </a:p>
          <a:p>
            <a:pPr marL="664546" lvl="1" indent="-181240">
              <a:buFont typeface="Arial" panose="020B0604020202020204" pitchFamily="34" charset="0"/>
              <a:buChar char="•"/>
            </a:pPr>
            <a:r>
              <a:rPr lang="en-US" kern="1200" baseline="0" dirty="0">
                <a:solidFill>
                  <a:schemeClr val="tx1"/>
                </a:solidFill>
                <a:effectLst/>
                <a:latin typeface="+mn-lt"/>
                <a:ea typeface="+mn-ea"/>
                <a:cs typeface="+mn-cs"/>
              </a:rPr>
              <a:t>In a family member’s home</a:t>
            </a:r>
            <a:endParaRPr lang="en-US" dirty="0">
              <a:effectLst/>
            </a:endParaRPr>
          </a:p>
          <a:p>
            <a:pPr marL="181240" indent="-181240">
              <a:buFont typeface="Arial" panose="020B0604020202020204" pitchFamily="34" charset="0"/>
              <a:buChar char="•"/>
            </a:pPr>
            <a:r>
              <a:rPr lang="en-US" sz="1300" b="1" dirty="0"/>
              <a:t>the living arrangement</a:t>
            </a:r>
          </a:p>
          <a:p>
            <a:pPr marL="664546" lvl="1" indent="-181240">
              <a:buFont typeface="Arial" panose="020B0604020202020204" pitchFamily="34" charset="0"/>
              <a:buChar char="•"/>
            </a:pPr>
            <a:r>
              <a:rPr lang="en-US" sz="1300" dirty="0"/>
              <a:t>Pays rent</a:t>
            </a:r>
          </a:p>
          <a:p>
            <a:pPr marL="664546" lvl="1" indent="-181240">
              <a:buFont typeface="Arial" panose="020B0604020202020204" pitchFamily="34" charset="0"/>
              <a:buChar char="•"/>
            </a:pPr>
            <a:r>
              <a:rPr lang="en-US" sz="1300" dirty="0"/>
              <a:t>Purchasing/pays mortgage</a:t>
            </a:r>
          </a:p>
          <a:p>
            <a:pPr marL="664546" lvl="1" indent="-181240">
              <a:buFont typeface="Arial" panose="020B0604020202020204" pitchFamily="34" charset="0"/>
              <a:buChar char="•"/>
            </a:pPr>
            <a:r>
              <a:rPr lang="en-US" sz="1300" dirty="0"/>
              <a:t>Owns property</a:t>
            </a:r>
          </a:p>
          <a:p>
            <a:pPr marL="664546" lvl="1" indent="-181240">
              <a:buFont typeface="Arial" panose="020B0604020202020204" pitchFamily="34" charset="0"/>
              <a:buChar char="•"/>
            </a:pPr>
            <a:r>
              <a:rPr lang="en-US" sz="1300" dirty="0"/>
              <a:t>Pays room and board</a:t>
            </a:r>
          </a:p>
          <a:p>
            <a:pPr marL="664546" lvl="1" indent="-181240">
              <a:buFont typeface="Arial" panose="020B0604020202020204" pitchFamily="34" charset="0"/>
              <a:buChar char="•"/>
            </a:pPr>
            <a:r>
              <a:rPr lang="en-US" sz="1300" dirty="0"/>
              <a:t>Homeless</a:t>
            </a:r>
          </a:p>
          <a:p>
            <a:pPr marL="181240" indent="-181240">
              <a:buFont typeface="Arial" panose="020B0604020202020204" pitchFamily="34" charset="0"/>
              <a:buChar char="•"/>
            </a:pPr>
            <a:r>
              <a:rPr lang="en-US" sz="1300" b="1" dirty="0"/>
              <a:t>the way the beneficiary spends his/her time</a:t>
            </a:r>
          </a:p>
          <a:p>
            <a:pPr marL="664546" lvl="1" indent="-181240">
              <a:buFont typeface="Arial" panose="020B0604020202020204" pitchFamily="34" charset="0"/>
              <a:buChar char="•"/>
            </a:pPr>
            <a:r>
              <a:rPr lang="en-US" dirty="0">
                <a:effectLst/>
              </a:rPr>
              <a:t>Hobbies or things beneficiary is interested in</a:t>
            </a:r>
          </a:p>
          <a:p>
            <a:pPr marL="1147852" lvl="2" indent="-181240">
              <a:buFont typeface="Arial" panose="020B0604020202020204" pitchFamily="34" charset="0"/>
              <a:buChar char="•"/>
            </a:pPr>
            <a:r>
              <a:rPr lang="en-US" dirty="0">
                <a:effectLst/>
              </a:rPr>
              <a:t>Watching baseball</a:t>
            </a:r>
          </a:p>
          <a:p>
            <a:pPr marL="1147852" lvl="2" indent="-181240">
              <a:buFont typeface="Arial" panose="020B0604020202020204" pitchFamily="34" charset="0"/>
              <a:buChar char="•"/>
            </a:pPr>
            <a:r>
              <a:rPr lang="en-US" dirty="0">
                <a:effectLst/>
              </a:rPr>
              <a:t>Participating in care facility activities</a:t>
            </a:r>
          </a:p>
          <a:p>
            <a:pPr marL="1147852" lvl="2" indent="-181240">
              <a:buFont typeface="Arial" panose="020B0604020202020204" pitchFamily="34" charset="0"/>
              <a:buChar char="•"/>
            </a:pPr>
            <a:r>
              <a:rPr lang="en-US" dirty="0">
                <a:effectLst/>
              </a:rPr>
              <a:t>Spending</a:t>
            </a:r>
            <a:r>
              <a:rPr lang="en-US" baseline="0" dirty="0">
                <a:effectLst/>
              </a:rPr>
              <a:t> time with family</a:t>
            </a:r>
            <a:endParaRPr lang="en-US" dirty="0">
              <a:effectLst/>
            </a:endParaRPr>
          </a:p>
          <a:p>
            <a:pPr marL="181240" indent="-181240">
              <a:buFont typeface="Arial" panose="020B0604020202020204" pitchFamily="34" charset="0"/>
              <a:buChar char="•"/>
            </a:pPr>
            <a:r>
              <a:rPr lang="en-US" sz="1300" b="1" dirty="0"/>
              <a:t>the beneficiary’s social relationships</a:t>
            </a:r>
          </a:p>
          <a:p>
            <a:pPr marL="664546" lvl="1" indent="-181240">
              <a:buFont typeface="Arial" panose="020B0604020202020204" pitchFamily="34" charset="0"/>
              <a:buChar char="•"/>
            </a:pPr>
            <a:r>
              <a:rPr lang="en-US" sz="1300" dirty="0"/>
              <a:t>Has social relationships or</a:t>
            </a:r>
          </a:p>
          <a:p>
            <a:pPr marL="664546" lvl="1" indent="-181240">
              <a:buFont typeface="Arial" panose="020B0604020202020204" pitchFamily="34" charset="0"/>
              <a:buChar char="•"/>
            </a:pPr>
            <a:r>
              <a:rPr lang="en-US" sz="1300" dirty="0"/>
              <a:t>Does not have social relationships</a:t>
            </a:r>
          </a:p>
          <a:p>
            <a:pPr marL="181240" indent="-181240">
              <a:buFont typeface="Arial" panose="020B0604020202020204" pitchFamily="34" charset="0"/>
              <a:buChar char="•"/>
            </a:pPr>
            <a:r>
              <a:rPr lang="en-US" sz="1300" b="1" dirty="0"/>
              <a:t>non-dependent(s) living in the beneficiary’s home including:</a:t>
            </a:r>
            <a:endParaRPr lang="en-US" b="1" dirty="0">
              <a:effectLst/>
            </a:endParaRPr>
          </a:p>
          <a:p>
            <a:pPr marL="664546" lvl="1" indent="-181240">
              <a:buFont typeface="Arial" panose="020B0604020202020204" pitchFamily="34" charset="0"/>
              <a:buChar char="•"/>
            </a:pPr>
            <a:r>
              <a:rPr lang="en-US" sz="1300" b="1" dirty="0"/>
              <a:t>the relationship to the beneficiary, and</a:t>
            </a:r>
            <a:endParaRPr lang="en-US" b="1" dirty="0">
              <a:effectLst/>
            </a:endParaRPr>
          </a:p>
          <a:p>
            <a:pPr marL="664546" lvl="1" indent="-181240">
              <a:buFont typeface="Arial" panose="020B0604020202020204" pitchFamily="34" charset="0"/>
              <a:buChar char="•"/>
            </a:pPr>
            <a:r>
              <a:rPr lang="en-US" sz="1300" b="1" dirty="0"/>
              <a:t>any monthly contribution toward expenses, or non-monetary services provided, if non-dependent. </a:t>
            </a:r>
            <a:endParaRPr lang="en-US" b="1" dirty="0">
              <a:effectLst/>
            </a:endParaRPr>
          </a:p>
          <a:p>
            <a:pPr marL="1147852" lvl="2" indent="-181240" fontAlgn="t">
              <a:buFont typeface="Arial" panose="020B0604020202020204" pitchFamily="34" charset="0"/>
              <a:buChar char="•"/>
            </a:pPr>
            <a:r>
              <a:rPr lang="en-US" sz="1300" dirty="0"/>
              <a:t>This one is important if a non-dependent resides IN the beneficiary’s home, </a:t>
            </a:r>
            <a:r>
              <a:rPr lang="en-US" sz="1300" u="sng" dirty="0"/>
              <a:t>not</a:t>
            </a:r>
            <a:r>
              <a:rPr lang="en-US" sz="1300" dirty="0"/>
              <a:t> if the beneficiary resides with someone else.</a:t>
            </a:r>
          </a:p>
          <a:p>
            <a:pPr marL="181240" indent="-181240" fontAlgn="t">
              <a:buFont typeface="Arial" panose="020B0604020202020204" pitchFamily="34" charset="0"/>
              <a:buChar char="•"/>
            </a:pPr>
            <a:endParaRPr lang="en-US" sz="1300" dirty="0"/>
          </a:p>
          <a:p>
            <a:r>
              <a:rPr lang="en-US" sz="1300" b="1" u="sng" dirty="0"/>
              <a:t>Demonstration Notes</a:t>
            </a:r>
            <a:r>
              <a:rPr lang="en-US" sz="1300" dirty="0"/>
              <a:t>: </a:t>
            </a:r>
          </a:p>
          <a:p>
            <a:pPr defTabSz="966612">
              <a:defRPr/>
            </a:pPr>
            <a:endParaRPr lang="en-US" sz="1300" dirty="0"/>
          </a:p>
          <a:p>
            <a:pPr defTabSz="966612">
              <a:defRPr/>
            </a:pPr>
            <a:r>
              <a:rPr lang="en-US" sz="1300" dirty="0"/>
              <a:t>Minimize PowerPoint and demonstrate how to document beneficiary environmental and social conditions. </a:t>
            </a:r>
            <a:endParaRPr lang="en-US" dirty="0">
              <a:solidFill>
                <a:schemeClr val="tx1"/>
              </a:solidFill>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9</a:t>
            </a:fld>
            <a:endParaRPr lang="en-US" dirty="0"/>
          </a:p>
        </p:txBody>
      </p:sp>
    </p:spTree>
    <p:extLst>
      <p:ext uri="{BB962C8B-B14F-4D97-AF65-F5344CB8AC3E}">
        <p14:creationId xmlns:p14="http://schemas.microsoft.com/office/powerpoint/2010/main" val="20889140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257800" y="2064950"/>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6"/>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1470025"/>
          </a:xfrm>
        </p:spPr>
        <p:txBody>
          <a:bodyPr>
            <a:normAutofit/>
          </a:bodyPr>
          <a:lstStyle/>
          <a:p>
            <a:r>
              <a:rPr lang="en-US" dirty="0">
                <a:effectLst>
                  <a:outerShdw blurRad="38100" dist="38100" dir="2700000" algn="tl">
                    <a:srgbClr val="000000">
                      <a:alpha val="43137"/>
                    </a:srgbClr>
                  </a:outerShdw>
                </a:effectLst>
              </a:rPr>
              <a:t>Beneficiary Welfare and Capacity</a:t>
            </a:r>
          </a:p>
        </p:txBody>
      </p:sp>
      <p:sp>
        <p:nvSpPr>
          <p:cNvPr id="3" name="Subtitle 2"/>
          <p:cNvSpPr>
            <a:spLocks noGrp="1"/>
          </p:cNvSpPr>
          <p:nvPr>
            <p:ph type="subTitle" idx="1"/>
          </p:nvPr>
        </p:nvSpPr>
        <p:spPr/>
        <p:txBody>
          <a:bodyPr/>
          <a:lstStyle/>
          <a:p>
            <a:r>
              <a:rPr lang="en-US" dirty="0"/>
              <a:t>Pension and Fiduciary Service</a:t>
            </a:r>
          </a:p>
          <a:p>
            <a:r>
              <a:rPr lang="en-US" dirty="0"/>
              <a:t>September 2018</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Welfare and Needs</a:t>
            </a:r>
          </a:p>
        </p:txBody>
      </p:sp>
      <p:sp>
        <p:nvSpPr>
          <p:cNvPr id="5" name="Content Placeholder 4"/>
          <p:cNvSpPr>
            <a:spLocks noGrp="1"/>
          </p:cNvSpPr>
          <p:nvPr>
            <p:ph idx="1"/>
          </p:nvPr>
        </p:nvSpPr>
        <p:spPr/>
        <p:txBody>
          <a:bodyPr>
            <a:normAutofit/>
          </a:bodyPr>
          <a:lstStyle/>
          <a:p>
            <a:r>
              <a:rPr lang="en-US" dirty="0"/>
              <a:t>Document in FElux</a:t>
            </a:r>
          </a:p>
          <a:p>
            <a:pPr lvl="1"/>
            <a:r>
              <a:rPr lang="en-US" dirty="0"/>
              <a:t>Needs met</a:t>
            </a:r>
          </a:p>
          <a:p>
            <a:pPr lvl="1"/>
            <a:r>
              <a:rPr lang="en-US" dirty="0"/>
              <a:t>Referral</a:t>
            </a:r>
          </a:p>
          <a:p>
            <a:pPr lvl="1"/>
            <a:r>
              <a:rPr lang="en-US" dirty="0"/>
              <a:t>Adverse conditions</a:t>
            </a:r>
          </a:p>
          <a:p>
            <a:pPr lvl="1"/>
            <a:r>
              <a:rPr lang="en-US" dirty="0"/>
              <a:t>Referral</a:t>
            </a:r>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10</a:t>
            </a:fld>
            <a:endParaRPr lang="en-US" dirty="0"/>
          </a:p>
        </p:txBody>
      </p:sp>
      <p:pic>
        <p:nvPicPr>
          <p:cNvPr id="7"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2818" y="48006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3231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 b="0" dirty="0">
                <a:solidFill>
                  <a:schemeClr val="accent1">
                    <a:lumMod val="20000"/>
                    <a:lumOff val="80000"/>
                  </a:schemeClr>
                </a:solidFill>
              </a:rPr>
              <a:t>31. </a:t>
            </a:r>
            <a:r>
              <a:rPr lang="en-US" dirty="0"/>
              <a:t>Questions?</a:t>
            </a:r>
          </a:p>
        </p:txBody>
      </p:sp>
      <p:sp>
        <p:nvSpPr>
          <p:cNvPr id="4" name="Content Placeholder 3"/>
          <p:cNvSpPr>
            <a:spLocks noGrp="1"/>
          </p:cNvSpPr>
          <p:nvPr>
            <p:ph sz="half" idx="2"/>
          </p:nvPr>
        </p:nvSpPr>
        <p:spPr/>
        <p:txBody>
          <a:bodyPr>
            <a:normAutofit lnSpcReduction="10000"/>
          </a:bodyPr>
          <a:lstStyle/>
          <a:p>
            <a:r>
              <a:rPr lang="en-US" dirty="0"/>
              <a:t>Physical Characteristics</a:t>
            </a:r>
          </a:p>
          <a:p>
            <a:r>
              <a:rPr lang="en-US" dirty="0"/>
              <a:t>Medical Information</a:t>
            </a:r>
          </a:p>
          <a:p>
            <a:r>
              <a:rPr lang="en-US" dirty="0"/>
              <a:t>Orientation and Observation</a:t>
            </a:r>
          </a:p>
          <a:p>
            <a:r>
              <a:rPr lang="en-US" dirty="0"/>
              <a:t>Capacity to Manage Funds</a:t>
            </a:r>
          </a:p>
          <a:p>
            <a:r>
              <a:rPr lang="en-US" dirty="0"/>
              <a:t>Competency Evaluation</a:t>
            </a:r>
          </a:p>
          <a:p>
            <a:r>
              <a:rPr lang="en-US" dirty="0"/>
              <a:t>Environmental and Social Conditions</a:t>
            </a:r>
          </a:p>
          <a:p>
            <a:r>
              <a:rPr lang="en-US" dirty="0"/>
              <a:t>Welfare and Needs</a:t>
            </a:r>
          </a:p>
          <a:p>
            <a:pPr marL="0" indent="0">
              <a:buNone/>
            </a:pPr>
            <a:endParaRPr lang="en-US" dirty="0"/>
          </a:p>
          <a:p>
            <a:endParaRPr lang="en-US" dirty="0"/>
          </a:p>
          <a:p>
            <a:endParaRPr lang="en-US" dirty="0"/>
          </a:p>
        </p:txBody>
      </p:sp>
      <p:sp>
        <p:nvSpPr>
          <p:cNvPr id="5" name="Slide Number Placeholder 5"/>
          <p:cNvSpPr txBox="1">
            <a:spLocks/>
          </p:cNvSpPr>
          <p:nvPr/>
        </p:nvSpPr>
        <p:spPr>
          <a:xfrm>
            <a:off x="7924800" y="6248400"/>
            <a:ext cx="2895600" cy="365125"/>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1600" b="1" i="1" dirty="0">
              <a:solidFill>
                <a:srgbClr val="003399"/>
              </a:solidFill>
              <a:effectLst>
                <a:outerShdw blurRad="38100" dist="38100" dir="2700000" algn="tl">
                  <a:srgbClr val="000000">
                    <a:alpha val="43137"/>
                  </a:srgbClr>
                </a:outerShdw>
              </a:effectLst>
              <a:latin typeface="Century Schoolbook" pitchFamily="18" charset="0"/>
            </a:endParaRPr>
          </a:p>
        </p:txBody>
      </p:sp>
      <p:pic>
        <p:nvPicPr>
          <p:cNvPr id="1026" name="Picture 2" descr="C:\Users\CAPGLAUD\AppData\Local\Microsoft\Windows\Temporary Internet Files\Content.IE5\PRYJZ112\Questionmark[1].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843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TMS Survey and Assessment</a:t>
            </a:r>
          </a:p>
        </p:txBody>
      </p:sp>
      <p:sp>
        <p:nvSpPr>
          <p:cNvPr id="3" name="Content Placeholder 2"/>
          <p:cNvSpPr>
            <a:spLocks noGrp="1"/>
          </p:cNvSpPr>
          <p:nvPr>
            <p:ph idx="1"/>
          </p:nvPr>
        </p:nvSpPr>
        <p:spPr/>
        <p:txBody>
          <a:bodyPr/>
          <a:lstStyle/>
          <a:p>
            <a:r>
              <a:rPr lang="en-US" dirty="0"/>
              <a:t>An assessment and satisfaction survey have been assigned to you in TMS.</a:t>
            </a:r>
          </a:p>
          <a:p>
            <a:r>
              <a:rPr lang="en-US" dirty="0"/>
              <a:t>You should be able to complete the survey and assessment within ten minutes.</a:t>
            </a:r>
          </a:p>
          <a:p>
            <a:r>
              <a:rPr lang="en-US" dirty="0"/>
              <a:t>Be sure to complete the survey and assessment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12</a:t>
            </a:fld>
            <a:endParaRPr lang="en-US" dirty="0"/>
          </a:p>
        </p:txBody>
      </p:sp>
    </p:spTree>
    <p:extLst>
      <p:ext uri="{BB962C8B-B14F-4D97-AF65-F5344CB8AC3E}">
        <p14:creationId xmlns:p14="http://schemas.microsoft.com/office/powerpoint/2010/main" val="70234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a:bodyPr>
          <a:lstStyle/>
          <a:p>
            <a:pPr marL="171450" lvl="0" indent="-171450">
              <a:spcBef>
                <a:spcPts val="0"/>
              </a:spcBef>
              <a:defRPr/>
            </a:pPr>
            <a:r>
              <a:rPr lang="en-US" dirty="0"/>
              <a:t>Gather physical characteristics</a:t>
            </a:r>
          </a:p>
          <a:p>
            <a:pPr marL="171450" lvl="0" indent="-171450">
              <a:spcBef>
                <a:spcPts val="0"/>
              </a:spcBef>
              <a:defRPr/>
            </a:pPr>
            <a:r>
              <a:rPr lang="en-US" dirty="0"/>
              <a:t>Collect medical information</a:t>
            </a:r>
          </a:p>
          <a:p>
            <a:pPr marL="171450" lvl="0" indent="-171450">
              <a:spcBef>
                <a:spcPts val="0"/>
              </a:spcBef>
              <a:defRPr/>
            </a:pPr>
            <a:r>
              <a:rPr lang="en-US" dirty="0"/>
              <a:t>Assess capacity to manage funds</a:t>
            </a:r>
          </a:p>
          <a:p>
            <a:pPr marL="171450" lvl="0" indent="-171450">
              <a:spcBef>
                <a:spcPts val="0"/>
              </a:spcBef>
              <a:defRPr/>
            </a:pPr>
            <a:r>
              <a:rPr lang="en-US" dirty="0"/>
              <a:t>Determine the need for a competency evaluation</a:t>
            </a:r>
          </a:p>
          <a:p>
            <a:pPr marL="171450" lvl="0" indent="-171450">
              <a:spcBef>
                <a:spcPts val="0"/>
              </a:spcBef>
              <a:defRPr/>
            </a:pPr>
            <a:r>
              <a:rPr lang="en-US" dirty="0"/>
              <a:t>Evaluate living conditions, welfare, and needs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23319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r>
              <a:rPr lang="en-US" dirty="0"/>
              <a:t>FPM 2.D.2, </a:t>
            </a:r>
            <a:r>
              <a:rPr lang="en-US" i="1" dirty="0"/>
              <a:t>Conditions of the Beneficiary</a:t>
            </a:r>
          </a:p>
          <a:p>
            <a:r>
              <a:rPr lang="en-US" dirty="0"/>
              <a:t>FPM 2.D.4, </a:t>
            </a:r>
            <a:r>
              <a:rPr lang="en-US" i="1" dirty="0"/>
              <a:t>Fiduciary Information for all Initial and Successor Initial Appointment Field Examinations</a:t>
            </a:r>
          </a:p>
          <a:p>
            <a:pPr lvl="0"/>
            <a:r>
              <a:rPr lang="en-US" dirty="0"/>
              <a:t>M21-1, III.iv.8.A.4.d, </a:t>
            </a:r>
            <a:r>
              <a:rPr lang="en-US" i="1" dirty="0"/>
              <a:t>Evidence Required to Restore Competency</a:t>
            </a:r>
          </a:p>
          <a:p>
            <a:pPr lvl="0"/>
            <a:r>
              <a:rPr lang="en-US" dirty="0"/>
              <a:t>FPG, </a:t>
            </a:r>
            <a:r>
              <a:rPr lang="en-US" i="1" dirty="0"/>
              <a:t>Field Examination Interview</a:t>
            </a:r>
          </a:p>
          <a:p>
            <a:pPr marL="0"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Tree>
    <p:extLst>
      <p:ext uri="{BB962C8B-B14F-4D97-AF65-F5344CB8AC3E}">
        <p14:creationId xmlns:p14="http://schemas.microsoft.com/office/powerpoint/2010/main" val="84349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Physical Characteristics </a:t>
            </a:r>
          </a:p>
        </p:txBody>
      </p:sp>
      <p:sp>
        <p:nvSpPr>
          <p:cNvPr id="3" name="Content Placeholder 2"/>
          <p:cNvSpPr>
            <a:spLocks noGrp="1"/>
          </p:cNvSpPr>
          <p:nvPr>
            <p:ph idx="1"/>
          </p:nvPr>
        </p:nvSpPr>
        <p:spPr>
          <a:xfrm>
            <a:off x="381000" y="1524000"/>
            <a:ext cx="8229600" cy="4525963"/>
          </a:xfrm>
        </p:spPr>
        <p:txBody>
          <a:bodyPr>
            <a:normAutofit/>
          </a:bodyPr>
          <a:lstStyle/>
          <a:p>
            <a:r>
              <a:rPr lang="en-US" dirty="0"/>
              <a:t>Document in FElux</a:t>
            </a:r>
          </a:p>
          <a:p>
            <a:pPr lvl="1"/>
            <a:r>
              <a:rPr lang="en-US" dirty="0"/>
              <a:t>Beneficiary age</a:t>
            </a:r>
          </a:p>
          <a:p>
            <a:pPr lvl="1"/>
            <a:r>
              <a:rPr lang="en-US" dirty="0"/>
              <a:t>Beneficiary appearance</a:t>
            </a:r>
          </a:p>
          <a:p>
            <a:pPr lvl="1"/>
            <a:r>
              <a:rPr lang="en-US" dirty="0"/>
              <a:t>Beneficiary physical limitations</a:t>
            </a:r>
          </a:p>
          <a:p>
            <a:pPr lvl="2"/>
            <a:r>
              <a:rPr lang="en-US" dirty="0"/>
              <a:t>Observable</a:t>
            </a:r>
          </a:p>
          <a:p>
            <a:pPr lvl="2"/>
            <a:r>
              <a:rPr lang="en-US" dirty="0"/>
              <a:t>Non-apparent </a:t>
            </a:r>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4339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Medical Information </a:t>
            </a:r>
          </a:p>
        </p:txBody>
      </p:sp>
      <p:sp>
        <p:nvSpPr>
          <p:cNvPr id="3" name="Content Placeholder 2"/>
          <p:cNvSpPr>
            <a:spLocks noGrp="1"/>
          </p:cNvSpPr>
          <p:nvPr>
            <p:ph idx="1"/>
          </p:nvPr>
        </p:nvSpPr>
        <p:spPr>
          <a:xfrm>
            <a:off x="381000" y="1524000"/>
            <a:ext cx="8229600" cy="4525963"/>
          </a:xfrm>
        </p:spPr>
        <p:txBody>
          <a:bodyPr>
            <a:normAutofit lnSpcReduction="10000"/>
          </a:bodyPr>
          <a:lstStyle/>
          <a:p>
            <a:pPr marL="171450" indent="-171450" fontAlgn="t"/>
            <a:r>
              <a:rPr lang="en-US" dirty="0"/>
              <a:t>Two subsections</a:t>
            </a:r>
          </a:p>
          <a:p>
            <a:pPr marL="571500" lvl="1" indent="-171450" fontAlgn="t"/>
            <a:r>
              <a:rPr lang="en-US" dirty="0"/>
              <a:t> Medical</a:t>
            </a:r>
          </a:p>
          <a:p>
            <a:pPr marL="571500" lvl="1" indent="-171450" fontAlgn="t"/>
            <a:r>
              <a:rPr lang="en-US" dirty="0"/>
              <a:t> Orientation and Observations</a:t>
            </a:r>
          </a:p>
          <a:p>
            <a:pPr marL="171450" indent="-171450" fontAlgn="t"/>
            <a:r>
              <a:rPr lang="en-US" dirty="0"/>
              <a:t>Document in FElux</a:t>
            </a:r>
          </a:p>
          <a:p>
            <a:pPr marL="571500" lvl="1" indent="-171450" fontAlgn="t"/>
            <a:r>
              <a:rPr lang="en-US" dirty="0"/>
              <a:t> Medical care</a:t>
            </a:r>
          </a:p>
          <a:p>
            <a:pPr marL="571500" lvl="1" indent="-171450" fontAlgn="t"/>
            <a:r>
              <a:rPr lang="en-US" dirty="0"/>
              <a:t> Hospitalization</a:t>
            </a:r>
          </a:p>
          <a:p>
            <a:pPr marL="571500" lvl="1" indent="-171450" fontAlgn="t"/>
            <a:r>
              <a:rPr lang="en-US" dirty="0"/>
              <a:t> Substance abuse</a:t>
            </a:r>
          </a:p>
          <a:p>
            <a:pPr marL="571500" lvl="1" indent="-171450" fontAlgn="t"/>
            <a:r>
              <a:rPr lang="en-US" dirty="0"/>
              <a:t> Medications</a:t>
            </a:r>
          </a:p>
          <a:p>
            <a:pPr marL="571500" lvl="1" indent="-171450" fontAlgn="t"/>
            <a:r>
              <a:rPr lang="en-US" dirty="0"/>
              <a:t> Medical conditions and diagnoses</a:t>
            </a:r>
          </a:p>
          <a:p>
            <a:pPr marL="571500" lvl="1" indent="-171450" fontAlgn="t"/>
            <a:endParaRPr lang="en-US" sz="2800"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0729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Orientation and Observations</a:t>
            </a:r>
          </a:p>
        </p:txBody>
      </p:sp>
      <p:sp>
        <p:nvSpPr>
          <p:cNvPr id="3" name="Content Placeholder 2"/>
          <p:cNvSpPr>
            <a:spLocks noGrp="1"/>
          </p:cNvSpPr>
          <p:nvPr>
            <p:ph idx="1"/>
          </p:nvPr>
        </p:nvSpPr>
        <p:spPr>
          <a:xfrm>
            <a:off x="381000" y="1524000"/>
            <a:ext cx="8229600" cy="4525963"/>
          </a:xfrm>
        </p:spPr>
        <p:txBody>
          <a:bodyPr>
            <a:normAutofit/>
          </a:bodyPr>
          <a:lstStyle/>
          <a:p>
            <a:pPr marL="171450" indent="-171450" fontAlgn="t"/>
            <a:r>
              <a:rPr lang="en-US" dirty="0"/>
              <a:t>Document in FElux</a:t>
            </a:r>
          </a:p>
          <a:p>
            <a:pPr marL="571500" lvl="1" indent="-171450" fontAlgn="t"/>
            <a:r>
              <a:rPr lang="en-US" dirty="0"/>
              <a:t> Orientation to person, place, events, and time</a:t>
            </a:r>
          </a:p>
          <a:p>
            <a:pPr marL="571500" lvl="1" indent="-171450" fontAlgn="t"/>
            <a:r>
              <a:rPr lang="en-US" dirty="0"/>
              <a:t> </a:t>
            </a:r>
            <a:r>
              <a:rPr lang="en-US" sz="2800" dirty="0"/>
              <a:t>Beneficiary reaction </a:t>
            </a:r>
          </a:p>
          <a:p>
            <a:pPr marL="571500" lvl="1" indent="-171450" fontAlgn="t"/>
            <a:r>
              <a:rPr lang="en-US" dirty="0"/>
              <a:t> Other evidence of beneficiary’s ability </a:t>
            </a:r>
          </a:p>
          <a:p>
            <a:pPr marL="400050" lvl="1" indent="0" fontAlgn="t">
              <a:buNone/>
            </a:pPr>
            <a:r>
              <a:rPr lang="en-US" dirty="0"/>
              <a:t>    to communicate</a:t>
            </a:r>
          </a:p>
          <a:p>
            <a:pPr marL="857250" lvl="1" indent="-457200" fontAlgn="t"/>
            <a:r>
              <a:rPr lang="en-US" dirty="0"/>
              <a:t>Interview observations</a:t>
            </a:r>
          </a:p>
          <a:p>
            <a:pPr marL="400050" lvl="1" indent="0" fontAlgn="t">
              <a:buNone/>
            </a:pPr>
            <a:endParaRPr lang="en-US" sz="2800"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2977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Capacity to Manage Funds</a:t>
            </a:r>
          </a:p>
        </p:txBody>
      </p:sp>
      <p:sp>
        <p:nvSpPr>
          <p:cNvPr id="3" name="Content Placeholder 2"/>
          <p:cNvSpPr>
            <a:spLocks noGrp="1"/>
          </p:cNvSpPr>
          <p:nvPr>
            <p:ph idx="1"/>
          </p:nvPr>
        </p:nvSpPr>
        <p:spPr>
          <a:xfrm>
            <a:off x="381000" y="1524000"/>
            <a:ext cx="8229600" cy="4525963"/>
          </a:xfrm>
        </p:spPr>
        <p:txBody>
          <a:bodyPr>
            <a:normAutofit fontScale="92500" lnSpcReduction="20000"/>
          </a:bodyPr>
          <a:lstStyle/>
          <a:p>
            <a:pPr marL="171450" indent="-171450" fontAlgn="t"/>
            <a:r>
              <a:rPr lang="en-US" dirty="0"/>
              <a:t>Assessment of capacity</a:t>
            </a:r>
          </a:p>
          <a:p>
            <a:pPr marL="571500" lvl="1" indent="-171450" fontAlgn="t"/>
            <a:r>
              <a:rPr lang="en-US" dirty="0"/>
              <a:t> Knowledge of finances</a:t>
            </a:r>
          </a:p>
          <a:p>
            <a:pPr marL="571500" lvl="1" indent="-171450" fontAlgn="t"/>
            <a:r>
              <a:rPr lang="en-US" dirty="0"/>
              <a:t> Comprehension of finances</a:t>
            </a:r>
          </a:p>
          <a:p>
            <a:pPr marL="171450" indent="-171450" fontAlgn="t"/>
            <a:r>
              <a:rPr lang="en-US" dirty="0"/>
              <a:t>Corroborate Beneficiary </a:t>
            </a:r>
          </a:p>
          <a:p>
            <a:pPr marL="171450" indent="-171450" fontAlgn="t"/>
            <a:r>
              <a:rPr lang="en-US" dirty="0"/>
              <a:t>Document in FElux</a:t>
            </a:r>
          </a:p>
          <a:p>
            <a:pPr marL="571500" lvl="1" indent="-171450" fontAlgn="t"/>
            <a:r>
              <a:rPr lang="en-US" dirty="0"/>
              <a:t> Sources and amounts of income and expenses</a:t>
            </a:r>
          </a:p>
          <a:p>
            <a:pPr marL="571500" lvl="1" indent="-171450" fontAlgn="t"/>
            <a:r>
              <a:rPr lang="en-US" dirty="0"/>
              <a:t> Handle money</a:t>
            </a:r>
          </a:p>
          <a:p>
            <a:pPr marL="571500" lvl="1" indent="-171450" fontAlgn="t"/>
            <a:r>
              <a:rPr lang="en-US" dirty="0"/>
              <a:t> Beneficiary ability</a:t>
            </a:r>
          </a:p>
          <a:p>
            <a:pPr marL="571500" lvl="1" indent="-171450" fontAlgn="t"/>
            <a:r>
              <a:rPr lang="en-US" dirty="0"/>
              <a:t> FE capacity determination</a:t>
            </a:r>
          </a:p>
          <a:p>
            <a:pPr marL="571500" lvl="1" indent="-171450" fontAlgn="t"/>
            <a:r>
              <a:rPr lang="en-US" dirty="0"/>
              <a:t> FE recommendation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3251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Competency Evaluation</a:t>
            </a:r>
          </a:p>
        </p:txBody>
      </p:sp>
      <p:sp>
        <p:nvSpPr>
          <p:cNvPr id="3" name="Content Placeholder 2"/>
          <p:cNvSpPr>
            <a:spLocks noGrp="1"/>
          </p:cNvSpPr>
          <p:nvPr>
            <p:ph idx="1"/>
          </p:nvPr>
        </p:nvSpPr>
        <p:spPr>
          <a:xfrm>
            <a:off x="381000" y="1524000"/>
            <a:ext cx="8229600" cy="4525963"/>
          </a:xfrm>
        </p:spPr>
        <p:txBody>
          <a:bodyPr>
            <a:normAutofit/>
          </a:bodyPr>
          <a:lstStyle/>
          <a:p>
            <a:r>
              <a:rPr lang="en-US" dirty="0"/>
              <a:t>Process and evidence to reverse rating</a:t>
            </a:r>
          </a:p>
          <a:p>
            <a:r>
              <a:rPr lang="en-US" dirty="0"/>
              <a:t>Competency memorandum</a:t>
            </a:r>
          </a:p>
          <a:p>
            <a:r>
              <a:rPr lang="en-US" dirty="0"/>
              <a:t>Annotate actions taken</a:t>
            </a:r>
          </a:p>
          <a:p>
            <a:r>
              <a:rPr lang="en-US" dirty="0"/>
              <a:t>Supervised Direct Payment</a:t>
            </a:r>
          </a:p>
          <a:p>
            <a:pPr lvl="1"/>
            <a:r>
              <a:rPr lang="en-US" dirty="0"/>
              <a:t>VA is de facto fiduciary</a:t>
            </a:r>
          </a:p>
          <a:p>
            <a:pPr lvl="1"/>
            <a:r>
              <a:rPr lang="en-US" dirty="0"/>
              <a:t>Temporary not long-term</a:t>
            </a:r>
          </a:p>
          <a:p>
            <a:pPr marL="457200" lvl="1" indent="0">
              <a:buNone/>
            </a:pPr>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dirty="0"/>
          </a:p>
        </p:txBody>
      </p:sp>
    </p:spTree>
    <p:extLst>
      <p:ext uri="{BB962C8B-B14F-4D97-AF65-F5344CB8AC3E}">
        <p14:creationId xmlns:p14="http://schemas.microsoft.com/office/powerpoint/2010/main" val="2488830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Environment and Social Conditions</a:t>
            </a:r>
          </a:p>
        </p:txBody>
      </p:sp>
      <p:sp>
        <p:nvSpPr>
          <p:cNvPr id="3" name="Content Placeholder 2"/>
          <p:cNvSpPr>
            <a:spLocks noGrp="1"/>
          </p:cNvSpPr>
          <p:nvPr>
            <p:ph idx="1"/>
          </p:nvPr>
        </p:nvSpPr>
        <p:spPr/>
        <p:txBody>
          <a:bodyPr>
            <a:normAutofit/>
          </a:bodyPr>
          <a:lstStyle/>
          <a:p>
            <a:r>
              <a:rPr lang="en-US" dirty="0"/>
              <a:t>Document in FElux</a:t>
            </a:r>
          </a:p>
          <a:p>
            <a:pPr lvl="1"/>
            <a:r>
              <a:rPr lang="en-US" dirty="0"/>
              <a:t>Type of place beneficiary resides</a:t>
            </a:r>
          </a:p>
          <a:p>
            <a:pPr lvl="1"/>
            <a:r>
              <a:rPr lang="en-US" dirty="0"/>
              <a:t> Living arrangement</a:t>
            </a:r>
          </a:p>
          <a:p>
            <a:pPr lvl="1"/>
            <a:r>
              <a:rPr lang="en-US" dirty="0"/>
              <a:t> Way the beneficiary spends his/her time</a:t>
            </a:r>
          </a:p>
          <a:p>
            <a:pPr lvl="1"/>
            <a:r>
              <a:rPr lang="en-US" dirty="0"/>
              <a:t> Social relationships</a:t>
            </a:r>
          </a:p>
          <a:p>
            <a:pPr lvl="1"/>
            <a:r>
              <a:rPr lang="en-US" dirty="0"/>
              <a:t> Non-dependent(s) living in the beneficiary’s home</a:t>
            </a:r>
          </a:p>
        </p:txBody>
      </p:sp>
      <p:sp>
        <p:nvSpPr>
          <p:cNvPr id="4" name="Slide Number Placeholder 3"/>
          <p:cNvSpPr>
            <a:spLocks noGrp="1"/>
          </p:cNvSpPr>
          <p:nvPr>
            <p:ph type="sldNum" sz="quarter" idx="12"/>
          </p:nvPr>
        </p:nvSpPr>
        <p:spPr/>
        <p:txBody>
          <a:bodyPr/>
          <a:lstStyle/>
          <a:p>
            <a:fld id="{31640669-3FD2-4B34-9A2D-584949EF09F8}" type="slidenum">
              <a:rPr lang="en-US" smtClean="0"/>
              <a:pPr/>
              <a:t>9</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82712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099&quot;&gt;&lt;/object&gt;&lt;object type=&quot;2&quot; unique_id=&quot;10100&quot;&gt;&lt;object type=&quot;3&quot; unique_id=&quot;10101&quot;&gt;&lt;property id=&quot;20148&quot; value=&quot;5&quot;/&gt;&lt;property id=&quot;20300&quot; value=&quot;Slide 1 - &amp;quot;Beneficiary Welfare and Capacity&amp;quot;&quot;/&gt;&lt;property id=&quot;20307&quot; value=&quot;256&quot;/&gt;&lt;/object&gt;&lt;object type=&quot;3&quot; unique_id=&quot;10102&quot;&gt;&lt;property id=&quot;20148&quot; value=&quot;5&quot;/&gt;&lt;property id=&quot;20300&quot; value=&quot;Slide 2 - &amp;quot;Objectives&amp;quot;&quot;/&gt;&lt;property id=&quot;20307&quot; value=&quot;317&quot;/&gt;&lt;/object&gt;&lt;object type=&quot;3&quot; unique_id=&quot;10103&quot;&gt;&lt;property id=&quot;20148&quot; value=&quot;5&quot;/&gt;&lt;property id=&quot;20300&quot; value=&quot;Slide 3 - &amp;quot;References&amp;quot;&quot;/&gt;&lt;property id=&quot;20307&quot; value=&quot;318&quot;/&gt;&lt;/object&gt;&lt;object type=&quot;3&quot; unique_id=&quot;10104&quot;&gt;&lt;property id=&quot;20148&quot; value=&quot;5&quot;/&gt;&lt;property id=&quot;20300&quot; value=&quot;Slide 4 - &amp;quot;Physical Characteristics &amp;quot;&quot;/&gt;&lt;property id=&quot;20307&quot; value=&quot;321&quot;/&gt;&lt;/object&gt;&lt;object type=&quot;3&quot; unique_id=&quot;10105&quot;&gt;&lt;property id=&quot;20148&quot; value=&quot;5&quot;/&gt;&lt;property id=&quot;20300&quot; value=&quot;Slide 5 - &amp;quot;Medical Information &amp;quot;&quot;/&gt;&lt;property id=&quot;20307&quot; value=&quot;342&quot;/&gt;&lt;/object&gt;&lt;object type=&quot;3&quot; unique_id=&quot;10106&quot;&gt;&lt;property id=&quot;20148&quot; value=&quot;5&quot;/&gt;&lt;property id=&quot;20300&quot; value=&quot;Slide 6 - &amp;quot;Orientation and Observations&amp;quot;&quot;/&gt;&lt;property id=&quot;20307&quot; value=&quot;345&quot;/&gt;&lt;/object&gt;&lt;object type=&quot;3&quot; unique_id=&quot;10107&quot;&gt;&lt;property id=&quot;20148&quot; value=&quot;5&quot;/&gt;&lt;property id=&quot;20300&quot; value=&quot;Slide 7 - &amp;quot;Capacity to Manage Funds&amp;quot;&quot;/&gt;&lt;property id=&quot;20307&quot; value=&quot;341&quot;/&gt;&lt;/object&gt;&lt;object type=&quot;3&quot; unique_id=&quot;10108&quot;&gt;&lt;property id=&quot;20148&quot; value=&quot;5&quot;/&gt;&lt;property id=&quot;20300&quot; value=&quot;Slide 8 - &amp;quot;Competency Evaluation&amp;quot;&quot;/&gt;&lt;property id=&quot;20307&quot; value=&quot;344&quot;/&gt;&lt;/object&gt;&lt;object type=&quot;3&quot; unique_id=&quot;10109&quot;&gt;&lt;property id=&quot;20148&quot; value=&quot;5&quot;/&gt;&lt;property id=&quot;20300&quot; value=&quot;Slide 9 - &amp;quot;Environment and Social Conditions&amp;quot;&quot;/&gt;&lt;property id=&quot;20307&quot; value=&quot;329&quot;/&gt;&lt;/object&gt;&lt;object type=&quot;3&quot; unique_id=&quot;10110&quot;&gt;&lt;property id=&quot;20148&quot; value=&quot;5&quot;/&gt;&lt;property id=&quot;20300&quot; value=&quot;Slide 10 - &amp;quot;Welfare and Needs&amp;quot;&quot;/&gt;&lt;property id=&quot;20307&quot; value=&quot;335&quot;/&gt;&lt;/object&gt;&lt;object type=&quot;3&quot; unique_id=&quot;10111&quot;&gt;&lt;property id=&quot;20148&quot; value=&quot;5&quot;/&gt;&lt;property id=&quot;20300&quot; value=&quot;Slide 11 - &amp;quot;31. Questions?&amp;quot;&quot;/&gt;&lt;property id=&quot;20307&quot; value=&quot;314&quot;/&gt;&lt;/object&gt;&lt;object type=&quot;3&quot; unique_id=&quot;10112&quot;&gt;&lt;property id=&quot;20148&quot; value=&quot;5&quot;/&gt;&lt;property id=&quot;20300&quot; value=&quot;Slide 12 - &amp;quot;TMS Survey and Assessment&amp;quot;&quot;/&gt;&lt;property id=&quot;20307&quot; value=&quot;346&quot;/&gt;&lt;/object&gt;&lt;/object&gt;&lt;/object&gt;&lt;/database&gt;"/>
  <p:tag name="SECTOMILLISECCONVERTED" val="1"/>
</p:tagLst>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7613A1D5D90D448B5321A9287E187B0" ma:contentTypeVersion="0" ma:contentTypeDescription="Create a new document." ma:contentTypeScope="" ma:versionID="ebab632e599fe0290720ff8102aecf55">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4A68EB-98E3-4D47-A734-4B001A006FEE}">
  <ds:schemaRefs>
    <ds:schemaRef ds:uri="http://purl.org/dc/elements/1.1/"/>
    <ds:schemaRef ds:uri="http://schemas.microsoft.com/office/2006/metadata/properties"/>
    <ds:schemaRef ds:uri="http://purl.org/dc/term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87C6A9B-1218-443D-8FE0-9A96FF36C2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2B111BF-D692-4928-8D39-00A048D890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PFS Template</Template>
  <TotalTime>3900</TotalTime>
  <Words>2459</Words>
  <Application>Microsoft Office PowerPoint</Application>
  <PresentationFormat>On-screen Show (4:3)</PresentationFormat>
  <Paragraphs>449</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Century Schoolbook</vt:lpstr>
      <vt:lpstr>Verdana</vt:lpstr>
      <vt:lpstr>Wingdings</vt:lpstr>
      <vt:lpstr>PFS Template</vt:lpstr>
      <vt:lpstr>Beneficiary Welfare and Capacity</vt:lpstr>
      <vt:lpstr>Objectives</vt:lpstr>
      <vt:lpstr>References</vt:lpstr>
      <vt:lpstr>Physical Characteristics </vt:lpstr>
      <vt:lpstr>Medical Information </vt:lpstr>
      <vt:lpstr>Orientation and Observations</vt:lpstr>
      <vt:lpstr>Capacity to Manage Funds</vt:lpstr>
      <vt:lpstr>Competency Evaluation</vt:lpstr>
      <vt:lpstr>Environment and Social Conditions</vt:lpstr>
      <vt:lpstr>Welfare and Needs</vt:lpstr>
      <vt:lpstr>31. Questions?</vt:lpstr>
      <vt:lpstr>TMS Survey and Assessment</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Beneficiary Welfare and Capacity PowerPoint Presentation</dc:title>
  <dc:subject>FE</dc:subject>
  <dc:creator>Department of Veterans Affairs, Veterans Benefits Administration, Fiduciary Service, STAFF</dc:creator>
  <dc:description>The purpose of this lesson is to provide students with an overview of how to document the physical characteristics, medical information, capacity to manage funds, and environmental and social conditions of a beneficiary. This lesson provides guidance on assessing capacity to manage funds, determining if a competency evaluation is necessary, and provides the field examiner (FE) the opportunity to recommend fiduciary appointment or suggest an alternative method of oversight.</dc:description>
  <cp:lastModifiedBy>Kathy Poole</cp:lastModifiedBy>
  <cp:revision>226</cp:revision>
  <cp:lastPrinted>2018-09-17T22:04:19Z</cp:lastPrinted>
  <dcterms:created xsi:type="dcterms:W3CDTF">2016-10-13T19:12:55Z</dcterms:created>
  <dcterms:modified xsi:type="dcterms:W3CDTF">2018-09-18T15:28:42Z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0x01010057613A1D5D90D448B5321A9287E187B0</vt:lpwstr>
  </property>
  <property fmtid="{D5CDD505-2E9C-101B-9397-08002B2CF9AE}" pid="3" name="Language">
    <vt:lpwstr>en</vt:lpwstr>
  </property>
  <property fmtid="{D5CDD505-2E9C-101B-9397-08002B2CF9AE}" pid="4" name="Type">
    <vt:lpwstr>Presentation</vt:lpwstr>
  </property>
</Properties>
</file>