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14"/>
  </p:notesMasterIdLst>
  <p:handoutMasterIdLst>
    <p:handoutMasterId r:id="rId15"/>
  </p:handoutMasterIdLst>
  <p:sldIdLst>
    <p:sldId id="256" r:id="rId5"/>
    <p:sldId id="317" r:id="rId6"/>
    <p:sldId id="318" r:id="rId7"/>
    <p:sldId id="472" r:id="rId8"/>
    <p:sldId id="473" r:id="rId9"/>
    <p:sldId id="477" r:id="rId10"/>
    <p:sldId id="478" r:id="rId11"/>
    <p:sldId id="314" r:id="rId12"/>
    <p:sldId id="292" r:id="rId13"/>
  </p:sldIdLst>
  <p:sldSz cx="9144000" cy="6858000" type="screen4x3"/>
  <p:notesSz cx="7315200" cy="96012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9263" autoAdjust="0"/>
    <p:restoredTop sz="66038" autoAdjust="0"/>
  </p:normalViewPr>
  <p:slideViewPr>
    <p:cSldViewPr>
      <p:cViewPr varScale="1">
        <p:scale>
          <a:sx n="73" d="100"/>
          <a:sy n="73" d="100"/>
        </p:scale>
        <p:origin x="1176" y="6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6" d="100"/>
          <a:sy n="56" d="100"/>
        </p:scale>
        <p:origin x="-2838" y="-84"/>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F203079-14A3-40B2-A789-1CC55C67E6DC}"/>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a:extLst>
              <a:ext uri="{FF2B5EF4-FFF2-40B4-BE49-F238E27FC236}">
                <a16:creationId xmlns:a16="http://schemas.microsoft.com/office/drawing/2014/main" id="{5917D067-0D63-4410-895C-F5DC5F2414F7}"/>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DB379F9D-2170-4794-87AC-9A53B3A3E0A1}" type="datetimeFigureOut">
              <a:rPr lang="en-US" smtClean="0"/>
              <a:t>2/10/2023</a:t>
            </a:fld>
            <a:endParaRPr lang="en-US" dirty="0"/>
          </a:p>
        </p:txBody>
      </p:sp>
      <p:sp>
        <p:nvSpPr>
          <p:cNvPr id="4" name="Footer Placeholder 3">
            <a:extLst>
              <a:ext uri="{FF2B5EF4-FFF2-40B4-BE49-F238E27FC236}">
                <a16:creationId xmlns:a16="http://schemas.microsoft.com/office/drawing/2014/main" id="{D0C545F9-DB1B-48FB-A706-DE855EBBD050}"/>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65033B84-04F1-4BB5-B22A-EE77163E8F2C}"/>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63F063D6-5E1C-4B18-9100-68CFF4888433}" type="slidenum">
              <a:rPr lang="en-US" smtClean="0"/>
              <a:t>‹#›</a:t>
            </a:fld>
            <a:endParaRPr lang="en-US" dirty="0"/>
          </a:p>
        </p:txBody>
      </p:sp>
    </p:spTree>
    <p:extLst>
      <p:ext uri="{BB962C8B-B14F-4D97-AF65-F5344CB8AC3E}">
        <p14:creationId xmlns:p14="http://schemas.microsoft.com/office/powerpoint/2010/main" val="40826768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52273F2-AC38-4C03-8E5C-2CFF03455D9E}" type="datetimeFigureOut">
              <a:rPr lang="en-US" smtClean="0"/>
              <a:t>2/10/2023</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8DB40390-A3B2-46B9-9773-DB13838AA237}" type="slidenum">
              <a:rPr lang="en-US" smtClean="0"/>
              <a:t>‹#›</a:t>
            </a:fld>
            <a:endParaRPr lang="en-US" dirty="0"/>
          </a:p>
        </p:txBody>
      </p:sp>
    </p:spTree>
    <p:extLst>
      <p:ext uri="{BB962C8B-B14F-4D97-AF65-F5344CB8AC3E}">
        <p14:creationId xmlns:p14="http://schemas.microsoft.com/office/powerpoint/2010/main" val="3845624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sz="1300" u="sng" dirty="0"/>
              <a:t>Course Description</a:t>
            </a:r>
          </a:p>
          <a:p>
            <a:pPr defTabSz="966612">
              <a:defRPr/>
            </a:pPr>
            <a:endParaRPr lang="en-US" sz="1300" dirty="0"/>
          </a:p>
          <a:p>
            <a:pPr marL="0" marR="0" lvl="0" indent="0" algn="l" defTabSz="966612" rtl="0" eaLnBrk="1" fontAlgn="auto" latinLnBrk="0" hangingPunct="1">
              <a:lnSpc>
                <a:spcPct val="100000"/>
              </a:lnSpc>
              <a:spcBef>
                <a:spcPts val="0"/>
              </a:spcBef>
              <a:spcAft>
                <a:spcPts val="0"/>
              </a:spcAft>
              <a:buClrTx/>
              <a:buSzTx/>
              <a:buFontTx/>
              <a:buNone/>
              <a:tabLst/>
              <a:defRPr/>
            </a:pPr>
            <a:r>
              <a:rPr lang="en-US" sz="1300" dirty="0"/>
              <a:t>The purpose of this lesson is to provide students with an overview of how to document dependent information, other interviews or contacts, beneficiary’s capacity to manage funds, and the beneficiary’s environmental and social conditions in </a:t>
            </a:r>
            <a:r>
              <a:rPr lang="en-US" sz="1300"/>
              <a:t>the VBMS-Fiduciary </a:t>
            </a:r>
            <a:r>
              <a:rPr lang="en-US" sz="1300" dirty="0"/>
              <a:t>Field Examination </a:t>
            </a:r>
            <a:r>
              <a:rPr lang="en-US" sz="1300"/>
              <a:t>Report.</a:t>
            </a: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1</a:t>
            </a:fld>
            <a:endParaRPr lang="en-US" dirty="0"/>
          </a:p>
        </p:txBody>
      </p:sp>
    </p:spTree>
    <p:extLst>
      <p:ext uri="{BB962C8B-B14F-4D97-AF65-F5344CB8AC3E}">
        <p14:creationId xmlns:p14="http://schemas.microsoft.com/office/powerpoint/2010/main" val="40665272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sz="1300" dirty="0"/>
              <a:t>By the end of this lesson, the student will be able to do the following:</a:t>
            </a:r>
          </a:p>
          <a:p>
            <a:endParaRPr lang="en-US" sz="13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Document dependent information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Populate required contact information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Complete the assessment of capacity to manage funds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Record environmental and social conditions</a:t>
            </a:r>
          </a:p>
          <a:p>
            <a:pPr marL="171450" lvl="0" indent="-171450">
              <a:spcBef>
                <a:spcPts val="0"/>
              </a:spcBef>
              <a:buFont typeface="Arial" panose="020B0604020202020204" pitchFamily="34" charset="0"/>
              <a:buChar char="•"/>
              <a:defRPr/>
            </a:pPr>
            <a:endParaRPr lang="en-US" dirty="0"/>
          </a:p>
          <a:p>
            <a:endParaRPr lang="en-US" dirty="0"/>
          </a:p>
          <a:p>
            <a:pPr marL="181240" indent="-18124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2</a:t>
            </a:fld>
            <a:endParaRPr lang="en-US" dirty="0"/>
          </a:p>
        </p:txBody>
      </p:sp>
    </p:spTree>
    <p:extLst>
      <p:ext uri="{BB962C8B-B14F-4D97-AF65-F5344CB8AC3E}">
        <p14:creationId xmlns:p14="http://schemas.microsoft.com/office/powerpoint/2010/main" val="5408804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u="sng" dirty="0"/>
              <a:t>Instructor Notes:</a:t>
            </a:r>
            <a:endParaRPr lang="en-US" u="none" dirty="0"/>
          </a:p>
          <a:p>
            <a:endParaRPr lang="en-US" u="none" dirty="0"/>
          </a:p>
          <a:p>
            <a:r>
              <a:rPr lang="en-US" u="none" dirty="0"/>
              <a:t>These are the relevant references for this training:</a:t>
            </a:r>
          </a:p>
          <a:p>
            <a:pPr marL="171450" lvl="0" indent="-171450">
              <a:spcBef>
                <a:spcPts val="0"/>
              </a:spcBef>
              <a:buFont typeface="Arial" panose="020B0604020202020204" pitchFamily="34" charset="0"/>
              <a:buChar char="•"/>
              <a:defRPr/>
            </a:pPr>
            <a:r>
              <a:rPr lang="en-US" dirty="0"/>
              <a:t>VBMS User Guide</a:t>
            </a:r>
          </a:p>
          <a:p>
            <a:endParaRPr lang="en-US" u="sng" dirty="0"/>
          </a:p>
        </p:txBody>
      </p:sp>
      <p:sp>
        <p:nvSpPr>
          <p:cNvPr id="4" name="Slide Number Placeholder 3"/>
          <p:cNvSpPr>
            <a:spLocks noGrp="1"/>
          </p:cNvSpPr>
          <p:nvPr>
            <p:ph type="sldNum" sz="quarter" idx="10"/>
          </p:nvPr>
        </p:nvSpPr>
        <p:spPr/>
        <p:txBody>
          <a:bodyPr/>
          <a:lstStyle/>
          <a:p>
            <a:fld id="{8DB40390-A3B2-46B9-9773-DB13838AA237}" type="slidenum">
              <a:rPr lang="en-US" smtClean="0"/>
              <a:t>3</a:t>
            </a:fld>
            <a:endParaRPr lang="en-US" dirty="0"/>
          </a:p>
        </p:txBody>
      </p:sp>
    </p:spTree>
    <p:extLst>
      <p:ext uri="{BB962C8B-B14F-4D97-AF65-F5344CB8AC3E}">
        <p14:creationId xmlns:p14="http://schemas.microsoft.com/office/powerpoint/2010/main" val="2528355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lvl="0" indent="-171450">
              <a:spcBef>
                <a:spcPts val="0"/>
              </a:spcBef>
              <a:defRPr/>
            </a:pPr>
            <a:r>
              <a:rPr lang="en-US" b="0" i="1" u="none" dirty="0"/>
              <a:t>Policy</a:t>
            </a:r>
            <a:r>
              <a:rPr lang="en-US" b="0" i="1" u="none" baseline="0" dirty="0"/>
              <a:t> Reference(s): VBMS User Guide</a:t>
            </a:r>
          </a:p>
          <a:p>
            <a:endParaRPr lang="en-US" b="0" u="sng" dirty="0"/>
          </a:p>
          <a:p>
            <a:r>
              <a:rPr lang="en-US" b="0" u="sng" dirty="0"/>
              <a:t>Instructor Notes: </a:t>
            </a:r>
          </a:p>
          <a:p>
            <a:endParaRPr lang="en-US" b="0" u="sng"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Dependents currently on the VA award should automatically appear here already.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Confirmed Dependency—Check the box to confirm the person listed is still a dependent of the beneficiary.</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Are their needs being met, such as sufficient clothing, food, medical care and housing?</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This is a “yes or no” drop down menu.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Minor child registered for school (if beneficiary is a child)?</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0" dirty="0"/>
              <a:t>This is a “yes or no” drop down menu.  </a:t>
            </a:r>
          </a:p>
          <a:p>
            <a:pPr marL="171450" indent="-171450">
              <a:buFont typeface="Arial" panose="020B0604020202020204" pitchFamily="34" charset="0"/>
              <a:buChar char="•"/>
            </a:pPr>
            <a:r>
              <a:rPr lang="en-US" sz="1200" kern="1200" dirty="0">
                <a:solidFill>
                  <a:schemeClr val="tx1"/>
                </a:solidFill>
                <a:effectLst/>
                <a:latin typeface="+mn-lt"/>
                <a:ea typeface="+mn-ea"/>
                <a:cs typeface="+mn-cs"/>
              </a:rPr>
              <a:t>If any negative situations exist, please explain. </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This is a free-text box.</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Are there dependents not on the award?</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NOTE:  The question is a “reverse” question—”Are there dependents </a:t>
            </a:r>
            <a:r>
              <a:rPr lang="en-US" sz="1200" b="1" i="1" kern="1200" dirty="0">
                <a:solidFill>
                  <a:schemeClr val="tx1"/>
                </a:solidFill>
                <a:effectLst/>
                <a:latin typeface="+mn-lt"/>
                <a:ea typeface="+mn-ea"/>
                <a:cs typeface="+mn-cs"/>
              </a:rPr>
              <a:t>not</a:t>
            </a:r>
            <a:r>
              <a:rPr lang="en-US" sz="1200" kern="1200" dirty="0">
                <a:solidFill>
                  <a:schemeClr val="tx1"/>
                </a:solidFill>
                <a:effectLst/>
                <a:latin typeface="+mn-lt"/>
                <a:ea typeface="+mn-ea"/>
                <a:cs typeface="+mn-cs"/>
              </a:rPr>
              <a:t> on the award?”  FE must choose from drop-down menu.</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No—No additional questions.</a:t>
            </a:r>
          </a:p>
          <a:p>
            <a:pPr marL="628650" lvl="1" indent="-171450">
              <a:buFont typeface="Arial" panose="020B0604020202020204" pitchFamily="34" charset="0"/>
              <a:buChar char="•"/>
            </a:pPr>
            <a:r>
              <a:rPr lang="en-US" sz="1200" kern="1200" dirty="0">
                <a:solidFill>
                  <a:schemeClr val="tx1"/>
                </a:solidFill>
                <a:effectLst/>
                <a:latin typeface="+mn-lt"/>
                <a:ea typeface="+mn-ea"/>
                <a:cs typeface="+mn-cs"/>
              </a:rPr>
              <a:t>Yes—Several additional fields open up for the FE to complete:</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Name—Free text box for the name of the dependent</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Relationship (to the VA beneficiary)—Drop down menu</a:t>
            </a:r>
          </a:p>
          <a:p>
            <a:pPr marL="1085850" lvl="2" indent="-171450">
              <a:buFont typeface="Arial" panose="020B0604020202020204" pitchFamily="34" charset="0"/>
              <a:buChar char="•"/>
            </a:pPr>
            <a:r>
              <a:rPr lang="en-US" sz="1200" kern="1200" dirty="0">
                <a:solidFill>
                  <a:schemeClr val="tx1"/>
                </a:solidFill>
                <a:effectLst/>
                <a:latin typeface="+mn-lt"/>
                <a:ea typeface="+mn-ea"/>
                <a:cs typeface="+mn-cs"/>
              </a:rPr>
              <a:t>Are the dependents’ needs being met (food, clothing, medical, housing, etc.)?—Drop down menu</a:t>
            </a:r>
          </a:p>
          <a:p>
            <a:pPr marL="1543050" lvl="3" indent="-171450">
              <a:buFont typeface="Arial" panose="020B0604020202020204" pitchFamily="34" charset="0"/>
              <a:buChar char="•"/>
            </a:pPr>
            <a:r>
              <a:rPr lang="en-US" sz="1200" kern="1200" dirty="0">
                <a:solidFill>
                  <a:schemeClr val="tx1"/>
                </a:solidFill>
                <a:effectLst/>
                <a:latin typeface="+mn-lt"/>
                <a:ea typeface="+mn-ea"/>
                <a:cs typeface="+mn-cs"/>
              </a:rPr>
              <a:t>If no, FE must use free text box to explain the negative situation.</a:t>
            </a:r>
          </a:p>
          <a:p>
            <a:endParaRPr lang="en-US" sz="1200" kern="1200" dirty="0">
              <a:solidFill>
                <a:schemeClr val="tx1"/>
              </a:solidFill>
              <a:effectLst/>
              <a:latin typeface="+mn-lt"/>
              <a:ea typeface="+mn-ea"/>
              <a:cs typeface="+mn-cs"/>
            </a:endParaRPr>
          </a:p>
          <a:p>
            <a:pPr marL="171450" indent="-171450">
              <a:buFont typeface="Arial" panose="020B0604020202020204" pitchFamily="34" charset="0"/>
              <a:buChar char="•"/>
            </a:pPr>
            <a:r>
              <a:rPr lang="en-US" sz="1200" kern="1200" dirty="0">
                <a:solidFill>
                  <a:schemeClr val="tx1"/>
                </a:solidFill>
                <a:effectLst/>
                <a:latin typeface="+mn-lt"/>
                <a:ea typeface="+mn-ea"/>
                <a:cs typeface="+mn-cs"/>
              </a:rPr>
              <a:t>Press “Add Dependent” to open another set of boxes to add another dependent not yet on the VA Award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NOTE:  This section does NOT automatically CEST a dependency EP in VBMS.  FE will still need to determine appropriate follow up action(s), if any, to add the dependent to the VA Award.</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Instructor Actions:</a:t>
            </a:r>
            <a:r>
              <a:rPr lang="en-US" sz="1200" b="1"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4</a:t>
            </a:fld>
            <a:endParaRPr lang="en-US" dirty="0"/>
          </a:p>
        </p:txBody>
      </p:sp>
    </p:spTree>
    <p:extLst>
      <p:ext uri="{BB962C8B-B14F-4D97-AF65-F5344CB8AC3E}">
        <p14:creationId xmlns:p14="http://schemas.microsoft.com/office/powerpoint/2010/main" val="2044553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1" u="none" dirty="0"/>
              <a:t>Policy</a:t>
            </a:r>
            <a:r>
              <a:rPr lang="en-US" b="0" i="1" u="none" baseline="0" dirty="0"/>
              <a:t> Reference(s): </a:t>
            </a:r>
            <a:r>
              <a:rPr lang="en-US" dirty="0"/>
              <a:t>VBMS User Guide</a:t>
            </a:r>
            <a:endParaRPr lang="en-US" b="0" i="1" u="none" baseline="0" dirty="0"/>
          </a:p>
          <a:p>
            <a:endParaRPr lang="en-US" b="0" u="sng" dirty="0"/>
          </a:p>
          <a:p>
            <a:r>
              <a:rPr lang="en-US" b="0" u="sng" dirty="0"/>
              <a:t>Instructor Notes: </a:t>
            </a:r>
          </a:p>
          <a:p>
            <a:pPr lvl="0">
              <a:buFont typeface="Wingdings" panose="05000000000000000000" pitchFamily="2" charset="2"/>
              <a:buNone/>
            </a:pPr>
            <a:endParaRPr lang="en-US" b="0" dirty="0"/>
          </a:p>
          <a:p>
            <a:pPr lvl="0">
              <a:buFont typeface="Wingdings" panose="05000000000000000000" pitchFamily="2" charset="2"/>
              <a:buNone/>
            </a:pPr>
            <a:r>
              <a:rPr lang="en-US" b="0" dirty="0"/>
              <a:t>If anyone other than the beneficiary or fiduciary, then input the interview information here.</a:t>
            </a:r>
          </a:p>
          <a:p>
            <a:pPr lvl="0">
              <a:buFont typeface="Wingdings" panose="05000000000000000000" pitchFamily="2" charset="2"/>
              <a:buChar char="§"/>
            </a:pPr>
            <a:endParaRPr lang="en-US" b="0" dirty="0"/>
          </a:p>
          <a:p>
            <a:pPr lvl="0">
              <a:buFont typeface="Wingdings" panose="05000000000000000000" pitchFamily="2" charset="2"/>
              <a:buChar char="§"/>
            </a:pPr>
            <a:r>
              <a:rPr lang="en-US" b="0" dirty="0"/>
              <a:t>Name of person interviewed</a:t>
            </a:r>
          </a:p>
          <a:p>
            <a:pPr lvl="0">
              <a:buFont typeface="Wingdings" panose="05000000000000000000" pitchFamily="2" charset="2"/>
              <a:buChar char="§"/>
            </a:pPr>
            <a:r>
              <a:rPr lang="en-US" b="0" dirty="0"/>
              <a:t>Phone number—telephone number of person interviewed</a:t>
            </a:r>
          </a:p>
          <a:p>
            <a:pPr lvl="0">
              <a:buFont typeface="Wingdings" panose="05000000000000000000" pitchFamily="2" charset="2"/>
              <a:buChar char="§"/>
            </a:pPr>
            <a:r>
              <a:rPr lang="en-US" b="0" dirty="0"/>
              <a:t>Date interviewed—Date the interview took place</a:t>
            </a:r>
          </a:p>
          <a:p>
            <a:pPr lvl="0">
              <a:buFont typeface="Wingdings" panose="05000000000000000000" pitchFamily="2" charset="2"/>
              <a:buChar char="§"/>
            </a:pPr>
            <a:r>
              <a:rPr lang="en-US" b="0" dirty="0"/>
              <a:t>Purpose of contact—drop down menu</a:t>
            </a:r>
          </a:p>
          <a:p>
            <a:pPr lvl="1">
              <a:buFont typeface="Wingdings" panose="05000000000000000000" pitchFamily="2" charset="2"/>
              <a:buChar char="§"/>
            </a:pPr>
            <a:r>
              <a:rPr lang="en-US" sz="1200" kern="1200" dirty="0">
                <a:solidFill>
                  <a:schemeClr val="tx1"/>
                </a:solidFill>
                <a:effectLst/>
                <a:latin typeface="+mn-lt"/>
                <a:ea typeface="+mn-ea"/>
                <a:cs typeface="+mn-cs"/>
              </a:rPr>
              <a:t>Confirmed beneficiary’s well-being and/or needs</a:t>
            </a:r>
          </a:p>
          <a:p>
            <a:pPr lvl="1">
              <a:buFont typeface="Wingdings" panose="05000000000000000000" pitchFamily="2" charset="2"/>
              <a:buChar char="§"/>
            </a:pPr>
            <a:r>
              <a:rPr lang="en-US" sz="1200" kern="1200" dirty="0">
                <a:solidFill>
                  <a:schemeClr val="tx1"/>
                </a:solidFill>
                <a:effectLst/>
                <a:latin typeface="+mn-lt"/>
                <a:ea typeface="+mn-ea"/>
                <a:cs typeface="+mn-cs"/>
              </a:rPr>
              <a:t>Confirmed beneficiary’s capacity to manage funds</a:t>
            </a:r>
          </a:p>
          <a:p>
            <a:pPr lvl="1">
              <a:buFont typeface="Wingdings" panose="05000000000000000000" pitchFamily="2" charset="2"/>
              <a:buChar char="§"/>
            </a:pPr>
            <a:r>
              <a:rPr lang="en-US" sz="1200" kern="1200" dirty="0">
                <a:solidFill>
                  <a:schemeClr val="tx1"/>
                </a:solidFill>
                <a:effectLst/>
                <a:latin typeface="+mn-lt"/>
                <a:ea typeface="+mn-ea"/>
                <a:cs typeface="+mn-cs"/>
              </a:rPr>
              <a:t>Confirmed beneficiary’s contact info</a:t>
            </a:r>
          </a:p>
          <a:p>
            <a:pPr lvl="1">
              <a:buFont typeface="Wingdings" panose="05000000000000000000" pitchFamily="2" charset="2"/>
              <a:buChar char="§"/>
            </a:pPr>
            <a:r>
              <a:rPr lang="en-US" sz="1200" kern="1200" cap="none" baseline="0" dirty="0">
                <a:solidFill>
                  <a:schemeClr val="tx1"/>
                </a:solidFill>
                <a:effectLst/>
                <a:latin typeface="+mn-lt"/>
                <a:ea typeface="+mn-ea"/>
                <a:cs typeface="+mn-cs"/>
              </a:rPr>
              <a:t>Confirmed misuse allegations or evidence</a:t>
            </a:r>
          </a:p>
          <a:p>
            <a:pPr lvl="1">
              <a:buFont typeface="Wingdings" panose="05000000000000000000" pitchFamily="2" charset="2"/>
              <a:buChar char="§"/>
            </a:pPr>
            <a:r>
              <a:rPr lang="en-US" b="0" dirty="0"/>
              <a:t>Other reason—will have to fill out a free text box to explain why the person was contacted.</a:t>
            </a:r>
          </a:p>
          <a:p>
            <a:pPr lvl="0">
              <a:buFont typeface="Wingdings" panose="05000000000000000000" pitchFamily="2" charset="2"/>
              <a:buChar char="§"/>
            </a:pPr>
            <a:r>
              <a:rPr lang="en-US" b="0" dirty="0"/>
              <a:t>Relationship to beneficiary—Fill in the contact’s relation to the beneficiary.  This could be family member, friend, co-worker, etc.</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5</a:t>
            </a:fld>
            <a:endParaRPr lang="en-US" dirty="0"/>
          </a:p>
        </p:txBody>
      </p:sp>
    </p:spTree>
    <p:extLst>
      <p:ext uri="{BB962C8B-B14F-4D97-AF65-F5344CB8AC3E}">
        <p14:creationId xmlns:p14="http://schemas.microsoft.com/office/powerpoint/2010/main" val="30958407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marR="0" lvl="0" indent="-171450" algn="l" defTabSz="914400" rtl="0" eaLnBrk="1" fontAlgn="auto" latinLnBrk="0" hangingPunct="1">
              <a:lnSpc>
                <a:spcPct val="100000"/>
              </a:lnSpc>
              <a:spcBef>
                <a:spcPts val="0"/>
              </a:spcBef>
              <a:spcAft>
                <a:spcPts val="0"/>
              </a:spcAft>
              <a:buClrTx/>
              <a:buSzTx/>
              <a:buFontTx/>
              <a:buNone/>
              <a:tabLst/>
              <a:defRPr/>
            </a:pPr>
            <a:r>
              <a:rPr lang="en-US" b="0" i="1" u="none" dirty="0"/>
              <a:t>Policy</a:t>
            </a:r>
            <a:r>
              <a:rPr lang="en-US" b="0" i="1" u="none" baseline="0" dirty="0"/>
              <a:t> Reference(s): </a:t>
            </a:r>
            <a:r>
              <a:rPr lang="en-US" dirty="0"/>
              <a:t>VBMS User Guide</a:t>
            </a:r>
            <a:endParaRPr lang="en-US" b="0" i="1" u="none" baseline="0" dirty="0"/>
          </a:p>
          <a:p>
            <a:endParaRPr lang="en-US" b="0" u="sng" dirty="0"/>
          </a:p>
          <a:p>
            <a:r>
              <a:rPr lang="en-US" b="0" u="sng" dirty="0"/>
              <a:t>Instructor Notes: </a:t>
            </a:r>
          </a:p>
          <a:p>
            <a:endParaRPr lang="en-US" b="0" u="sng" dirty="0"/>
          </a:p>
          <a:p>
            <a:pPr lvl="0">
              <a:buFont typeface="Wingdings" panose="05000000000000000000" pitchFamily="2" charset="2"/>
              <a:buChar char="§"/>
            </a:pPr>
            <a:r>
              <a:rPr lang="en-US" b="0" dirty="0"/>
              <a:t>These are drop down “yes-no” questions to the beneficiary’s awareness of the financial situation:</a:t>
            </a:r>
          </a:p>
          <a:p>
            <a:pPr lvl="1">
              <a:buFont typeface="Wingdings" panose="05000000000000000000" pitchFamily="2" charset="2"/>
              <a:buChar char="§"/>
            </a:pPr>
            <a:r>
              <a:rPr lang="en-US" b="0" dirty="0"/>
              <a:t>Aware of m</a:t>
            </a:r>
            <a:r>
              <a:rPr lang="en-US" dirty="0"/>
              <a:t>on</a:t>
            </a:r>
            <a:r>
              <a:rPr lang="en-US" b="0" dirty="0"/>
              <a:t>thly income</a:t>
            </a:r>
          </a:p>
          <a:p>
            <a:pPr lvl="1">
              <a:buFont typeface="Wingdings" panose="05000000000000000000" pitchFamily="2" charset="2"/>
              <a:buChar char="§"/>
            </a:pPr>
            <a:r>
              <a:rPr lang="en-US" b="0" dirty="0"/>
              <a:t>Aware of monthly</a:t>
            </a:r>
            <a:r>
              <a:rPr lang="en-US" dirty="0"/>
              <a:t> expenses</a:t>
            </a:r>
          </a:p>
          <a:p>
            <a:pPr lvl="1">
              <a:buFont typeface="Wingdings" panose="05000000000000000000" pitchFamily="2" charset="2"/>
              <a:buChar char="§"/>
            </a:pPr>
            <a:r>
              <a:rPr lang="en-US" b="0" dirty="0"/>
              <a:t>Ability to allocate funds to expenses</a:t>
            </a:r>
          </a:p>
          <a:p>
            <a:pPr lvl="1">
              <a:buFont typeface="Wingdings" panose="05000000000000000000" pitchFamily="2" charset="2"/>
              <a:buChar char="§"/>
            </a:pPr>
            <a:r>
              <a:rPr lang="en-US" b="0" dirty="0"/>
              <a:t>Ability to pay monthly bills</a:t>
            </a:r>
          </a:p>
          <a:p>
            <a:pPr>
              <a:buFont typeface="Wingdings" panose="05000000000000000000" pitchFamily="2" charset="2"/>
              <a:buNone/>
            </a:pPr>
            <a:endParaRPr lang="en-US" b="0" dirty="0"/>
          </a:p>
          <a:p>
            <a:pPr>
              <a:buFont typeface="Wingdings" panose="05000000000000000000" pitchFamily="2" charset="2"/>
              <a:buChar char="§"/>
            </a:pPr>
            <a:r>
              <a:rPr lang="en-US" b="0" dirty="0"/>
              <a:t>Capacity to handle VA funds—Drop down menu of either:</a:t>
            </a:r>
          </a:p>
          <a:p>
            <a:pPr lvl="1">
              <a:buFont typeface="Wingdings" panose="05000000000000000000" pitchFamily="2" charset="2"/>
              <a:buChar char="§"/>
            </a:pPr>
            <a:r>
              <a:rPr lang="en-US" b="0" dirty="0"/>
              <a:t>Beneficiary has no capacity to manage funds, or;</a:t>
            </a:r>
          </a:p>
          <a:p>
            <a:pPr lvl="1">
              <a:buFont typeface="Wingdings" panose="05000000000000000000" pitchFamily="2" charset="2"/>
              <a:buChar char="§"/>
            </a:pPr>
            <a:r>
              <a:rPr lang="en-US" b="0" dirty="0"/>
              <a:t>Beneficiary has full capacity to manage funds.</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6</a:t>
            </a:fld>
            <a:endParaRPr lang="en-US" dirty="0"/>
          </a:p>
        </p:txBody>
      </p:sp>
    </p:spTree>
    <p:extLst>
      <p:ext uri="{BB962C8B-B14F-4D97-AF65-F5344CB8AC3E}">
        <p14:creationId xmlns:p14="http://schemas.microsoft.com/office/powerpoint/2010/main" val="834668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71450" marR="0" lvl="0" indent="-171450" algn="l" defTabSz="914400" rtl="0" eaLnBrk="1" fontAlgn="auto" latinLnBrk="0" hangingPunct="1">
              <a:lnSpc>
                <a:spcPct val="100000"/>
              </a:lnSpc>
              <a:spcBef>
                <a:spcPts val="0"/>
              </a:spcBef>
              <a:spcAft>
                <a:spcPts val="0"/>
              </a:spcAft>
              <a:buClrTx/>
              <a:buSzTx/>
              <a:buFontTx/>
              <a:buNone/>
              <a:tabLst/>
              <a:defRPr/>
            </a:pPr>
            <a:r>
              <a:rPr lang="en-US" b="0" i="0" u="none" dirty="0"/>
              <a:t>Policy</a:t>
            </a:r>
            <a:r>
              <a:rPr lang="en-US" b="0" i="0" u="none" baseline="0" dirty="0"/>
              <a:t> Reference(s): </a:t>
            </a:r>
            <a:r>
              <a:rPr lang="en-US" dirty="0"/>
              <a:t>VBMS User Guide</a:t>
            </a:r>
            <a:endParaRPr lang="en-US" b="0" i="0" u="none" baseline="0" dirty="0"/>
          </a:p>
          <a:p>
            <a:endParaRPr lang="en-US" b="0" u="sng" dirty="0"/>
          </a:p>
          <a:p>
            <a:r>
              <a:rPr lang="en-US" b="0" u="sng" dirty="0"/>
              <a:t>Instructor Notes: </a:t>
            </a:r>
          </a:p>
          <a:p>
            <a:endParaRPr lang="en-US" b="0" u="sng" dirty="0"/>
          </a:p>
          <a:p>
            <a:pPr lvl="0">
              <a:buFont typeface="Wingdings" panose="05000000000000000000" pitchFamily="2" charset="2"/>
              <a:buChar char="§"/>
            </a:pPr>
            <a:r>
              <a:rPr lang="en-US" b="0" dirty="0"/>
              <a:t>Residence type—Select the type of residence where the beneficiary resides.</a:t>
            </a:r>
          </a:p>
          <a:p>
            <a:pPr lvl="1">
              <a:buFont typeface="Wingdings" panose="05000000000000000000" pitchFamily="2" charset="2"/>
              <a:buChar char="§"/>
            </a:pPr>
            <a:r>
              <a:rPr lang="en-US" b="0" dirty="0"/>
              <a:t>Drop down menu with many options.  </a:t>
            </a:r>
          </a:p>
          <a:p>
            <a:pPr lvl="1">
              <a:buFont typeface="Wingdings" panose="05000000000000000000" pitchFamily="2" charset="2"/>
              <a:buChar char="§"/>
            </a:pPr>
            <a:r>
              <a:rPr lang="en-US" b="0" dirty="0"/>
              <a:t>Common choices will be Assisted Independent Living, Assisted Living Facility, Nursing Home, and Single-Family Home.</a:t>
            </a:r>
          </a:p>
          <a:p>
            <a:pPr lvl="1">
              <a:buFont typeface="Wingdings" panose="05000000000000000000" pitchFamily="2" charset="2"/>
              <a:buChar char="§"/>
            </a:pPr>
            <a:r>
              <a:rPr lang="en-US" b="0" dirty="0"/>
              <a:t>Options:</a:t>
            </a:r>
          </a:p>
          <a:p>
            <a:pPr lvl="2">
              <a:buFont typeface="Wingdings" panose="05000000000000000000" pitchFamily="2" charset="2"/>
              <a:buChar char="§"/>
            </a:pPr>
            <a:r>
              <a:rPr lang="en-US" b="0" dirty="0"/>
              <a:t>Adult Foster Care</a:t>
            </a:r>
          </a:p>
          <a:p>
            <a:pPr lvl="2">
              <a:buFont typeface="Wingdings" panose="05000000000000000000" pitchFamily="2" charset="2"/>
              <a:buChar char="§"/>
            </a:pPr>
            <a:r>
              <a:rPr lang="en-US" b="0" dirty="0"/>
              <a:t>Apartment</a:t>
            </a:r>
          </a:p>
          <a:p>
            <a:pPr lvl="2">
              <a:buFont typeface="Wingdings" panose="05000000000000000000" pitchFamily="2" charset="2"/>
              <a:buChar char="§"/>
            </a:pPr>
            <a:r>
              <a:rPr lang="en-US" b="0" dirty="0"/>
              <a:t>Assisted Independent Living</a:t>
            </a:r>
          </a:p>
          <a:p>
            <a:pPr lvl="2">
              <a:buFont typeface="Wingdings" panose="05000000000000000000" pitchFamily="2" charset="2"/>
              <a:buChar char="§"/>
            </a:pPr>
            <a:r>
              <a:rPr lang="en-US" b="0" dirty="0"/>
              <a:t>Assisted Living Facility</a:t>
            </a:r>
          </a:p>
          <a:p>
            <a:pPr lvl="2">
              <a:buFont typeface="Wingdings" panose="05000000000000000000" pitchFamily="2" charset="2"/>
              <a:buChar char="§"/>
            </a:pPr>
            <a:r>
              <a:rPr lang="en-US" b="0" dirty="0"/>
              <a:t>Automobile</a:t>
            </a:r>
          </a:p>
          <a:p>
            <a:pPr lvl="2">
              <a:buFont typeface="Wingdings" panose="05000000000000000000" pitchFamily="2" charset="2"/>
              <a:buChar char="§"/>
            </a:pPr>
            <a:r>
              <a:rPr lang="en-US" b="0" dirty="0"/>
              <a:t>Institution</a:t>
            </a:r>
          </a:p>
          <a:p>
            <a:pPr lvl="2">
              <a:buFont typeface="Wingdings" panose="05000000000000000000" pitchFamily="2" charset="2"/>
              <a:buChar char="§"/>
            </a:pPr>
            <a:r>
              <a:rPr lang="en-US" b="0" dirty="0"/>
              <a:t>Jail</a:t>
            </a:r>
          </a:p>
          <a:p>
            <a:pPr lvl="2">
              <a:buFont typeface="Wingdings" panose="05000000000000000000" pitchFamily="2" charset="2"/>
              <a:buChar char="§"/>
            </a:pPr>
            <a:r>
              <a:rPr lang="en-US" b="0" dirty="0"/>
              <a:t>Motel</a:t>
            </a:r>
          </a:p>
          <a:p>
            <a:pPr lvl="2">
              <a:buFont typeface="Wingdings" panose="05000000000000000000" pitchFamily="2" charset="2"/>
              <a:buChar char="§"/>
            </a:pPr>
            <a:r>
              <a:rPr lang="en-US" b="0" dirty="0"/>
              <a:t>Multi-family home</a:t>
            </a:r>
          </a:p>
          <a:p>
            <a:pPr lvl="2">
              <a:buFont typeface="Wingdings" panose="05000000000000000000" pitchFamily="2" charset="2"/>
              <a:buChar char="§"/>
            </a:pPr>
            <a:r>
              <a:rPr lang="en-US" b="0" dirty="0"/>
              <a:t>Nursing home</a:t>
            </a:r>
          </a:p>
          <a:p>
            <a:pPr lvl="2">
              <a:buFont typeface="Wingdings" panose="05000000000000000000" pitchFamily="2" charset="2"/>
              <a:buChar char="§"/>
            </a:pPr>
            <a:r>
              <a:rPr lang="en-US" b="0" dirty="0"/>
              <a:t>RCF (Residential Care Facility)</a:t>
            </a:r>
          </a:p>
          <a:p>
            <a:pPr lvl="2">
              <a:buFont typeface="Wingdings" panose="05000000000000000000" pitchFamily="2" charset="2"/>
              <a:buChar char="§"/>
            </a:pPr>
            <a:r>
              <a:rPr lang="en-US" b="0" dirty="0"/>
              <a:t>Room and Board</a:t>
            </a:r>
          </a:p>
          <a:p>
            <a:pPr lvl="2">
              <a:buFont typeface="Wingdings" panose="05000000000000000000" pitchFamily="2" charset="2"/>
              <a:buChar char="§"/>
            </a:pPr>
            <a:r>
              <a:rPr lang="en-US" b="0" dirty="0"/>
              <a:t>Shelter</a:t>
            </a:r>
          </a:p>
          <a:p>
            <a:pPr lvl="2">
              <a:buFont typeface="Wingdings" panose="05000000000000000000" pitchFamily="2" charset="2"/>
              <a:buChar char="§"/>
            </a:pPr>
            <a:r>
              <a:rPr lang="en-US" b="0" dirty="0"/>
              <a:t>Single Family Home</a:t>
            </a:r>
          </a:p>
          <a:p>
            <a:pPr lvl="2">
              <a:buFont typeface="Wingdings" panose="05000000000000000000" pitchFamily="2" charset="2"/>
              <a:buChar char="§"/>
            </a:pPr>
            <a:r>
              <a:rPr lang="en-US" b="0" dirty="0"/>
              <a:t>State Hospital</a:t>
            </a:r>
          </a:p>
          <a:p>
            <a:pPr lvl="2">
              <a:buFont typeface="Wingdings" panose="05000000000000000000" pitchFamily="2" charset="2"/>
              <a:buChar char="§"/>
            </a:pPr>
            <a:r>
              <a:rPr lang="en-US" b="0" dirty="0"/>
              <a:t>State Veterans Home</a:t>
            </a:r>
          </a:p>
          <a:p>
            <a:pPr lvl="2">
              <a:buFont typeface="Wingdings" panose="05000000000000000000" pitchFamily="2" charset="2"/>
              <a:buChar char="§"/>
            </a:pPr>
            <a:r>
              <a:rPr lang="en-US" b="0" dirty="0"/>
              <a:t>Tent</a:t>
            </a:r>
          </a:p>
          <a:p>
            <a:pPr lvl="2">
              <a:buFont typeface="Wingdings" panose="05000000000000000000" pitchFamily="2" charset="2"/>
              <a:buChar char="§"/>
            </a:pPr>
            <a:r>
              <a:rPr lang="en-US" b="0" dirty="0"/>
              <a:t>Trailer</a:t>
            </a:r>
          </a:p>
          <a:p>
            <a:pPr lvl="2">
              <a:buFont typeface="Wingdings" panose="05000000000000000000" pitchFamily="2" charset="2"/>
              <a:buChar char="§"/>
            </a:pPr>
            <a:r>
              <a:rPr lang="en-US" b="0" dirty="0"/>
              <a:t>VA Contracted Nursing Home</a:t>
            </a:r>
          </a:p>
          <a:p>
            <a:pPr lvl="2">
              <a:buFont typeface="Wingdings" panose="05000000000000000000" pitchFamily="2" charset="2"/>
              <a:buChar char="§"/>
            </a:pPr>
            <a:r>
              <a:rPr lang="en-US" b="0" dirty="0"/>
              <a:t>VA Domiciliary</a:t>
            </a:r>
          </a:p>
          <a:p>
            <a:pPr lvl="2">
              <a:buFont typeface="Wingdings" panose="05000000000000000000" pitchFamily="2" charset="2"/>
              <a:buChar char="§"/>
            </a:pPr>
            <a:r>
              <a:rPr lang="en-US" b="0" dirty="0"/>
              <a:t>VAMC</a:t>
            </a:r>
          </a:p>
          <a:p>
            <a:pPr lvl="2">
              <a:buFont typeface="Wingdings" panose="05000000000000000000" pitchFamily="2" charset="2"/>
              <a:buChar char="§"/>
            </a:pPr>
            <a:r>
              <a:rPr lang="en-US" b="0" dirty="0"/>
              <a:t>Other</a:t>
            </a:r>
          </a:p>
          <a:p>
            <a:pPr lvl="0">
              <a:buFont typeface="Wingdings" panose="05000000000000000000" pitchFamily="2" charset="2"/>
              <a:buChar char="§"/>
            </a:pPr>
            <a:r>
              <a:rPr lang="en-US" b="0" dirty="0"/>
              <a:t>Licensing status—Drop down menu showing the license status of the facility—</a:t>
            </a:r>
          </a:p>
          <a:p>
            <a:pPr lvl="1">
              <a:buFont typeface="Wingdings" panose="05000000000000000000" pitchFamily="2" charset="2"/>
              <a:buChar char="§"/>
            </a:pPr>
            <a:r>
              <a:rPr lang="en-US" b="0" dirty="0"/>
              <a:t>Licensed (valid and unexpired license); </a:t>
            </a:r>
          </a:p>
          <a:p>
            <a:pPr lvl="1">
              <a:buFont typeface="Wingdings" panose="05000000000000000000" pitchFamily="2" charset="2"/>
              <a:buChar char="§"/>
            </a:pPr>
            <a:r>
              <a:rPr lang="en-US" b="0" dirty="0"/>
              <a:t>Licensed, awaiting state review (transitional status of waiting on State to renew license during regular review); </a:t>
            </a:r>
          </a:p>
          <a:p>
            <a:pPr lvl="1">
              <a:buFont typeface="Wingdings" panose="05000000000000000000" pitchFamily="2" charset="2"/>
              <a:buChar char="§"/>
            </a:pPr>
            <a:r>
              <a:rPr lang="en-US" b="0" dirty="0"/>
              <a:t>Unlicensed, license not issued by State; (could be VAMC, VA Domiciliary, state hospital, jail) or, </a:t>
            </a:r>
          </a:p>
          <a:p>
            <a:pPr lvl="1">
              <a:buFont typeface="Wingdings" panose="05000000000000000000" pitchFamily="2" charset="2"/>
              <a:buChar char="§"/>
            </a:pPr>
            <a:r>
              <a:rPr lang="en-US" b="0" dirty="0"/>
              <a:t>Unlicensed, did not qualify for State license (facility did not qualify or license has been revoked.)</a:t>
            </a:r>
          </a:p>
          <a:p>
            <a:pPr lvl="0">
              <a:buFont typeface="Wingdings" panose="05000000000000000000" pitchFamily="2" charset="2"/>
              <a:buChar char="§"/>
            </a:pPr>
            <a:r>
              <a:rPr lang="en-US" b="0" dirty="0"/>
              <a:t>Is there suspected physical or mental Abuse/neglect in the residence?  </a:t>
            </a:r>
          </a:p>
          <a:p>
            <a:pPr lvl="1">
              <a:buFont typeface="Wingdings" panose="05000000000000000000" pitchFamily="2" charset="2"/>
              <a:buChar char="§"/>
            </a:pPr>
            <a:r>
              <a:rPr lang="en-US" b="0" dirty="0"/>
              <a:t>Drop down menu of yes or no.</a:t>
            </a:r>
          </a:p>
          <a:p>
            <a:pPr lvl="0">
              <a:buFont typeface="Wingdings" panose="05000000000000000000" pitchFamily="2" charset="2"/>
              <a:buChar char="§"/>
            </a:pPr>
            <a:r>
              <a:rPr lang="en-US" b="0" dirty="0"/>
              <a:t>Are there adverse environmental living conditions?</a:t>
            </a:r>
          </a:p>
          <a:p>
            <a:pPr lvl="1">
              <a:buFont typeface="Wingdings" panose="05000000000000000000" pitchFamily="2" charset="2"/>
              <a:buChar char="§"/>
            </a:pPr>
            <a:r>
              <a:rPr lang="en-US" b="0" dirty="0"/>
              <a:t>Drop down menu of yes or no.</a:t>
            </a:r>
          </a:p>
          <a:p>
            <a:pPr lvl="1">
              <a:buFont typeface="Wingdings" panose="05000000000000000000" pitchFamily="2" charset="2"/>
              <a:buChar char="§"/>
            </a:pPr>
            <a:r>
              <a:rPr lang="en-US" b="0" dirty="0"/>
              <a:t>If Yes is selected, then To whom was the abuse/neglect referred question appears.</a:t>
            </a:r>
          </a:p>
          <a:p>
            <a:pPr lvl="0">
              <a:buFont typeface="Wingdings" panose="05000000000000000000" pitchFamily="2" charset="2"/>
              <a:buChar char="§"/>
            </a:pPr>
            <a:r>
              <a:rPr lang="en-US" b="0" dirty="0"/>
              <a:t>Does the beneficiary have a social support network?</a:t>
            </a:r>
          </a:p>
          <a:p>
            <a:pPr lvl="1">
              <a:buFont typeface="Wingdings" panose="05000000000000000000" pitchFamily="2" charset="2"/>
              <a:buChar char="§"/>
            </a:pPr>
            <a:r>
              <a:rPr lang="en-US" b="0" dirty="0"/>
              <a:t>This is a drop down yes or no.  </a:t>
            </a:r>
          </a:p>
          <a:p>
            <a:pPr marL="457200" marR="0" lvl="1" indent="0" algn="l" defTabSz="914400" rtl="0" eaLnBrk="1" fontAlgn="auto" latinLnBrk="0" hangingPunct="1">
              <a:lnSpc>
                <a:spcPct val="100000"/>
              </a:lnSpc>
              <a:spcBef>
                <a:spcPts val="0"/>
              </a:spcBef>
              <a:spcAft>
                <a:spcPts val="0"/>
              </a:spcAft>
              <a:buClrTx/>
              <a:buSzTx/>
              <a:buFont typeface="Wingdings" panose="05000000000000000000" pitchFamily="2" charset="2"/>
              <a:buChar char="§"/>
              <a:tabLst/>
              <a:defRPr/>
            </a:pPr>
            <a:r>
              <a:rPr lang="en-US" b="0" dirty="0"/>
              <a:t>If Yes is selected, then To whom was the abuse/neglect referred question appears.</a:t>
            </a:r>
          </a:p>
          <a:p>
            <a:pPr lvl="1">
              <a:buFont typeface="Wingdings" panose="05000000000000000000" pitchFamily="2" charset="2"/>
              <a:buChar char="§"/>
            </a:pPr>
            <a:r>
              <a:rPr lang="en-US" b="0" dirty="0"/>
              <a:t>This question is important for helping determine the follow-up type of exam, if any.</a:t>
            </a:r>
          </a:p>
          <a:p>
            <a:endParaRPr lang="en-US" sz="1200"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Instructor Actions:</a:t>
            </a:r>
            <a:r>
              <a:rPr lang="en-US" sz="1200" u="none" kern="120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Open VBMS, share your screen and demo the information just discussed.</a:t>
            </a:r>
          </a:p>
        </p:txBody>
      </p:sp>
      <p:sp>
        <p:nvSpPr>
          <p:cNvPr id="4" name="Slide Number Placeholder 3"/>
          <p:cNvSpPr>
            <a:spLocks noGrp="1"/>
          </p:cNvSpPr>
          <p:nvPr>
            <p:ph type="sldNum" sz="quarter" idx="5"/>
          </p:nvPr>
        </p:nvSpPr>
        <p:spPr/>
        <p:txBody>
          <a:bodyPr/>
          <a:lstStyle/>
          <a:p>
            <a:pPr>
              <a:defRPr/>
            </a:pPr>
            <a:fld id="{FD8B75AA-E21F-48B1-96CC-4C83976ADFD3}" type="slidenum">
              <a:rPr lang="en-US" smtClean="0"/>
              <a:pPr>
                <a:defRPr/>
              </a:pPr>
              <a:t>7</a:t>
            </a:fld>
            <a:endParaRPr lang="en-US" dirty="0"/>
          </a:p>
        </p:txBody>
      </p:sp>
    </p:spTree>
    <p:extLst>
      <p:ext uri="{BB962C8B-B14F-4D97-AF65-F5344CB8AC3E}">
        <p14:creationId xmlns:p14="http://schemas.microsoft.com/office/powerpoint/2010/main" val="37247065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1" defTabSz="966559">
              <a:defRPr/>
            </a:pPr>
            <a:r>
              <a:rPr lang="en-US" u="sng" dirty="0"/>
              <a:t>Instructor Notes:</a:t>
            </a:r>
          </a:p>
          <a:p>
            <a:pPr marL="0" lvl="1" defTabSz="966559">
              <a:defRPr/>
            </a:pPr>
            <a:endParaRPr lang="en-US" dirty="0"/>
          </a:p>
          <a:p>
            <a:r>
              <a:rPr lang="en-US" dirty="0"/>
              <a:t>(Recall)  These</a:t>
            </a:r>
            <a:r>
              <a:rPr lang="en-US" baseline="0" dirty="0"/>
              <a:t> are our learning objectives as stated from the beginning of the training:</a:t>
            </a: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Document dependent information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Populate required contact information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Complete the assessment of capacity to manage funds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3200" b="0" i="0" u="none" strike="noStrike" kern="1200" cap="none" spc="0" normalizeH="0" baseline="0" noProof="0" dirty="0">
                <a:ln>
                  <a:noFill/>
                </a:ln>
                <a:solidFill>
                  <a:prstClr val="black"/>
                </a:solidFill>
                <a:effectLst/>
                <a:uLnTx/>
                <a:uFillTx/>
                <a:latin typeface="+mn-lt"/>
                <a:ea typeface="+mn-ea"/>
                <a:cs typeface="+mn-cs"/>
              </a:rPr>
              <a:t>Record environmental and social conditions</a:t>
            </a:r>
          </a:p>
          <a:p>
            <a:pPr marL="0" lvl="1" defTabSz="1021750">
              <a:defRPr/>
            </a:pPr>
            <a:endParaRPr lang="en-US" dirty="0"/>
          </a:p>
          <a:p>
            <a:pPr marL="0" lvl="1" defTabSz="1021750">
              <a:defRPr/>
            </a:pPr>
            <a:r>
              <a:rPr lang="en-US" dirty="0"/>
              <a:t>(Recap)  We discussed each of these learning objectives through the following topics in each slide today:</a:t>
            </a:r>
          </a:p>
          <a:p>
            <a:pPr marL="171450" indent="-171450">
              <a:buFont typeface="Arial" panose="020B0604020202020204" pitchFamily="34" charset="0"/>
              <a:buChar char="•"/>
            </a:pPr>
            <a:r>
              <a:rPr lang="en-US" dirty="0"/>
              <a:t>Dependents</a:t>
            </a:r>
          </a:p>
          <a:p>
            <a:pPr marL="171450" indent="-171450">
              <a:buFont typeface="Arial" panose="020B0604020202020204" pitchFamily="34" charset="0"/>
              <a:buChar char="•"/>
            </a:pPr>
            <a:r>
              <a:rPr lang="en-US" dirty="0"/>
              <a:t>Other Interviews/ Contacts</a:t>
            </a:r>
          </a:p>
          <a:p>
            <a:pPr marL="171450" indent="-171450">
              <a:buFont typeface="Arial" panose="020B0604020202020204" pitchFamily="34" charset="0"/>
              <a:buChar char="•"/>
            </a:pPr>
            <a:r>
              <a:rPr lang="en-US" dirty="0"/>
              <a:t>Capacity to Manage Funds</a:t>
            </a:r>
          </a:p>
          <a:p>
            <a:pPr marL="171450" indent="-171450">
              <a:buFont typeface="Arial" panose="020B0604020202020204" pitchFamily="34" charset="0"/>
              <a:buChar char="•"/>
            </a:pPr>
            <a:r>
              <a:rPr lang="en-US" dirty="0"/>
              <a:t>Environmental and Social Conditions</a:t>
            </a:r>
          </a:p>
          <a:p>
            <a:pPr marL="0" lvl="1" defTabSz="1021750">
              <a:defRPr/>
            </a:pPr>
            <a:endParaRPr lang="en-US" dirty="0"/>
          </a:p>
          <a:p>
            <a:pPr marL="0" lvl="1" defTabSz="1021750">
              <a:defRPr/>
            </a:pPr>
            <a:r>
              <a:rPr lang="en-US" b="1" dirty="0"/>
              <a:t>Are there any additional questions?</a:t>
            </a:r>
          </a:p>
        </p:txBody>
      </p:sp>
      <p:sp>
        <p:nvSpPr>
          <p:cNvPr id="4" name="Slide Number Placeholder 3"/>
          <p:cNvSpPr>
            <a:spLocks noGrp="1"/>
          </p:cNvSpPr>
          <p:nvPr>
            <p:ph type="sldNum" sz="quarter" idx="10"/>
          </p:nvPr>
        </p:nvSpPr>
        <p:spPr/>
        <p:txBody>
          <a:bodyPr/>
          <a:lstStyle/>
          <a:p>
            <a:fld id="{03CECF49-2165-4CE7-B39E-10D80CF3C557}" type="slidenum">
              <a:rPr lang="en-US" smtClean="0"/>
              <a:t>8</a:t>
            </a:fld>
            <a:endParaRPr lang="en-US" dirty="0"/>
          </a:p>
        </p:txBody>
      </p:sp>
    </p:spTree>
    <p:extLst>
      <p:ext uri="{BB962C8B-B14F-4D97-AF65-F5344CB8AC3E}">
        <p14:creationId xmlns:p14="http://schemas.microsoft.com/office/powerpoint/2010/main" val="9203491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sng" strike="noStrike" kern="1200" cap="none" spc="0" normalizeH="0" baseline="0" noProof="0" dirty="0">
                <a:ln>
                  <a:noFill/>
                </a:ln>
                <a:solidFill>
                  <a:prstClr val="black"/>
                </a:solidFill>
                <a:effectLst/>
                <a:uLnTx/>
                <a:uFillTx/>
                <a:latin typeface="+mn-lt"/>
                <a:ea typeface="+mn-ea"/>
                <a:cs typeface="+mn-cs"/>
              </a:rPr>
              <a:t>Instructor Notes: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sng" strike="noStrike" kern="1200" cap="none" spc="0" normalizeH="0" baseline="0" noProof="0" dirty="0">
              <a:ln>
                <a:noFill/>
              </a:ln>
              <a:solidFill>
                <a:prstClr val="black"/>
              </a:solidFill>
              <a:effectLst/>
              <a:uLnTx/>
              <a:uFillTx/>
              <a:latin typeface="+mn-lt"/>
              <a:ea typeface="+mn-ea"/>
              <a:cs typeface="+mn-cs"/>
            </a:endParaRPr>
          </a:p>
          <a:p>
            <a:r>
              <a:rPr lang="en-US" dirty="0"/>
              <a:t>A satisfaction survey has been assigned to you in TMS.  You should be able to complete the survey within ten minutes.  Completing the survey will allow you to receive credit for this training.</a:t>
            </a:r>
          </a:p>
          <a:p>
            <a:endParaRPr lang="en-US" dirty="0"/>
          </a:p>
        </p:txBody>
      </p:sp>
      <p:sp>
        <p:nvSpPr>
          <p:cNvPr id="4" name="Slide Number Placeholder 3"/>
          <p:cNvSpPr>
            <a:spLocks noGrp="1"/>
          </p:cNvSpPr>
          <p:nvPr>
            <p:ph type="sldNum" sz="quarter" idx="10"/>
          </p:nvPr>
        </p:nvSpPr>
        <p:spPr/>
        <p:txBody>
          <a:bodyPr/>
          <a:lstStyle/>
          <a:p>
            <a:fld id="{8DB40390-A3B2-46B9-9773-DB13838AA237}" type="slidenum">
              <a:rPr lang="en-US" smtClean="0"/>
              <a:t>9</a:t>
            </a:fld>
            <a:endParaRPr lang="en-US" dirty="0"/>
          </a:p>
        </p:txBody>
      </p:sp>
    </p:spTree>
    <p:extLst>
      <p:ext uri="{BB962C8B-B14F-4D97-AF65-F5344CB8AC3E}">
        <p14:creationId xmlns:p14="http://schemas.microsoft.com/office/powerpoint/2010/main" val="16664329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E6BE90FE-40E7-477F-B886-6AA2496E71CE}"/>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p:cNvSpPr>
            <a:spLocks noGrp="1"/>
          </p:cNvSpPr>
          <p:nvPr>
            <p:ph type="ctrTitle"/>
          </p:nvPr>
        </p:nvSpPr>
        <p:spPr>
          <a:xfrm>
            <a:off x="2590800" y="1927417"/>
            <a:ext cx="6553200" cy="968184"/>
          </a:xfrm>
        </p:spPr>
        <p:txBody>
          <a:bodyPr>
            <a:normAutofit/>
          </a:bodyPr>
          <a:lstStyle>
            <a:lvl1pPr algn="l">
              <a:defRPr sz="4000">
                <a:solidFill>
                  <a:schemeClr val="bg1"/>
                </a:solidFill>
              </a:defRPr>
            </a:lvl1pPr>
          </a:lstStyle>
          <a:p>
            <a:r>
              <a:rPr lang="en-US"/>
              <a:t>Click to edit Master title style</a:t>
            </a:r>
            <a:endParaRPr lang="en-US" dirty="0"/>
          </a:p>
        </p:txBody>
      </p:sp>
      <p:sp>
        <p:nvSpPr>
          <p:cNvPr id="10" name="Title 1"/>
          <p:cNvSpPr txBox="1">
            <a:spLocks/>
          </p:cNvSpPr>
          <p:nvPr/>
        </p:nvSpPr>
        <p:spPr>
          <a:xfrm>
            <a:off x="838200" y="2819400"/>
            <a:ext cx="7772400" cy="14700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dirty="0"/>
          </a:p>
        </p:txBody>
      </p:sp>
      <p:sp>
        <p:nvSpPr>
          <p:cNvPr id="11" name="Subtitle 2"/>
          <p:cNvSpPr txBox="1">
            <a:spLocks/>
          </p:cNvSpPr>
          <p:nvPr/>
        </p:nvSpPr>
        <p:spPr>
          <a:xfrm>
            <a:off x="1524000" y="4419600"/>
            <a:ext cx="6400800" cy="17526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endParaRPr lang="en-US" dirty="0"/>
          </a:p>
        </p:txBody>
      </p:sp>
    </p:spTree>
    <p:extLst>
      <p:ext uri="{BB962C8B-B14F-4D97-AF65-F5344CB8AC3E}">
        <p14:creationId xmlns:p14="http://schemas.microsoft.com/office/powerpoint/2010/main" val="290413023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7162800" cy="381000"/>
          </a:xfrm>
        </p:spPr>
        <p:txBody>
          <a:bodyPr/>
          <a:lstStyle>
            <a:lvl1pPr>
              <a:defRPr sz="3200">
                <a:solidFill>
                  <a:schemeClr val="accent1">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57200" y="1752600"/>
            <a:ext cx="8229600" cy="4373563"/>
          </a:xfrm>
        </p:spPr>
        <p:txBody>
          <a:bodyPr>
            <a:norm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a:xfrm>
            <a:off x="7010400" y="6446837"/>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7" name="Slide Number Placeholder 5">
            <a:extLst>
              <a:ext uri="{FF2B5EF4-FFF2-40B4-BE49-F238E27FC236}">
                <a16:creationId xmlns:a16="http://schemas.microsoft.com/office/drawing/2014/main" id="{CF466D11-6C64-49E4-BEC0-E77201C91FBB}"/>
              </a:ext>
            </a:extLst>
          </p:cNvPr>
          <p:cNvSpPr txBox="1">
            <a:spLocks/>
          </p:cNvSpPr>
          <p:nvPr/>
        </p:nvSpPr>
        <p:spPr>
          <a:xfrm>
            <a:off x="88392" y="6400800"/>
            <a:ext cx="3035808" cy="365125"/>
          </a:xfrm>
          <a:prstGeom prst="rect">
            <a:avLst/>
          </a:prstGeom>
        </p:spPr>
        <p:txBody>
          <a:bodyPr/>
          <a:lstStyle>
            <a:defPPr>
              <a:defRPr lang="en-US"/>
            </a:defPPr>
            <a:lvl1pPr marL="0" algn="r" defTabSz="914400" rtl="0" eaLnBrk="1" latinLnBrk="0" hangingPunct="1">
              <a:defRPr sz="1800" b="0" kern="1200">
                <a:solidFill>
                  <a:schemeClr val="accent1">
                    <a:lumMod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dirty="0"/>
              <a:t>Pension and Fiduciary Service</a:t>
            </a:r>
          </a:p>
        </p:txBody>
      </p:sp>
      <p:sp>
        <p:nvSpPr>
          <p:cNvPr id="8" name="Title 1">
            <a:extLst>
              <a:ext uri="{FF2B5EF4-FFF2-40B4-BE49-F238E27FC236}">
                <a16:creationId xmlns:a16="http://schemas.microsoft.com/office/drawing/2014/main" id="{8A0B19B8-E88F-9D8D-C347-AEF9F8EEA577}"/>
              </a:ext>
            </a:extLst>
          </p:cNvPr>
          <p:cNvSpPr txBox="1">
            <a:spLocks/>
          </p:cNvSpPr>
          <p:nvPr userDrawn="1"/>
        </p:nvSpPr>
        <p:spPr>
          <a:xfrm>
            <a:off x="1600200" y="228600"/>
            <a:ext cx="7162800" cy="3810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2800" b="0" i="0" u="none" kern="1200">
                <a:solidFill>
                  <a:schemeClr val="bg1"/>
                </a:solidFill>
                <a:latin typeface="+mj-lt"/>
                <a:ea typeface="+mj-ea"/>
                <a:cs typeface="+mj-cs"/>
              </a:defRPr>
            </a:lvl1pPr>
          </a:lstStyle>
          <a:p>
            <a:r>
              <a:rPr lang="en-US" dirty="0"/>
              <a:t>Dependents, Interviews, Capacity &amp; Welfare</a:t>
            </a:r>
          </a:p>
        </p:txBody>
      </p:sp>
    </p:spTree>
    <p:extLst>
      <p:ext uri="{BB962C8B-B14F-4D97-AF65-F5344CB8AC3E}">
        <p14:creationId xmlns:p14="http://schemas.microsoft.com/office/powerpoint/2010/main" val="196801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a:t>Dependents, Interviews, Capacity &amp; Welfare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a:xfrm>
            <a:off x="6993082" y="6444734"/>
            <a:ext cx="2133600" cy="365125"/>
          </a:xfrm>
          <a:prstGeom prst="rect">
            <a:avLst/>
          </a:prstGeom>
        </p:spPr>
        <p:txBody>
          <a:bodyPr/>
          <a:lstStyle>
            <a:lvl1pPr algn="r">
              <a:defRPr b="0">
                <a:solidFill>
                  <a:schemeClr val="accent1">
                    <a:lumMod val="75000"/>
                  </a:schemeClr>
                </a:solidFill>
              </a:defRPr>
            </a:lvl1pPr>
          </a:lstStyle>
          <a:p>
            <a:fld id="{31640669-3FD2-4B34-9A2D-584949EF09F8}" type="slidenum">
              <a:rPr lang="en-US" smtClean="0"/>
              <a:pPr/>
              <a:t>‹#›</a:t>
            </a:fld>
            <a:endParaRPr lang="en-US" dirty="0"/>
          </a:p>
        </p:txBody>
      </p:sp>
      <p:sp>
        <p:nvSpPr>
          <p:cNvPr id="10" name="TextBox 9">
            <a:extLst>
              <a:ext uri="{FF2B5EF4-FFF2-40B4-BE49-F238E27FC236}">
                <a16:creationId xmlns:a16="http://schemas.microsoft.com/office/drawing/2014/main" id="{57F745D2-D2AB-79A6-BAC8-153C2B0D6D5C}"/>
              </a:ext>
            </a:extLst>
          </p:cNvPr>
          <p:cNvSpPr txBox="1"/>
          <p:nvPr userDrawn="1"/>
        </p:nvSpPr>
        <p:spPr>
          <a:xfrm>
            <a:off x="76200" y="6444734"/>
            <a:ext cx="4572000" cy="369332"/>
          </a:xfrm>
          <a:prstGeom prst="rect">
            <a:avLst/>
          </a:prstGeom>
          <a:noFill/>
        </p:spPr>
        <p:txBody>
          <a:bodyPr wrap="square">
            <a:spAutoFit/>
          </a:bodyPr>
          <a:lstStyle/>
          <a:p>
            <a:pPr algn="l"/>
            <a:r>
              <a:rPr lang="en-US" dirty="0">
                <a:solidFill>
                  <a:schemeClr val="accent1">
                    <a:lumMod val="75000"/>
                  </a:schemeClr>
                </a:solidFill>
              </a:rPr>
              <a:t>Pension and Fiduciary Service</a:t>
            </a:r>
          </a:p>
        </p:txBody>
      </p:sp>
    </p:spTree>
    <p:extLst>
      <p:ext uri="{BB962C8B-B14F-4D97-AF65-F5344CB8AC3E}">
        <p14:creationId xmlns:p14="http://schemas.microsoft.com/office/powerpoint/2010/main" val="239519427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267"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p:blipFill>
        <p:spPr bwMode="auto">
          <a:xfrm>
            <a:off x="0" y="-2"/>
            <a:ext cx="9144000" cy="10447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Placeholder 1"/>
          <p:cNvSpPr>
            <a:spLocks noGrp="1"/>
          </p:cNvSpPr>
          <p:nvPr>
            <p:ph type="title"/>
          </p:nvPr>
        </p:nvSpPr>
        <p:spPr>
          <a:xfrm>
            <a:off x="1600200" y="228600"/>
            <a:ext cx="7162800" cy="381000"/>
          </a:xfrm>
          <a:prstGeom prst="rect">
            <a:avLst/>
          </a:prstGeom>
        </p:spPr>
        <p:txBody>
          <a:bodyPr vert="horz" lIns="91440" tIns="45720" rIns="91440" bIns="45720" rtlCol="0" anchor="ctr">
            <a:noAutofit/>
          </a:bodyPr>
          <a:lstStyle/>
          <a:p>
            <a:r>
              <a:rPr lang="en-US" dirty="0"/>
              <a:t>Dependents, Interviews, Capacity &amp; Welfare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5" name="Picture 4">
            <a:extLst>
              <a:ext uri="{FF2B5EF4-FFF2-40B4-BE49-F238E27FC236}">
                <a16:creationId xmlns:a16="http://schemas.microsoft.com/office/drawing/2014/main" id="{2C9B0C31-1D58-41AF-AF6C-AC3774E4933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6295430"/>
            <a:ext cx="9144000" cy="562570"/>
          </a:xfrm>
          <a:prstGeom prst="rect">
            <a:avLst/>
          </a:prstGeom>
        </p:spPr>
      </p:pic>
      <p:sp>
        <p:nvSpPr>
          <p:cNvPr id="10" name="TextBox 9">
            <a:extLst>
              <a:ext uri="{FF2B5EF4-FFF2-40B4-BE49-F238E27FC236}">
                <a16:creationId xmlns:a16="http://schemas.microsoft.com/office/drawing/2014/main" id="{9951C168-5B64-7EBE-1E6B-5969443B7BCF}"/>
              </a:ext>
            </a:extLst>
          </p:cNvPr>
          <p:cNvSpPr txBox="1"/>
          <p:nvPr userDrawn="1"/>
        </p:nvSpPr>
        <p:spPr>
          <a:xfrm>
            <a:off x="8679872" y="6444734"/>
            <a:ext cx="460664" cy="369332"/>
          </a:xfrm>
          <a:prstGeom prst="rect">
            <a:avLst/>
          </a:prstGeom>
          <a:noFill/>
        </p:spPr>
        <p:txBody>
          <a:bodyPr wrap="square">
            <a:spAutoFit/>
          </a:bodyPr>
          <a:lstStyle/>
          <a:p>
            <a:fld id="{31640669-3FD2-4B34-9A2D-584949EF09F8}" type="slidenum">
              <a:rPr lang="en-US" smtClean="0">
                <a:solidFill>
                  <a:schemeClr val="accent1">
                    <a:lumMod val="75000"/>
                  </a:schemeClr>
                </a:solidFill>
              </a:rPr>
              <a:pPr/>
              <a:t>‹#›</a:t>
            </a:fld>
            <a:endParaRPr lang="en-US" dirty="0">
              <a:solidFill>
                <a:schemeClr val="accent1">
                  <a:lumMod val="75000"/>
                </a:schemeClr>
              </a:solidFill>
            </a:endParaRPr>
          </a:p>
        </p:txBody>
      </p:sp>
    </p:spTree>
    <p:extLst>
      <p:ext uri="{BB962C8B-B14F-4D97-AF65-F5344CB8AC3E}">
        <p14:creationId xmlns:p14="http://schemas.microsoft.com/office/powerpoint/2010/main" val="3079005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Lst>
  <p:hf hdr="0" ftr="0" dt="0"/>
  <p:txStyles>
    <p:titleStyle>
      <a:lvl1pPr algn="l" defTabSz="914400" rtl="0" eaLnBrk="1" latinLnBrk="0" hangingPunct="1">
        <a:spcBef>
          <a:spcPct val="0"/>
        </a:spcBef>
        <a:buNone/>
        <a:defRPr sz="2800" b="0" i="0" u="none"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accent1">
              <a:lumMod val="7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accent1">
              <a:lumMod val="7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accent1">
              <a:lumMod val="7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accent1">
              <a:lumMod val="7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pendents, Interviews, Capacity &amp; Welfare"/>
          <p:cNvSpPr>
            <a:spLocks noGrp="1"/>
          </p:cNvSpPr>
          <p:nvPr>
            <p:ph type="ctrTitle"/>
          </p:nvPr>
        </p:nvSpPr>
        <p:spPr>
          <a:xfrm>
            <a:off x="2590800" y="2286000"/>
            <a:ext cx="6553200" cy="968184"/>
          </a:xfrm>
        </p:spPr>
        <p:txBody>
          <a:bodyPr>
            <a:normAutofit fontScale="90000"/>
          </a:bodyPr>
          <a:lstStyle/>
          <a:p>
            <a:r>
              <a:rPr lang="en-US" dirty="0">
                <a:effectLst>
                  <a:outerShdw blurRad="38100" dist="38100" dir="2700000" algn="tl">
                    <a:srgbClr val="000000">
                      <a:alpha val="43137"/>
                    </a:srgbClr>
                  </a:outerShdw>
                </a:effectLst>
              </a:rPr>
              <a:t>Dependents, Interviews, Capacity &amp; Welfare</a:t>
            </a:r>
          </a:p>
        </p:txBody>
      </p:sp>
      <p:sp>
        <p:nvSpPr>
          <p:cNvPr id="3" name="Subtitle 2"/>
          <p:cNvSpPr>
            <a:spLocks noGrp="1"/>
          </p:cNvSpPr>
          <p:nvPr>
            <p:ph type="subTitle" idx="4294967295"/>
          </p:nvPr>
        </p:nvSpPr>
        <p:spPr>
          <a:xfrm>
            <a:off x="2971800" y="6299200"/>
            <a:ext cx="4343400" cy="457200"/>
          </a:xfrm>
        </p:spPr>
        <p:txBody>
          <a:bodyPr>
            <a:normAutofit fontScale="92500"/>
          </a:bodyPr>
          <a:lstStyle/>
          <a:p>
            <a:pPr marL="0" indent="0">
              <a:buNone/>
            </a:pPr>
            <a:r>
              <a:rPr lang="en-US" sz="1800" dirty="0">
                <a:solidFill>
                  <a:schemeClr val="bg1"/>
                </a:solidFill>
              </a:rPr>
              <a:t>Pension and Fiduciary Service | February 2023</a:t>
            </a:r>
          </a:p>
        </p:txBody>
      </p:sp>
    </p:spTree>
    <p:extLst>
      <p:ext uri="{BB962C8B-B14F-4D97-AF65-F5344CB8AC3E}">
        <p14:creationId xmlns:p14="http://schemas.microsoft.com/office/powerpoint/2010/main" val="3670970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Objectives"/>
          <p:cNvSpPr>
            <a:spLocks noGrp="1"/>
          </p:cNvSpPr>
          <p:nvPr>
            <p:ph type="title"/>
          </p:nvPr>
        </p:nvSpPr>
        <p:spPr/>
        <p:txBody>
          <a:bodyPr/>
          <a:lstStyle/>
          <a:p>
            <a:r>
              <a:rPr lang="en-US" dirty="0"/>
              <a:t>Objectives</a:t>
            </a:r>
          </a:p>
        </p:txBody>
      </p:sp>
      <p:sp>
        <p:nvSpPr>
          <p:cNvPr id="3" name="Content Placeholder 2"/>
          <p:cNvSpPr>
            <a:spLocks noGrp="1"/>
          </p:cNvSpPr>
          <p:nvPr>
            <p:ph idx="1"/>
          </p:nvPr>
        </p:nvSpPr>
        <p:spPr/>
        <p:txBody>
          <a:bodyPr/>
          <a:lstStyle/>
          <a:p>
            <a:pPr lvl="0"/>
            <a:r>
              <a:rPr lang="en-US" dirty="0"/>
              <a:t>Document dependent information</a:t>
            </a:r>
          </a:p>
          <a:p>
            <a:pPr lvl="0"/>
            <a:r>
              <a:rPr lang="en-US" dirty="0"/>
              <a:t>Populate required contact information</a:t>
            </a:r>
          </a:p>
          <a:p>
            <a:pPr lvl="0"/>
            <a:r>
              <a:rPr lang="en-US" dirty="0"/>
              <a:t>Complete the assessment of capacity to manage funds</a:t>
            </a:r>
          </a:p>
          <a:p>
            <a:pPr lvl="0"/>
            <a:r>
              <a:rPr lang="en-US" dirty="0"/>
              <a:t>Record environmental and social conditions</a:t>
            </a:r>
          </a:p>
          <a:p>
            <a:pPr lvl="0"/>
            <a:endParaRPr lang="en-US" dirty="0"/>
          </a:p>
        </p:txBody>
      </p:sp>
    </p:spTree>
    <p:extLst>
      <p:ext uri="{BB962C8B-B14F-4D97-AF65-F5344CB8AC3E}">
        <p14:creationId xmlns:p14="http://schemas.microsoft.com/office/powerpoint/2010/main" val="233194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References"/>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normAutofit/>
          </a:bodyPr>
          <a:lstStyle/>
          <a:p>
            <a:pPr>
              <a:spcBef>
                <a:spcPts val="0"/>
              </a:spcBef>
              <a:defRPr/>
            </a:pPr>
            <a:r>
              <a:rPr lang="en-US" dirty="0"/>
              <a:t>VBMS User Guide</a:t>
            </a:r>
          </a:p>
          <a:p>
            <a:endParaRPr lang="en-US" i="1" dirty="0">
              <a:highlight>
                <a:srgbClr val="FFFF00"/>
              </a:highlight>
            </a:endParaRPr>
          </a:p>
        </p:txBody>
      </p:sp>
    </p:spTree>
    <p:extLst>
      <p:ext uri="{BB962C8B-B14F-4D97-AF65-F5344CB8AC3E}">
        <p14:creationId xmlns:p14="http://schemas.microsoft.com/office/powerpoint/2010/main" val="843494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Dependents"/>
          <p:cNvSpPr>
            <a:spLocks noGrp="1"/>
          </p:cNvSpPr>
          <p:nvPr>
            <p:ph type="title"/>
          </p:nvPr>
        </p:nvSpPr>
        <p:spPr/>
        <p:txBody>
          <a:bodyPr/>
          <a:lstStyle/>
          <a:p>
            <a:pPr>
              <a:defRPr/>
            </a:pPr>
            <a:r>
              <a:rPr lang="en-US" i="0" dirty="0"/>
              <a:t>Dependents</a:t>
            </a:r>
          </a:p>
        </p:txBody>
      </p:sp>
      <p:sp>
        <p:nvSpPr>
          <p:cNvPr id="3" name="Content Placeholder 2"/>
          <p:cNvSpPr>
            <a:spLocks noGrp="1"/>
          </p:cNvSpPr>
          <p:nvPr>
            <p:ph idx="1"/>
          </p:nvPr>
        </p:nvSpPr>
        <p:spPr/>
        <p:txBody>
          <a:bodyPr/>
          <a:lstStyle/>
          <a:p>
            <a:pPr lvl="0"/>
            <a:r>
              <a:rPr lang="en-US" b="0" dirty="0"/>
              <a:t>VA recognized dependents</a:t>
            </a:r>
          </a:p>
          <a:p>
            <a:pPr lvl="1">
              <a:buFont typeface="Arial" panose="020B0604020202020204" pitchFamily="34" charset="0"/>
              <a:buChar char="•"/>
            </a:pPr>
            <a:r>
              <a:rPr lang="en-US" dirty="0"/>
              <a:t>Confirmed dependency</a:t>
            </a:r>
          </a:p>
          <a:p>
            <a:pPr lvl="1">
              <a:buFont typeface="Arial" panose="020B0604020202020204" pitchFamily="34" charset="0"/>
              <a:buChar char="•"/>
            </a:pPr>
            <a:r>
              <a:rPr lang="en-US" b="0" dirty="0"/>
              <a:t>Needs being met?</a:t>
            </a:r>
          </a:p>
          <a:p>
            <a:pPr lvl="1">
              <a:buFont typeface="Arial" panose="020B0604020202020204" pitchFamily="34" charset="0"/>
              <a:buChar char="•"/>
            </a:pPr>
            <a:r>
              <a:rPr lang="en-US" dirty="0"/>
              <a:t>Minor child registered for school?</a:t>
            </a:r>
          </a:p>
          <a:p>
            <a:pPr lvl="1">
              <a:buFont typeface="Arial" panose="020B0604020202020204" pitchFamily="34" charset="0"/>
              <a:buChar char="•"/>
            </a:pPr>
            <a:r>
              <a:rPr lang="en-US" b="0" dirty="0"/>
              <a:t>Negative situation?</a:t>
            </a:r>
          </a:p>
          <a:p>
            <a:pPr lvl="0"/>
            <a:r>
              <a:rPr lang="en-US" b="0" dirty="0"/>
              <a:t>Dependents not on the VA Award?</a:t>
            </a:r>
          </a:p>
          <a:p>
            <a:pPr>
              <a:buFont typeface="Wingdings" panose="05000000000000000000" pitchFamily="2" charset="2"/>
              <a:buChar char="§"/>
              <a:defRPr/>
            </a:pPr>
            <a:endParaRPr lang="en-US" sz="2000" dirty="0"/>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5150" y="4412373"/>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058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Other Interviews/Contacts"/>
          <p:cNvSpPr>
            <a:spLocks noGrp="1"/>
          </p:cNvSpPr>
          <p:nvPr>
            <p:ph type="title"/>
          </p:nvPr>
        </p:nvSpPr>
        <p:spPr/>
        <p:txBody>
          <a:bodyPr/>
          <a:lstStyle/>
          <a:p>
            <a:pPr>
              <a:defRPr/>
            </a:pPr>
            <a:r>
              <a:rPr lang="en-US" i="0" dirty="0"/>
              <a:t>Other Interviews/Contacts</a:t>
            </a:r>
          </a:p>
        </p:txBody>
      </p:sp>
      <p:sp>
        <p:nvSpPr>
          <p:cNvPr id="3" name="Content Placeholder 2"/>
          <p:cNvSpPr>
            <a:spLocks noGrp="1"/>
          </p:cNvSpPr>
          <p:nvPr>
            <p:ph idx="1"/>
          </p:nvPr>
        </p:nvSpPr>
        <p:spPr/>
        <p:txBody>
          <a:bodyPr/>
          <a:lstStyle/>
          <a:p>
            <a:pPr lvl="0"/>
            <a:r>
              <a:rPr lang="en-US" dirty="0"/>
              <a:t>O</a:t>
            </a:r>
            <a:r>
              <a:rPr lang="en-US" b="0" dirty="0"/>
              <a:t>ther than Beneficiary or Fiduciary</a:t>
            </a:r>
          </a:p>
          <a:p>
            <a:pPr lvl="0"/>
            <a:r>
              <a:rPr lang="en-US" b="0" dirty="0"/>
              <a:t>Name</a:t>
            </a:r>
          </a:p>
          <a:p>
            <a:pPr lvl="0"/>
            <a:r>
              <a:rPr lang="en-US" b="0" dirty="0"/>
              <a:t>Phone number</a:t>
            </a:r>
          </a:p>
          <a:p>
            <a:pPr lvl="0"/>
            <a:r>
              <a:rPr lang="en-US" b="0" dirty="0"/>
              <a:t>Date interviewed</a:t>
            </a:r>
          </a:p>
          <a:p>
            <a:pPr lvl="0"/>
            <a:r>
              <a:rPr lang="en-US" b="0" dirty="0"/>
              <a:t>Purpose of contact</a:t>
            </a:r>
          </a:p>
          <a:p>
            <a:pPr lvl="0"/>
            <a:r>
              <a:rPr lang="en-US" b="0" dirty="0"/>
              <a:t>Relationship to beneficiary</a:t>
            </a:r>
          </a:p>
          <a:p>
            <a:pPr>
              <a:buFont typeface="Wingdings" panose="05000000000000000000" pitchFamily="2" charset="2"/>
              <a:buChar char="§"/>
              <a:defRPr/>
            </a:pPr>
            <a:endParaRPr lang="en-US" sz="2000" dirty="0"/>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06683"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33973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Capacity to Manage Funds"/>
          <p:cNvSpPr>
            <a:spLocks noGrp="1"/>
          </p:cNvSpPr>
          <p:nvPr>
            <p:ph type="title"/>
          </p:nvPr>
        </p:nvSpPr>
        <p:spPr/>
        <p:txBody>
          <a:bodyPr/>
          <a:lstStyle/>
          <a:p>
            <a:pPr>
              <a:defRPr/>
            </a:pPr>
            <a:r>
              <a:rPr lang="en-US" i="0" dirty="0"/>
              <a:t>Capacity to Manage Funds</a:t>
            </a:r>
          </a:p>
        </p:txBody>
      </p:sp>
      <p:sp>
        <p:nvSpPr>
          <p:cNvPr id="3" name="Content Placeholder 2"/>
          <p:cNvSpPr>
            <a:spLocks noGrp="1"/>
          </p:cNvSpPr>
          <p:nvPr>
            <p:ph idx="1"/>
          </p:nvPr>
        </p:nvSpPr>
        <p:spPr>
          <a:xfrm>
            <a:off x="381000" y="1828800"/>
            <a:ext cx="8382000" cy="4114800"/>
          </a:xfrm>
        </p:spPr>
        <p:txBody>
          <a:bodyPr/>
          <a:lstStyle/>
          <a:p>
            <a:pPr lvl="0"/>
            <a:r>
              <a:rPr lang="en-US" b="0" dirty="0"/>
              <a:t>Awareness of:</a:t>
            </a:r>
          </a:p>
          <a:p>
            <a:pPr lvl="1">
              <a:buFont typeface="Arial" panose="020B0604020202020204" pitchFamily="34" charset="0"/>
              <a:buChar char="•"/>
            </a:pPr>
            <a:r>
              <a:rPr lang="en-US" dirty="0"/>
              <a:t>Mon</a:t>
            </a:r>
            <a:r>
              <a:rPr lang="en-US" b="0" dirty="0"/>
              <a:t>thly income</a:t>
            </a:r>
          </a:p>
          <a:p>
            <a:pPr lvl="1">
              <a:buFont typeface="Arial" panose="020B0604020202020204" pitchFamily="34" charset="0"/>
              <a:buChar char="•"/>
            </a:pPr>
            <a:r>
              <a:rPr lang="en-US" dirty="0"/>
              <a:t>Monthly expenses</a:t>
            </a:r>
          </a:p>
          <a:p>
            <a:r>
              <a:rPr lang="en-US" b="0" dirty="0"/>
              <a:t>Ability to allocate funds to expenses</a:t>
            </a:r>
          </a:p>
          <a:p>
            <a:r>
              <a:rPr lang="en-US" b="0" dirty="0"/>
              <a:t>Ability to pay monthly bills</a:t>
            </a:r>
          </a:p>
          <a:p>
            <a:r>
              <a:rPr lang="en-US" b="0" dirty="0"/>
              <a:t>Capacity to handle VA funds</a:t>
            </a:r>
          </a:p>
          <a:p>
            <a:pPr lvl="1">
              <a:buFont typeface="Wingdings" panose="05000000000000000000" pitchFamily="2" charset="2"/>
              <a:buChar char="§"/>
            </a:pPr>
            <a:endParaRPr lang="en-US" b="0" dirty="0"/>
          </a:p>
          <a:p>
            <a:pPr lvl="0">
              <a:buFont typeface="Wingdings" panose="05000000000000000000" pitchFamily="2" charset="2"/>
              <a:buChar char="§"/>
            </a:pPr>
            <a:endParaRPr lang="en-US" b="0" dirty="0"/>
          </a:p>
          <a:p>
            <a:pPr>
              <a:buFont typeface="Wingdings" panose="05000000000000000000" pitchFamily="2" charset="2"/>
              <a:buChar char="§"/>
              <a:defRPr/>
            </a:pPr>
            <a:endParaRPr lang="en-US" sz="2000" dirty="0"/>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98217"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33472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Environmental and Social Conditions"/>
          <p:cNvSpPr>
            <a:spLocks noGrp="1"/>
          </p:cNvSpPr>
          <p:nvPr>
            <p:ph type="title"/>
          </p:nvPr>
        </p:nvSpPr>
        <p:spPr>
          <a:xfrm>
            <a:off x="457200" y="914400"/>
            <a:ext cx="8229600" cy="1143000"/>
          </a:xfrm>
        </p:spPr>
        <p:txBody>
          <a:bodyPr>
            <a:normAutofit/>
          </a:bodyPr>
          <a:lstStyle/>
          <a:p>
            <a:pPr>
              <a:defRPr/>
            </a:pPr>
            <a:r>
              <a:rPr lang="en-US" i="0" dirty="0"/>
              <a:t>Environmental and Social Conditions</a:t>
            </a:r>
          </a:p>
        </p:txBody>
      </p:sp>
      <p:sp>
        <p:nvSpPr>
          <p:cNvPr id="3" name="Content Placeholder 2"/>
          <p:cNvSpPr>
            <a:spLocks noGrp="1"/>
          </p:cNvSpPr>
          <p:nvPr>
            <p:ph idx="1"/>
          </p:nvPr>
        </p:nvSpPr>
        <p:spPr>
          <a:xfrm>
            <a:off x="381000" y="1828800"/>
            <a:ext cx="8382000" cy="4114800"/>
          </a:xfrm>
        </p:spPr>
        <p:txBody>
          <a:bodyPr/>
          <a:lstStyle/>
          <a:p>
            <a:pPr lvl="0"/>
            <a:r>
              <a:rPr lang="en-US" b="0" dirty="0"/>
              <a:t>Residence type</a:t>
            </a:r>
          </a:p>
          <a:p>
            <a:pPr lvl="0"/>
            <a:r>
              <a:rPr lang="en-US" b="0" dirty="0"/>
              <a:t>Licensing status</a:t>
            </a:r>
          </a:p>
          <a:p>
            <a:pPr lvl="0"/>
            <a:r>
              <a:rPr lang="en-US" b="0" dirty="0"/>
              <a:t>Abuse/neglect</a:t>
            </a:r>
          </a:p>
          <a:p>
            <a:pPr lvl="0"/>
            <a:r>
              <a:rPr lang="en-US" b="0" dirty="0"/>
              <a:t>Adverse environmental conditions</a:t>
            </a:r>
          </a:p>
          <a:p>
            <a:pPr lvl="0"/>
            <a:r>
              <a:rPr lang="en-US" b="0" dirty="0"/>
              <a:t>Social support network</a:t>
            </a:r>
          </a:p>
          <a:p>
            <a:pPr>
              <a:buFont typeface="Wingdings" panose="05000000000000000000" pitchFamily="2" charset="2"/>
              <a:buChar char="§"/>
              <a:defRPr/>
            </a:pPr>
            <a:endParaRPr lang="en-US" sz="2000" dirty="0"/>
          </a:p>
          <a:p>
            <a:pPr>
              <a:defRPr/>
            </a:pPr>
            <a:endParaRPr lang="en-US" sz="2000" dirty="0"/>
          </a:p>
        </p:txBody>
      </p:sp>
      <p:pic>
        <p:nvPicPr>
          <p:cNvPr id="4" name="Picture 3" descr="Picture of a computer monitor screen with text on the screen stating &quot;Instructor Demonstration.&quot;" title="Computer Monitor Screen with text &quot;Instructor Demonstration&quot;">
            <a:extLst>
              <a:ext uri="{FF2B5EF4-FFF2-40B4-BE49-F238E27FC236}">
                <a16:creationId xmlns:a16="http://schemas.microsoft.com/office/drawing/2014/main" id="{8FBB6922-B19C-44E9-92E4-0238C92259E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15150" y="4378506"/>
            <a:ext cx="2228850" cy="17936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480201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Questions?"/>
          <p:cNvSpPr>
            <a:spLocks noGrp="1"/>
          </p:cNvSpPr>
          <p:nvPr>
            <p:ph type="title"/>
          </p:nvPr>
        </p:nvSpPr>
        <p:spPr/>
        <p:txBody>
          <a:bodyPr>
            <a:noAutofit/>
          </a:bodyPr>
          <a:lstStyle/>
          <a:p>
            <a:r>
              <a:rPr lang="en-US" sz="3200" dirty="0"/>
              <a:t>Questions?</a:t>
            </a:r>
          </a:p>
        </p:txBody>
      </p:sp>
      <p:pic>
        <p:nvPicPr>
          <p:cNvPr id="1026" name="Picture 2">
            <a:extLst>
              <a:ext uri="{C183D7F6-B498-43B3-948B-1728B52AA6E4}">
                <adec:decorative xmlns:adec="http://schemas.microsoft.com/office/drawing/2017/decorative" val="1"/>
              </a:ext>
            </a:extLst>
          </p:cNvPr>
          <p:cNvPicPr>
            <a:picLocks noGrp="1" noChangeAspect="1" noChangeArrowheads="1"/>
          </p:cNvPicPr>
          <p:nvPr>
            <p:ph sz="half" idx="1"/>
          </p:nvPr>
        </p:nvPicPr>
        <p:blipFill>
          <a:blip r:embed="rId3">
            <a:extLst>
              <a:ext uri="{28A0092B-C50C-407E-A947-70E740481C1C}">
                <a14:useLocalDpi xmlns:a14="http://schemas.microsoft.com/office/drawing/2010/main" val="0"/>
              </a:ext>
            </a:extLst>
          </a:blip>
          <a:stretch>
            <a:fillRect/>
          </a:stretch>
        </p:blipFill>
        <p:spPr bwMode="auto">
          <a:xfrm>
            <a:off x="666115" y="1600200"/>
            <a:ext cx="3620770" cy="4525963"/>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p:txBody>
          <a:bodyPr>
            <a:normAutofit/>
          </a:bodyPr>
          <a:lstStyle/>
          <a:p>
            <a:r>
              <a:rPr lang="en-US" dirty="0"/>
              <a:t>Dependents</a:t>
            </a:r>
          </a:p>
          <a:p>
            <a:r>
              <a:rPr lang="en-US" dirty="0"/>
              <a:t>Other Interviews/ Contacts</a:t>
            </a:r>
          </a:p>
          <a:p>
            <a:r>
              <a:rPr lang="en-US" dirty="0"/>
              <a:t>Capacity to Manage Funds</a:t>
            </a:r>
          </a:p>
          <a:p>
            <a:r>
              <a:rPr lang="en-US" dirty="0"/>
              <a:t>Environmental and Social Conditions</a:t>
            </a:r>
          </a:p>
          <a:p>
            <a:endParaRPr lang="en-US" dirty="0"/>
          </a:p>
          <a:p>
            <a:endParaRPr lang="en-US" dirty="0"/>
          </a:p>
          <a:p>
            <a:endParaRPr lang="en-US" dirty="0"/>
          </a:p>
        </p:txBody>
      </p:sp>
    </p:spTree>
    <p:extLst>
      <p:ext uri="{BB962C8B-B14F-4D97-AF65-F5344CB8AC3E}">
        <p14:creationId xmlns:p14="http://schemas.microsoft.com/office/powerpoint/2010/main" val="243084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TMS Survey"/>
          <p:cNvSpPr>
            <a:spLocks noGrp="1"/>
          </p:cNvSpPr>
          <p:nvPr>
            <p:ph type="title"/>
          </p:nvPr>
        </p:nvSpPr>
        <p:spPr/>
        <p:txBody>
          <a:bodyPr/>
          <a:lstStyle/>
          <a:p>
            <a:r>
              <a:rPr lang="en-US" dirty="0"/>
              <a:t>TMS Survey</a:t>
            </a:r>
          </a:p>
        </p:txBody>
      </p:sp>
      <p:sp>
        <p:nvSpPr>
          <p:cNvPr id="3" name="Content Placeholder 2"/>
          <p:cNvSpPr>
            <a:spLocks noGrp="1"/>
          </p:cNvSpPr>
          <p:nvPr>
            <p:ph idx="1"/>
          </p:nvPr>
        </p:nvSpPr>
        <p:spPr/>
        <p:txBody>
          <a:bodyPr/>
          <a:lstStyle/>
          <a:p>
            <a:r>
              <a:rPr lang="en-US" dirty="0"/>
              <a:t>A satisfaction survey has been assigned to you in TMS.</a:t>
            </a:r>
          </a:p>
          <a:p>
            <a:r>
              <a:rPr lang="en-US" dirty="0"/>
              <a:t>You should be able to complete the survey within ten minutes.</a:t>
            </a:r>
          </a:p>
          <a:p>
            <a:r>
              <a:rPr lang="en-US" dirty="0"/>
              <a:t>Be sure to complete the survey in TMS to receive credit for this training.</a:t>
            </a:r>
          </a:p>
        </p:txBody>
      </p:sp>
    </p:spTree>
    <p:extLst>
      <p:ext uri="{BB962C8B-B14F-4D97-AF65-F5344CB8AC3E}">
        <p14:creationId xmlns:p14="http://schemas.microsoft.com/office/powerpoint/2010/main" val="2250312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8&quot; unique_id=&quot;10123&quot;&gt;&lt;/object&gt;&lt;object type=&quot;2&quot; unique_id=&quot;10124&quot;&gt;&lt;object type=&quot;3&quot; unique_id=&quot;10125&quot;&gt;&lt;property id=&quot;20148&quot; value=&quot;5&quot;/&gt;&lt;property id=&quot;20300&quot; value=&quot;Slide 1 - &amp;quot;Field Examination Interviews&amp;quot;&quot;/&gt;&lt;property id=&quot;20307&quot; value=&quot;256&quot;/&gt;&lt;/object&gt;&lt;object type=&quot;3&quot; unique_id=&quot;10126&quot;&gt;&lt;property id=&quot;20148&quot; value=&quot;5&quot;/&gt;&lt;property id=&quot;20300&quot; value=&quot;Slide 2 - &amp;quot;Objectives&amp;quot;&quot;/&gt;&lt;property id=&quot;20307&quot; value=&quot;317&quot;/&gt;&lt;/object&gt;&lt;object type=&quot;3&quot; unique_id=&quot;10127&quot;&gt;&lt;property id=&quot;20148&quot; value=&quot;5&quot;/&gt;&lt;property id=&quot;20300&quot; value=&quot;Slide 3 - &amp;quot;References&amp;quot;&quot;/&gt;&lt;property id=&quot;20307&quot; value=&quot;318&quot;/&gt;&lt;/object&gt;&lt;object type=&quot;3&quot; unique_id=&quot;10128&quot;&gt;&lt;property id=&quot;20148&quot; value=&quot;5&quot;/&gt;&lt;property id=&quot;20300&quot; value=&quot;Slide 4 - &amp;quot;Field Examination Interviews&amp;quot;&quot;/&gt;&lt;property id=&quot;20307&quot; value=&quot;321&quot;/&gt;&lt;/object&gt;&lt;object type=&quot;3&quot; unique_id=&quot;10129&quot;&gt;&lt;property id=&quot;20148&quot; value=&quot;5&quot;/&gt;&lt;property id=&quot;20300&quot; value=&quot;Slide 5 - &amp;quot;Beneficiary Interview&amp;quot;&quot;/&gt;&lt;property id=&quot;20307&quot; value=&quot;342&quot;/&gt;&lt;/object&gt;&lt;object type=&quot;3&quot; unique_id=&quot;10130&quot;&gt;&lt;property id=&quot;20148&quot; value=&quot;5&quot;/&gt;&lt;property id=&quot;20300&quot; value=&quot;Slide 6 - &amp;quot;Fiduciary Interview&amp;quot;&quot;/&gt;&lt;property id=&quot;20307&quot; value=&quot;341&quot;/&gt;&lt;/object&gt;&lt;object type=&quot;3&quot; unique_id=&quot;10131&quot;&gt;&lt;property id=&quot;20148&quot; value=&quot;5&quot;/&gt;&lt;property id=&quot;20300&quot; value=&quot;Slide 7 - &amp;quot;Privacy Act&amp;quot;&quot;/&gt;&lt;property id=&quot;20307&quot; value=&quot;344&quot;/&gt;&lt;/object&gt;&lt;object type=&quot;3&quot; unique_id=&quot;10132&quot;&gt;&lt;property id=&quot;20148&quot; value=&quot;5&quot;/&gt;&lt;property id=&quot;20300&quot; value=&quot;Slide 8 - &amp;quot;Other Contacts&amp;quot;&quot;/&gt;&lt;property id=&quot;20307&quot; value=&quot;329&quot;/&gt;&lt;/object&gt;&lt;object type=&quot;3&quot; unique_id=&quot;10133&quot;&gt;&lt;property id=&quot;20148&quot; value=&quot;5&quot;/&gt;&lt;property id=&quot;20300&quot; value=&quot;Slide 9 - &amp;quot;Dependents&amp;quot;&quot;/&gt;&lt;property id=&quot;20307&quot; value=&quot;345&quot;/&gt;&lt;/object&gt;&lt;object type=&quot;3&quot; unique_id=&quot;10134&quot;&gt;&lt;property id=&quot;20148&quot; value=&quot;5&quot;/&gt;&lt;property id=&quot;20300&quot; value=&quot;Slide 10 - &amp;quot;Fiduciary Character Reference&amp;quot;&quot;/&gt;&lt;property id=&quot;20307&quot; value=&quot;337&quot;/&gt;&lt;/object&gt;&lt;object type=&quot;3&quot; unique_id=&quot;10135&quot;&gt;&lt;property id=&quot;20148&quot; value=&quot;5&quot;/&gt;&lt;property id=&quot;20300&quot; value=&quot;Slide 11 - &amp;quot;31. Questions?&amp;quot;&quot;/&gt;&lt;property id=&quot;20307&quot; value=&quot;314&quot;/&gt;&lt;/object&gt;&lt;object type=&quot;3&quot; unique_id=&quot;10136&quot;&gt;&lt;property id=&quot;20148&quot; value=&quot;5&quot;/&gt;&lt;property id=&quot;20300&quot; value=&quot;Slide 12 - &amp;quot;TMS Survey and Assessment&amp;quot;&quot;/&gt;&lt;property id=&quot;20307&quot; value=&quot;346&quot;/&gt;&lt;/object&gt;&lt;/object&gt;&lt;/object&gt;&lt;/database&gt;"/>
  <p:tag name="SECTOMILLISECCONVERTED" val="1"/>
</p:tagLst>
</file>

<file path=ppt/theme/theme1.xml><?xml version="1.0" encoding="utf-8"?>
<a:theme xmlns:a="http://schemas.openxmlformats.org/drawingml/2006/main" name="PF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F Template" id="{752866E0-9EF9-0948-9DF6-2CA2DE825D13}" vid="{7EDCCB03-A536-6F41-92C8-ED749829005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A950D09F91E74D9357889C208E271B" ma:contentTypeVersion="8" ma:contentTypeDescription="Create a new document." ma:contentTypeScope="" ma:versionID="898eb478fdd337fc00291b3789a60605">
  <xsd:schema xmlns:xsd="http://www.w3.org/2001/XMLSchema" xmlns:xs="http://www.w3.org/2001/XMLSchema" xmlns:p="http://schemas.microsoft.com/office/2006/metadata/properties" xmlns:ns2="2ca98164-cd8c-4ccf-863c-4d844e8e0fae" xmlns:ns3="74592f5e-0930-4211-930c-b7fa09b0ad91" targetNamespace="http://schemas.microsoft.com/office/2006/metadata/properties" ma:root="true" ma:fieldsID="db6746234ffe01a9954a89a80d049126" ns2:_="" ns3:_="">
    <xsd:import namespace="2ca98164-cd8c-4ccf-863c-4d844e8e0fae"/>
    <xsd:import namespace="74592f5e-0930-4211-930c-b7fa09b0ad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a98164-cd8c-4ccf-863c-4d844e8e0f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4592f5e-0930-4211-930c-b7fa09b0ad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5178A4D-0E76-4052-AD0C-3EF8500B56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a98164-cd8c-4ccf-863c-4d844e8e0fae"/>
    <ds:schemaRef ds:uri="74592f5e-0930-4211-930c-b7fa09b0ad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E4A68EB-98E3-4D47-A734-4B001A006FEE}">
  <ds:schemaRefs>
    <ds:schemaRef ds:uri="http://www.w3.org/XML/1998/namespace"/>
    <ds:schemaRef ds:uri="http://purl.org/dc/dcmitype/"/>
    <ds:schemaRef ds:uri="http://schemas.microsoft.com/office/2006/documentManagement/types"/>
    <ds:schemaRef ds:uri="http://schemas.microsoft.com/office/2006/metadata/properties"/>
    <ds:schemaRef ds:uri="http://purl.org/dc/terms/"/>
    <ds:schemaRef ds:uri="http://schemas.openxmlformats.org/package/2006/metadata/core-properties"/>
    <ds:schemaRef ds:uri="74592f5e-0930-4211-930c-b7fa09b0ad91"/>
    <ds:schemaRef ds:uri="http://purl.org/dc/elements/1.1/"/>
    <ds:schemaRef ds:uri="http://schemas.microsoft.com/office/infopath/2007/PartnerControls"/>
    <ds:schemaRef ds:uri="2ca98164-cd8c-4ccf-863c-4d844e8e0fae"/>
  </ds:schemaRefs>
</ds:datastoreItem>
</file>

<file path=customXml/itemProps3.xml><?xml version="1.0" encoding="utf-8"?>
<ds:datastoreItem xmlns:ds="http://schemas.openxmlformats.org/officeDocument/2006/customXml" ds:itemID="{92B111BF-D692-4928-8D39-00A048D8907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PF Template</Template>
  <TotalTime>3993</TotalTime>
  <Words>1238</Words>
  <Application>Microsoft Office PowerPoint</Application>
  <PresentationFormat>On-screen Show (4:3)</PresentationFormat>
  <Paragraphs>197</Paragraphs>
  <Slides>9</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Wingdings</vt:lpstr>
      <vt:lpstr>PF Template</vt:lpstr>
      <vt:lpstr>Dependents, Interviews, Capacity &amp; Welfare</vt:lpstr>
      <vt:lpstr>Objectives</vt:lpstr>
      <vt:lpstr>References</vt:lpstr>
      <vt:lpstr>Dependents</vt:lpstr>
      <vt:lpstr>Other Interviews/Contacts</vt:lpstr>
      <vt:lpstr>Capacity to Manage Funds</vt:lpstr>
      <vt:lpstr>Environmental and Social Conditions</vt:lpstr>
      <vt:lpstr>Questions?</vt:lpstr>
      <vt:lpstr>TMS Survey</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Dependents, Interviews, Capacity &amp; Welfare PowerPoint Presentation</dc:title>
  <dc:subject>FE, FSR, LIE, QRT, Misuse Team</dc:subject>
  <dc:creator>Department of Veterans Affairs, Veterans Benefits Administration, Fiduciary Service, STAFF</dc:creator>
  <dc:description>The purpose of this lesson is to provide students with an overview of how to document Dependent's information, Other Interviews or contacts, beneficiary’s capacity to manage funds, and the beneficiary’s environmental and social conditions in the VBMS-Fid Field Examination Report.</dc:description>
  <cp:lastModifiedBy>Kathy Poole</cp:lastModifiedBy>
  <cp:revision>220</cp:revision>
  <dcterms:created xsi:type="dcterms:W3CDTF">2016-10-13T19:12:55Z</dcterms:created>
  <dcterms:modified xsi:type="dcterms:W3CDTF">2023-02-10T20:06:31Z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0x010100D9A950D09F91E74D9357889C208E271B</vt:lpwstr>
  </property>
  <property fmtid="{D5CDD505-2E9C-101B-9397-08002B2CF9AE}" pid="3" name="Language">
    <vt:lpwstr>en</vt:lpwstr>
  </property>
  <property fmtid="{D5CDD505-2E9C-101B-9397-08002B2CF9AE}" pid="4" name="Type">
    <vt:lpwstr>Presentation</vt:lpwstr>
  </property>
</Properties>
</file>