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23"/>
  </p:notesMasterIdLst>
  <p:sldIdLst>
    <p:sldId id="257" r:id="rId6"/>
    <p:sldId id="279" r:id="rId7"/>
    <p:sldId id="280" r:id="rId8"/>
    <p:sldId id="283" r:id="rId9"/>
    <p:sldId id="284" r:id="rId10"/>
    <p:sldId id="258" r:id="rId11"/>
    <p:sldId id="263" r:id="rId12"/>
    <p:sldId id="259" r:id="rId13"/>
    <p:sldId id="281" r:id="rId14"/>
    <p:sldId id="260" r:id="rId15"/>
    <p:sldId id="285" r:id="rId16"/>
    <p:sldId id="264" r:id="rId17"/>
    <p:sldId id="286" r:id="rId18"/>
    <p:sldId id="287" r:id="rId19"/>
    <p:sldId id="266" r:id="rId20"/>
    <p:sldId id="267" r:id="rId21"/>
    <p:sldId id="268" r:id="rId22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4FA"/>
    <a:srgbClr val="C5DAFA"/>
    <a:srgbClr val="81BAFF"/>
    <a:srgbClr val="0A78FF"/>
    <a:srgbClr val="4F85FF"/>
    <a:srgbClr val="529FFC"/>
    <a:srgbClr val="4F8AFF"/>
    <a:srgbClr val="53D2FF"/>
    <a:srgbClr val="00A4DE"/>
    <a:srgbClr val="BFD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>
      <p:cViewPr varScale="1">
        <p:scale>
          <a:sx n="103" d="100"/>
          <a:sy n="103" d="100"/>
        </p:scale>
        <p:origin x="1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17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5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39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vba.esp.va.gov/sites/SPTNCIO/focusedveterans/training/VSRvirtualtraining/Curriculum%20Library/Forms/AllItems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Service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>
                <a:latin typeface="Century Schoolbook" pitchFamily="18" charset="0"/>
              </a:rPr>
              <a:t>January 2018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52600" y="4693920"/>
            <a:ext cx="917448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cap="small" dirty="0">
                <a:solidFill>
                  <a:srgbClr val="1D3275"/>
                </a:solidFill>
                <a:latin typeface="Verdana" pitchFamily="34" charset="0"/>
              </a:rPr>
              <a:t>Review of COVERS, Claims  Folder Creation and File Requests</a:t>
            </a:r>
            <a:endParaRPr lang="en-US" sz="6600" i="1" kern="0" cap="small" dirty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4755145" cy="4262437"/>
          </a:xfrm>
        </p:spPr>
        <p:txBody>
          <a:bodyPr/>
          <a:lstStyle/>
          <a:p>
            <a:pPr marL="0" indent="0" fontAlgn="auto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conduct an inquiry to determine the current location of a claims folder use the “Single Inquiry” button, enter the file number and folder type and press “OK.” If a folder type is not selected – the single inquiry function defaults to “claims” folder type.</a:t>
            </a:r>
          </a:p>
          <a:p>
            <a:pPr marL="0" indent="0" fontAlgn="auto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846" y="1683712"/>
            <a:ext cx="607695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898524" y="3322749"/>
            <a:ext cx="1365161" cy="518375"/>
          </a:xfrm>
          <a:prstGeom prst="ellips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90478" y="40244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Folder Inquires and Requests</a:t>
            </a:r>
          </a:p>
        </p:txBody>
      </p:sp>
    </p:spTree>
    <p:extLst>
      <p:ext uri="{BB962C8B-B14F-4D97-AF65-F5344CB8AC3E}">
        <p14:creationId xmlns:p14="http://schemas.microsoft.com/office/powerpoint/2010/main" val="282433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Folder Inquiries and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4021049" cy="4262437"/>
          </a:xfrm>
        </p:spPr>
        <p:txBody>
          <a:bodyPr/>
          <a:lstStyle/>
          <a:p>
            <a:pPr lvl="0" fontAlgn="auto">
              <a:buClr>
                <a:srgbClr val="2D2DB9">
                  <a:lumMod val="75000"/>
                </a:srgbClr>
              </a:buCl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Claims processors use the COVERS locations table when a paper claims folder is sent for scanning conversion or when establishing a claims folder where no paper claims folder previously existed.  </a:t>
            </a:r>
          </a:p>
          <a:p>
            <a:endParaRPr lang="en-US" sz="2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75749"/>
              </p:ext>
            </p:extLst>
          </p:nvPr>
        </p:nvGraphicFramePr>
        <p:xfrm>
          <a:off x="4889812" y="1656452"/>
          <a:ext cx="6966012" cy="4527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5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0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COVERS Location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52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DCSC1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Converted and stored at CACI Newnan, 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52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DCSC2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Converted and stored at CACI Mt Vernon, KY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52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DCSS1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Converted and stored at SMS Janesville, WI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0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DCSS2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Converted by Records Management Center (RMC) and stored at SMS Janesville, WI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52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PALL01- PALL22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Converted and stored at RMC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0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VBMSRT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for claim folders that exist only in VBMS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0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INVBMS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for claim folders that exist only in VBMS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0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EFILE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for claim folders that exist only in VBMS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52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INVVA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for claim folders that exists in LCM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52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NEWXFF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for claim folders that exists in LCM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304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ICMHS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Converted as part of the File Bank Extraction program.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574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4961207" cy="426243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 inquiry reveals that a paper file exists for a claims folder you can request the folder by utilizing the “Perm Request” function from the COVERS “single Inquiry “ screen. Each RO will have its own procedures for responding to folder and mail searches. </a:t>
            </a:r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90481" y="152400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Folder Inquiries and Requests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4A5DBF-A7B3-47D6-B676-B38A2B6DA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965" y="1789114"/>
            <a:ext cx="6234259" cy="401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8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951" y="1571831"/>
            <a:ext cx="4198309" cy="4262437"/>
          </a:xfrm>
        </p:spPr>
        <p:txBody>
          <a:bodyPr/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recent File Bank Extraction the file banks of all regional office have been sent to the vendor for eventual upload. If a claim is received for a veteran who has a claims folder pending upload from file bank extraction a ticket must be submitted for expedite using the OBPI-VCIP Issue Tracker.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Folder Inquiries and Requests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358146-430C-455B-956A-E346EA7B0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260" y="1742390"/>
            <a:ext cx="7035927" cy="40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17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1078672" cy="4262437"/>
          </a:xfrm>
        </p:spPr>
        <p:txBody>
          <a:bodyPr/>
          <a:lstStyle/>
          <a:p>
            <a:pPr fontAlgn="auto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the “Request” function from the main menu to request a folder in COVERS.   </a:t>
            </a:r>
          </a:p>
          <a:p>
            <a:pPr marL="0" indent="0" fontAlgn="auto" hangingPunc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 hangingPunct="0"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Do not “Receive” a claims folder until it is in your possession.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 hangingPunct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 hangingPunct="0"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Important: Never use the “Request” or “Receive” functions in COVERS for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eFolders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receiving an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eFolder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COVERS will update the system to indicate the file is in your possession and can cause confusion for anyone searching for the file at a later time.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90481" y="152400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Folder Inquiries and Requests</a:t>
            </a:r>
          </a:p>
        </p:txBody>
      </p:sp>
    </p:spTree>
    <p:extLst>
      <p:ext uri="{BB962C8B-B14F-4D97-AF65-F5344CB8AC3E}">
        <p14:creationId xmlns:p14="http://schemas.microsoft.com/office/powerpoint/2010/main" val="3009156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06828"/>
            <a:ext cx="10945906" cy="4726547"/>
          </a:xfrm>
        </p:spPr>
        <p:txBody>
          <a:bodyPr/>
          <a:lstStyle/>
          <a:p>
            <a:pPr marL="0" indent="0" hangingPunc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provides reports to help authorized users track various aspects of system usage. Reports are available from the Utilities menu.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in a sample of COVERS reports available from the Reports selection screen: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List by Search Location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List by Priority Code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List by Folder Location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List by Terminal Digit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Folder Statistics Report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b="1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38081" y="0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COVERS Reports</a:t>
            </a:r>
          </a:p>
        </p:txBody>
      </p:sp>
    </p:spTree>
    <p:extLst>
      <p:ext uri="{BB962C8B-B14F-4D97-AF65-F5344CB8AC3E}">
        <p14:creationId xmlns:p14="http://schemas.microsoft.com/office/powerpoint/2010/main" val="3469418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7920319" cy="115159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Generate a COVERS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Reports button or the Utilities button from the COVERS Main Menu.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utilizing the Utilities Menu, select the Reports button. The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Reports Selection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menu will appear.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a report by clicking on the name of the report and selecting the OK button, or by double-clicking on the name of the report.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4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1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228600" algn="l"/>
                <a:tab pos="457200" algn="l"/>
              </a:tabLst>
            </a:pPr>
            <a:r>
              <a:rPr lang="en-US" sz="3200" dirty="0">
                <a:latin typeface="Times New Roman"/>
                <a:ea typeface="Times New Roman"/>
              </a:rPr>
              <a:t>Establish</a:t>
            </a:r>
            <a:r>
              <a:rPr lang="en-US" sz="3200" baseline="0" dirty="0">
                <a:latin typeface="Times New Roman"/>
                <a:ea typeface="Times New Roman"/>
              </a:rPr>
              <a:t> a new </a:t>
            </a:r>
            <a:r>
              <a:rPr lang="en-US" sz="3200" dirty="0">
                <a:latin typeface="Times New Roman"/>
                <a:ea typeface="Times New Roman"/>
              </a:rPr>
              <a:t>electronic claims folder </a:t>
            </a:r>
          </a:p>
          <a:p>
            <a:pPr hangingPunct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228600" algn="l"/>
                <a:tab pos="457200" algn="l"/>
              </a:tabLst>
            </a:pPr>
            <a:r>
              <a:rPr lang="en-US" sz="3200" dirty="0">
                <a:latin typeface="Times New Roman"/>
                <a:ea typeface="Times New Roman"/>
              </a:rPr>
              <a:t>Determine when to convert paper files to electronic folders</a:t>
            </a:r>
          </a:p>
          <a:p>
            <a:pPr hangingPunct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228600" algn="l"/>
                <a:tab pos="457200" algn="l"/>
              </a:tabLst>
            </a:pPr>
            <a:r>
              <a:rPr lang="en-US" sz="3200" baseline="0" dirty="0">
                <a:latin typeface="Times New Roman"/>
                <a:ea typeface="Times New Roman"/>
              </a:rPr>
              <a:t>Demonstrate proper procedure to request folder </a:t>
            </a:r>
            <a:r>
              <a:rPr lang="en-US" sz="3200" dirty="0">
                <a:latin typeface="Times New Roman"/>
                <a:ea typeface="Times New Roman"/>
              </a:rPr>
              <a:t>in COVERS</a:t>
            </a:r>
          </a:p>
          <a:p>
            <a:pPr hangingPunct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228600" algn="l"/>
                <a:tab pos="457200" algn="l"/>
              </a:tabLst>
            </a:pPr>
            <a:r>
              <a:rPr lang="en-US" sz="3200" dirty="0">
                <a:latin typeface="Times New Roman"/>
                <a:ea typeface="Times New Roman"/>
              </a:rPr>
              <a:t>Discuss basic overview of the report functionality in COVERS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021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898842"/>
            <a:ext cx="10945906" cy="4611686"/>
          </a:xfrm>
        </p:spPr>
        <p:txBody>
          <a:bodyPr/>
          <a:lstStyle/>
          <a:p>
            <a:pPr>
              <a:spcAft>
                <a:spcPct val="25000"/>
              </a:spcAft>
              <a:buClr>
                <a:srgbClr val="CC0000"/>
              </a:buClr>
            </a:pPr>
            <a:r>
              <a:rPr lang="en-US" sz="2400" u="sng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ii, 3.B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Paper and Electronic Claims Folders</a:t>
            </a:r>
          </a:p>
          <a:p>
            <a:pPr>
              <a:spcAft>
                <a:spcPct val="25000"/>
              </a:spcAft>
              <a:buClr>
                <a:srgbClr val="CC0000"/>
              </a:buClr>
            </a:pPr>
            <a:r>
              <a:rPr lang="en-US" sz="2400" u="sng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ii, 4.A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Paper Claims Folders Storage and Control</a:t>
            </a:r>
          </a:p>
          <a:p>
            <a:pPr lvl="0">
              <a:spcAft>
                <a:spcPct val="25000"/>
              </a:spcAft>
              <a:buClr>
                <a:srgbClr val="CC0000"/>
              </a:buClr>
            </a:pPr>
            <a:r>
              <a:rPr lang="en-US" sz="2400" u="sng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ii, 5.E, 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 Policies for Permanent Transfer-In of Paper Claims Folders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ct val="25000"/>
              </a:spcAft>
              <a:buClr>
                <a:srgbClr val="CC0000"/>
              </a:buClr>
            </a:pPr>
            <a:r>
              <a:rPr lang="en-US" sz="2400" u="sng" dirty="0">
                <a:solidFill>
                  <a:srgbClr val="1D327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COVERS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users guide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83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 Claims Folder in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claims folder is established in VA systems automatically via PROADM when a(n):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claim is established using the CLAIMS ESTABLISHMENT C+P command in SHARE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BIRLS command is executed, or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NOTICE OF DEATH command is executed</a:t>
            </a:r>
          </a:p>
        </p:txBody>
      </p:sp>
    </p:spTree>
    <p:extLst>
      <p:ext uri="{BB962C8B-B14F-4D97-AF65-F5344CB8AC3E}">
        <p14:creationId xmlns:p14="http://schemas.microsoft.com/office/powerpoint/2010/main" val="382517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Manually Establishing a Claims Folder in VA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the steps in your handout to manually establish a claims folder in VA systems when: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BIRLS record exists,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claims folder exists, and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of mail does not require executing the CLAIMS ESTABLISHMENT C+P command in SHARE.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99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49577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majority of claims folders are currently maintained in electronic systems (VBMS and LCM), but some files are still established and/or retained in paper formats: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sensitive level 8 claims including witness protection, and classified claims  </a:t>
            </a: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IDES claims requiring Military Services Coordinators to build a physical claims folder for original disability compensation claims. Original IDES claims require creation of a paper claims folder only when service treatment records (STRs) provided to the MSC are 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copies, or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combination of hard copies and electronic.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49804" y="0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vs Electronic Files</a:t>
            </a:r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to Convert Paper Folders to eFolders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823050"/>
              </p:ext>
            </p:extLst>
          </p:nvPr>
        </p:nvGraphicFramePr>
        <p:xfrm>
          <a:off x="731521" y="1522085"/>
          <a:ext cx="11203827" cy="4649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5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7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903">
                <a:tc>
                  <a:txBody>
                    <a:bodyPr/>
                    <a:lstStyle/>
                    <a:p>
                      <a:pPr marL="0" marR="0" algn="ctr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the newly established EP …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the station number listed in the current folder location field is …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Then …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855">
                <a:tc>
                  <a:txBody>
                    <a:bodyPr/>
                    <a:lstStyle/>
                    <a:p>
                      <a:pPr marL="0" marR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requires conversion of the claims folder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same as the regional office (RO) processing the documents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4F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obtain the volumes remaining in paper through local procedures, and</a:t>
                      </a:r>
                    </a:p>
                    <a:p>
                      <a:pPr marL="457200" marR="0" lvl="0" indent="-34290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 to scanning for conversion.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806">
                <a:tc>
                  <a:txBody>
                    <a:bodyPr/>
                    <a:lstStyle/>
                    <a:p>
                      <a:pPr marL="0" marR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requires conversion of the claims folder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facility:</a:t>
                      </a:r>
                    </a:p>
                    <a:p>
                      <a:pPr marL="457200" marR="0" lvl="0" indent="-34290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622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related to another jurisdiction, and</a:t>
                      </a:r>
                    </a:p>
                    <a:p>
                      <a:pPr marL="457200" marR="0" lvl="0" indent="-34290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622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the Records Management Center (RMC) (station 376)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AF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submit a reques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 for permanent transfer of the claims folder through  COVERS. 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903">
                <a:tc>
                  <a:txBody>
                    <a:bodyPr/>
                    <a:lstStyle/>
                    <a:p>
                      <a:pPr marL="0" marR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requires conversion of the claims folder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4F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follow the guidance in 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M21-1, Part III, Subpart ii, 3.B.1.g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806">
                <a:tc>
                  <a:txBody>
                    <a:bodyPr/>
                    <a:lstStyle/>
                    <a:p>
                      <a:pPr marL="0" marR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not require conversion of the claims folder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BA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either the same or different from the RO processing the documents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AFA"/>
                    </a:solidFill>
                  </a:tcPr>
                </a:tc>
                <a:tc>
                  <a:txBody>
                    <a:bodyPr/>
                    <a:lstStyle/>
                    <a:p>
                      <a:pPr marL="742950" marR="0" lvl="1" indent="-28575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152400" algn="l"/>
                          <a:tab pos="50482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 evidence, and</a:t>
                      </a:r>
                    </a:p>
                    <a:p>
                      <a:pPr marL="742950" marR="0" lvl="1" indent="-285750" algn="l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152400" algn="l"/>
                          <a:tab pos="50482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upload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documents to the </a:t>
                      </a:r>
                      <a:r>
                        <a:rPr lang="en-US" sz="14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eFolder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11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(Control of Veterans Records System) is a Microsoft Windows-based Client/Server application using barcode technology to support RO (Regional Office) and RMC (Record Management Center) folder activities, including requests, mail, search, and external transfers.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90481" y="152400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COVERS?</a:t>
            </a:r>
          </a:p>
        </p:txBody>
      </p:sp>
    </p:spTree>
    <p:extLst>
      <p:ext uri="{BB962C8B-B14F-4D97-AF65-F5344CB8AC3E}">
        <p14:creationId xmlns:p14="http://schemas.microsoft.com/office/powerpoint/2010/main" val="240379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function of COVERS is tracking folder locations; a COVERS “Inquiry” will tell you the current location of a folder.  There are several locations set specifically for eFolders. Some examples include, but are not limited to:</a:t>
            </a: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DCSC1, DCSC2, DCSS1, PALL01, VBMSRT, NEWXFR and INVBMS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90479" y="0"/>
            <a:ext cx="9717743" cy="11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COVERS Folder Inquiries and Requests</a:t>
            </a:r>
          </a:p>
        </p:txBody>
      </p:sp>
    </p:spTree>
    <p:extLst>
      <p:ext uri="{BB962C8B-B14F-4D97-AF65-F5344CB8AC3E}">
        <p14:creationId xmlns:p14="http://schemas.microsoft.com/office/powerpoint/2010/main" val="7983142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1CC5F55C510B4DB65A26F19BCB6ECF" ma:contentTypeVersion="2" ma:contentTypeDescription="Create a new document." ma:contentTypeScope="" ma:versionID="8bc43f845fe759e8c0e04df9a75608b8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RO317-532843564-9290</_dlc_DocId>
    <_dlc_DocIdUrl xmlns="b62c6c12-24c5-4d47-ac4d-c5cc93bcdf7b">
      <Url>https://vaww.vashare.vba.va.gov/sites/SPTNCIO/focusedveterans/training/VSRvirtualtraining/_layouts/15/DocIdRedir.aspx?ID=RO317-532843564-9290</Url>
      <Description>RO317-532843564-9290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6941AC7-D21A-4E68-9F19-FC719540C2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5E050F-F6DD-446A-BC54-722BE857956D}">
  <ds:schemaRefs>
    <ds:schemaRef ds:uri="b62c6c12-24c5-4d47-ac4d-c5cc93bcdf7b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E22C776-1FDB-4507-AE3E-DFED20739FC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9071</TotalTime>
  <Words>1076</Words>
  <Application>Microsoft Office PowerPoint</Application>
  <PresentationFormat>Widescreen</PresentationFormat>
  <Paragraphs>114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Century Schoolbook</vt:lpstr>
      <vt:lpstr>Symbol</vt:lpstr>
      <vt:lpstr>Tahoma</vt:lpstr>
      <vt:lpstr>Times New Roman</vt:lpstr>
      <vt:lpstr>Verdana</vt:lpstr>
      <vt:lpstr>Wingdings</vt:lpstr>
      <vt:lpstr>Ppt0000000</vt:lpstr>
      <vt:lpstr>PowerPoint Presentation</vt:lpstr>
      <vt:lpstr>Objectives</vt:lpstr>
      <vt:lpstr>References</vt:lpstr>
      <vt:lpstr>Establish a Claims Folder in SHARE</vt:lpstr>
      <vt:lpstr>Manually Establishing a Claims Folder in VA Systems</vt:lpstr>
      <vt:lpstr>PowerPoint Presentation</vt:lpstr>
      <vt:lpstr>When to Convert Paper Folders to eFolders</vt:lpstr>
      <vt:lpstr>PowerPoint Presentation</vt:lpstr>
      <vt:lpstr>PowerPoint Presentation</vt:lpstr>
      <vt:lpstr>PowerPoint Presentation</vt:lpstr>
      <vt:lpstr>COVERS Folder Inquiries and Requests</vt:lpstr>
      <vt:lpstr>PowerPoint Presentation</vt:lpstr>
      <vt:lpstr>COVERS Folder Inquiries and Requests</vt:lpstr>
      <vt:lpstr>PowerPoint Presentation</vt:lpstr>
      <vt:lpstr>PowerPoint Presentation</vt:lpstr>
      <vt:lpstr>To Generate a COVERS Report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COVERS Mail, Folder and Report Control PowerPoint Presentation</dc:title>
  <dc:subject>VSR, RVSR</dc:subject>
  <dc:creator>Department of Veterans Affairs, Veterans Benefits Administration, Compensation Service, STAFF</dc:creator>
  <cp:keywords>COVERS; folders; claims; files; file; paper; report; reports; folder; mail</cp:keywords>
  <dc:description>This lesson is intended to provide a basic overview of COVERS functionality.</dc:description>
  <cp:lastModifiedBy>Kathy Poole</cp:lastModifiedBy>
  <cp:revision>406</cp:revision>
  <dcterms:created xsi:type="dcterms:W3CDTF">2014-04-30T02:32:11Z</dcterms:created>
  <dcterms:modified xsi:type="dcterms:W3CDTF">2018-06-27T12:33:25Z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0x0101009F1CC5F55C510B4DB65A26F19BCB6ECF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  <property fmtid="{D5CDD505-2E9C-101B-9397-08002B2CF9AE}" pid="10" name="_dlc_DocIdItemGuid">
    <vt:lpwstr>9cf4f9f0-6448-4c98-a6d1-13bd078dca36</vt:lpwstr>
  </property>
</Properties>
</file>