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5"/>
  </p:sldMasterIdLst>
  <p:notesMasterIdLst>
    <p:notesMasterId r:id="rId25"/>
  </p:notesMasterIdLst>
  <p:handoutMasterIdLst>
    <p:handoutMasterId r:id="rId26"/>
  </p:handoutMasterIdLst>
  <p:sldIdLst>
    <p:sldId id="257" r:id="rId6"/>
    <p:sldId id="258" r:id="rId7"/>
    <p:sldId id="259" r:id="rId8"/>
    <p:sldId id="260" r:id="rId9"/>
    <p:sldId id="261" r:id="rId10"/>
    <p:sldId id="271" r:id="rId11"/>
    <p:sldId id="272" r:id="rId12"/>
    <p:sldId id="263" r:id="rId13"/>
    <p:sldId id="265" r:id="rId14"/>
    <p:sldId id="273" r:id="rId15"/>
    <p:sldId id="268" r:id="rId16"/>
    <p:sldId id="279" r:id="rId17"/>
    <p:sldId id="281" r:id="rId18"/>
    <p:sldId id="282" r:id="rId19"/>
    <p:sldId id="276" r:id="rId20"/>
    <p:sldId id="278" r:id="rId21"/>
    <p:sldId id="277" r:id="rId22"/>
    <p:sldId id="280" r:id="rId23"/>
    <p:sldId id="269" r:id="rId24"/>
  </p:sldIdLst>
  <p:sldSz cx="12192000" cy="6858000"/>
  <p:notesSz cx="9296400" cy="7010400"/>
  <p:custDataLst>
    <p:tags r:id="rId2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partment of Veterans Affairs" initials="DoVA" lastIdx="8" clrIdx="0"/>
  <p:cmAuthor id="1" name="Department of Veterans Affairs" initials="MS VBADEN" lastIdx="0" clrIdx="1"/>
  <p:cmAuthor id="2" name="Lee, Christina, VBADENV/Trng Facility" initials="CL"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C5F1E"/>
    <a:srgbClr val="E7D0A4"/>
    <a:srgbClr val="6A5B3F"/>
    <a:srgbClr val="987734"/>
    <a:srgbClr val="AB8C4E"/>
    <a:srgbClr val="C6A156"/>
    <a:srgbClr val="E8D2A8"/>
    <a:srgbClr val="F5F0E9"/>
    <a:srgbClr val="BEA5A1"/>
    <a:srgbClr val="8673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265" autoAdjust="0"/>
    <p:restoredTop sz="91079" autoAdjust="0"/>
  </p:normalViewPr>
  <p:slideViewPr>
    <p:cSldViewPr snapToGrid="0">
      <p:cViewPr varScale="1">
        <p:scale>
          <a:sx n="114" d="100"/>
          <a:sy n="114" d="100"/>
        </p:scale>
        <p:origin x="228" y="10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52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ags" Target="tags/tag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9282" cy="350760"/>
          </a:xfrm>
          <a:prstGeom prst="rect">
            <a:avLst/>
          </a:prstGeom>
        </p:spPr>
        <p:txBody>
          <a:bodyPr vert="horz" lIns="91440" tIns="45720" rIns="91440" bIns="45720" rtlCol="0"/>
          <a:lstStyle>
            <a:lvl1pPr algn="l">
              <a:defRPr sz="1200"/>
            </a:lvl1pPr>
          </a:lstStyle>
          <a:p>
            <a:endParaRPr lang="en-US" dirty="0">
              <a:latin typeface="Times New Roman" panose="02020603050405020304" pitchFamily="18" charset="0"/>
            </a:endParaRPr>
          </a:p>
        </p:txBody>
      </p:sp>
      <p:sp>
        <p:nvSpPr>
          <p:cNvPr id="3" name="Date Placeholder 2"/>
          <p:cNvSpPr>
            <a:spLocks noGrp="1"/>
          </p:cNvSpPr>
          <p:nvPr>
            <p:ph type="dt" sz="quarter" idx="1"/>
          </p:nvPr>
        </p:nvSpPr>
        <p:spPr>
          <a:xfrm>
            <a:off x="5265014" y="0"/>
            <a:ext cx="4029282" cy="350760"/>
          </a:xfrm>
          <a:prstGeom prst="rect">
            <a:avLst/>
          </a:prstGeom>
        </p:spPr>
        <p:txBody>
          <a:bodyPr vert="horz" lIns="91440" tIns="45720" rIns="91440" bIns="45720" rtlCol="0"/>
          <a:lstStyle>
            <a:lvl1pPr algn="r">
              <a:defRPr sz="1200"/>
            </a:lvl1pPr>
          </a:lstStyle>
          <a:p>
            <a:fld id="{ED30A90E-FF0E-44F4-AA65-8DF23A81BB29}" type="datetimeFigureOut">
              <a:rPr lang="en-US" smtClean="0">
                <a:latin typeface="Times New Roman" panose="02020603050405020304" pitchFamily="18" charset="0"/>
              </a:rPr>
              <a:t>2/5/2018</a:t>
            </a:fld>
            <a:endParaRPr lang="en-US" dirty="0">
              <a:latin typeface="Times New Roman" panose="02020603050405020304" pitchFamily="18" charset="0"/>
            </a:endParaRPr>
          </a:p>
        </p:txBody>
      </p:sp>
      <p:sp>
        <p:nvSpPr>
          <p:cNvPr id="4" name="Footer Placeholder 3"/>
          <p:cNvSpPr>
            <a:spLocks noGrp="1"/>
          </p:cNvSpPr>
          <p:nvPr>
            <p:ph type="ftr" sz="quarter" idx="2"/>
          </p:nvPr>
        </p:nvSpPr>
        <p:spPr>
          <a:xfrm>
            <a:off x="1" y="6658443"/>
            <a:ext cx="4029282" cy="350760"/>
          </a:xfrm>
          <a:prstGeom prst="rect">
            <a:avLst/>
          </a:prstGeom>
        </p:spPr>
        <p:txBody>
          <a:bodyPr vert="horz" lIns="91440" tIns="45720" rIns="91440" bIns="45720" rtlCol="0" anchor="b"/>
          <a:lstStyle>
            <a:lvl1pPr algn="l">
              <a:defRPr sz="1200"/>
            </a:lvl1pPr>
          </a:lstStyle>
          <a:p>
            <a:endParaRPr lang="en-US" dirty="0">
              <a:latin typeface="Times New Roman" panose="02020603050405020304" pitchFamily="18" charset="0"/>
            </a:endParaRPr>
          </a:p>
        </p:txBody>
      </p:sp>
      <p:sp>
        <p:nvSpPr>
          <p:cNvPr id="5" name="Slide Number Placeholder 4"/>
          <p:cNvSpPr>
            <a:spLocks noGrp="1"/>
          </p:cNvSpPr>
          <p:nvPr>
            <p:ph type="sldNum" sz="quarter" idx="3"/>
          </p:nvPr>
        </p:nvSpPr>
        <p:spPr>
          <a:xfrm>
            <a:off x="5265014" y="6658443"/>
            <a:ext cx="4029282" cy="350760"/>
          </a:xfrm>
          <a:prstGeom prst="rect">
            <a:avLst/>
          </a:prstGeom>
        </p:spPr>
        <p:txBody>
          <a:bodyPr vert="horz" lIns="91440" tIns="45720" rIns="91440" bIns="45720" rtlCol="0" anchor="b"/>
          <a:lstStyle>
            <a:lvl1pPr algn="r">
              <a:defRPr sz="1200"/>
            </a:lvl1pPr>
          </a:lstStyle>
          <a:p>
            <a:fld id="{0FE219BF-D5E4-4EA6-BF15-C43A6B112507}" type="slidenum">
              <a:rPr lang="en-US" smtClean="0">
                <a:latin typeface="Times New Roman" panose="02020603050405020304" pitchFamily="18" charset="0"/>
              </a:rPr>
              <a:t>‹#›</a:t>
            </a:fld>
            <a:endParaRPr lang="en-US" dirty="0">
              <a:latin typeface="Times New Roman" panose="02020603050405020304" pitchFamily="18" charset="0"/>
            </a:endParaRPr>
          </a:p>
        </p:txBody>
      </p:sp>
    </p:spTree>
    <p:extLst>
      <p:ext uri="{BB962C8B-B14F-4D97-AF65-F5344CB8AC3E}">
        <p14:creationId xmlns:p14="http://schemas.microsoft.com/office/powerpoint/2010/main" val="40969739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1737"/>
          </a:xfrm>
          <a:prstGeom prst="rect">
            <a:avLst/>
          </a:prstGeom>
        </p:spPr>
        <p:txBody>
          <a:bodyPr vert="horz" lIns="93177" tIns="46589" rIns="93177" bIns="46589" rtlCol="0"/>
          <a:lstStyle>
            <a:lvl1pPr algn="l">
              <a:defRPr sz="1200">
                <a:latin typeface="Times New Roman" panose="02020603050405020304" pitchFamily="18" charset="0"/>
              </a:defRPr>
            </a:lvl1pPr>
          </a:lstStyle>
          <a:p>
            <a:endParaRPr lang="en-US" dirty="0"/>
          </a:p>
        </p:txBody>
      </p:sp>
      <p:sp>
        <p:nvSpPr>
          <p:cNvPr id="3" name="Date Placeholder 2"/>
          <p:cNvSpPr>
            <a:spLocks noGrp="1"/>
          </p:cNvSpPr>
          <p:nvPr>
            <p:ph type="dt" idx="1"/>
          </p:nvPr>
        </p:nvSpPr>
        <p:spPr>
          <a:xfrm>
            <a:off x="5265809" y="0"/>
            <a:ext cx="4028440" cy="351737"/>
          </a:xfrm>
          <a:prstGeom prst="rect">
            <a:avLst/>
          </a:prstGeom>
        </p:spPr>
        <p:txBody>
          <a:bodyPr vert="horz" lIns="93177" tIns="46589" rIns="93177" bIns="46589" rtlCol="0"/>
          <a:lstStyle>
            <a:lvl1pPr algn="r">
              <a:defRPr sz="1200">
                <a:latin typeface="Times New Roman" panose="02020603050405020304" pitchFamily="18" charset="0"/>
              </a:defRPr>
            </a:lvl1pPr>
          </a:lstStyle>
          <a:p>
            <a:fld id="{3DF05838-7BCA-4652-9007-BD0302928936}" type="datetimeFigureOut">
              <a:rPr lang="en-US" smtClean="0"/>
              <a:pPr/>
              <a:t>2/5/2018</a:t>
            </a:fld>
            <a:endParaRPr lang="en-US" dirty="0"/>
          </a:p>
        </p:txBody>
      </p:sp>
      <p:sp>
        <p:nvSpPr>
          <p:cNvPr id="4" name="Slide Image Placeholder 3"/>
          <p:cNvSpPr>
            <a:spLocks noGrp="1" noRot="1" noChangeAspect="1"/>
          </p:cNvSpPr>
          <p:nvPr>
            <p:ph type="sldImg" idx="2"/>
          </p:nvPr>
        </p:nvSpPr>
        <p:spPr>
          <a:xfrm>
            <a:off x="2546350" y="876300"/>
            <a:ext cx="4203700" cy="2365375"/>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929640" y="3373755"/>
            <a:ext cx="7437120" cy="2760345"/>
          </a:xfrm>
          <a:prstGeom prst="rect">
            <a:avLst/>
          </a:prstGeom>
        </p:spPr>
        <p:txBody>
          <a:bodyPr vert="horz" lIns="93177" tIns="46589" rIns="93177" bIns="46589"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6658664"/>
            <a:ext cx="4028440" cy="351736"/>
          </a:xfrm>
          <a:prstGeom prst="rect">
            <a:avLst/>
          </a:prstGeom>
        </p:spPr>
        <p:txBody>
          <a:bodyPr vert="horz" lIns="93177" tIns="46589" rIns="93177" bIns="46589" rtlCol="0" anchor="b"/>
          <a:lstStyle>
            <a:lvl1pPr algn="l">
              <a:defRPr sz="1200">
                <a:latin typeface="Times New Roman" panose="02020603050405020304" pitchFamily="18" charset="0"/>
              </a:defRPr>
            </a:lvl1pPr>
          </a:lstStyle>
          <a:p>
            <a:endParaRPr lang="en-US" dirty="0"/>
          </a:p>
        </p:txBody>
      </p:sp>
      <p:sp>
        <p:nvSpPr>
          <p:cNvPr id="7" name="Slide Number Placeholder 6"/>
          <p:cNvSpPr>
            <a:spLocks noGrp="1"/>
          </p:cNvSpPr>
          <p:nvPr>
            <p:ph type="sldNum" sz="quarter" idx="5"/>
          </p:nvPr>
        </p:nvSpPr>
        <p:spPr>
          <a:xfrm>
            <a:off x="5265809" y="6658664"/>
            <a:ext cx="4028440" cy="351736"/>
          </a:xfrm>
          <a:prstGeom prst="rect">
            <a:avLst/>
          </a:prstGeom>
        </p:spPr>
        <p:txBody>
          <a:bodyPr vert="horz" lIns="93177" tIns="46589" rIns="93177" bIns="46589" rtlCol="0" anchor="b"/>
          <a:lstStyle>
            <a:lvl1pPr algn="r">
              <a:defRPr sz="1200">
                <a:latin typeface="Times New Roman" panose="02020603050405020304" pitchFamily="18" charset="0"/>
              </a:defRPr>
            </a:lvl1pPr>
          </a:lstStyle>
          <a:p>
            <a:fld id="{0E7C618C-DDD3-4DC9-ADAB-73264023D4F2}" type="slidenum">
              <a:rPr lang="en-US" smtClean="0"/>
              <a:pPr/>
              <a:t>‹#›</a:t>
            </a:fld>
            <a:endParaRPr lang="en-US" dirty="0"/>
          </a:p>
        </p:txBody>
      </p:sp>
    </p:spTree>
    <p:extLst>
      <p:ext uri="{BB962C8B-B14F-4D97-AF65-F5344CB8AC3E}">
        <p14:creationId xmlns:p14="http://schemas.microsoft.com/office/powerpoint/2010/main" val="1824007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Times New Roman" panose="02020603050405020304" pitchFamily="18" charset="0"/>
        <a:ea typeface="+mn-ea"/>
        <a:cs typeface="+mn-cs"/>
      </a:defRPr>
    </a:lvl1pPr>
    <a:lvl2pPr marL="457200" algn="l" defTabSz="914400" rtl="0" eaLnBrk="1" latinLnBrk="0" hangingPunct="1">
      <a:defRPr sz="1200" kern="1200">
        <a:solidFill>
          <a:schemeClr val="tx1"/>
        </a:solidFill>
        <a:latin typeface="Times New Roman" panose="02020603050405020304" pitchFamily="18" charset="0"/>
        <a:ea typeface="+mn-ea"/>
        <a:cs typeface="+mn-cs"/>
      </a:defRPr>
    </a:lvl2pPr>
    <a:lvl3pPr marL="914400" algn="l" defTabSz="914400" rtl="0" eaLnBrk="1" latinLnBrk="0" hangingPunct="1">
      <a:defRPr sz="1200" kern="1200">
        <a:solidFill>
          <a:schemeClr val="tx1"/>
        </a:solidFill>
        <a:latin typeface="Times New Roman" panose="02020603050405020304" pitchFamily="18" charset="0"/>
        <a:ea typeface="+mn-ea"/>
        <a:cs typeface="+mn-cs"/>
      </a:defRPr>
    </a:lvl3pPr>
    <a:lvl4pPr marL="1371600" algn="l" defTabSz="914400" rtl="0" eaLnBrk="1" latinLnBrk="0" hangingPunct="1">
      <a:defRPr sz="1200" kern="1200">
        <a:solidFill>
          <a:schemeClr val="tx1"/>
        </a:solidFill>
        <a:latin typeface="Times New Roman" panose="02020603050405020304" pitchFamily="18" charset="0"/>
        <a:ea typeface="+mn-ea"/>
        <a:cs typeface="+mn-cs"/>
      </a:defRPr>
    </a:lvl4pPr>
    <a:lvl5pPr marL="1828800" algn="l" defTabSz="914400" rtl="0" eaLnBrk="1" latinLnBrk="0" hangingPunct="1">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Line 2"/>
          <p:cNvSpPr>
            <a:spLocks noChangeShapeType="1"/>
          </p:cNvSpPr>
          <p:nvPr/>
        </p:nvSpPr>
        <p:spPr bwMode="auto">
          <a:xfrm flipV="1">
            <a:off x="499533" y="3259138"/>
            <a:ext cx="11692467" cy="4762"/>
          </a:xfrm>
          <a:prstGeom prst="line">
            <a:avLst/>
          </a:prstGeom>
          <a:noFill/>
          <a:ln w="254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dirty="0">
              <a:latin typeface="Times New Roman" panose="02020603050405020304" pitchFamily="18" charset="0"/>
            </a:endParaRPr>
          </a:p>
        </p:txBody>
      </p:sp>
      <p:sp>
        <p:nvSpPr>
          <p:cNvPr id="3" name="Freeform 3"/>
          <p:cNvSpPr>
            <a:spLocks/>
          </p:cNvSpPr>
          <p:nvPr/>
        </p:nvSpPr>
        <p:spPr bwMode="auto">
          <a:xfrm>
            <a:off x="33867" y="452439"/>
            <a:ext cx="2117"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latin typeface="Times New Roman" panose="02020603050405020304" pitchFamily="18" charset="0"/>
            </a:endParaRPr>
          </a:p>
        </p:txBody>
      </p:sp>
      <p:sp>
        <p:nvSpPr>
          <p:cNvPr id="4" name="Freeform 4"/>
          <p:cNvSpPr>
            <a:spLocks/>
          </p:cNvSpPr>
          <p:nvPr/>
        </p:nvSpPr>
        <p:spPr bwMode="auto">
          <a:xfrm>
            <a:off x="33867" y="6305550"/>
            <a:ext cx="2117"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latin typeface="Times New Roman" panose="02020603050405020304" pitchFamily="18" charset="0"/>
            </a:endParaRPr>
          </a:p>
        </p:txBody>
      </p:sp>
      <p:sp>
        <p:nvSpPr>
          <p:cNvPr id="5" name="Line 5"/>
          <p:cNvSpPr>
            <a:spLocks noChangeShapeType="1"/>
          </p:cNvSpPr>
          <p:nvPr/>
        </p:nvSpPr>
        <p:spPr bwMode="auto">
          <a:xfrm>
            <a:off x="497418" y="3182938"/>
            <a:ext cx="11694583" cy="4762"/>
          </a:xfrm>
          <a:prstGeom prst="line">
            <a:avLst/>
          </a:prstGeom>
          <a:noFill/>
          <a:ln w="76200">
            <a:solidFill>
              <a:srgbClr val="1D3275"/>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dirty="0">
              <a:latin typeface="Times New Roman" panose="02020603050405020304" pitchFamily="18" charset="0"/>
            </a:endParaRPr>
          </a:p>
        </p:txBody>
      </p:sp>
      <p:sp>
        <p:nvSpPr>
          <p:cNvPr id="6" name="Rectangle 6"/>
          <p:cNvSpPr>
            <a:spLocks noChangeArrowheads="1"/>
          </p:cNvSpPr>
          <p:nvPr/>
        </p:nvSpPr>
        <p:spPr bwMode="auto">
          <a:xfrm>
            <a:off x="1635126" y="220663"/>
            <a:ext cx="8921749" cy="831639"/>
          </a:xfrm>
          <a:prstGeom prst="rect">
            <a:avLst/>
          </a:prstGeom>
          <a:noFill/>
          <a:ln w="9525">
            <a:noFill/>
            <a:miter lim="800000"/>
            <a:headEnd/>
            <a:tailEnd/>
          </a:ln>
          <a:effectLst>
            <a:outerShdw dist="17961" dir="2700000" algn="ctr" rotWithShape="0">
              <a:srgbClr val="808080"/>
            </a:outerShdw>
          </a:effectLst>
        </p:spPr>
        <p:txBody>
          <a:bodyPr lIns="92075" tIns="46038" rIns="92075" bIns="46038">
            <a:spAutoFit/>
          </a:bodyPr>
          <a:lstStyle/>
          <a:p>
            <a:pPr algn="ctr">
              <a:defRPr/>
            </a:pPr>
            <a:r>
              <a:rPr lang="en-US" sz="4800" b="1" i="1" dirty="0">
                <a:solidFill>
                  <a:srgbClr val="1D3275"/>
                </a:solidFill>
                <a:latin typeface="Times New Roman" panose="02020603050405020304" pitchFamily="18" charset="0"/>
              </a:rPr>
              <a:t>Veterans Benefits Administration</a:t>
            </a:r>
            <a:endParaRPr lang="en-US" sz="2800" b="1" i="1" dirty="0">
              <a:solidFill>
                <a:srgbClr val="1D3275"/>
              </a:solidFill>
              <a:effectLst>
                <a:outerShdw blurRad="38100" dist="38100" dir="2700000" algn="tl">
                  <a:srgbClr val="C0C0C0"/>
                </a:outerShdw>
              </a:effectLst>
              <a:latin typeface="Times New Roman" panose="02020603050405020304" pitchFamily="18" charset="0"/>
            </a:endParaRPr>
          </a:p>
        </p:txBody>
      </p:sp>
      <p:sp>
        <p:nvSpPr>
          <p:cNvPr id="7" name="Rectangle 8"/>
          <p:cNvSpPr>
            <a:spLocks noChangeArrowheads="1"/>
          </p:cNvSpPr>
          <p:nvPr/>
        </p:nvSpPr>
        <p:spPr bwMode="auto">
          <a:xfrm>
            <a:off x="1" y="0"/>
            <a:ext cx="209550"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dirty="0">
              <a:latin typeface="Times New Roman" panose="02020603050405020304" pitchFamily="18" charset="0"/>
            </a:endParaRPr>
          </a:p>
        </p:txBody>
      </p:sp>
      <p:sp>
        <p:nvSpPr>
          <p:cNvPr id="8" name="Rectangle 9"/>
          <p:cNvSpPr>
            <a:spLocks noChangeArrowheads="1"/>
          </p:cNvSpPr>
          <p:nvPr/>
        </p:nvSpPr>
        <p:spPr bwMode="auto">
          <a:xfrm>
            <a:off x="299946" y="0"/>
            <a:ext cx="190500"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dirty="0">
              <a:latin typeface="Times New Roman" panose="02020603050405020304" pitchFamily="18" charset="0"/>
            </a:endParaRPr>
          </a:p>
        </p:txBody>
      </p:sp>
      <p:pic>
        <p:nvPicPr>
          <p:cNvPr id="9" name="Picture 10" descr="veteran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3600" y="2133600"/>
            <a:ext cx="27432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47892109"/>
      </p:ext>
    </p:extLst>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lvl2pPr>
              <a:defRPr>
                <a:latin typeface="Times New Roman" panose="02020603050405020304" pitchFamily="18" charset="0"/>
              </a:defRPr>
            </a:lvl2pPr>
            <a:lvl3pPr>
              <a:defRPr>
                <a:latin typeface="Times New Roman" panose="02020603050405020304" pitchFamily="18" charset="0"/>
              </a:defRPr>
            </a:lvl3pPr>
            <a:lvl4pPr>
              <a:defRPr>
                <a:latin typeface="Times New Roman" panose="02020603050405020304" pitchFamily="18" charset="0"/>
              </a:defRPr>
            </a:lvl4pPr>
            <a:lvl5pPr>
              <a:defRPr>
                <a:latin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691956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73685" y="0"/>
            <a:ext cx="2618316" cy="60515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716617" y="0"/>
            <a:ext cx="7653867" cy="6051550"/>
          </a:xfrm>
        </p:spPr>
        <p:txBody>
          <a:bodyPr vert="eaVert"/>
          <a:lstStyle>
            <a:lvl2pPr>
              <a:defRPr>
                <a:latin typeface="Times New Roman" panose="02020603050405020304" pitchFamily="18" charset="0"/>
              </a:defRPr>
            </a:lvl2pPr>
            <a:lvl3pPr>
              <a:defRPr>
                <a:latin typeface="Times New Roman" panose="02020603050405020304" pitchFamily="18" charset="0"/>
              </a:defRPr>
            </a:lvl3pPr>
            <a:lvl4pPr>
              <a:defRPr>
                <a:latin typeface="Times New Roman" panose="02020603050405020304" pitchFamily="18" charset="0"/>
              </a:defRPr>
            </a:lvl4pPr>
            <a:lvl5pPr>
              <a:defRPr>
                <a:latin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1520776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9717743" cy="1151592"/>
          </a:xfrm>
        </p:spPr>
        <p:txBody>
          <a:bodyPr/>
          <a:lstStyle/>
          <a:p>
            <a:r>
              <a:rPr lang="en-US" dirty="0"/>
              <a:t>Click to edit Master title style</a:t>
            </a:r>
          </a:p>
        </p:txBody>
      </p:sp>
      <p:sp>
        <p:nvSpPr>
          <p:cNvPr id="3" name="Content Placeholder 2"/>
          <p:cNvSpPr>
            <a:spLocks noGrp="1"/>
          </p:cNvSpPr>
          <p:nvPr>
            <p:ph idx="1"/>
          </p:nvPr>
        </p:nvSpPr>
        <p:spPr>
          <a:xfrm>
            <a:off x="847165" y="1789114"/>
            <a:ext cx="10945906" cy="4262437"/>
          </a:xfrm>
        </p:spPr>
        <p:txBody>
          <a:bodyPr/>
          <a:lstStyle>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427850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418357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716618" y="1789114"/>
            <a:ext cx="4991100" cy="4262437"/>
          </a:xfrm>
        </p:spPr>
        <p:txBody>
          <a:bodyPr/>
          <a:lstStyle>
            <a:lvl1pPr>
              <a:defRPr sz="2800"/>
            </a:lvl1pPr>
            <a:lvl2pPr>
              <a:defRPr sz="2400">
                <a:latin typeface="Times New Roman" panose="02020603050405020304" pitchFamily="18" charset="0"/>
              </a:defRPr>
            </a:lvl2pPr>
            <a:lvl3pPr>
              <a:defRPr sz="2000">
                <a:latin typeface="Times New Roman" panose="02020603050405020304" pitchFamily="18" charset="0"/>
              </a:defRPr>
            </a:lvl3pPr>
            <a:lvl4pPr>
              <a:defRPr sz="1800">
                <a:latin typeface="Times New Roman" panose="02020603050405020304" pitchFamily="18" charset="0"/>
              </a:defRPr>
            </a:lvl4pPr>
            <a:lvl5pPr>
              <a:defRPr sz="1800">
                <a:latin typeface="Times New Roman" panose="02020603050405020304" pitchFamily="18"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910917" y="1789114"/>
            <a:ext cx="4993216" cy="4262437"/>
          </a:xfrm>
        </p:spPr>
        <p:txBody>
          <a:bodyPr/>
          <a:lstStyle>
            <a:lvl1pPr>
              <a:defRPr sz="2800"/>
            </a:lvl1pPr>
            <a:lvl2pPr>
              <a:defRPr sz="2400">
                <a:latin typeface="Times New Roman" panose="02020603050405020304" pitchFamily="18" charset="0"/>
              </a:defRPr>
            </a:lvl2pPr>
            <a:lvl3pPr>
              <a:defRPr sz="2000">
                <a:latin typeface="Times New Roman" panose="02020603050405020304" pitchFamily="18" charset="0"/>
              </a:defRPr>
            </a:lvl3pPr>
            <a:lvl4pPr>
              <a:defRPr sz="1800">
                <a:latin typeface="Times New Roman" panose="02020603050405020304" pitchFamily="18" charset="0"/>
              </a:defRPr>
            </a:lvl4pPr>
            <a:lvl5pPr>
              <a:defRPr sz="1800">
                <a:latin typeface="Times New Roman" panose="02020603050405020304" pitchFamily="18"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538704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38082" y="0"/>
            <a:ext cx="9444318" cy="1417638"/>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atin typeface="Times New Roman" panose="02020603050405020304" pitchFamily="18" charset="0"/>
              </a:defRPr>
            </a:lvl2pPr>
            <a:lvl3pPr>
              <a:defRPr sz="1800">
                <a:latin typeface="Times New Roman" panose="02020603050405020304" pitchFamily="18" charset="0"/>
              </a:defRPr>
            </a:lvl3pPr>
            <a:lvl4pPr>
              <a:defRPr sz="1600">
                <a:latin typeface="Times New Roman" panose="02020603050405020304" pitchFamily="18" charset="0"/>
              </a:defRPr>
            </a:lvl4pPr>
            <a:lvl5pPr>
              <a:defRPr sz="1600">
                <a:latin typeface="Times New Roman" panose="02020603050405020304" pitchFamily="18"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atin typeface="Times New Roman" panose="02020603050405020304" pitchFamily="18" charset="0"/>
              </a:defRPr>
            </a:lvl2pPr>
            <a:lvl3pPr>
              <a:defRPr sz="1800">
                <a:latin typeface="Times New Roman" panose="02020603050405020304" pitchFamily="18" charset="0"/>
              </a:defRPr>
            </a:lvl3pPr>
            <a:lvl4pPr>
              <a:defRPr sz="1600">
                <a:latin typeface="Times New Roman" panose="02020603050405020304" pitchFamily="18" charset="0"/>
              </a:defRPr>
            </a:lvl4pPr>
            <a:lvl5pPr>
              <a:defRPr sz="1600">
                <a:latin typeface="Times New Roman" panose="02020603050405020304" pitchFamily="18"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4127231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1363441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3501218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atin typeface="Times New Roman" panose="02020603050405020304" pitchFamily="18" charset="0"/>
              </a:defRPr>
            </a:lvl2pPr>
            <a:lvl3pPr>
              <a:defRPr sz="2400">
                <a:latin typeface="Times New Roman" panose="02020603050405020304" pitchFamily="18" charset="0"/>
              </a:defRPr>
            </a:lvl3pPr>
            <a:lvl4pPr>
              <a:defRPr sz="2000">
                <a:latin typeface="Times New Roman" panose="02020603050405020304" pitchFamily="18" charset="0"/>
              </a:defRPr>
            </a:lvl4pPr>
            <a:lvl5pPr>
              <a:defRPr sz="2000">
                <a:latin typeface="Times New Roman" panose="02020603050405020304" pitchFamily="18"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2453744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2714953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1852085" y="1361794"/>
            <a:ext cx="10339916" cy="4762"/>
          </a:xfrm>
          <a:prstGeom prst="line">
            <a:avLst/>
          </a:prstGeom>
          <a:noFill/>
          <a:ln w="508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dirty="0">
              <a:latin typeface="Times New Roman" panose="02020603050405020304" pitchFamily="18" charset="0"/>
            </a:endParaRPr>
          </a:p>
        </p:txBody>
      </p:sp>
      <p:sp>
        <p:nvSpPr>
          <p:cNvPr id="1027" name="Rectangle 3"/>
          <p:cNvSpPr>
            <a:spLocks noChangeArrowheads="1"/>
          </p:cNvSpPr>
          <p:nvPr/>
        </p:nvSpPr>
        <p:spPr bwMode="auto">
          <a:xfrm>
            <a:off x="565152" y="6396039"/>
            <a:ext cx="11626849" cy="53975"/>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dirty="0">
              <a:latin typeface="Times New Roman" panose="02020603050405020304" pitchFamily="18" charset="0"/>
            </a:endParaRPr>
          </a:p>
        </p:txBody>
      </p:sp>
      <p:sp>
        <p:nvSpPr>
          <p:cNvPr id="1028" name="Rectangle 4"/>
          <p:cNvSpPr>
            <a:spLocks noChangeArrowheads="1"/>
          </p:cNvSpPr>
          <p:nvPr/>
        </p:nvSpPr>
        <p:spPr bwMode="auto">
          <a:xfrm>
            <a:off x="1388533" y="1199870"/>
            <a:ext cx="10803467" cy="79375"/>
          </a:xfrm>
          <a:prstGeom prst="rect">
            <a:avLst/>
          </a:prstGeom>
          <a:gradFill rotWithShape="0">
            <a:gsLst>
              <a:gs pos="0">
                <a:srgbClr val="1D3275"/>
              </a:gs>
              <a:gs pos="100000">
                <a:srgbClr val="1A2D69"/>
              </a:gs>
            </a:gsLst>
            <a:lin ang="0" scaled="1"/>
          </a:gradFill>
          <a:ln w="12700">
            <a:solidFill>
              <a:srgbClr val="000080"/>
            </a:solidFill>
            <a:miter lim="800000"/>
            <a:headEnd/>
            <a:tailEnd/>
          </a:ln>
        </p:spPr>
        <p:txBody>
          <a:bodyPr wrap="none" anchor="ctr"/>
          <a:lstStyle/>
          <a:p>
            <a:pPr algn="ctr"/>
            <a:endParaRPr lang="en-US" dirty="0">
              <a:latin typeface="Times New Roman" panose="02020603050405020304" pitchFamily="18" charset="0"/>
            </a:endParaRPr>
          </a:p>
        </p:txBody>
      </p:sp>
      <p:sp>
        <p:nvSpPr>
          <p:cNvPr id="1029" name="Freeform 5"/>
          <p:cNvSpPr>
            <a:spLocks/>
          </p:cNvSpPr>
          <p:nvPr/>
        </p:nvSpPr>
        <p:spPr bwMode="auto">
          <a:xfrm>
            <a:off x="33867" y="452439"/>
            <a:ext cx="2117"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latin typeface="Times New Roman" panose="02020603050405020304" pitchFamily="18" charset="0"/>
            </a:endParaRPr>
          </a:p>
        </p:txBody>
      </p:sp>
      <p:sp>
        <p:nvSpPr>
          <p:cNvPr id="1030" name="Freeform 6"/>
          <p:cNvSpPr>
            <a:spLocks/>
          </p:cNvSpPr>
          <p:nvPr/>
        </p:nvSpPr>
        <p:spPr bwMode="auto">
          <a:xfrm>
            <a:off x="33867" y="6305550"/>
            <a:ext cx="2117"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latin typeface="Times New Roman" panose="02020603050405020304" pitchFamily="18" charset="0"/>
            </a:endParaRPr>
          </a:p>
        </p:txBody>
      </p:sp>
      <p:sp>
        <p:nvSpPr>
          <p:cNvPr id="222215" name="Rectangle 7"/>
          <p:cNvSpPr>
            <a:spLocks noGrp="1" noChangeArrowheads="1"/>
          </p:cNvSpPr>
          <p:nvPr>
            <p:ph type="title"/>
          </p:nvPr>
        </p:nvSpPr>
        <p:spPr bwMode="auto">
          <a:xfrm>
            <a:off x="2135094" y="49307"/>
            <a:ext cx="9752105" cy="1103312"/>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32" name="Rectangle 8"/>
          <p:cNvSpPr>
            <a:spLocks noGrp="1" noChangeArrowheads="1"/>
          </p:cNvSpPr>
          <p:nvPr>
            <p:ph type="body" idx="1"/>
          </p:nvPr>
        </p:nvSpPr>
        <p:spPr bwMode="auto">
          <a:xfrm>
            <a:off x="866515" y="1490218"/>
            <a:ext cx="11020685" cy="45840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endParaRPr lang="en-US" dirty="0"/>
          </a:p>
        </p:txBody>
      </p:sp>
      <p:sp>
        <p:nvSpPr>
          <p:cNvPr id="222218" name="Rectangle 10"/>
          <p:cNvSpPr>
            <a:spLocks noGrp="1" noChangeArrowheads="1"/>
          </p:cNvSpPr>
          <p:nvPr>
            <p:ph type="sldNum" sz="quarter" idx="4"/>
          </p:nvPr>
        </p:nvSpPr>
        <p:spPr bwMode="auto">
          <a:xfrm>
            <a:off x="10566400" y="6356350"/>
            <a:ext cx="1625600" cy="457200"/>
          </a:xfrm>
          <a:prstGeom prst="rect">
            <a:avLst/>
          </a:prstGeom>
          <a:noFill/>
          <a:ln w="9525">
            <a:noFill/>
            <a:miter lim="800000"/>
            <a:headEnd/>
            <a:tailEnd/>
          </a:ln>
          <a:effectLst/>
        </p:spPr>
        <p:txBody>
          <a:bodyPr vert="horz" wrap="square" lIns="92075" tIns="46038" rIns="92075" bIns="46038" numCol="1" anchor="ctr" anchorCtr="1" compatLnSpc="1">
            <a:prstTxWarp prst="textNoShape">
              <a:avLst/>
            </a:prstTxWarp>
          </a:bodyPr>
          <a:lstStyle>
            <a:lvl1pPr algn="ctr" eaLnBrk="0" hangingPunct="0">
              <a:defRPr sz="1600" b="1" i="1">
                <a:solidFill>
                  <a:srgbClr val="1D3275"/>
                </a:solidFill>
                <a:effectLst>
                  <a:outerShdw blurRad="38100" dist="38100" dir="2700000" algn="tl">
                    <a:srgbClr val="C0C0C0"/>
                  </a:outerShdw>
                </a:effectLst>
                <a:latin typeface="Times New Roman" panose="02020603050405020304" pitchFamily="18" charset="0"/>
              </a:defRPr>
            </a:lvl1pPr>
          </a:lstStyle>
          <a:p>
            <a:fld id="{36A6A193-2FDC-48DD-8023-1C75B05EEA9A}" type="slidenum">
              <a:rPr lang="en-US" smtClean="0"/>
              <a:pPr/>
              <a:t>‹#›</a:t>
            </a:fld>
            <a:endParaRPr lang="en-US" dirty="0"/>
          </a:p>
        </p:txBody>
      </p:sp>
      <p:sp>
        <p:nvSpPr>
          <p:cNvPr id="1034" name="Rectangle 11"/>
          <p:cNvSpPr>
            <a:spLocks noChangeArrowheads="1"/>
          </p:cNvSpPr>
          <p:nvPr/>
        </p:nvSpPr>
        <p:spPr bwMode="auto">
          <a:xfrm>
            <a:off x="1" y="0"/>
            <a:ext cx="209550"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dirty="0">
              <a:latin typeface="Times New Roman" panose="02020603050405020304" pitchFamily="18" charset="0"/>
            </a:endParaRPr>
          </a:p>
        </p:txBody>
      </p:sp>
      <p:sp>
        <p:nvSpPr>
          <p:cNvPr id="1035" name="Rectangle 12"/>
          <p:cNvSpPr>
            <a:spLocks noChangeArrowheads="1"/>
          </p:cNvSpPr>
          <p:nvPr/>
        </p:nvSpPr>
        <p:spPr bwMode="auto">
          <a:xfrm>
            <a:off x="273052" y="0"/>
            <a:ext cx="190500"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dirty="0">
              <a:latin typeface="Times New Roman" panose="02020603050405020304" pitchFamily="18" charset="0"/>
            </a:endParaRPr>
          </a:p>
        </p:txBody>
      </p:sp>
      <p:sp>
        <p:nvSpPr>
          <p:cNvPr id="1036" name="Rectangle 13"/>
          <p:cNvSpPr>
            <a:spLocks noChangeArrowheads="1"/>
          </p:cNvSpPr>
          <p:nvPr/>
        </p:nvSpPr>
        <p:spPr bwMode="auto">
          <a:xfrm>
            <a:off x="626534"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dirty="0">
              <a:latin typeface="Times New Roman" panose="02020603050405020304" pitchFamily="18" charset="0"/>
            </a:endParaRPr>
          </a:p>
        </p:txBody>
      </p:sp>
      <p:sp>
        <p:nvSpPr>
          <p:cNvPr id="1037" name="Rectangle 14"/>
          <p:cNvSpPr>
            <a:spLocks noChangeArrowheads="1"/>
          </p:cNvSpPr>
          <p:nvPr/>
        </p:nvSpPr>
        <p:spPr bwMode="auto">
          <a:xfrm>
            <a:off x="626534"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dirty="0">
              <a:latin typeface="Times New Roman" panose="02020603050405020304" pitchFamily="18" charset="0"/>
            </a:endParaRPr>
          </a:p>
        </p:txBody>
      </p:sp>
      <p:sp>
        <p:nvSpPr>
          <p:cNvPr id="222223" name="Rectangle 15"/>
          <p:cNvSpPr>
            <a:spLocks noChangeArrowheads="1"/>
          </p:cNvSpPr>
          <p:nvPr/>
        </p:nvSpPr>
        <p:spPr bwMode="auto">
          <a:xfrm>
            <a:off x="859367" y="6400800"/>
            <a:ext cx="2127185" cy="339196"/>
          </a:xfrm>
          <a:prstGeom prst="rect">
            <a:avLst/>
          </a:prstGeom>
          <a:noFill/>
          <a:ln w="9525">
            <a:noFill/>
            <a:miter lim="800000"/>
            <a:headEnd/>
            <a:tailEnd/>
          </a:ln>
          <a:effectLst/>
        </p:spPr>
        <p:txBody>
          <a:bodyPr wrap="none" lIns="92075" tIns="46038" rIns="92075" bIns="46038">
            <a:spAutoFit/>
          </a:bodyPr>
          <a:lstStyle/>
          <a:p>
            <a:pPr eaLnBrk="0" hangingPunct="0">
              <a:defRPr/>
            </a:pPr>
            <a:r>
              <a:rPr lang="en-US" sz="1600" b="1" i="1" dirty="0">
                <a:solidFill>
                  <a:srgbClr val="1D3275"/>
                </a:solidFill>
                <a:effectLst>
                  <a:outerShdw blurRad="38100" dist="38100" dir="2700000" algn="tl">
                    <a:srgbClr val="C0C0C0"/>
                  </a:outerShdw>
                </a:effectLst>
                <a:latin typeface="Times New Roman" panose="02020603050405020304" pitchFamily="18" charset="0"/>
              </a:rPr>
              <a:t>Compensation Service </a:t>
            </a:r>
          </a:p>
        </p:txBody>
      </p:sp>
      <p:pic>
        <p:nvPicPr>
          <p:cNvPr id="1039" name="Picture 19" descr="veterans"/>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75406" y="-2520"/>
            <a:ext cx="1634999" cy="1399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ransition/>
  <p:txStyles>
    <p:titleStyle>
      <a:lvl1pPr algn="ctr" rtl="0" eaLnBrk="1" fontAlgn="base" hangingPunct="1">
        <a:spcBef>
          <a:spcPct val="0"/>
        </a:spcBef>
        <a:spcAft>
          <a:spcPct val="0"/>
        </a:spcAft>
        <a:defRPr sz="4000">
          <a:solidFill>
            <a:srgbClr val="000066"/>
          </a:solidFill>
          <a:effectLst>
            <a:outerShdw blurRad="38100" dist="38100" dir="2700000" algn="tl">
              <a:srgbClr val="C0C0C0"/>
            </a:outerShdw>
          </a:effectLst>
          <a:latin typeface="Times New Roman" panose="02020603050405020304" pitchFamily="18" charset="0"/>
          <a:ea typeface="+mj-ea"/>
          <a:cs typeface="Times New Roman" panose="02020603050405020304" pitchFamily="18" charset="0"/>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p:titleStyle>
    <p:bodyStyle>
      <a:lvl1pPr marL="342900" indent="-342900" algn="l" rtl="0" eaLnBrk="1" fontAlgn="base" hangingPunct="1">
        <a:spcBef>
          <a:spcPct val="20000"/>
        </a:spcBef>
        <a:spcAft>
          <a:spcPct val="0"/>
        </a:spcAft>
        <a:buClr>
          <a:schemeClr val="accent6">
            <a:lumMod val="75000"/>
          </a:schemeClr>
        </a:buClr>
        <a:buFont typeface="Wingdings" panose="05000000000000000000" pitchFamily="2" charset="2"/>
        <a:buChar char="Ø"/>
        <a:defRPr sz="3200">
          <a:solidFill>
            <a:srgbClr val="1D3275"/>
          </a:solidFill>
          <a:latin typeface="Times New Roman" panose="02020603050405020304" pitchFamily="18" charset="0"/>
          <a:ea typeface="+mn-ea"/>
          <a:cs typeface="Times New Roman" panose="02020603050405020304" pitchFamily="18" charset="0"/>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vaww.vrm.km.va.gov/system/templates/selfservice/va_kanew/help/agent/locale/en-US/portal/554400000001034/content/554400000032384/M21-1-Part-III-Subpart-ii-Chapter-1-Section-E-Centralized-Mail-CM-Intake#6"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vaportal-icmhs.csra.com/Login.aspx?ReturnUrl=/Default.aspx" TargetMode="External"/><Relationship Id="rId2" Type="http://schemas.openxmlformats.org/officeDocument/2006/relationships/hyperlink" Target="http://vaww.infoshare.va.gov/sites/OBPI/VCIP/SD/OBPI%20Issue%20Tracker/default.aspx" TargetMode="External"/><Relationship Id="rId1" Type="http://schemas.openxmlformats.org/officeDocument/2006/relationships/slideLayout" Target="../slideLayouts/slideLayout2.xml"/><Relationship Id="rId5" Type="http://schemas.openxmlformats.org/officeDocument/2006/relationships/hyperlink" Target="https://vaww.infoshare.va.gov/sites/OBPI/VCIP/SD/OBPI%20Issue%20Tracker/Training%20Material/How%20to%20Check%20Status%20of%20an%20RMN%20or%20DCS%20ID.pdf" TargetMode="External"/><Relationship Id="rId4" Type="http://schemas.openxmlformats.org/officeDocument/2006/relationships/hyperlink" Target="https://vbaw.vba.va.gov/OBPI/Centralized_Mail.asp"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vaww.vrm.km.va.gov/system/templates/selfservice/va_kanew/help/agent/locale/en-US/portal/554400000001034/content/554400000031703/M21-1-Part-III-Subpart-ii-Chapter-1-Section-F-Veterans-Claims-Intake-Program-VCIP-Shipping?query=vcip" TargetMode="External"/><Relationship Id="rId7" Type="http://schemas.openxmlformats.org/officeDocument/2006/relationships/hyperlink" Target="https://vaportal-icmhs.csra.com/Login.aspx?ReturnUrl=/Default.aspx" TargetMode="External"/><Relationship Id="rId2" Type="http://schemas.openxmlformats.org/officeDocument/2006/relationships/hyperlink" Target="https://vaww.vrm.km.va.gov/system/templates/selfservice/va_kanew/help/agent/locale/en-US/portal/554400000001034/content/554400000032384/M21-1-Part-III-Subpart-ii-Chapter-1-Section-E-Centralized-Mail-CM-Intake" TargetMode="External"/><Relationship Id="rId1" Type="http://schemas.openxmlformats.org/officeDocument/2006/relationships/slideLayout" Target="../slideLayouts/slideLayout2.xml"/><Relationship Id="rId6" Type="http://schemas.openxmlformats.org/officeDocument/2006/relationships/hyperlink" Target="http://vaww.infoshare.va.gov/sites/OBPI/VCIP/SD/OBPI%20Issue%20Tracker/default.aspx" TargetMode="External"/><Relationship Id="rId5" Type="http://schemas.openxmlformats.org/officeDocument/2006/relationships/hyperlink" Target="https://vbaw.vba.va.gov/OBPI/Centralized_Mail.asp" TargetMode="External"/><Relationship Id="rId4" Type="http://schemas.openxmlformats.org/officeDocument/2006/relationships/hyperlink" Target="https://vaww.vrm.km.va.gov/system/templates/selfservice/va_kanew/help/agent/locale/en-US/portal/554400000001034/content/554400000014098/M21-1,-Part-III,-Subpart-i,-Chapter-1---Structure-of-the-Veterans-Service-Center-(VSC)#2"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va.gov/vapubs/viewPublication.asp?Pub_ID=543&amp;FType=2"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731520" y="3368675"/>
            <a:ext cx="359664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p>
            <a:pPr algn="ctr"/>
            <a:r>
              <a:rPr lang="en-US" sz="2800" b="1" i="1" dirty="0">
                <a:solidFill>
                  <a:srgbClr val="1D3275"/>
                </a:solidFill>
                <a:latin typeface="Times New Roman" panose="02020603050405020304" pitchFamily="18" charset="0"/>
              </a:rPr>
              <a:t>Compensation Service</a:t>
            </a:r>
          </a:p>
        </p:txBody>
      </p:sp>
      <p:sp>
        <p:nvSpPr>
          <p:cNvPr id="3" name="Rectangle 3"/>
          <p:cNvSpPr txBox="1">
            <a:spLocks noChangeArrowheads="1"/>
          </p:cNvSpPr>
          <p:nvPr/>
        </p:nvSpPr>
        <p:spPr bwMode="auto">
          <a:xfrm>
            <a:off x="8046720" y="3535680"/>
            <a:ext cx="3139440" cy="1021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rgbClr val="CC0000"/>
              </a:buClr>
              <a:buFont typeface="Wingdings" pitchFamily="2" charset="2"/>
              <a:buChar char="•"/>
              <a:defRPr sz="2800">
                <a:solidFill>
                  <a:srgbClr val="1D3275"/>
                </a:solidFill>
                <a:latin typeface="+mn-lt"/>
                <a:ea typeface="+mn-ea"/>
                <a:cs typeface="+mn-cs"/>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a:lstStyle>
          <a:p>
            <a:pPr marL="0" indent="0" algn="ctr">
              <a:lnSpc>
                <a:spcPct val="80000"/>
              </a:lnSpc>
              <a:buFont typeface="Wingdings" pitchFamily="2" charset="2"/>
              <a:buNone/>
            </a:pPr>
            <a:r>
              <a:rPr lang="en-US" b="1" i="1" kern="0" dirty="0">
                <a:latin typeface="Times New Roman" panose="02020603050405020304" pitchFamily="18" charset="0"/>
              </a:rPr>
              <a:t>January 2018</a:t>
            </a:r>
          </a:p>
        </p:txBody>
      </p:sp>
      <p:sp>
        <p:nvSpPr>
          <p:cNvPr id="4" name="Rectangle 2"/>
          <p:cNvSpPr txBox="1">
            <a:spLocks noChangeArrowheads="1"/>
          </p:cNvSpPr>
          <p:nvPr/>
        </p:nvSpPr>
        <p:spPr bwMode="auto">
          <a:xfrm>
            <a:off x="969264" y="4753670"/>
            <a:ext cx="10058400" cy="1537402"/>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mj-lt"/>
                <a:ea typeface="+mj-ea"/>
                <a:cs typeface="+mj-cs"/>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a:lstStyle>
          <a:p>
            <a:pPr hangingPunct="0"/>
            <a:r>
              <a:rPr lang="en-US" sz="3600" b="1" cap="small" dirty="0">
                <a:effectLst/>
                <a:latin typeface="Times New Roman" panose="02020603050405020304" pitchFamily="18" charset="0"/>
                <a:cs typeface="Times New Roman" panose="02020603050405020304" pitchFamily="18" charset="0"/>
              </a:rPr>
              <a:t>Shipping/Veterans Claim Intake Program (VCIP) Review and Centralized Mail (CM) Routing to Other Business Lines</a:t>
            </a:r>
          </a:p>
        </p:txBody>
      </p:sp>
    </p:spTree>
    <p:extLst>
      <p:ext uri="{BB962C8B-B14F-4D97-AF65-F5344CB8AC3E}">
        <p14:creationId xmlns:p14="http://schemas.microsoft.com/office/powerpoint/2010/main" val="303315381"/>
      </p:ext>
    </p:extLst>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2" y="0"/>
            <a:ext cx="8383957" cy="1151592"/>
          </a:xfrm>
        </p:spPr>
        <p:txBody>
          <a:bodyPr/>
          <a:lstStyle/>
          <a:p>
            <a:pPr hangingPunct="0"/>
            <a:r>
              <a:rPr lang="en-US" dirty="0">
                <a:effectLst>
                  <a:outerShdw blurRad="38100" dist="38100" dir="2700000" algn="tl">
                    <a:srgbClr val="000000">
                      <a:alpha val="43137"/>
                    </a:srgbClr>
                  </a:outerShdw>
                </a:effectLst>
              </a:rPr>
              <a:t>Basic User Mail Role in the CM Portal</a:t>
            </a:r>
          </a:p>
        </p:txBody>
      </p:sp>
      <p:sp>
        <p:nvSpPr>
          <p:cNvPr id="3" name="Content Placeholder 2"/>
          <p:cNvSpPr>
            <a:spLocks noGrp="1"/>
          </p:cNvSpPr>
          <p:nvPr>
            <p:ph idx="1"/>
          </p:nvPr>
        </p:nvSpPr>
        <p:spPr>
          <a:xfrm>
            <a:off x="734430" y="1764062"/>
            <a:ext cx="10945906" cy="4561582"/>
          </a:xfrm>
        </p:spPr>
        <p:txBody>
          <a:bodyPr/>
          <a:lstStyle/>
          <a:p>
            <a:r>
              <a:rPr lang="en-US" dirty="0"/>
              <a:t>Screen mail assigned to your work queue.</a:t>
            </a:r>
          </a:p>
          <a:p>
            <a:r>
              <a:rPr lang="en-US" dirty="0"/>
              <a:t>Notify supervisor if Federal Tax Information (FTI) is discovered in the CM portal.</a:t>
            </a:r>
          </a:p>
          <a:p>
            <a:r>
              <a:rPr lang="en-US" dirty="0"/>
              <a:t>Establish new claims or appeals</a:t>
            </a:r>
          </a:p>
          <a:p>
            <a:r>
              <a:rPr lang="en-US" dirty="0"/>
              <a:t>Update current pending claims.</a:t>
            </a:r>
          </a:p>
          <a:p>
            <a:r>
              <a:rPr lang="en-US" dirty="0"/>
              <a:t>Update claimant information.</a:t>
            </a:r>
          </a:p>
          <a:p>
            <a:r>
              <a:rPr lang="en-US" dirty="0"/>
              <a:t>Upload mail to VBMS or send to appropriate business lines.</a:t>
            </a:r>
          </a:p>
          <a:p>
            <a:r>
              <a:rPr lang="en-US" dirty="0"/>
              <a:t>Update direct deposit information.</a:t>
            </a:r>
          </a:p>
          <a:p>
            <a:endParaRPr lang="en-US" dirty="0"/>
          </a:p>
          <a:p>
            <a:pPr marL="0" indent="0">
              <a:buNone/>
            </a:pPr>
            <a:endParaRPr lang="en-US" dirty="0"/>
          </a:p>
          <a:p>
            <a:pPr marL="0" indent="0">
              <a:buNone/>
            </a:pPr>
            <a:r>
              <a:rPr lang="en-US" dirty="0"/>
              <a:t> </a:t>
            </a:r>
          </a:p>
        </p:txBody>
      </p:sp>
    </p:spTree>
    <p:extLst>
      <p:ext uri="{BB962C8B-B14F-4D97-AF65-F5344CB8AC3E}">
        <p14:creationId xmlns:p14="http://schemas.microsoft.com/office/powerpoint/2010/main" val="2974226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8340943" cy="1151592"/>
          </a:xfrm>
        </p:spPr>
        <p:txBody>
          <a:bodyPr/>
          <a:lstStyle/>
          <a:p>
            <a:pPr hangingPunct="0"/>
            <a:r>
              <a:rPr lang="en-US" dirty="0">
                <a:effectLst>
                  <a:outerShdw blurRad="38100" dist="38100" dir="2700000" algn="tl">
                    <a:srgbClr val="000000">
                      <a:alpha val="43137"/>
                    </a:srgbClr>
                  </a:outerShdw>
                </a:effectLst>
              </a:rPr>
              <a:t>Processing CM Packages</a:t>
            </a:r>
          </a:p>
        </p:txBody>
      </p:sp>
      <p:sp>
        <p:nvSpPr>
          <p:cNvPr id="3" name="Content Placeholder 2"/>
          <p:cNvSpPr>
            <a:spLocks noGrp="1"/>
          </p:cNvSpPr>
          <p:nvPr>
            <p:ph idx="1"/>
          </p:nvPr>
        </p:nvSpPr>
        <p:spPr/>
        <p:txBody>
          <a:bodyPr/>
          <a:lstStyle/>
          <a:p>
            <a:r>
              <a:rPr lang="en-US" dirty="0"/>
              <a:t>Check VBMS and VACOLS for current pending or recently adjudicated EP or appeal</a:t>
            </a:r>
          </a:p>
          <a:p>
            <a:pPr lvl="0" hangingPunct="0"/>
            <a:r>
              <a:rPr lang="en-US" dirty="0"/>
              <a:t>Does the claim fall under the jurisdiction of the RACC</a:t>
            </a:r>
          </a:p>
          <a:p>
            <a:pPr lvl="0" hangingPunct="0"/>
            <a:r>
              <a:rPr lang="en-US" dirty="0"/>
              <a:t>Does the claim fall under the jurisdiction of a PMC</a:t>
            </a:r>
          </a:p>
          <a:p>
            <a:pPr lvl="0" hangingPunct="0"/>
            <a:r>
              <a:rPr lang="en-US" dirty="0"/>
              <a:t>Will the RO that received the mail retain jurisdiction</a:t>
            </a:r>
          </a:p>
          <a:p>
            <a:pPr lvl="0" hangingPunct="0"/>
            <a:r>
              <a:rPr lang="en-US" dirty="0"/>
              <a:t>Is the mail for another business line</a:t>
            </a:r>
          </a:p>
          <a:p>
            <a:pPr lvl="0" hangingPunct="0"/>
            <a:r>
              <a:rPr lang="en-US" dirty="0"/>
              <a:t>Does a claims folder exist</a:t>
            </a:r>
          </a:p>
        </p:txBody>
      </p:sp>
    </p:spTree>
    <p:extLst>
      <p:ext uri="{BB962C8B-B14F-4D97-AF65-F5344CB8AC3E}">
        <p14:creationId xmlns:p14="http://schemas.microsoft.com/office/powerpoint/2010/main" val="41666129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8340943" cy="1151592"/>
          </a:xfrm>
        </p:spPr>
        <p:txBody>
          <a:bodyPr/>
          <a:lstStyle/>
          <a:p>
            <a:pPr hangingPunct="0"/>
            <a:r>
              <a:rPr lang="en-US" dirty="0">
                <a:effectLst>
                  <a:outerShdw blurRad="38100" dist="38100" dir="2700000" algn="tl">
                    <a:srgbClr val="000000">
                      <a:alpha val="43137"/>
                    </a:srgbClr>
                  </a:outerShdw>
                </a:effectLst>
              </a:rPr>
              <a:t>Processing CM Packages (cont.)</a:t>
            </a:r>
          </a:p>
        </p:txBody>
      </p:sp>
      <p:sp>
        <p:nvSpPr>
          <p:cNvPr id="3" name="Content Placeholder 2"/>
          <p:cNvSpPr>
            <a:spLocks noGrp="1"/>
          </p:cNvSpPr>
          <p:nvPr>
            <p:ph idx="1"/>
          </p:nvPr>
        </p:nvSpPr>
        <p:spPr/>
        <p:txBody>
          <a:bodyPr/>
          <a:lstStyle/>
          <a:p>
            <a:r>
              <a:rPr lang="en-US" dirty="0"/>
              <a:t>If the mail is for another business line do not reroute the mail in the CM portal.</a:t>
            </a:r>
          </a:p>
          <a:p>
            <a:pPr lvl="1">
              <a:buFont typeface="Wingdings" panose="05000000000000000000" pitchFamily="2" charset="2"/>
              <a:buChar char="Ø"/>
            </a:pPr>
            <a:r>
              <a:rPr lang="en-US" dirty="0"/>
              <a:t>Use the functionality within the portal to download the mail image(s) to PDF format, and send the document(s), via encrypted e-mail, to the appropriate business line.</a:t>
            </a:r>
          </a:p>
          <a:p>
            <a:pPr lvl="1">
              <a:buFont typeface="Wingdings" panose="05000000000000000000" pitchFamily="2" charset="2"/>
              <a:buChar char="Ø"/>
            </a:pPr>
            <a:r>
              <a:rPr lang="en-US" dirty="0"/>
              <a:t>Other business lines include Education, Insurance, Loan Guaranty, VR&amp;E, </a:t>
            </a:r>
            <a:r>
              <a:rPr lang="en-US" b="1" dirty="0"/>
              <a:t>Fiduciary Hub</a:t>
            </a:r>
            <a:r>
              <a:rPr lang="en-US" dirty="0"/>
              <a:t>, SSD/finance, VHA, and NCA.</a:t>
            </a:r>
          </a:p>
          <a:p>
            <a:pPr lvl="2">
              <a:buFont typeface="Wingdings" panose="05000000000000000000" pitchFamily="2" charset="2"/>
              <a:buChar char="Ø"/>
            </a:pPr>
            <a:r>
              <a:rPr lang="en-US" dirty="0"/>
              <a:t>Review </a:t>
            </a:r>
            <a:r>
              <a:rPr lang="en-US" u="sng" dirty="0">
                <a:hlinkClick r:id="rId2"/>
              </a:rPr>
              <a:t>M21-1 III.ii.1.E</a:t>
            </a:r>
            <a:r>
              <a:rPr lang="en-US" u="sng" dirty="0"/>
              <a:t> </a:t>
            </a:r>
            <a:r>
              <a:rPr lang="en-US" dirty="0"/>
              <a:t>for addresses where mail can be sent for other business lines.</a:t>
            </a:r>
          </a:p>
        </p:txBody>
      </p:sp>
    </p:spTree>
    <p:extLst>
      <p:ext uri="{BB962C8B-B14F-4D97-AF65-F5344CB8AC3E}">
        <p14:creationId xmlns:p14="http://schemas.microsoft.com/office/powerpoint/2010/main" val="13669466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8340943" cy="1151592"/>
          </a:xfrm>
        </p:spPr>
        <p:txBody>
          <a:bodyPr/>
          <a:lstStyle/>
          <a:p>
            <a:pPr hangingPunct="0"/>
            <a:r>
              <a:rPr lang="en-US" sz="3800" dirty="0">
                <a:effectLst>
                  <a:outerShdw blurRad="38100" dist="38100" dir="2700000" algn="tl">
                    <a:srgbClr val="000000">
                      <a:alpha val="43137"/>
                    </a:srgbClr>
                  </a:outerShdw>
                </a:effectLst>
              </a:rPr>
              <a:t>Processing Solicited and Unsolicited Mail</a:t>
            </a:r>
          </a:p>
        </p:txBody>
      </p:sp>
      <p:sp>
        <p:nvSpPr>
          <p:cNvPr id="3" name="Content Placeholder 2"/>
          <p:cNvSpPr>
            <a:spLocks noGrp="1"/>
          </p:cNvSpPr>
          <p:nvPr>
            <p:ph idx="1"/>
          </p:nvPr>
        </p:nvSpPr>
        <p:spPr/>
        <p:txBody>
          <a:bodyPr/>
          <a:lstStyle/>
          <a:p>
            <a:r>
              <a:rPr lang="en-US" dirty="0"/>
              <a:t>Solicited mail</a:t>
            </a:r>
          </a:p>
          <a:p>
            <a:pPr lvl="1">
              <a:buFont typeface="Wingdings" panose="05000000000000000000" pitchFamily="2" charset="2"/>
              <a:buChar char="Ø"/>
            </a:pPr>
            <a:r>
              <a:rPr lang="en-US" dirty="0"/>
              <a:t>Close out tracked item in VBMS when solicited mail is received.</a:t>
            </a:r>
          </a:p>
          <a:p>
            <a:r>
              <a:rPr lang="en-US" dirty="0"/>
              <a:t>Unsolicited mail</a:t>
            </a:r>
          </a:p>
          <a:p>
            <a:pPr lvl="1">
              <a:buFont typeface="Wingdings" panose="05000000000000000000" pitchFamily="2" charset="2"/>
              <a:buChar char="Ø"/>
            </a:pPr>
            <a:r>
              <a:rPr lang="en-US" dirty="0"/>
              <a:t>Update the MANAGE EVIDENCE screen with the evidence received under the ADD UNSOLICITED tab in VBMS.</a:t>
            </a:r>
          </a:p>
        </p:txBody>
      </p:sp>
    </p:spTree>
    <p:extLst>
      <p:ext uri="{BB962C8B-B14F-4D97-AF65-F5344CB8AC3E}">
        <p14:creationId xmlns:p14="http://schemas.microsoft.com/office/powerpoint/2010/main" val="15436073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8340943" cy="1151592"/>
          </a:xfrm>
        </p:spPr>
        <p:txBody>
          <a:bodyPr/>
          <a:lstStyle/>
          <a:p>
            <a:pPr hangingPunct="0"/>
            <a:r>
              <a:rPr lang="en-US" sz="3800" dirty="0">
                <a:effectLst>
                  <a:outerShdw blurRad="38100" dist="38100" dir="2700000" algn="tl">
                    <a:srgbClr val="000000">
                      <a:alpha val="43137"/>
                    </a:srgbClr>
                  </a:outerShdw>
                </a:effectLst>
              </a:rPr>
              <a:t>Rerouting Mail by E-mail to other Business Lines</a:t>
            </a:r>
          </a:p>
        </p:txBody>
      </p:sp>
      <p:sp>
        <p:nvSpPr>
          <p:cNvPr id="3" name="Content Placeholder 2"/>
          <p:cNvSpPr>
            <a:spLocks noGrp="1"/>
          </p:cNvSpPr>
          <p:nvPr>
            <p:ph idx="1"/>
          </p:nvPr>
        </p:nvSpPr>
        <p:spPr>
          <a:xfrm>
            <a:off x="847165" y="1789114"/>
            <a:ext cx="10945906" cy="4856385"/>
          </a:xfrm>
        </p:spPr>
        <p:txBody>
          <a:bodyPr/>
          <a:lstStyle/>
          <a:p>
            <a:pPr lvl="0"/>
            <a:r>
              <a:rPr lang="en-US" dirty="0"/>
              <a:t>If the Basic User identifies mail for business lines not in CM, he/she</a:t>
            </a:r>
          </a:p>
          <a:p>
            <a:pPr lvl="1"/>
            <a:r>
              <a:rPr lang="en-US" dirty="0"/>
              <a:t>uses the functionality within the portal to download the mail image(s) to PDF format, and</a:t>
            </a:r>
          </a:p>
          <a:p>
            <a:pPr lvl="1"/>
            <a:r>
              <a:rPr lang="en-US" dirty="0"/>
              <a:t>sends the document(s), via encrypted e-mail, to the appropriate business line. </a:t>
            </a:r>
          </a:p>
          <a:p>
            <a:pPr lvl="0"/>
            <a:r>
              <a:rPr lang="en-US" dirty="0"/>
              <a:t>Business lines not in the CM:</a:t>
            </a:r>
          </a:p>
          <a:p>
            <a:pPr lvl="1"/>
            <a:r>
              <a:rPr lang="en-US" dirty="0"/>
              <a:t>Fiduciary Hub (</a:t>
            </a:r>
            <a:r>
              <a:rPr lang="en-US" b="1" dirty="0"/>
              <a:t>Do not</a:t>
            </a:r>
            <a:r>
              <a:rPr lang="en-US" dirty="0"/>
              <a:t> re-route Fiduciary Hub mail to the co-located RO)</a:t>
            </a:r>
          </a:p>
          <a:p>
            <a:pPr lvl="1"/>
            <a:r>
              <a:rPr lang="en-US" dirty="0"/>
              <a:t>Loan Guaranty	- National Cemetery Administration 	</a:t>
            </a:r>
          </a:p>
          <a:p>
            <a:pPr lvl="1"/>
            <a:r>
              <a:rPr lang="en-US" dirty="0"/>
              <a:t>Education        	- VR&amp;E		- Support Service Division/Finance </a:t>
            </a:r>
          </a:p>
          <a:p>
            <a:pPr lvl="1"/>
            <a:r>
              <a:rPr lang="en-US" dirty="0"/>
              <a:t>Insurance     	- VHA			</a:t>
            </a:r>
          </a:p>
        </p:txBody>
      </p:sp>
    </p:spTree>
    <p:extLst>
      <p:ext uri="{BB962C8B-B14F-4D97-AF65-F5344CB8AC3E}">
        <p14:creationId xmlns:p14="http://schemas.microsoft.com/office/powerpoint/2010/main" val="11910992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8340943" cy="1151592"/>
          </a:xfrm>
        </p:spPr>
        <p:txBody>
          <a:bodyPr/>
          <a:lstStyle/>
          <a:p>
            <a:r>
              <a:rPr lang="en-US" sz="3800" dirty="0">
                <a:effectLst>
                  <a:outerShdw blurRad="38100" dist="38100" dir="2700000" algn="tl">
                    <a:srgbClr val="000000">
                      <a:alpha val="43137"/>
                    </a:srgbClr>
                  </a:outerShdw>
                </a:effectLst>
              </a:rPr>
              <a:t>Overview of VCIP Shipping Procedures </a:t>
            </a:r>
          </a:p>
        </p:txBody>
      </p:sp>
      <p:sp>
        <p:nvSpPr>
          <p:cNvPr id="3" name="Content Placeholder 2"/>
          <p:cNvSpPr>
            <a:spLocks noGrp="1"/>
          </p:cNvSpPr>
          <p:nvPr>
            <p:ph idx="1"/>
          </p:nvPr>
        </p:nvSpPr>
        <p:spPr>
          <a:xfrm>
            <a:off x="834286" y="1506828"/>
            <a:ext cx="10945906" cy="4765183"/>
          </a:xfrm>
        </p:spPr>
        <p:txBody>
          <a:bodyPr/>
          <a:lstStyle/>
          <a:p>
            <a:r>
              <a:rPr lang="en-US" sz="2400" dirty="0"/>
              <a:t>Source materials not eligible for CM processing will be shipped to the scanning vendors using the Record Management Number (RMN)/Document Control Sheet (DCS) shipping process. These include:</a:t>
            </a:r>
          </a:p>
          <a:p>
            <a:pPr lvl="1">
              <a:buFont typeface="Wingdings" panose="05000000000000000000" pitchFamily="2" charset="2"/>
              <a:buChar char="Ø"/>
            </a:pPr>
            <a:r>
              <a:rPr lang="en-US" dirty="0"/>
              <a:t>Claims folders</a:t>
            </a:r>
          </a:p>
          <a:p>
            <a:pPr lvl="1">
              <a:buFont typeface="Wingdings" panose="05000000000000000000" pitchFamily="2" charset="2"/>
              <a:buChar char="Ø"/>
            </a:pPr>
            <a:r>
              <a:rPr lang="en-US" dirty="0"/>
              <a:t>Service treatment records (STRs)</a:t>
            </a:r>
          </a:p>
          <a:p>
            <a:pPr lvl="1">
              <a:buFont typeface="Wingdings" panose="05000000000000000000" pitchFamily="2" charset="2"/>
              <a:buChar char="Ø"/>
            </a:pPr>
            <a:r>
              <a:rPr lang="en-US" dirty="0"/>
              <a:t>Personnel records</a:t>
            </a:r>
          </a:p>
          <a:p>
            <a:endParaRPr lang="en-US" sz="2000" dirty="0"/>
          </a:p>
        </p:txBody>
      </p:sp>
    </p:spTree>
    <p:extLst>
      <p:ext uri="{BB962C8B-B14F-4D97-AF65-F5344CB8AC3E}">
        <p14:creationId xmlns:p14="http://schemas.microsoft.com/office/powerpoint/2010/main" val="3669001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100209"/>
            <a:ext cx="9699015" cy="1151592"/>
          </a:xfrm>
        </p:spPr>
        <p:txBody>
          <a:bodyPr/>
          <a:lstStyle/>
          <a:p>
            <a:pPr hangingPunct="0"/>
            <a:r>
              <a:rPr lang="en-US" sz="3600" b="1" dirty="0">
                <a:effectLst/>
              </a:rPr>
              <a:t>Record Management Number (RMN)/Document Control Sheet (DCS) Shipping Process</a:t>
            </a:r>
            <a:endParaRPr lang="en-US" sz="3600" dirty="0">
              <a:effectLst/>
            </a:endParaRPr>
          </a:p>
        </p:txBody>
      </p:sp>
      <p:sp>
        <p:nvSpPr>
          <p:cNvPr id="3" name="Content Placeholder 2"/>
          <p:cNvSpPr>
            <a:spLocks noGrp="1"/>
          </p:cNvSpPr>
          <p:nvPr>
            <p:ph idx="1"/>
          </p:nvPr>
        </p:nvSpPr>
        <p:spPr>
          <a:xfrm>
            <a:off x="834286" y="1506828"/>
            <a:ext cx="10945906" cy="4765183"/>
          </a:xfrm>
        </p:spPr>
        <p:txBody>
          <a:bodyPr/>
          <a:lstStyle/>
          <a:p>
            <a:pPr lvl="0" hangingPunct="0"/>
            <a:r>
              <a:rPr lang="en-US" dirty="0"/>
              <a:t>CSRA portal access is required to ship documents to the scanning vendor via the RMN/DCS process. There are limited CSRA portal access accounts available. Instructions on how to obtain access and shipping requirements are outlined in M21-1</a:t>
            </a:r>
            <a:r>
              <a:rPr lang="en-US" cap="small" dirty="0"/>
              <a:t> </a:t>
            </a:r>
            <a:r>
              <a:rPr lang="en-US" dirty="0"/>
              <a:t>III.ii.1.F</a:t>
            </a:r>
          </a:p>
          <a:p>
            <a:pPr>
              <a:buFont typeface="Arial" panose="020B0604020202020204" pitchFamily="34" charset="0"/>
              <a:buChar char="•"/>
            </a:pPr>
            <a:endParaRPr lang="en-US" sz="2000" dirty="0"/>
          </a:p>
        </p:txBody>
      </p:sp>
    </p:spTree>
    <p:extLst>
      <p:ext uri="{BB962C8B-B14F-4D97-AF65-F5344CB8AC3E}">
        <p14:creationId xmlns:p14="http://schemas.microsoft.com/office/powerpoint/2010/main" val="29584815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8340943" cy="1151592"/>
          </a:xfrm>
        </p:spPr>
        <p:txBody>
          <a:bodyPr/>
          <a:lstStyle/>
          <a:p>
            <a:pPr hangingPunct="0"/>
            <a:r>
              <a:rPr lang="en-US" b="1" dirty="0">
                <a:effectLst/>
              </a:rPr>
              <a:t>Requesting a Folder Rescan and Other Scanning Inquiries  </a:t>
            </a:r>
            <a:endParaRPr lang="en-US" dirty="0">
              <a:effectLst/>
            </a:endParaRPr>
          </a:p>
        </p:txBody>
      </p:sp>
      <p:sp>
        <p:nvSpPr>
          <p:cNvPr id="3" name="Content Placeholder 2"/>
          <p:cNvSpPr>
            <a:spLocks noGrp="1"/>
          </p:cNvSpPr>
          <p:nvPr>
            <p:ph idx="1"/>
          </p:nvPr>
        </p:nvSpPr>
        <p:spPr>
          <a:xfrm>
            <a:off x="847165" y="1532586"/>
            <a:ext cx="10945906" cy="4765183"/>
          </a:xfrm>
        </p:spPr>
        <p:txBody>
          <a:bodyPr/>
          <a:lstStyle/>
          <a:p>
            <a:pPr lvl="0" hangingPunct="0"/>
            <a:r>
              <a:rPr lang="en-US" dirty="0"/>
              <a:t>If documents are missing from VBMS the source folder or shipment must be located before a rescan request can be submitted. </a:t>
            </a:r>
          </a:p>
          <a:p>
            <a:pPr lvl="1" hangingPunct="0">
              <a:buFont typeface="Wingdings" panose="05000000000000000000" pitchFamily="2" charset="2"/>
              <a:buChar char="Ø"/>
            </a:pPr>
            <a:r>
              <a:rPr lang="en-US" dirty="0"/>
              <a:t>If looking for the C-file first check COVERS. When the claims folder is shipped from an RO or RMC to the scanning vendor it should have been COVERED to one of the locations in M21-1</a:t>
            </a:r>
            <a:r>
              <a:rPr lang="en-US" cap="small" dirty="0"/>
              <a:t> </a:t>
            </a:r>
            <a:r>
              <a:rPr lang="en-US" dirty="0"/>
              <a:t>III.ii.3.B.</a:t>
            </a:r>
          </a:p>
          <a:p>
            <a:pPr lvl="1" hangingPunct="0">
              <a:buFont typeface="Wingdings" panose="05000000000000000000" pitchFamily="2" charset="2"/>
              <a:buChar char="Ø"/>
            </a:pPr>
            <a:r>
              <a:rPr lang="en-US" dirty="0"/>
              <a:t>Check the VBMS Intake tab.</a:t>
            </a:r>
          </a:p>
          <a:p>
            <a:pPr lvl="2" hangingPunct="0">
              <a:buFont typeface="Wingdings" panose="05000000000000000000" pitchFamily="2" charset="2"/>
              <a:buChar char="Ø"/>
            </a:pPr>
            <a:r>
              <a:rPr lang="en-US" dirty="0"/>
              <a:t>Once you have a list of all RMN/DCS shipments for that file number you can determine which DCS was shipped on the same day that matches the date shown as shipped in COVERS.  </a:t>
            </a:r>
          </a:p>
          <a:p>
            <a:pPr marL="0" indent="0">
              <a:buNone/>
            </a:pPr>
            <a:endParaRPr lang="en-US" sz="2000" dirty="0"/>
          </a:p>
          <a:p>
            <a:pPr>
              <a:buFont typeface="Arial" panose="020B0604020202020204" pitchFamily="34" charset="0"/>
              <a:buChar char="•"/>
            </a:pPr>
            <a:endParaRPr lang="en-US" sz="2000" dirty="0"/>
          </a:p>
        </p:txBody>
      </p:sp>
    </p:spTree>
    <p:extLst>
      <p:ext uri="{BB962C8B-B14F-4D97-AF65-F5344CB8AC3E}">
        <p14:creationId xmlns:p14="http://schemas.microsoft.com/office/powerpoint/2010/main" val="31665367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8340943" cy="1151592"/>
          </a:xfrm>
        </p:spPr>
        <p:txBody>
          <a:bodyPr/>
          <a:lstStyle/>
          <a:p>
            <a:pPr hangingPunct="0"/>
            <a:r>
              <a:rPr lang="en-US" b="1" dirty="0">
                <a:effectLst/>
              </a:rPr>
              <a:t>Requesting a Folder Rescan and Other Scanning Inquiries  (cont.)</a:t>
            </a:r>
            <a:endParaRPr lang="en-US" dirty="0">
              <a:effectLst/>
            </a:endParaRPr>
          </a:p>
        </p:txBody>
      </p:sp>
      <p:sp>
        <p:nvSpPr>
          <p:cNvPr id="3" name="Content Placeholder 2"/>
          <p:cNvSpPr>
            <a:spLocks noGrp="1"/>
          </p:cNvSpPr>
          <p:nvPr>
            <p:ph idx="1"/>
          </p:nvPr>
        </p:nvSpPr>
        <p:spPr>
          <a:xfrm>
            <a:off x="847165" y="1532586"/>
            <a:ext cx="10945906" cy="4765183"/>
          </a:xfrm>
        </p:spPr>
        <p:txBody>
          <a:bodyPr/>
          <a:lstStyle/>
          <a:p>
            <a:pPr lvl="0" hangingPunct="0"/>
            <a:r>
              <a:rPr lang="en-US" dirty="0"/>
              <a:t>Rescan requests for shipments to DCSS1, DCSS2, and ICMHS (SMS) can be submitted through the </a:t>
            </a:r>
            <a:r>
              <a:rPr lang="en-US" u="sng" dirty="0">
                <a:hlinkClick r:id="rId2" tooltip="OBPI - VCIP Issue Tracker"/>
              </a:rPr>
              <a:t>OBPI-VCIP Issue Tracker</a:t>
            </a:r>
            <a:r>
              <a:rPr lang="en-US" dirty="0"/>
              <a:t>.</a:t>
            </a:r>
          </a:p>
          <a:p>
            <a:pPr hangingPunct="0"/>
            <a:r>
              <a:rPr lang="en-US" dirty="0"/>
              <a:t>Rescan requests for shipments to DCSC1 and DCSC2 (CACI) can be submitted through the </a:t>
            </a:r>
            <a:r>
              <a:rPr lang="en-US" u="sng" dirty="0">
                <a:hlinkClick r:id="rId3"/>
              </a:rPr>
              <a:t>ICMHS Tracking Portal</a:t>
            </a:r>
            <a:r>
              <a:rPr lang="en-US" dirty="0"/>
              <a:t>.  </a:t>
            </a:r>
          </a:p>
          <a:p>
            <a:pPr lvl="1" hangingPunct="0">
              <a:buFont typeface="Wingdings" panose="05000000000000000000" pitchFamily="2" charset="2"/>
              <a:buChar char="Ø"/>
            </a:pPr>
            <a:r>
              <a:rPr lang="en-US" b="1" dirty="0"/>
              <a:t>Additional information on how to check the status of an RMN or DCS in the vendor portals can be found at the </a:t>
            </a:r>
            <a:r>
              <a:rPr lang="en-US" b="1" u="sng" dirty="0">
                <a:hlinkClick r:id="rId4"/>
              </a:rPr>
              <a:t>VBA Centralized Mail Intranet</a:t>
            </a:r>
            <a:r>
              <a:rPr lang="en-US" b="1" dirty="0"/>
              <a:t> and the document </a:t>
            </a:r>
            <a:r>
              <a:rPr lang="en-US" b="1" u="sng" dirty="0">
                <a:hlinkClick r:id="rId5"/>
              </a:rPr>
              <a:t>How to Check the Status of an RMN or DCS in the Vendor Portals</a:t>
            </a:r>
            <a:r>
              <a:rPr lang="en-US" b="1" dirty="0"/>
              <a:t> found at the bottom of the on the OBPI-VCIP Issue Tracker page.</a:t>
            </a:r>
            <a:endParaRPr lang="en-US" dirty="0"/>
          </a:p>
          <a:p>
            <a:pPr lvl="0" hangingPunct="0"/>
            <a:endParaRPr lang="en-US" dirty="0"/>
          </a:p>
          <a:p>
            <a:pPr marL="0" indent="0">
              <a:buNone/>
            </a:pPr>
            <a:endParaRPr lang="en-US" sz="2000" dirty="0"/>
          </a:p>
          <a:p>
            <a:pPr>
              <a:buFont typeface="Arial" panose="020B0604020202020204" pitchFamily="34" charset="0"/>
              <a:buChar char="•"/>
            </a:pPr>
            <a:endParaRPr lang="en-US" sz="2000" dirty="0"/>
          </a:p>
        </p:txBody>
      </p:sp>
    </p:spTree>
    <p:extLst>
      <p:ext uri="{BB962C8B-B14F-4D97-AF65-F5344CB8AC3E}">
        <p14:creationId xmlns:p14="http://schemas.microsoft.com/office/powerpoint/2010/main" val="4955606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8030047" cy="1151592"/>
          </a:xfrm>
        </p:spPr>
        <p:txBody>
          <a:bodyPr/>
          <a:lstStyle/>
          <a:p>
            <a:r>
              <a:rPr lang="en-US" dirty="0">
                <a:effectLst>
                  <a:outerShdw blurRad="38100" dist="38100" dir="2700000" algn="tl">
                    <a:srgbClr val="000000">
                      <a:alpha val="43137"/>
                    </a:srgbClr>
                  </a:outerShdw>
                </a:effectLst>
              </a:rPr>
              <a:t>Lesson Review and Wrap Up</a:t>
            </a:r>
            <a:endParaRPr lang="en-US" dirty="0"/>
          </a:p>
        </p:txBody>
      </p:sp>
      <p:sp>
        <p:nvSpPr>
          <p:cNvPr id="3" name="Content Placeholder 2"/>
          <p:cNvSpPr>
            <a:spLocks noGrp="1"/>
          </p:cNvSpPr>
          <p:nvPr>
            <p:ph idx="1"/>
          </p:nvPr>
        </p:nvSpPr>
        <p:spPr/>
        <p:txBody>
          <a:bodyPr/>
          <a:lstStyle/>
          <a:p>
            <a:pPr marL="0" indent="0" algn="ctr">
              <a:buNone/>
            </a:pPr>
            <a:endParaRPr lang="en-US" kern="10" dirty="0">
              <a:ln w="9525">
                <a:round/>
                <a:headEnd/>
                <a:tailEnd/>
              </a:ln>
              <a:gradFill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5400000" scaled="1"/>
              </a:gradFill>
            </a:endParaRPr>
          </a:p>
          <a:p>
            <a:pPr marL="0" indent="0" algn="ctr">
              <a:buNone/>
            </a:pPr>
            <a:r>
              <a:rPr lang="en-US" sz="12000" kern="10" dirty="0">
                <a:ln w="9525">
                  <a:round/>
                  <a:headEnd/>
                  <a:tailEnd/>
                </a:ln>
                <a:gradFill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5400000" scaled="1"/>
                </a:gradFill>
              </a:rPr>
              <a:t>Review</a:t>
            </a:r>
          </a:p>
          <a:p>
            <a:pPr marL="0" indent="0" algn="ctr">
              <a:buNone/>
            </a:pPr>
            <a:endParaRPr lang="en-US" kern="10" dirty="0">
              <a:ln w="9525">
                <a:round/>
                <a:headEnd/>
                <a:tailEnd/>
              </a:ln>
              <a:gradFill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5400000" scaled="1"/>
              </a:gradFill>
            </a:endParaRPr>
          </a:p>
          <a:p>
            <a:pPr marL="0" indent="0">
              <a:buNone/>
            </a:pPr>
            <a:endParaRPr lang="en-US" dirty="0"/>
          </a:p>
        </p:txBody>
      </p:sp>
    </p:spTree>
    <p:extLst>
      <p:ext uri="{BB962C8B-B14F-4D97-AF65-F5344CB8AC3E}">
        <p14:creationId xmlns:p14="http://schemas.microsoft.com/office/powerpoint/2010/main" val="2867468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8103199" cy="1151592"/>
          </a:xfrm>
        </p:spPr>
        <p:txBody>
          <a:bodyPr/>
          <a:lstStyle/>
          <a:p>
            <a:r>
              <a:rPr lang="en-US" sz="4000" dirty="0">
                <a:latin typeface="Times New Roman" panose="02020603050405020304" pitchFamily="18" charset="0"/>
                <a:cs typeface="Times New Roman" panose="02020603050405020304" pitchFamily="18" charset="0"/>
              </a:rPr>
              <a:t>Lesson Objectives</a:t>
            </a:r>
          </a:p>
        </p:txBody>
      </p:sp>
      <p:sp>
        <p:nvSpPr>
          <p:cNvPr id="3" name="Content Placeholder 2"/>
          <p:cNvSpPr>
            <a:spLocks noGrp="1"/>
          </p:cNvSpPr>
          <p:nvPr>
            <p:ph idx="1"/>
          </p:nvPr>
        </p:nvSpPr>
        <p:spPr/>
        <p:txBody>
          <a:bodyPr/>
          <a:lstStyle/>
          <a:p>
            <a:pPr lvl="0" hangingPunct="0"/>
            <a:r>
              <a:rPr lang="en-US" sz="2800" dirty="0"/>
              <a:t>Understand the roles and responsibilities in the centralized mail process</a:t>
            </a:r>
          </a:p>
          <a:p>
            <a:pPr lvl="0" hangingPunct="0"/>
            <a:r>
              <a:rPr lang="en-US" sz="2800" dirty="0"/>
              <a:t>Understand the procedures for Record Management Number (RMN)/Document Control Sheet (DCS) Shipping</a:t>
            </a:r>
          </a:p>
          <a:p>
            <a:pPr marL="0" indent="0">
              <a:buNone/>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5371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8139775" cy="1151592"/>
          </a:xfrm>
        </p:spPr>
        <p:txBody>
          <a:bodyPr/>
          <a:lstStyle/>
          <a:p>
            <a:r>
              <a:rPr lang="en-US" sz="4000" dirty="0">
                <a:latin typeface="Times New Roman" panose="02020603050405020304" pitchFamily="18" charset="0"/>
                <a:cs typeface="Times New Roman" panose="02020603050405020304" pitchFamily="18" charset="0"/>
              </a:rPr>
              <a:t>References</a:t>
            </a:r>
          </a:p>
        </p:txBody>
      </p:sp>
      <p:sp>
        <p:nvSpPr>
          <p:cNvPr id="3" name="Content Placeholder 2"/>
          <p:cNvSpPr>
            <a:spLocks noGrp="1"/>
          </p:cNvSpPr>
          <p:nvPr>
            <p:ph idx="1"/>
          </p:nvPr>
        </p:nvSpPr>
        <p:spPr/>
        <p:txBody>
          <a:bodyPr/>
          <a:lstStyle/>
          <a:p>
            <a:pPr lvl="0" hangingPunct="0"/>
            <a:r>
              <a:rPr lang="en-US" sz="2800" u="sng" dirty="0">
                <a:hlinkClick r:id="rId2"/>
              </a:rPr>
              <a:t>M21-1, Part III, Subpart ii, Chapter 1, Section E, Centralized Mail (CM) Intake</a:t>
            </a:r>
            <a:endParaRPr lang="en-US" sz="2800" dirty="0"/>
          </a:p>
          <a:p>
            <a:pPr lvl="0" hangingPunct="0"/>
            <a:r>
              <a:rPr lang="en-US" sz="2800" u="sng" dirty="0">
                <a:hlinkClick r:id="rId3"/>
              </a:rPr>
              <a:t>M21-1, Part III, Subpart ii, Chapter 1, Section F, Veterans  Claims Intake Program (VCIP) Shipping</a:t>
            </a:r>
            <a:endParaRPr lang="en-US" sz="2800" dirty="0"/>
          </a:p>
          <a:p>
            <a:pPr lvl="0" fontAlgn="auto" hangingPunct="0"/>
            <a:r>
              <a:rPr lang="en-US" sz="2800" u="sng" dirty="0">
                <a:hlinkClick r:id="rId4"/>
              </a:rPr>
              <a:t>M21-1, Part III, Subpart i, Chapter 1, IPC</a:t>
            </a:r>
            <a:endParaRPr lang="en-US" sz="2800" dirty="0"/>
          </a:p>
          <a:p>
            <a:pPr lvl="0" hangingPunct="0"/>
            <a:r>
              <a:rPr lang="en-US" sz="2800" u="sng" dirty="0">
                <a:hlinkClick r:id="rId5"/>
              </a:rPr>
              <a:t>Centralized Mail Intranet</a:t>
            </a:r>
            <a:endParaRPr lang="en-US" sz="2800" dirty="0"/>
          </a:p>
          <a:p>
            <a:pPr lvl="0" hangingPunct="0"/>
            <a:r>
              <a:rPr lang="en-US" sz="2800" u="sng" dirty="0">
                <a:hlinkClick r:id="rId6" tooltip="OBPI - VCIP Issue Tracker"/>
              </a:rPr>
              <a:t>OBPI-VCIP Issue Tracker</a:t>
            </a:r>
            <a:endParaRPr lang="en-US" sz="2800" dirty="0"/>
          </a:p>
          <a:p>
            <a:pPr lvl="0" fontAlgn="auto" hangingPunct="0"/>
            <a:r>
              <a:rPr lang="en-US" sz="2800" u="sng" dirty="0">
                <a:hlinkClick r:id="rId7"/>
              </a:rPr>
              <a:t>ICMHS Tracking Portal</a:t>
            </a:r>
            <a:r>
              <a:rPr lang="en-US" sz="2800" dirty="0"/>
              <a:t> </a:t>
            </a:r>
          </a:p>
          <a:p>
            <a:pPr marL="0" indent="0">
              <a:buNone/>
            </a:pPr>
            <a:endParaRPr lang="en-US" dirty="0"/>
          </a:p>
        </p:txBody>
      </p:sp>
    </p:spTree>
    <p:extLst>
      <p:ext uri="{BB962C8B-B14F-4D97-AF65-F5344CB8AC3E}">
        <p14:creationId xmlns:p14="http://schemas.microsoft.com/office/powerpoint/2010/main" val="1639535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8194639" cy="1151592"/>
          </a:xfrm>
        </p:spPr>
        <p:txBody>
          <a:bodyPr/>
          <a:lstStyle/>
          <a:p>
            <a:pPr hangingPunct="0"/>
            <a:r>
              <a:rPr lang="en-US" cap="small" dirty="0">
                <a:effectLst>
                  <a:outerShdw blurRad="38100" dist="38100" dir="2700000" algn="tl">
                    <a:srgbClr val="000000">
                      <a:alpha val="43137"/>
                    </a:srgbClr>
                  </a:outerShdw>
                </a:effectLst>
              </a:rPr>
              <a:t>Overview of the Centralized Mail (CM) Process</a:t>
            </a:r>
          </a:p>
        </p:txBody>
      </p:sp>
      <p:sp>
        <p:nvSpPr>
          <p:cNvPr id="3" name="Content Placeholder 2"/>
          <p:cNvSpPr>
            <a:spLocks noGrp="1"/>
          </p:cNvSpPr>
          <p:nvPr>
            <p:ph idx="1"/>
          </p:nvPr>
        </p:nvSpPr>
        <p:spPr>
          <a:xfrm>
            <a:off x="618565" y="1738314"/>
            <a:ext cx="10945906" cy="4262437"/>
          </a:xfrm>
        </p:spPr>
        <p:txBody>
          <a:bodyPr/>
          <a:lstStyle/>
          <a:p>
            <a:pPr>
              <a:buClr>
                <a:srgbClr val="1D3275"/>
              </a:buClr>
              <a:buNone/>
            </a:pPr>
            <a:r>
              <a:rPr lang="en-US" altLang="en-US" sz="3600" dirty="0">
                <a:latin typeface="Times New Roman" panose="02020603050405020304" pitchFamily="18" charset="0"/>
                <a:cs typeface="Times New Roman" panose="02020603050405020304" pitchFamily="18" charset="0"/>
              </a:rPr>
              <a:t>Intent of the Centralized Mail (CM) process:</a:t>
            </a:r>
          </a:p>
          <a:p>
            <a:pPr>
              <a:buClr>
                <a:srgbClr val="1D3275"/>
              </a:buClr>
              <a:buNone/>
            </a:pPr>
            <a:endParaRPr lang="en-US" altLang="en-US" sz="1100" dirty="0">
              <a:latin typeface="Times New Roman" panose="02020603050405020304" pitchFamily="18" charset="0"/>
              <a:cs typeface="Times New Roman" panose="02020603050405020304" pitchFamily="18" charset="0"/>
            </a:endParaRPr>
          </a:p>
          <a:p>
            <a:pPr lvl="1">
              <a:buClr>
                <a:srgbClr val="1D3275"/>
              </a:buClr>
              <a:buFont typeface="Wingdings" pitchFamily="2" charset="2"/>
              <a:buChar char="Ø"/>
            </a:pPr>
            <a:r>
              <a:rPr lang="en-US" altLang="en-US" sz="3200" dirty="0">
                <a:latin typeface="Times New Roman" panose="02020603050405020304" pitchFamily="18" charset="0"/>
                <a:cs typeface="Times New Roman" panose="02020603050405020304" pitchFamily="18" charset="0"/>
              </a:rPr>
              <a:t>Eliminate paper handling at ROs</a:t>
            </a:r>
            <a:endParaRPr lang="en-US" altLang="en-US" sz="1100" dirty="0">
              <a:latin typeface="Times New Roman" panose="02020603050405020304" pitchFamily="18" charset="0"/>
              <a:cs typeface="Times New Roman" panose="02020603050405020304" pitchFamily="18" charset="0"/>
            </a:endParaRPr>
          </a:p>
          <a:p>
            <a:pPr lvl="1">
              <a:buClr>
                <a:srgbClr val="1D3275"/>
              </a:buClr>
              <a:buFont typeface="Wingdings" pitchFamily="2" charset="2"/>
              <a:buChar char="Ø"/>
            </a:pPr>
            <a:r>
              <a:rPr lang="en-US" altLang="en-US" sz="3200" dirty="0">
                <a:latin typeface="Times New Roman" panose="02020603050405020304" pitchFamily="18" charset="0"/>
                <a:cs typeface="Times New Roman" panose="02020603050405020304" pitchFamily="18" charset="0"/>
              </a:rPr>
              <a:t>Reduce number of times mail is handled</a:t>
            </a:r>
          </a:p>
          <a:p>
            <a:pPr lvl="1">
              <a:buClr>
                <a:srgbClr val="1D3275"/>
              </a:buClr>
              <a:buFont typeface="Wingdings" pitchFamily="2" charset="2"/>
              <a:buChar char="Ø"/>
            </a:pPr>
            <a:r>
              <a:rPr lang="en-US" altLang="en-US" sz="3200" dirty="0">
                <a:latin typeface="Times New Roman" panose="02020603050405020304" pitchFamily="18" charset="0"/>
                <a:cs typeface="Times New Roman" panose="02020603050405020304" pitchFamily="18" charset="0"/>
              </a:rPr>
              <a:t>Expedite uploading of mail to VBMS</a:t>
            </a:r>
          </a:p>
          <a:p>
            <a:pPr lvl="1">
              <a:buClr>
                <a:srgbClr val="1D3275"/>
              </a:buClr>
              <a:buFont typeface="Wingdings" pitchFamily="2" charset="2"/>
              <a:buChar char="Ø"/>
            </a:pPr>
            <a:r>
              <a:rPr lang="en-US" altLang="en-US" sz="3200" dirty="0"/>
              <a:t>Improve customer service</a:t>
            </a:r>
          </a:p>
          <a:p>
            <a:pPr lvl="1">
              <a:buClr>
                <a:srgbClr val="1D3275"/>
              </a:buClr>
              <a:buFont typeface="Wingdings" pitchFamily="2" charset="2"/>
              <a:buChar char="Ø"/>
            </a:pPr>
            <a:r>
              <a:rPr lang="en-US" altLang="en-US" sz="3200" dirty="0">
                <a:latin typeface="Times New Roman" panose="02020603050405020304" pitchFamily="18" charset="0"/>
                <a:cs typeface="Times New Roman" panose="02020603050405020304" pitchFamily="18" charset="0"/>
              </a:rPr>
              <a:t>Implement first in, first out (FIFO) workflow</a:t>
            </a:r>
          </a:p>
          <a:p>
            <a:pPr lvl="1">
              <a:buClr>
                <a:srgbClr val="1D3275"/>
              </a:buClr>
              <a:buFont typeface="Wingdings" pitchFamily="2" charset="2"/>
              <a:buChar char="Ø"/>
            </a:pPr>
            <a:endParaRPr lang="en-US" altLang="en-US" sz="1000" dirty="0"/>
          </a:p>
          <a:p>
            <a:endParaRPr lang="en-US" dirty="0"/>
          </a:p>
        </p:txBody>
      </p:sp>
    </p:spTree>
    <p:extLst>
      <p:ext uri="{BB962C8B-B14F-4D97-AF65-F5344CB8AC3E}">
        <p14:creationId xmlns:p14="http://schemas.microsoft.com/office/powerpoint/2010/main" val="33393758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9543057" cy="1151592"/>
          </a:xfrm>
        </p:spPr>
        <p:txBody>
          <a:bodyPr/>
          <a:lstStyle/>
          <a:p>
            <a:pPr hangingPunct="0"/>
            <a:r>
              <a:rPr lang="en-US" sz="3600" dirty="0">
                <a:effectLst>
                  <a:outerShdw blurRad="38100" dist="38100" dir="2700000" algn="tl">
                    <a:srgbClr val="000000">
                      <a:alpha val="43137"/>
                    </a:srgbClr>
                  </a:outerShdw>
                </a:effectLst>
              </a:rPr>
              <a:t>Roles and Responsibilities in the CM Process</a:t>
            </a:r>
          </a:p>
        </p:txBody>
      </p:sp>
      <p:sp>
        <p:nvSpPr>
          <p:cNvPr id="3" name="Content Placeholder 2"/>
          <p:cNvSpPr>
            <a:spLocks noGrp="1"/>
          </p:cNvSpPr>
          <p:nvPr>
            <p:ph idx="1"/>
          </p:nvPr>
        </p:nvSpPr>
        <p:spPr/>
        <p:txBody>
          <a:bodyPr/>
          <a:lstStyle/>
          <a:p>
            <a:pPr hangingPunct="0"/>
            <a:r>
              <a:rPr lang="en-US" dirty="0"/>
              <a:t>The Intake Processing Center (IPC) is responsible for initial screening, control and uploading to VBMS of mail received in the CM portal.</a:t>
            </a:r>
          </a:p>
          <a:p>
            <a:pPr lvl="1" hangingPunct="0">
              <a:buFont typeface="Wingdings" panose="05000000000000000000" pitchFamily="2" charset="2"/>
              <a:buChar char="Ø"/>
            </a:pPr>
            <a:r>
              <a:rPr lang="en-US" dirty="0"/>
              <a:t>Super user role</a:t>
            </a:r>
          </a:p>
          <a:p>
            <a:pPr lvl="1" hangingPunct="0">
              <a:buFont typeface="Wingdings" panose="05000000000000000000" pitchFamily="2" charset="2"/>
              <a:buChar char="Ø"/>
            </a:pPr>
            <a:r>
              <a:rPr lang="en-US" dirty="0"/>
              <a:t>Basic User role</a:t>
            </a:r>
          </a:p>
          <a:p>
            <a:pPr lvl="1" hangingPunct="0">
              <a:buFont typeface="Wingdings" panose="05000000000000000000" pitchFamily="2" charset="2"/>
              <a:buChar char="Ø"/>
            </a:pPr>
            <a:r>
              <a:rPr lang="en-US" dirty="0"/>
              <a:t>CM access optional role</a:t>
            </a:r>
          </a:p>
          <a:p>
            <a:pPr marL="0" indent="0">
              <a:buClr>
                <a:srgbClr val="1D3275"/>
              </a:buClr>
              <a:buNone/>
              <a:defRPr/>
            </a:pPr>
            <a:endParaRPr lang="en-US" sz="1050" dirty="0">
              <a:latin typeface="Times New Roman" panose="02020603050405020304" pitchFamily="18" charset="0"/>
              <a:cs typeface="Times New Roman" panose="02020603050405020304" pitchFamily="18" charset="0"/>
            </a:endParaRPr>
          </a:p>
          <a:p>
            <a:pPr marL="0" indent="0">
              <a:buClr>
                <a:srgbClr val="1D3275"/>
              </a:buClr>
              <a:buNone/>
              <a:defRPr/>
            </a:pPr>
            <a:endParaRPr lang="en-US" sz="105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6153987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39603" y="0"/>
            <a:ext cx="8194639" cy="1151592"/>
          </a:xfrm>
        </p:spPr>
        <p:txBody>
          <a:bodyPr/>
          <a:lstStyle/>
          <a:p>
            <a:pPr hangingPunct="0"/>
            <a:r>
              <a:rPr lang="en-US" dirty="0">
                <a:effectLst>
                  <a:outerShdw blurRad="38100" dist="38100" dir="2700000" algn="tl">
                    <a:srgbClr val="000000">
                      <a:alpha val="43137"/>
                    </a:srgbClr>
                  </a:outerShdw>
                </a:effectLst>
              </a:rPr>
              <a:t>Receipt, Separation, and Routing of Physical Mail in the Mailroom</a:t>
            </a:r>
          </a:p>
        </p:txBody>
      </p:sp>
      <p:sp>
        <p:nvSpPr>
          <p:cNvPr id="3" name="Content Placeholder 2"/>
          <p:cNvSpPr>
            <a:spLocks noGrp="1"/>
          </p:cNvSpPr>
          <p:nvPr>
            <p:ph idx="1"/>
          </p:nvPr>
        </p:nvSpPr>
        <p:spPr/>
        <p:txBody>
          <a:bodyPr/>
          <a:lstStyle/>
          <a:p>
            <a:pPr>
              <a:buClr>
                <a:srgbClr val="1D3275"/>
              </a:buClr>
              <a:defRPr/>
            </a:pPr>
            <a:r>
              <a:rPr lang="en-US" sz="3200" dirty="0">
                <a:latin typeface="Times New Roman" panose="02020603050405020304" pitchFamily="18" charset="0"/>
                <a:cs typeface="Times New Roman" panose="02020603050405020304" pitchFamily="18" charset="0"/>
              </a:rPr>
              <a:t>Mail automatically sent to the scanning vendor</a:t>
            </a:r>
          </a:p>
          <a:p>
            <a:pPr>
              <a:buClr>
                <a:srgbClr val="1D3275"/>
              </a:buClr>
              <a:defRPr/>
            </a:pPr>
            <a:r>
              <a:rPr lang="en-US" dirty="0"/>
              <a:t>Physical mail received at the RO</a:t>
            </a:r>
          </a:p>
          <a:p>
            <a:pPr>
              <a:buClr>
                <a:srgbClr val="1D3275"/>
              </a:buClr>
              <a:defRPr/>
            </a:pPr>
            <a:r>
              <a:rPr lang="en-US" sz="3200" dirty="0">
                <a:latin typeface="Times New Roman" panose="02020603050405020304" pitchFamily="18" charset="0"/>
                <a:cs typeface="Times New Roman" panose="02020603050405020304" pitchFamily="18" charset="0"/>
              </a:rPr>
              <a:t>Other VA business lines</a:t>
            </a:r>
          </a:p>
          <a:p>
            <a:pPr>
              <a:lnSpc>
                <a:spcPct val="150000"/>
              </a:lnSpc>
              <a:buClr>
                <a:srgbClr val="1D3275"/>
              </a:buClr>
              <a:buNone/>
              <a:defRPr/>
            </a:pPr>
            <a:endParaRPr lang="en-US" sz="1050" dirty="0">
              <a:latin typeface="Times New Roman" panose="02020603050405020304" pitchFamily="18" charset="0"/>
              <a:cs typeface="Times New Roman" panose="02020603050405020304" pitchFamily="18" charset="0"/>
            </a:endParaRPr>
          </a:p>
          <a:p>
            <a:pPr marL="0" indent="0">
              <a:buNone/>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01114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8194639" cy="1151592"/>
          </a:xfrm>
        </p:spPr>
        <p:txBody>
          <a:bodyPr/>
          <a:lstStyle/>
          <a:p>
            <a:pPr hangingPunct="0"/>
            <a:r>
              <a:rPr lang="en-US" dirty="0">
                <a:effectLst>
                  <a:outerShdw blurRad="38100" dist="38100" dir="2700000" algn="tl">
                    <a:srgbClr val="000000">
                      <a:alpha val="43137"/>
                    </a:srgbClr>
                  </a:outerShdw>
                </a:effectLst>
              </a:rPr>
              <a:t>Shipping Mail to Scanning Vendors</a:t>
            </a:r>
          </a:p>
        </p:txBody>
      </p:sp>
      <p:sp>
        <p:nvSpPr>
          <p:cNvPr id="3" name="Content Placeholder 2"/>
          <p:cNvSpPr>
            <a:spLocks noGrp="1"/>
          </p:cNvSpPr>
          <p:nvPr>
            <p:ph idx="1"/>
          </p:nvPr>
        </p:nvSpPr>
        <p:spPr>
          <a:xfrm>
            <a:off x="707464" y="1700214"/>
            <a:ext cx="11357535" cy="4262437"/>
          </a:xfrm>
        </p:spPr>
        <p:txBody>
          <a:bodyPr/>
          <a:lstStyle/>
          <a:p>
            <a:pPr lvl="1">
              <a:buClr>
                <a:srgbClr val="1D3275"/>
              </a:buClr>
              <a:buFont typeface="Wingdings" panose="05000000000000000000" pitchFamily="2" charset="2"/>
              <a:buChar char="Ø"/>
              <a:defRPr/>
            </a:pPr>
            <a:r>
              <a:rPr lang="en-US" sz="2800" dirty="0"/>
              <a:t>Return the mail in the original envelope or staple envelope to the front of the mail.</a:t>
            </a:r>
          </a:p>
          <a:p>
            <a:pPr lvl="1">
              <a:buFont typeface="Wingdings" panose="05000000000000000000" pitchFamily="2" charset="2"/>
              <a:buChar char="Ø"/>
            </a:pPr>
            <a:r>
              <a:rPr lang="en-US" sz="2800" dirty="0"/>
              <a:t>To indicate separation for the vendors of packets for multiple claimants use sheet of paper between packets or place each packet in a manila folder.</a:t>
            </a:r>
          </a:p>
          <a:p>
            <a:pPr lvl="1">
              <a:buFont typeface="Wingdings" panose="05000000000000000000" pitchFamily="2" charset="2"/>
              <a:buChar char="Ø"/>
            </a:pPr>
            <a:r>
              <a:rPr lang="en-US" sz="2800" dirty="0">
                <a:solidFill>
                  <a:srgbClr val="002060"/>
                </a:solidFill>
              </a:rPr>
              <a:t>Place bundled mail into a USPS </a:t>
            </a:r>
            <a:r>
              <a:rPr lang="en-US" sz="2800" i="1" dirty="0">
                <a:solidFill>
                  <a:srgbClr val="002060"/>
                </a:solidFill>
              </a:rPr>
              <a:t>Priority Mail Medium Flat Rate Box.</a:t>
            </a:r>
          </a:p>
          <a:p>
            <a:pPr lvl="2">
              <a:buFont typeface="Wingdings" panose="05000000000000000000" pitchFamily="2" charset="2"/>
              <a:buChar char="Ø"/>
            </a:pPr>
            <a:r>
              <a:rPr lang="en-US" dirty="0">
                <a:solidFill>
                  <a:srgbClr val="002060"/>
                </a:solidFill>
              </a:rPr>
              <a:t>If the volume of mail is larger or smaller than the recommended priority mail medium flat rate box, a different sized container may be used as long as it is an official USPS container (box, envelope, etc.).</a:t>
            </a:r>
          </a:p>
        </p:txBody>
      </p:sp>
    </p:spTree>
    <p:extLst>
      <p:ext uri="{BB962C8B-B14F-4D97-AF65-F5344CB8AC3E}">
        <p14:creationId xmlns:p14="http://schemas.microsoft.com/office/powerpoint/2010/main" val="4027959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8103199" cy="1151592"/>
          </a:xfrm>
        </p:spPr>
        <p:txBody>
          <a:bodyPr/>
          <a:lstStyle/>
          <a:p>
            <a:r>
              <a:rPr lang="en-US" sz="3600" dirty="0">
                <a:effectLst>
                  <a:outerShdw blurRad="38100" dist="38100" dir="2700000" algn="tl">
                    <a:srgbClr val="000000">
                      <a:alpha val="43137"/>
                    </a:srgbClr>
                  </a:outerShdw>
                </a:effectLst>
              </a:rPr>
              <a:t>Shipping Mail to Scanning Vendors (cont.)</a:t>
            </a:r>
            <a:endParaRPr lang="en-US" sz="3600" dirty="0"/>
          </a:p>
        </p:txBody>
      </p:sp>
      <p:sp>
        <p:nvSpPr>
          <p:cNvPr id="3" name="Content Placeholder 2"/>
          <p:cNvSpPr>
            <a:spLocks noGrp="1"/>
          </p:cNvSpPr>
          <p:nvPr>
            <p:ph idx="1"/>
          </p:nvPr>
        </p:nvSpPr>
        <p:spPr>
          <a:xfrm>
            <a:off x="797061" y="1576171"/>
            <a:ext cx="10945906" cy="4536530"/>
          </a:xfrm>
        </p:spPr>
        <p:txBody>
          <a:bodyPr/>
          <a:lstStyle/>
          <a:p>
            <a:pPr>
              <a:buClr>
                <a:srgbClr val="1D3275"/>
              </a:buClr>
              <a:defRPr/>
            </a:pPr>
            <a:r>
              <a:rPr lang="en-US" dirty="0"/>
              <a:t>Fill the container to approximately 90 percent capacity and add filler material. Ensure there is enough cushioning and items do not shift.</a:t>
            </a:r>
          </a:p>
          <a:p>
            <a:pPr>
              <a:buClr>
                <a:srgbClr val="1D3275"/>
              </a:buClr>
              <a:defRPr/>
            </a:pPr>
            <a:r>
              <a:rPr lang="en-US" dirty="0"/>
              <a:t>Use clear plastic shipping tape with United States Postal Service Mailing writing to seal the box top, bottom sem. And reinforce the edges.</a:t>
            </a:r>
          </a:p>
          <a:p>
            <a:pPr>
              <a:buClr>
                <a:srgbClr val="1D3275"/>
              </a:buClr>
              <a:defRPr/>
            </a:pPr>
            <a:r>
              <a:rPr lang="en-US" dirty="0"/>
              <a:t>Label the top of the box CM for centralized mail.</a:t>
            </a:r>
          </a:p>
          <a:p>
            <a:pPr lvl="1">
              <a:buClr>
                <a:srgbClr val="1D3275"/>
              </a:buClr>
              <a:buFont typeface="Wingdings" panose="05000000000000000000" pitchFamily="2" charset="2"/>
              <a:buChar char="Ø"/>
              <a:defRPr/>
            </a:pPr>
            <a:r>
              <a:rPr lang="en-US" dirty="0"/>
              <a:t>All mail shipped to the vendors needs to contain a </a:t>
            </a:r>
            <a:r>
              <a:rPr lang="en-US" u="sng" dirty="0">
                <a:hlinkClick r:id="rId2"/>
              </a:rPr>
              <a:t>VA Directive 6609 Notice</a:t>
            </a:r>
            <a:r>
              <a:rPr lang="en-US" dirty="0"/>
              <a:t> sheet inserted into the shipping container. </a:t>
            </a:r>
          </a:p>
          <a:p>
            <a:pPr>
              <a:buClr>
                <a:srgbClr val="1D3275"/>
              </a:buClr>
              <a:defRPr/>
            </a:pPr>
            <a:endParaRPr lang="en-US" sz="1000" dirty="0"/>
          </a:p>
        </p:txBody>
      </p:sp>
    </p:spTree>
    <p:extLst>
      <p:ext uri="{BB962C8B-B14F-4D97-AF65-F5344CB8AC3E}">
        <p14:creationId xmlns:p14="http://schemas.microsoft.com/office/powerpoint/2010/main" val="33010730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8158063" cy="1151592"/>
          </a:xfrm>
        </p:spPr>
        <p:txBody>
          <a:bodyPr/>
          <a:lstStyle/>
          <a:p>
            <a:pPr hangingPunct="0"/>
            <a:r>
              <a:rPr lang="en-US" dirty="0">
                <a:effectLst>
                  <a:outerShdw blurRad="38100" dist="38100" dir="2700000" algn="tl">
                    <a:srgbClr val="000000">
                      <a:alpha val="43137"/>
                    </a:srgbClr>
                  </a:outerShdw>
                </a:effectLst>
              </a:rPr>
              <a:t>FOIA and PA Request Process</a:t>
            </a:r>
          </a:p>
        </p:txBody>
      </p:sp>
      <p:sp>
        <p:nvSpPr>
          <p:cNvPr id="3" name="Content Placeholder 2"/>
          <p:cNvSpPr>
            <a:spLocks noGrp="1"/>
          </p:cNvSpPr>
          <p:nvPr>
            <p:ph idx="1"/>
          </p:nvPr>
        </p:nvSpPr>
        <p:spPr>
          <a:xfrm>
            <a:off x="732864" y="1776414"/>
            <a:ext cx="11154335" cy="4262437"/>
          </a:xfrm>
        </p:spPr>
        <p:txBody>
          <a:bodyPr/>
          <a:lstStyle/>
          <a:p>
            <a:r>
              <a:rPr lang="en-US" dirty="0"/>
              <a:t>Routing of FOIA and PA requests to the Records Management Center (RMC) is required when received through the CM portal </a:t>
            </a:r>
            <a:r>
              <a:rPr lang="en-US" b="1" u="sng" dirty="0"/>
              <a:t>unless</a:t>
            </a:r>
          </a:p>
          <a:p>
            <a:pPr lvl="1">
              <a:buFont typeface="Wingdings" panose="05000000000000000000" pitchFamily="2" charset="2"/>
              <a:buChar char="Ø"/>
            </a:pPr>
            <a:r>
              <a:rPr lang="en-US" dirty="0"/>
              <a:t>a FOIA/PA request is received in the same mail packet as other mail requiring RO action.</a:t>
            </a:r>
          </a:p>
          <a:p>
            <a:pPr lvl="1">
              <a:buFont typeface="Wingdings" panose="05000000000000000000" pitchFamily="2" charset="2"/>
              <a:buChar char="Ø"/>
            </a:pPr>
            <a:r>
              <a:rPr lang="en-US" dirty="0"/>
              <a:t>a Congressional FOIA/PA request is received.  </a:t>
            </a:r>
            <a:endParaRPr lang="en-US" altLang="en-US" dirty="0"/>
          </a:p>
          <a:p>
            <a:endParaRPr lang="en-US" dirty="0"/>
          </a:p>
        </p:txBody>
      </p:sp>
    </p:spTree>
    <p:extLst>
      <p:ext uri="{BB962C8B-B14F-4D97-AF65-F5344CB8AC3E}">
        <p14:creationId xmlns:p14="http://schemas.microsoft.com/office/powerpoint/2010/main" val="175438543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REFERENCE_ID" val="48c204b9-85cf-4293-91f0-ea4e2b879004"/>
  <p:tag name="ARTICULATE_REFERENCE_COUNT" val="0"/>
  <p:tag name="ARTICULATE_PLAYER_GLOSSARY_XML" val="&lt;?xml version=&quot;1.0&quot; encoding=&quot;utf-16&quot;?&gt;&lt;glossary xmlns:xsi=&quot;http://www.w3.org/2001/XMLSchema-instance&quot; xmlns:xsd=&quot;http://www.w3.org/2001/XMLSchema&quot;&gt;&lt;terms /&gt;&lt;/glossary&gt;"/>
  <p:tag name="ARTICULATE_USED_PAGE_ORIENTATION" val="1"/>
  <p:tag name="ARTICULATE_USED_PAGE_SIZE" val="7"/>
  <p:tag name="TAG_BACKING_FORM_KEY" val="3215762-c:\users\lynne\documents\appeals\vsr rvsr lay evidence final.pptx"/>
  <p:tag name="ARTICULATE_PRESENTER_VERSION" val="7"/>
  <p:tag name="ARTICULATE_PROJECT_OPEN" val="0"/>
  <p:tag name="ARTICULATE_SLIDE_COUNT" val="42"/>
</p:tagLst>
</file>

<file path=ppt/theme/theme1.xml><?xml version="1.0" encoding="utf-8"?>
<a:theme xmlns:a="http://schemas.openxmlformats.org/drawingml/2006/main" name="Ppt0000000">
  <a:themeElements>
    <a:clrScheme name="SecBrfNov20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fontScheme name="SecBrfNov2002">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ecBrfNov20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ecBrfNov2002 2">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ecBrfNov20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ecBrfNov2002 4">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ecBrfNov2002 5">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ecBrfNov2002 6">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b62c6c12-24c5-4d47-ac4d-c5cc93bcdf7b">RO317-839076992-10411</_dlc_DocId>
    <_dlc_DocIdUrl xmlns="b62c6c12-24c5-4d47-ac4d-c5cc93bcdf7b">
      <Url>https://vaww.vashare.vba.va.gov/sites/SPTNCIO/focusedveterans/training/VSRvirtualtraining/_layouts/15/DocIdRedir.aspx?ID=RO317-839076992-10411</Url>
      <Description>RO317-839076992-10411</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DB869E3E810774AA7B17315F3F50FE5" ma:contentTypeVersion="3" ma:contentTypeDescription="Create a new document." ma:contentTypeScope="" ma:versionID="a92e5099b9d4665426d5e2f5210929e0">
  <xsd:schema xmlns:xsd="http://www.w3.org/2001/XMLSchema" xmlns:xs="http://www.w3.org/2001/XMLSchema" xmlns:p="http://schemas.microsoft.com/office/2006/metadata/properties" xmlns:ns2="b62c6c12-24c5-4d47-ac4d-c5cc93bcdf7b" targetNamespace="http://schemas.microsoft.com/office/2006/metadata/properties" ma:root="true" ma:fieldsID="f00e8daebf23d3a43a83cbf8cd51dded" ns2:_="">
    <xsd:import namespace="b62c6c12-24c5-4d47-ac4d-c5cc93bcdf7b"/>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62c6c12-24c5-4d47-ac4d-c5cc93bcdf7b"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35E050F-F6DD-446A-BC54-722BE857956D}">
  <ds:schemaRefs>
    <ds:schemaRef ds:uri="http://schemas.microsoft.com/office/2006/documentManagement/types"/>
    <ds:schemaRef ds:uri="http://schemas.openxmlformats.org/package/2006/metadata/core-properties"/>
    <ds:schemaRef ds:uri="http://purl.org/dc/dcmitype/"/>
    <ds:schemaRef ds:uri="b62c6c12-24c5-4d47-ac4d-c5cc93bcdf7b"/>
    <ds:schemaRef ds:uri="http://purl.org/dc/elements/1.1/"/>
    <ds:schemaRef ds:uri="http://schemas.microsoft.com/office/2006/metadata/properties"/>
    <ds:schemaRef ds:uri="http://schemas.microsoft.com/office/infopath/2007/PartnerControls"/>
    <ds:schemaRef ds:uri="http://www.w3.org/XML/1998/namespace"/>
    <ds:schemaRef ds:uri="http://purl.org/dc/terms/"/>
  </ds:schemaRefs>
</ds:datastoreItem>
</file>

<file path=customXml/itemProps2.xml><?xml version="1.0" encoding="utf-8"?>
<ds:datastoreItem xmlns:ds="http://schemas.openxmlformats.org/officeDocument/2006/customXml" ds:itemID="{F3868EC7-B2B1-47B8-9338-E9408E46DAD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62c6c12-24c5-4d47-ac4d-c5cc93bcdf7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3EFAAF6-88AA-456D-BFCD-DC8E88DB43D1}">
  <ds:schemaRefs>
    <ds:schemaRef ds:uri="http://schemas.microsoft.com/sharepoint/events"/>
  </ds:schemaRefs>
</ds:datastoreItem>
</file>

<file path=customXml/itemProps4.xml><?xml version="1.0" encoding="utf-8"?>
<ds:datastoreItem xmlns:ds="http://schemas.openxmlformats.org/officeDocument/2006/customXml" ds:itemID="{94567239-2D12-4DA4-ACBD-83B3EAAAF41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7203</TotalTime>
  <Words>1179</Words>
  <Application>Microsoft Office PowerPoint</Application>
  <PresentationFormat>Widescreen</PresentationFormat>
  <Paragraphs>102</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Tahoma</vt:lpstr>
      <vt:lpstr>Times New Roman</vt:lpstr>
      <vt:lpstr>Wingdings</vt:lpstr>
      <vt:lpstr>Ppt0000000</vt:lpstr>
      <vt:lpstr>PowerPoint Presentation</vt:lpstr>
      <vt:lpstr>Lesson Objectives</vt:lpstr>
      <vt:lpstr>References</vt:lpstr>
      <vt:lpstr>Overview of the Centralized Mail (CM) Process</vt:lpstr>
      <vt:lpstr>Roles and Responsibilities in the CM Process</vt:lpstr>
      <vt:lpstr>Receipt, Separation, and Routing of Physical Mail in the Mailroom</vt:lpstr>
      <vt:lpstr>Shipping Mail to Scanning Vendors</vt:lpstr>
      <vt:lpstr>Shipping Mail to Scanning Vendors (cont.)</vt:lpstr>
      <vt:lpstr>FOIA and PA Request Process</vt:lpstr>
      <vt:lpstr>Basic User Mail Role in the CM Portal</vt:lpstr>
      <vt:lpstr>Processing CM Packages</vt:lpstr>
      <vt:lpstr>Processing CM Packages (cont.)</vt:lpstr>
      <vt:lpstr>Processing Solicited and Unsolicited Mail</vt:lpstr>
      <vt:lpstr>Rerouting Mail by E-mail to other Business Lines</vt:lpstr>
      <vt:lpstr>Overview of VCIP Shipping Procedures </vt:lpstr>
      <vt:lpstr>Record Management Number (RMN)/Document Control Sheet (DCS) Shipping Process</vt:lpstr>
      <vt:lpstr>Requesting a Folder Rescan and Other Scanning Inquiries  </vt:lpstr>
      <vt:lpstr>Requesting a Folder Rescan and Other Scanning Inquiries  (cont.)</vt:lpstr>
      <vt:lpstr>Lesson Review and Wrap Up</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VCIP Review and CM Routing to Other Business Lines PowerPoint Presentation</dc:title>
  <dc:subject>Claims Assistant</dc:subject>
  <dc:creator>Department of Veterans Affairs, Veterans Benefits Administration, Compensation Service, STAFF</dc:creator>
  <cp:keywords>shipping,veterans claim intake program,VCIP,centralized mail,CM,routing mail,record management number,RMN,document control sheet,DCS</cp:keywords>
  <dc:description>This lesson provides an overview of the VCIP and CM processing functions.</dc:description>
  <cp:lastModifiedBy>Kathy Poole</cp:lastModifiedBy>
  <cp:revision>441</cp:revision>
  <cp:lastPrinted>2016-02-17T15:06:37Z</cp:lastPrinted>
  <dcterms:created xsi:type="dcterms:W3CDTF">2014-04-30T02:32:11Z</dcterms:created>
  <dcterms:modified xsi:type="dcterms:W3CDTF">2018-02-05T18:37:13Z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VSR RVSR Lay Evidence</vt:lpwstr>
  </property>
  <property fmtid="{D5CDD505-2E9C-101B-9397-08002B2CF9AE}" pid="3" name="ArticulateUseProject">
    <vt:lpwstr>1</vt:lpwstr>
  </property>
  <property fmtid="{D5CDD505-2E9C-101B-9397-08002B2CF9AE}" pid="4" name="ArticulateProjectVersion">
    <vt:lpwstr>7</vt:lpwstr>
  </property>
  <property fmtid="{D5CDD505-2E9C-101B-9397-08002B2CF9AE}" pid="5" name="ArticulateGUID">
    <vt:lpwstr>C99A1101-545A-4F06-B9B7-341CBA93A72A</vt:lpwstr>
  </property>
  <property fmtid="{D5CDD505-2E9C-101B-9397-08002B2CF9AE}" pid="6" name="ArticulateProjectFull">
    <vt:lpwstr>C:\Users\Lynne\Documents\Appeals\VSR RVSR Lay Evidence Final.ppta</vt:lpwstr>
  </property>
  <property fmtid="{D5CDD505-2E9C-101B-9397-08002B2CF9AE}" pid="7" name="ContentTypeId">
    <vt:lpwstr>0x0101003DB869E3E810774AA7B17315F3F50FE5</vt:lpwstr>
  </property>
  <property fmtid="{D5CDD505-2E9C-101B-9397-08002B2CF9AE}" pid="8" name="Language">
    <vt:lpwstr>en</vt:lpwstr>
  </property>
  <property fmtid="{D5CDD505-2E9C-101B-9397-08002B2CF9AE}" pid="9" name="Type">
    <vt:lpwstr>Presentation</vt:lpwstr>
  </property>
  <property fmtid="{D5CDD505-2E9C-101B-9397-08002B2CF9AE}" pid="10" name="_dlc_DocIdItemGuid">
    <vt:lpwstr>8284fd6f-5a0c-4e61-98e2-220421dff252</vt:lpwstr>
  </property>
</Properties>
</file>