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5"/>
  </p:sldMasterIdLst>
  <p:notesMasterIdLst>
    <p:notesMasterId r:id="rId18"/>
  </p:notesMasterIdLst>
  <p:handoutMasterIdLst>
    <p:handoutMasterId r:id="rId19"/>
  </p:handoutMasterIdLst>
  <p:sldIdLst>
    <p:sldId id="257" r:id="rId6"/>
    <p:sldId id="258" r:id="rId7"/>
    <p:sldId id="259" r:id="rId8"/>
    <p:sldId id="278" r:id="rId9"/>
    <p:sldId id="285" r:id="rId10"/>
    <p:sldId id="276" r:id="rId11"/>
    <p:sldId id="260" r:id="rId12"/>
    <p:sldId id="279" r:id="rId13"/>
    <p:sldId id="277" r:id="rId14"/>
    <p:sldId id="282" r:id="rId15"/>
    <p:sldId id="283" r:id="rId16"/>
    <p:sldId id="284" r:id="rId17"/>
  </p:sldIdLst>
  <p:sldSz cx="12192000" cy="6858000"/>
  <p:notesSz cx="6858000" cy="91440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partment of Veterans Affairs" initials="DoV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7C5F1E"/>
    <a:srgbClr val="E7D0A4"/>
    <a:srgbClr val="6A5B3F"/>
    <a:srgbClr val="987734"/>
    <a:srgbClr val="AB8C4E"/>
    <a:srgbClr val="C6A156"/>
    <a:srgbClr val="E8D2A8"/>
    <a:srgbClr val="F5F0E9"/>
    <a:srgbClr val="BEA5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1119" autoAdjust="0"/>
  </p:normalViewPr>
  <p:slideViewPr>
    <p:cSldViewPr snapToGrid="0">
      <p:cViewPr varScale="1">
        <p:scale>
          <a:sx n="114" d="100"/>
          <a:sy n="114" d="100"/>
        </p:scale>
        <p:origin x="462" y="102"/>
      </p:cViewPr>
      <p:guideLst>
        <p:guide orient="horz" pos="2160"/>
        <p:guide pos="3840"/>
      </p:guideLst>
    </p:cSldViewPr>
  </p:slideViewPr>
  <p:outlineViewPr>
    <p:cViewPr>
      <p:scale>
        <a:sx n="33" d="100"/>
        <a:sy n="33" d="100"/>
      </p:scale>
      <p:origin x="0" y="5496"/>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4" d="100"/>
          <a:sy n="74" d="100"/>
        </p:scale>
        <p:origin x="-26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DACAB9-A087-46C6-8392-9DA45A27783B}" type="datetimeFigureOut">
              <a:rPr lang="en-US" smtClean="0"/>
              <a:t>2/2/2018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4BF439-490C-45C3-9C2D-A971383A48DD}" type="slidenum">
              <a:rPr lang="en-US" smtClean="0"/>
              <a:t>‹#›</a:t>
            </a:fld>
            <a:endParaRPr lang="en-US" dirty="0"/>
          </a:p>
        </p:txBody>
      </p:sp>
    </p:spTree>
    <p:extLst>
      <p:ext uri="{BB962C8B-B14F-4D97-AF65-F5344CB8AC3E}">
        <p14:creationId xmlns:p14="http://schemas.microsoft.com/office/powerpoint/2010/main" val="2932298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F05838-7BCA-4652-9007-BD0302928936}" type="datetimeFigureOut">
              <a:rPr lang="en-US" smtClean="0"/>
              <a:t>2/2/2018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7C618C-DDD3-4DC9-ADAB-73264023D4F2}" type="slidenum">
              <a:rPr lang="en-US" smtClean="0"/>
              <a:t>‹#›</a:t>
            </a:fld>
            <a:endParaRPr lang="en-US" dirty="0"/>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a:t>
            </a:fld>
            <a:endParaRPr lang="en-US" dirty="0"/>
          </a:p>
        </p:txBody>
      </p:sp>
    </p:spTree>
    <p:extLst>
      <p:ext uri="{BB962C8B-B14F-4D97-AF65-F5344CB8AC3E}">
        <p14:creationId xmlns:p14="http://schemas.microsoft.com/office/powerpoint/2010/main" val="4171021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685800" y="1143000"/>
            <a:ext cx="5486400" cy="3086100"/>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122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22" eaLnBrk="0" hangingPunct="0">
              <a:defRPr sz="3100">
                <a:solidFill>
                  <a:schemeClr val="tx1"/>
                </a:solidFill>
                <a:latin typeface="Tahoma" pitchFamily="34" charset="0"/>
              </a:defRPr>
            </a:lvl1pPr>
            <a:lvl2pPr marL="729057" indent="-280406" defTabSz="911322" eaLnBrk="0" hangingPunct="0">
              <a:defRPr sz="3100">
                <a:solidFill>
                  <a:schemeClr val="tx1"/>
                </a:solidFill>
                <a:latin typeface="Tahoma" pitchFamily="34" charset="0"/>
              </a:defRPr>
            </a:lvl2pPr>
            <a:lvl3pPr marL="1121626" indent="-224325" defTabSz="911322" eaLnBrk="0" hangingPunct="0">
              <a:defRPr sz="3100">
                <a:solidFill>
                  <a:schemeClr val="tx1"/>
                </a:solidFill>
                <a:latin typeface="Tahoma" pitchFamily="34" charset="0"/>
              </a:defRPr>
            </a:lvl3pPr>
            <a:lvl4pPr marL="1570276" indent="-224325" defTabSz="911322" eaLnBrk="0" hangingPunct="0">
              <a:defRPr sz="3100">
                <a:solidFill>
                  <a:schemeClr val="tx1"/>
                </a:solidFill>
                <a:latin typeface="Tahoma" pitchFamily="34" charset="0"/>
              </a:defRPr>
            </a:lvl4pPr>
            <a:lvl5pPr marL="2018927" indent="-224325" defTabSz="911322" eaLnBrk="0" hangingPunct="0">
              <a:defRPr sz="3100">
                <a:solidFill>
                  <a:schemeClr val="tx1"/>
                </a:solidFill>
                <a:latin typeface="Tahoma" pitchFamily="34" charset="0"/>
              </a:defRPr>
            </a:lvl5pPr>
            <a:lvl6pPr marL="2467577" indent="-224325" defTabSz="911322" eaLnBrk="0" fontAlgn="base" hangingPunct="0">
              <a:spcBef>
                <a:spcPct val="0"/>
              </a:spcBef>
              <a:spcAft>
                <a:spcPct val="0"/>
              </a:spcAft>
              <a:defRPr sz="3100">
                <a:solidFill>
                  <a:schemeClr val="tx1"/>
                </a:solidFill>
                <a:latin typeface="Tahoma" pitchFamily="34" charset="0"/>
              </a:defRPr>
            </a:lvl6pPr>
            <a:lvl7pPr marL="2916227" indent="-224325" defTabSz="911322" eaLnBrk="0" fontAlgn="base" hangingPunct="0">
              <a:spcBef>
                <a:spcPct val="0"/>
              </a:spcBef>
              <a:spcAft>
                <a:spcPct val="0"/>
              </a:spcAft>
              <a:defRPr sz="3100">
                <a:solidFill>
                  <a:schemeClr val="tx1"/>
                </a:solidFill>
                <a:latin typeface="Tahoma" pitchFamily="34" charset="0"/>
              </a:defRPr>
            </a:lvl7pPr>
            <a:lvl8pPr marL="3364878" indent="-224325" defTabSz="911322" eaLnBrk="0" fontAlgn="base" hangingPunct="0">
              <a:spcBef>
                <a:spcPct val="0"/>
              </a:spcBef>
              <a:spcAft>
                <a:spcPct val="0"/>
              </a:spcAft>
              <a:defRPr sz="3100">
                <a:solidFill>
                  <a:schemeClr val="tx1"/>
                </a:solidFill>
                <a:latin typeface="Tahoma" pitchFamily="34" charset="0"/>
              </a:defRPr>
            </a:lvl8pPr>
            <a:lvl9pPr marL="3813528" indent="-224325" defTabSz="911322" eaLnBrk="0" fontAlgn="base" hangingPunct="0">
              <a:spcBef>
                <a:spcPct val="0"/>
              </a:spcBef>
              <a:spcAft>
                <a:spcPct val="0"/>
              </a:spcAft>
              <a:defRPr sz="3100">
                <a:solidFill>
                  <a:schemeClr val="tx1"/>
                </a:solidFill>
                <a:latin typeface="Tahoma" pitchFamily="34" charset="0"/>
              </a:defRPr>
            </a:lvl9pPr>
          </a:lstStyle>
          <a:p>
            <a:r>
              <a:rPr lang="en-US" sz="1200" dirty="0">
                <a:latin typeface="Times New Roman" panose="02020603050405020304" pitchFamily="18" charset="0"/>
              </a:rPr>
              <a:t>VBA Overview</a:t>
            </a:r>
          </a:p>
        </p:txBody>
      </p:sp>
      <p:sp>
        <p:nvSpPr>
          <p:cNvPr id="12293" name="Footer Placeholder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22" eaLnBrk="0" hangingPunct="0">
              <a:defRPr sz="3100">
                <a:solidFill>
                  <a:schemeClr val="tx1"/>
                </a:solidFill>
                <a:latin typeface="Tahoma" pitchFamily="34" charset="0"/>
              </a:defRPr>
            </a:lvl1pPr>
            <a:lvl2pPr marL="729057" indent="-280406" defTabSz="911322" eaLnBrk="0" hangingPunct="0">
              <a:defRPr sz="3100">
                <a:solidFill>
                  <a:schemeClr val="tx1"/>
                </a:solidFill>
                <a:latin typeface="Tahoma" pitchFamily="34" charset="0"/>
              </a:defRPr>
            </a:lvl2pPr>
            <a:lvl3pPr marL="1121626" indent="-224325" defTabSz="911322" eaLnBrk="0" hangingPunct="0">
              <a:defRPr sz="3100">
                <a:solidFill>
                  <a:schemeClr val="tx1"/>
                </a:solidFill>
                <a:latin typeface="Tahoma" pitchFamily="34" charset="0"/>
              </a:defRPr>
            </a:lvl3pPr>
            <a:lvl4pPr marL="1570276" indent="-224325" defTabSz="911322" eaLnBrk="0" hangingPunct="0">
              <a:defRPr sz="3100">
                <a:solidFill>
                  <a:schemeClr val="tx1"/>
                </a:solidFill>
                <a:latin typeface="Tahoma" pitchFamily="34" charset="0"/>
              </a:defRPr>
            </a:lvl4pPr>
            <a:lvl5pPr marL="2018927" indent="-224325" defTabSz="911322" eaLnBrk="0" hangingPunct="0">
              <a:defRPr sz="3100">
                <a:solidFill>
                  <a:schemeClr val="tx1"/>
                </a:solidFill>
                <a:latin typeface="Tahoma" pitchFamily="34" charset="0"/>
              </a:defRPr>
            </a:lvl5pPr>
            <a:lvl6pPr marL="2467577" indent="-224325" defTabSz="911322" eaLnBrk="0" fontAlgn="base" hangingPunct="0">
              <a:spcBef>
                <a:spcPct val="0"/>
              </a:spcBef>
              <a:spcAft>
                <a:spcPct val="0"/>
              </a:spcAft>
              <a:defRPr sz="3100">
                <a:solidFill>
                  <a:schemeClr val="tx1"/>
                </a:solidFill>
                <a:latin typeface="Tahoma" pitchFamily="34" charset="0"/>
              </a:defRPr>
            </a:lvl6pPr>
            <a:lvl7pPr marL="2916227" indent="-224325" defTabSz="911322" eaLnBrk="0" fontAlgn="base" hangingPunct="0">
              <a:spcBef>
                <a:spcPct val="0"/>
              </a:spcBef>
              <a:spcAft>
                <a:spcPct val="0"/>
              </a:spcAft>
              <a:defRPr sz="3100">
                <a:solidFill>
                  <a:schemeClr val="tx1"/>
                </a:solidFill>
                <a:latin typeface="Tahoma" pitchFamily="34" charset="0"/>
              </a:defRPr>
            </a:lvl7pPr>
            <a:lvl8pPr marL="3364878" indent="-224325" defTabSz="911322" eaLnBrk="0" fontAlgn="base" hangingPunct="0">
              <a:spcBef>
                <a:spcPct val="0"/>
              </a:spcBef>
              <a:spcAft>
                <a:spcPct val="0"/>
              </a:spcAft>
              <a:defRPr sz="3100">
                <a:solidFill>
                  <a:schemeClr val="tx1"/>
                </a:solidFill>
                <a:latin typeface="Tahoma" pitchFamily="34" charset="0"/>
              </a:defRPr>
            </a:lvl8pPr>
            <a:lvl9pPr marL="3813528" indent="-224325" defTabSz="911322" eaLnBrk="0" fontAlgn="base" hangingPunct="0">
              <a:spcBef>
                <a:spcPct val="0"/>
              </a:spcBef>
              <a:spcAft>
                <a:spcPct val="0"/>
              </a:spcAft>
              <a:defRPr sz="3100">
                <a:solidFill>
                  <a:schemeClr val="tx1"/>
                </a:solidFill>
                <a:latin typeface="Tahoma" pitchFamily="34" charset="0"/>
              </a:defRPr>
            </a:lvl9pPr>
          </a:lstStyle>
          <a:p>
            <a:endParaRPr lang="en-US" sz="1200" dirty="0">
              <a:latin typeface="Times New Roman" panose="02020603050405020304" pitchFamily="18" charset="0"/>
            </a:endParaRPr>
          </a:p>
        </p:txBody>
      </p:sp>
      <p:sp>
        <p:nvSpPr>
          <p:cNvPr id="12294"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22" eaLnBrk="0" hangingPunct="0">
              <a:defRPr sz="3100">
                <a:solidFill>
                  <a:schemeClr val="tx1"/>
                </a:solidFill>
                <a:latin typeface="Tahoma" pitchFamily="34" charset="0"/>
              </a:defRPr>
            </a:lvl1pPr>
            <a:lvl2pPr marL="729057" indent="-280406" defTabSz="911322" eaLnBrk="0" hangingPunct="0">
              <a:defRPr sz="3100">
                <a:solidFill>
                  <a:schemeClr val="tx1"/>
                </a:solidFill>
                <a:latin typeface="Tahoma" pitchFamily="34" charset="0"/>
              </a:defRPr>
            </a:lvl2pPr>
            <a:lvl3pPr marL="1121626" indent="-224325" defTabSz="911322" eaLnBrk="0" hangingPunct="0">
              <a:defRPr sz="3100">
                <a:solidFill>
                  <a:schemeClr val="tx1"/>
                </a:solidFill>
                <a:latin typeface="Tahoma" pitchFamily="34" charset="0"/>
              </a:defRPr>
            </a:lvl3pPr>
            <a:lvl4pPr marL="1570276" indent="-224325" defTabSz="911322" eaLnBrk="0" hangingPunct="0">
              <a:defRPr sz="3100">
                <a:solidFill>
                  <a:schemeClr val="tx1"/>
                </a:solidFill>
                <a:latin typeface="Tahoma" pitchFamily="34" charset="0"/>
              </a:defRPr>
            </a:lvl4pPr>
            <a:lvl5pPr marL="2018927" indent="-224325" defTabSz="911322" eaLnBrk="0" hangingPunct="0">
              <a:defRPr sz="3100">
                <a:solidFill>
                  <a:schemeClr val="tx1"/>
                </a:solidFill>
                <a:latin typeface="Tahoma" pitchFamily="34" charset="0"/>
              </a:defRPr>
            </a:lvl5pPr>
            <a:lvl6pPr marL="2467577" indent="-224325" defTabSz="911322" eaLnBrk="0" fontAlgn="base" hangingPunct="0">
              <a:spcBef>
                <a:spcPct val="0"/>
              </a:spcBef>
              <a:spcAft>
                <a:spcPct val="0"/>
              </a:spcAft>
              <a:defRPr sz="3100">
                <a:solidFill>
                  <a:schemeClr val="tx1"/>
                </a:solidFill>
                <a:latin typeface="Tahoma" pitchFamily="34" charset="0"/>
              </a:defRPr>
            </a:lvl6pPr>
            <a:lvl7pPr marL="2916227" indent="-224325" defTabSz="911322" eaLnBrk="0" fontAlgn="base" hangingPunct="0">
              <a:spcBef>
                <a:spcPct val="0"/>
              </a:spcBef>
              <a:spcAft>
                <a:spcPct val="0"/>
              </a:spcAft>
              <a:defRPr sz="3100">
                <a:solidFill>
                  <a:schemeClr val="tx1"/>
                </a:solidFill>
                <a:latin typeface="Tahoma" pitchFamily="34" charset="0"/>
              </a:defRPr>
            </a:lvl7pPr>
            <a:lvl8pPr marL="3364878" indent="-224325" defTabSz="911322" eaLnBrk="0" fontAlgn="base" hangingPunct="0">
              <a:spcBef>
                <a:spcPct val="0"/>
              </a:spcBef>
              <a:spcAft>
                <a:spcPct val="0"/>
              </a:spcAft>
              <a:defRPr sz="3100">
                <a:solidFill>
                  <a:schemeClr val="tx1"/>
                </a:solidFill>
                <a:latin typeface="Tahoma" pitchFamily="34" charset="0"/>
              </a:defRPr>
            </a:lvl8pPr>
            <a:lvl9pPr marL="3813528" indent="-224325" defTabSz="911322" eaLnBrk="0" fontAlgn="base" hangingPunct="0">
              <a:spcBef>
                <a:spcPct val="0"/>
              </a:spcBef>
              <a:spcAft>
                <a:spcPct val="0"/>
              </a:spcAft>
              <a:defRPr sz="3100">
                <a:solidFill>
                  <a:schemeClr val="tx1"/>
                </a:solidFill>
                <a:latin typeface="Tahoma" pitchFamily="34" charset="0"/>
              </a:defRPr>
            </a:lvl9pPr>
          </a:lstStyle>
          <a:p>
            <a:fld id="{327860C2-8588-434C-91E7-780EBC532DB6}" type="slidenum">
              <a:rPr lang="en-US" sz="1200">
                <a:latin typeface="Times New Roman" panose="02020603050405020304" pitchFamily="18" charset="0"/>
              </a:rPr>
              <a:pPr/>
              <a:t>12</a:t>
            </a:fld>
            <a:endParaRPr lang="en-US" sz="1200"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6" name="Rectangle 6"/>
          <p:cNvSpPr>
            <a:spLocks noChangeArrowheads="1"/>
          </p:cNvSpPr>
          <p:nvPr/>
        </p:nvSpPr>
        <p:spPr bwMode="auto">
          <a:xfrm>
            <a:off x="1635126" y="220663"/>
            <a:ext cx="8921749" cy="1570303"/>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rPr>
              <a:t>Veterans Benefits Administration</a:t>
            </a: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152077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p>
            <a:r>
              <a:rPr lang="en-US"/>
              <a:t>Click to edit Master title style</a:t>
            </a:r>
          </a:p>
        </p:txBody>
      </p:sp>
      <p:sp>
        <p:nvSpPr>
          <p:cNvPr id="3" name="Content Placeholder 2"/>
          <p:cNvSpPr>
            <a:spLocks noGrp="1"/>
          </p:cNvSpPr>
          <p:nvPr>
            <p:ph idx="1"/>
          </p:nvPr>
        </p:nvSpPr>
        <p:spPr>
          <a:xfrm>
            <a:off x="847165" y="1789114"/>
            <a:ext cx="10945906" cy="4262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dirty="0"/>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32" name="Rectangle 8"/>
          <p:cNvSpPr>
            <a:spLocks noGrp="1" noChangeArrowheads="1"/>
          </p:cNvSpPr>
          <p:nvPr>
            <p:ph type="body" idx="1"/>
          </p:nvPr>
        </p:nvSpPr>
        <p:spPr bwMode="auto">
          <a:xfrm>
            <a:off x="859367" y="1573306"/>
            <a:ext cx="11044767" cy="447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t>‹#›</a:t>
            </a:fld>
            <a:endParaRPr lang="en-US" dirty="0"/>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p>
        </p:txBody>
      </p:sp>
      <p:sp>
        <p:nvSpPr>
          <p:cNvPr id="222223" name="Rectangle 15"/>
          <p:cNvSpPr>
            <a:spLocks noChangeArrowheads="1"/>
          </p:cNvSpPr>
          <p:nvPr/>
        </p:nvSpPr>
        <p:spPr bwMode="auto">
          <a:xfrm>
            <a:off x="859367" y="6400800"/>
            <a:ext cx="2574423"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5878" y="-19577"/>
            <a:ext cx="1659217" cy="141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p:hf hdr="0" ftr="0" dt="0"/>
  <p:txStyles>
    <p:title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ecfr.gov/cgi-bin/text-idx?c=ecfr&amp;SID=549cda86648188a6a068def5530850c9&amp;rgn=div5&amp;view=text&amp;node=38:1.0.1.1.4&amp;idno=38" TargetMode="External"/><Relationship Id="rId7" Type="http://schemas.openxmlformats.org/officeDocument/2006/relationships/hyperlink" Target="https://vaww.vrm.km.va.gov/system/templates/selfservice/va_kanew/help/agent/locale/en-US/portal/554400000001034/content/554400000014125/M21-1-Part-III-Subpart-ii-Chapter-3-Section-C-System-Updates#4e" TargetMode="External"/><Relationship Id="rId2" Type="http://schemas.openxmlformats.org/officeDocument/2006/relationships/hyperlink" Target="https://www.ecfr.gov/cgi-bin/text-idx?SID=ad275643432556b9dda942343fb89296&amp;mc=true&amp;node=pt38.1.3&amp;rgn=div58#se38.1.3_1151" TargetMode="External"/><Relationship Id="rId1" Type="http://schemas.openxmlformats.org/officeDocument/2006/relationships/slideLayout" Target="../slideLayouts/slideLayout2.xml"/><Relationship Id="rId6" Type="http://schemas.openxmlformats.org/officeDocument/2006/relationships/hyperlink" Target="https://vaww.vrm.km.va.gov/system/templates/selfservice/va_kanew/help/agent/locale/en-US/portal/554400000001034/content/554400000014115/M21-1-Part-III-Subpart-ii-Chapter-2-Section-C-Informal-Claims-Received-Prior-to-March-24-2015-Communication-of-an-Intent-to-File-ITF-and-Requests-for-Application" TargetMode="External"/><Relationship Id="rId5" Type="http://schemas.openxmlformats.org/officeDocument/2006/relationships/hyperlink" Target="https://vaww.vrm.km.va.gov/system/templates/selfservice/va_kanew/help/agent/locale/en-US/portal/554400000001034/content/554400000014119/M21-1-Part-III-Subpart-ii-Chapter-2-Section-B-Claims-for-Disability-Compensation-and-or-Pension-and-Claims-for-Survivors-Benefits" TargetMode="External"/><Relationship Id="rId4" Type="http://schemas.openxmlformats.org/officeDocument/2006/relationships/hyperlink" Target="https://www.ecfr.gov/cgi-bin/text-idx?SID=ad275643432556b9dda942343fb89296&amp;mc=true&amp;node=pt38.1.3&amp;rgn=div58#se38.1.3_1155"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731520" y="3368675"/>
            <a:ext cx="359664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2800" b="1" i="1" dirty="0">
                <a:solidFill>
                  <a:srgbClr val="1D3275"/>
                </a:solidFill>
                <a:latin typeface="Century Schoolbook" pitchFamily="18" charset="0"/>
              </a:rPr>
              <a:t>Compensation Service</a:t>
            </a:r>
          </a:p>
        </p:txBody>
      </p:sp>
      <p:sp>
        <p:nvSpPr>
          <p:cNvPr id="3" name="Rectangle 3"/>
          <p:cNvSpPr txBox="1">
            <a:spLocks noChangeArrowheads="1"/>
          </p:cNvSpPr>
          <p:nvPr/>
        </p:nvSpPr>
        <p:spPr bwMode="auto">
          <a:xfrm>
            <a:off x="8046720" y="3535680"/>
            <a:ext cx="3139440" cy="102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b="1" i="1" kern="0" dirty="0">
                <a:latin typeface="Century Schoolbook" pitchFamily="18" charset="0"/>
              </a:rPr>
              <a:t>January 2018</a:t>
            </a:r>
          </a:p>
        </p:txBody>
      </p:sp>
      <p:sp>
        <p:nvSpPr>
          <p:cNvPr id="4" name="Rectangle 2"/>
          <p:cNvSpPr txBox="1">
            <a:spLocks noChangeArrowheads="1"/>
          </p:cNvSpPr>
          <p:nvPr/>
        </p:nvSpPr>
        <p:spPr bwMode="auto">
          <a:xfrm>
            <a:off x="2209800" y="4953000"/>
            <a:ext cx="7772400" cy="609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3600" b="1" kern="0" dirty="0">
                <a:solidFill>
                  <a:srgbClr val="1D3275"/>
                </a:solidFill>
                <a:latin typeface="Verdana" pitchFamily="34" charset="0"/>
              </a:rPr>
              <a:t>Introduction to VA Forms</a:t>
            </a:r>
            <a:endParaRPr lang="en-US" sz="6600" i="1" kern="0" dirty="0">
              <a:solidFill>
                <a:srgbClr val="003366"/>
              </a:solidFill>
              <a:latin typeface="Verdana" pitchFamily="34" charset="0"/>
            </a:endParaRPr>
          </a:p>
        </p:txBody>
      </p:sp>
    </p:spTree>
    <p:extLst>
      <p:ext uri="{BB962C8B-B14F-4D97-AF65-F5344CB8AC3E}">
        <p14:creationId xmlns:p14="http://schemas.microsoft.com/office/powerpoint/2010/main" val="303315381"/>
      </p:ext>
    </p:extLst>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VA Forms</a:t>
            </a:r>
          </a:p>
        </p:txBody>
      </p:sp>
      <p:sp>
        <p:nvSpPr>
          <p:cNvPr id="3" name="Content Placeholder 2"/>
          <p:cNvSpPr>
            <a:spLocks noGrp="1"/>
          </p:cNvSpPr>
          <p:nvPr>
            <p:ph idx="1"/>
          </p:nvPr>
        </p:nvSpPr>
        <p:spPr/>
        <p:txBody>
          <a:bodyPr>
            <a:normAutofit lnSpcReduction="10000"/>
          </a:bodyPr>
          <a:lstStyle/>
          <a:p>
            <a:pPr marL="0" indent="0">
              <a:buNone/>
            </a:pPr>
            <a:r>
              <a:rPr lang="en-US" dirty="0"/>
              <a:t>A way to identify VA Forms is to review the form number itself. The first two numbers identify the division within VA to which the form belongs.</a:t>
            </a:r>
          </a:p>
          <a:p>
            <a:pPr marL="0" indent="0" hangingPunct="0">
              <a:buNone/>
            </a:pPr>
            <a:r>
              <a:rPr lang="en-US" dirty="0"/>
              <a:t>Some common division numbers you will see are:</a:t>
            </a:r>
          </a:p>
          <a:p>
            <a:pPr hangingPunct="0"/>
            <a:r>
              <a:rPr lang="en-US" dirty="0"/>
              <a:t>10 = Veterans Health Administration</a:t>
            </a:r>
          </a:p>
          <a:p>
            <a:pPr hangingPunct="0"/>
            <a:r>
              <a:rPr lang="en-US" dirty="0"/>
              <a:t>21 = Veterans Benefits Administration</a:t>
            </a:r>
          </a:p>
          <a:p>
            <a:pPr hangingPunct="0"/>
            <a:r>
              <a:rPr lang="en-US" dirty="0"/>
              <a:t>22 = Education </a:t>
            </a:r>
          </a:p>
          <a:p>
            <a:pPr hangingPunct="0"/>
            <a:r>
              <a:rPr lang="en-US" dirty="0"/>
              <a:t>26 = Loan Guaranty</a:t>
            </a:r>
          </a:p>
          <a:p>
            <a:pPr hangingPunct="0"/>
            <a:r>
              <a:rPr lang="en-US" dirty="0"/>
              <a:t>28 = Vocational Rehabilitation</a:t>
            </a:r>
          </a:p>
          <a:p>
            <a:pPr hangingPunct="0"/>
            <a:r>
              <a:rPr lang="en-US" dirty="0"/>
              <a:t>29 = Insurance</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10</a:t>
            </a:fld>
            <a:endParaRPr lang="en-US" dirty="0"/>
          </a:p>
        </p:txBody>
      </p:sp>
    </p:spTree>
    <p:extLst>
      <p:ext uri="{BB962C8B-B14F-4D97-AF65-F5344CB8AC3E}">
        <p14:creationId xmlns:p14="http://schemas.microsoft.com/office/powerpoint/2010/main" val="3806739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VA Forms</a:t>
            </a:r>
          </a:p>
        </p:txBody>
      </p:sp>
      <p:sp>
        <p:nvSpPr>
          <p:cNvPr id="3" name="Content Placeholder 2"/>
          <p:cNvSpPr>
            <a:spLocks noGrp="1"/>
          </p:cNvSpPr>
          <p:nvPr>
            <p:ph idx="1"/>
          </p:nvPr>
        </p:nvSpPr>
        <p:spPr/>
        <p:txBody>
          <a:bodyPr>
            <a:normAutofit lnSpcReduction="10000"/>
          </a:bodyPr>
          <a:lstStyle/>
          <a:p>
            <a:pPr marL="0" indent="0">
              <a:buNone/>
            </a:pPr>
            <a:r>
              <a:rPr lang="en-US" dirty="0"/>
              <a:t>Some Common VA Forms you will see relate to these categories and forms:</a:t>
            </a:r>
          </a:p>
          <a:p>
            <a:pPr marL="0" indent="0">
              <a:buNone/>
            </a:pPr>
            <a:endParaRPr lang="en-US" dirty="0"/>
          </a:p>
          <a:p>
            <a:pPr marL="0" indent="0">
              <a:buNone/>
            </a:pPr>
            <a:r>
              <a:rPr lang="en-US" dirty="0"/>
              <a:t>CHAMPVA		FOIA/Privacy Act		VA Form 21-526</a:t>
            </a:r>
          </a:p>
          <a:p>
            <a:pPr marL="0" indent="0">
              <a:buNone/>
            </a:pPr>
            <a:r>
              <a:rPr lang="en-US" dirty="0"/>
              <a:t>Dependency		VA Form 10-7131		VA Form 21P-527</a:t>
            </a:r>
          </a:p>
          <a:p>
            <a:pPr marL="0" indent="0">
              <a:buNone/>
            </a:pPr>
            <a:r>
              <a:rPr lang="en-US" dirty="0"/>
              <a:t>Retired Pay		SAH/SHA			VA Form 21-534</a:t>
            </a:r>
          </a:p>
          <a:p>
            <a:pPr marL="0" indent="0">
              <a:buNone/>
            </a:pPr>
            <a:r>
              <a:rPr lang="en-US" dirty="0"/>
              <a:t>Drill Pay		VA Form 21-22		VA Form 21P-534</a:t>
            </a:r>
          </a:p>
          <a:p>
            <a:pPr marL="0" indent="0">
              <a:buNone/>
            </a:pPr>
            <a:r>
              <a:rPr lang="en-US" dirty="0"/>
              <a:t>Education		VA Form 21-8940		VA Form 21P-530</a:t>
            </a:r>
          </a:p>
          <a:p>
            <a:pPr marL="0" indent="0">
              <a:buNone/>
            </a:pPr>
            <a:r>
              <a:rPr lang="en-US" dirty="0"/>
              <a:t>Finance		VA Form 28-1900		VA Form 21P-601</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11</a:t>
            </a:fld>
            <a:endParaRPr lang="en-US" dirty="0"/>
          </a:p>
        </p:txBody>
      </p:sp>
    </p:spTree>
    <p:extLst>
      <p:ext uri="{BB962C8B-B14F-4D97-AF65-F5344CB8AC3E}">
        <p14:creationId xmlns:p14="http://schemas.microsoft.com/office/powerpoint/2010/main" val="1460782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0"/>
          </p:nvPr>
        </p:nvSpPr>
        <p:spPr/>
        <p:txBody>
          <a:bodyPr/>
          <a:lstStyle/>
          <a:p>
            <a:pPr>
              <a:defRPr/>
            </a:pPr>
            <a:fld id="{7A6C14B2-BBED-4B4E-9FC2-734F189F8D80}" type="slidenum">
              <a:rPr lang="en-US" smtClean="0"/>
              <a:pPr>
                <a:defRPr/>
              </a:pPr>
              <a:t>12</a:t>
            </a:fld>
            <a:endParaRPr lang="en-US" dirty="0"/>
          </a:p>
        </p:txBody>
      </p:sp>
      <p:sp>
        <p:nvSpPr>
          <p:cNvPr id="7170" name="Rectangle 2" hidden="1"/>
          <p:cNvSpPr>
            <a:spLocks noGrp="1" noChangeArrowheads="1"/>
          </p:cNvSpPr>
          <p:nvPr>
            <p:ph type="title"/>
          </p:nvPr>
        </p:nvSpPr>
        <p:spPr/>
        <p:txBody>
          <a:bodyPr/>
          <a:lstStyle/>
          <a:p>
            <a:r>
              <a:rPr lang="en-US" dirty="0">
                <a:effectLst/>
              </a:rPr>
              <a:t>Review</a:t>
            </a:r>
          </a:p>
        </p:txBody>
      </p:sp>
      <p:sp>
        <p:nvSpPr>
          <p:cNvPr id="7171" name="Rectangle 3" hidden="1"/>
          <p:cNvSpPr>
            <a:spLocks noGrp="1" noChangeArrowheads="1"/>
          </p:cNvSpPr>
          <p:nvPr>
            <p:ph type="body" idx="1"/>
          </p:nvPr>
        </p:nvSpPr>
        <p:spPr/>
        <p:txBody>
          <a:bodyPr/>
          <a:lstStyle/>
          <a:p>
            <a:pPr lvl="4">
              <a:buFontTx/>
              <a:buNone/>
            </a:pPr>
            <a:endParaRPr lang="en-US" dirty="0"/>
          </a:p>
        </p:txBody>
      </p:sp>
      <p:sp>
        <p:nvSpPr>
          <p:cNvPr id="7172" name="WordArt 4"/>
          <p:cNvSpPr>
            <a:spLocks noChangeArrowheads="1" noChangeShapeType="1" noTextEdit="1"/>
          </p:cNvSpPr>
          <p:nvPr/>
        </p:nvSpPr>
        <p:spPr bwMode="auto">
          <a:xfrm>
            <a:off x="2133600" y="2286000"/>
            <a:ext cx="9347200" cy="1847850"/>
          </a:xfrm>
          <a:prstGeom prst="rect">
            <a:avLst/>
          </a:prstGeom>
        </p:spPr>
        <p:txBody>
          <a:bodyPr wrap="none" fromWordArt="1">
            <a:prstTxWarp prst="textPlain">
              <a:avLst>
                <a:gd name="adj" fmla="val 50000"/>
              </a:avLst>
            </a:prstTxWarp>
            <a:scene3d>
              <a:camera prst="legacyPerspectiveBottomRight">
                <a:rot lat="0" lon="21239990" rev="0"/>
              </a:camera>
              <a:lightRig rig="legacyHarsh3" dir="l"/>
            </a:scene3d>
            <a:sp3d extrusionH="430200" prstMaterial="legacyMatte">
              <a:extrusionClr>
                <a:srgbClr val="C0C0C0"/>
              </a:extrusionClr>
            </a:sp3d>
          </a:bodyPr>
          <a:lstStyle/>
          <a:p>
            <a:pPr algn="ctr"/>
            <a:r>
              <a:rPr lang="en-US" sz="3600"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Arial Black"/>
              </a:rPr>
              <a:t>Questions?</a:t>
            </a:r>
          </a:p>
        </p:txBody>
      </p:sp>
    </p:spTree>
    <p:extLst>
      <p:ext uri="{BB962C8B-B14F-4D97-AF65-F5344CB8AC3E}">
        <p14:creationId xmlns:p14="http://schemas.microsoft.com/office/powerpoint/2010/main" val="188079556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r>
              <a:rPr lang="en-US" dirty="0"/>
              <a:t>Explain the components of the Standard Claims and Appeals Form rule for all claims received on and after March 24, 2015. </a:t>
            </a:r>
          </a:p>
          <a:p>
            <a:r>
              <a:rPr lang="en-US" dirty="0"/>
              <a:t>Identify and list acceptable prescribed forms.</a:t>
            </a:r>
          </a:p>
          <a:p>
            <a:pPr marL="0" indent="0">
              <a:buNone/>
            </a:pPr>
            <a:r>
              <a:rPr lang="en-US" dirty="0"/>
              <a:t> </a:t>
            </a:r>
          </a:p>
        </p:txBody>
      </p:sp>
      <p:sp>
        <p:nvSpPr>
          <p:cNvPr id="4" name="Slide Number Placeholder 3"/>
          <p:cNvSpPr>
            <a:spLocks noGrp="1"/>
          </p:cNvSpPr>
          <p:nvPr>
            <p:ph type="sldNum" sz="quarter" idx="10"/>
          </p:nvPr>
        </p:nvSpPr>
        <p:spPr/>
        <p:txBody>
          <a:bodyPr/>
          <a:lstStyle/>
          <a:p>
            <a:fld id="{7C414AED-89CE-4A48-8B2B-1B3A5C68EA2A}" type="slidenum">
              <a:rPr lang="en-US" smtClean="0"/>
              <a:t>2</a:t>
            </a:fld>
            <a:endParaRPr lang="en-US" dirty="0"/>
          </a:p>
        </p:txBody>
      </p:sp>
    </p:spTree>
    <p:extLst>
      <p:ext uri="{BB962C8B-B14F-4D97-AF65-F5344CB8AC3E}">
        <p14:creationId xmlns:p14="http://schemas.microsoft.com/office/powerpoint/2010/main" val="155537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fontScale="92500" lnSpcReduction="20000"/>
          </a:bodyPr>
          <a:lstStyle/>
          <a:p>
            <a:pPr lvl="0" hangingPunct="0"/>
            <a:r>
              <a:rPr lang="en-US" u="sng" dirty="0">
                <a:hlinkClick r:id="rId2"/>
              </a:rPr>
              <a:t>38 CFR 3.151, Claims for disability benefits</a:t>
            </a:r>
            <a:endParaRPr lang="en-US" dirty="0"/>
          </a:p>
          <a:p>
            <a:pPr lvl="0" hangingPunct="0"/>
            <a:r>
              <a:rPr lang="en-US" u="sng" dirty="0">
                <a:hlinkClick r:id="rId3"/>
              </a:rPr>
              <a:t>38 CFR 3.150, Forms to be furnished</a:t>
            </a:r>
            <a:r>
              <a:rPr lang="en-US" dirty="0"/>
              <a:t> </a:t>
            </a:r>
          </a:p>
          <a:p>
            <a:pPr lvl="0" hangingPunct="0"/>
            <a:r>
              <a:rPr lang="en-US" u="sng" dirty="0">
                <a:hlinkClick r:id="rId4"/>
              </a:rPr>
              <a:t>38 CFR 3.155, How to file a claim</a:t>
            </a:r>
            <a:endParaRPr lang="en-US" dirty="0"/>
          </a:p>
          <a:p>
            <a:pPr lvl="0" hangingPunct="0"/>
            <a:r>
              <a:rPr lang="en-US" u="sng" dirty="0">
                <a:hlinkClick r:id="rId4"/>
              </a:rPr>
              <a:t>38 CFR 3.155(b), Intent to File a Claim</a:t>
            </a:r>
            <a:endParaRPr lang="en-US" dirty="0"/>
          </a:p>
          <a:p>
            <a:pPr lvl="0" hangingPunct="0"/>
            <a:r>
              <a:rPr lang="en-US" u="sng" dirty="0">
                <a:hlinkClick r:id="rId5"/>
              </a:rPr>
              <a:t>M21-1, Part III, Subpart ii, Chapter 2, Section B, Benefit Programs and Types of Claims</a:t>
            </a:r>
            <a:endParaRPr lang="en-US" dirty="0"/>
          </a:p>
          <a:p>
            <a:pPr lvl="0" hangingPunct="0"/>
            <a:r>
              <a:rPr lang="en-US" u="sng" dirty="0">
                <a:hlinkClick r:id="rId6"/>
              </a:rPr>
              <a:t>M21-1, Part III, Subpart ii, Chapter 2, Section C, Informal Claims Received Prior to March 24, 2015, Communication of an Intent to File (ITF), and Requests for Application</a:t>
            </a:r>
            <a:endParaRPr lang="en-US" dirty="0"/>
          </a:p>
          <a:p>
            <a:pPr lvl="0" hangingPunct="0"/>
            <a:r>
              <a:rPr lang="en-US" u="sng" dirty="0">
                <a:hlinkClick r:id="rId7"/>
              </a:rPr>
              <a:t>M21-1, Part III, Subpart ii, Chapter 3, Section C, What Constitutes a Complete VA Form 21-22 or 21-22a</a:t>
            </a:r>
            <a:endParaRPr lang="en-US" dirty="0"/>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a:t>
            </a:fld>
            <a:endParaRPr lang="en-US" dirty="0"/>
          </a:p>
        </p:txBody>
      </p:sp>
    </p:spTree>
    <p:extLst>
      <p:ext uri="{BB962C8B-B14F-4D97-AF65-F5344CB8AC3E}">
        <p14:creationId xmlns:p14="http://schemas.microsoft.com/office/powerpoint/2010/main" val="862826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Standard Claims and Appeals Form Rule</a:t>
            </a:r>
          </a:p>
        </p:txBody>
      </p:sp>
      <p:sp>
        <p:nvSpPr>
          <p:cNvPr id="3" name="Content Placeholder 2"/>
          <p:cNvSpPr>
            <a:spLocks noGrp="1"/>
          </p:cNvSpPr>
          <p:nvPr>
            <p:ph idx="1"/>
          </p:nvPr>
        </p:nvSpPr>
        <p:spPr/>
        <p:txBody>
          <a:bodyPr/>
          <a:lstStyle/>
          <a:p>
            <a:pPr marL="0" marR="0" indent="0" hangingPunct="0">
              <a:spcBef>
                <a:spcPts val="600"/>
              </a:spcBef>
              <a:spcAft>
                <a:spcPts val="1200"/>
              </a:spcAft>
              <a:buNone/>
            </a:pPr>
            <a:r>
              <a:rPr lang="en-US" dirty="0">
                <a:solidFill>
                  <a:srgbClr val="000066"/>
                </a:solidFill>
                <a:latin typeface="Times New Roman"/>
                <a:ea typeface="Times New Roman"/>
              </a:rPr>
              <a:t>The four major components of the “Standard Claims and Appeals Form” rule include:</a:t>
            </a:r>
          </a:p>
          <a:p>
            <a:pPr lvl="0" hangingPunct="0">
              <a:spcBef>
                <a:spcPts val="600"/>
              </a:spcBef>
              <a:spcAft>
                <a:spcPts val="1200"/>
              </a:spcAft>
              <a:buFont typeface="Symbol"/>
              <a:buChar char=""/>
            </a:pPr>
            <a:r>
              <a:rPr lang="en-US" dirty="0">
                <a:solidFill>
                  <a:srgbClr val="000066"/>
                </a:solidFill>
                <a:latin typeface="Times New Roman"/>
                <a:ea typeface="Times New Roman"/>
              </a:rPr>
              <a:t>Requiring all claimants to submit claims on a standard VA-prescribed form</a:t>
            </a:r>
          </a:p>
          <a:p>
            <a:pPr lvl="0" hangingPunct="0">
              <a:spcBef>
                <a:spcPts val="600"/>
              </a:spcBef>
              <a:spcAft>
                <a:spcPts val="1200"/>
              </a:spcAft>
              <a:buFont typeface="Symbol"/>
              <a:buChar char=""/>
            </a:pPr>
            <a:r>
              <a:rPr lang="en-US" dirty="0">
                <a:solidFill>
                  <a:srgbClr val="000066"/>
                </a:solidFill>
                <a:latin typeface="Times New Roman"/>
                <a:ea typeface="Times New Roman"/>
              </a:rPr>
              <a:t>Eliminating 38 CFR 3.157</a:t>
            </a:r>
          </a:p>
          <a:p>
            <a:pPr lvl="0" hangingPunct="0">
              <a:spcBef>
                <a:spcPts val="600"/>
              </a:spcBef>
              <a:spcAft>
                <a:spcPts val="1200"/>
              </a:spcAft>
              <a:buFont typeface="Symbol"/>
              <a:buChar char=""/>
            </a:pPr>
            <a:r>
              <a:rPr lang="en-US" dirty="0">
                <a:solidFill>
                  <a:srgbClr val="000066"/>
                </a:solidFill>
                <a:latin typeface="Times New Roman"/>
                <a:ea typeface="Times New Roman"/>
              </a:rPr>
              <a:t>Creating an intent to file (ITF) process, and</a:t>
            </a:r>
          </a:p>
          <a:p>
            <a:pPr lvl="0" hangingPunct="0">
              <a:spcBef>
                <a:spcPts val="600"/>
              </a:spcBef>
              <a:spcAft>
                <a:spcPts val="1200"/>
              </a:spcAft>
              <a:buFont typeface="Symbol"/>
              <a:buChar char=""/>
            </a:pPr>
            <a:r>
              <a:rPr lang="en-US" dirty="0">
                <a:solidFill>
                  <a:srgbClr val="000066"/>
                </a:solidFill>
                <a:latin typeface="Times New Roman"/>
                <a:ea typeface="Times New Roman"/>
              </a:rPr>
              <a:t>Using a Standard Notice of Disagreement form.</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4</a:t>
            </a:fld>
            <a:endParaRPr lang="en-US" dirty="0"/>
          </a:p>
        </p:txBody>
      </p:sp>
    </p:spTree>
    <p:extLst>
      <p:ext uri="{BB962C8B-B14F-4D97-AF65-F5344CB8AC3E}">
        <p14:creationId xmlns:p14="http://schemas.microsoft.com/office/powerpoint/2010/main" val="710343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 of the March 24, 2015 Date	</a:t>
            </a:r>
          </a:p>
        </p:txBody>
      </p:sp>
      <p:sp>
        <p:nvSpPr>
          <p:cNvPr id="3" name="Content Placeholder 2"/>
          <p:cNvSpPr>
            <a:spLocks noGrp="1"/>
          </p:cNvSpPr>
          <p:nvPr>
            <p:ph idx="1"/>
          </p:nvPr>
        </p:nvSpPr>
        <p:spPr/>
        <p:txBody>
          <a:bodyPr/>
          <a:lstStyle/>
          <a:p>
            <a:r>
              <a:rPr lang="en-US" dirty="0"/>
              <a:t>Claims received before March 24, 2015 are not required to be submitted on prescribed forms. </a:t>
            </a:r>
          </a:p>
          <a:p>
            <a:r>
              <a:rPr lang="en-US" dirty="0"/>
              <a:t>VA stopped accepting informal claims on March 24, 2015. Claimants desiring the benefit of filing an informal claim must now communicate to VA “intent to file” a claim.</a:t>
            </a:r>
          </a:p>
          <a:p>
            <a:r>
              <a:rPr lang="en-US" dirty="0"/>
              <a:t>The Intent to File form, VA Form 21-0966, acts as an “effective date placeholder” which preserves the date of claim if a substantially complete application is received. </a:t>
            </a:r>
          </a:p>
        </p:txBody>
      </p:sp>
      <p:sp>
        <p:nvSpPr>
          <p:cNvPr id="4" name="Slide Number Placeholder 3"/>
          <p:cNvSpPr>
            <a:spLocks noGrp="1"/>
          </p:cNvSpPr>
          <p:nvPr>
            <p:ph type="sldNum" sz="quarter" idx="10"/>
          </p:nvPr>
        </p:nvSpPr>
        <p:spPr/>
        <p:txBody>
          <a:bodyPr/>
          <a:lstStyle/>
          <a:p>
            <a:fld id="{7C414AED-89CE-4A48-8B2B-1B3A5C68EA2A}" type="slidenum">
              <a:rPr lang="en-US" smtClean="0"/>
              <a:t>5</a:t>
            </a:fld>
            <a:endParaRPr lang="en-US" dirty="0"/>
          </a:p>
        </p:txBody>
      </p:sp>
    </p:spTree>
    <p:extLst>
      <p:ext uri="{BB962C8B-B14F-4D97-AF65-F5344CB8AC3E}">
        <p14:creationId xmlns:p14="http://schemas.microsoft.com/office/powerpoint/2010/main" val="2408370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 Form 21-0966, Intent to File</a:t>
            </a:r>
          </a:p>
        </p:txBody>
      </p:sp>
      <p:sp>
        <p:nvSpPr>
          <p:cNvPr id="4" name="Slide Number Placeholder 3"/>
          <p:cNvSpPr>
            <a:spLocks noGrp="1"/>
          </p:cNvSpPr>
          <p:nvPr>
            <p:ph type="sldNum" sz="quarter" idx="10"/>
          </p:nvPr>
        </p:nvSpPr>
        <p:spPr/>
        <p:txBody>
          <a:bodyPr/>
          <a:lstStyle/>
          <a:p>
            <a:fld id="{7C414AED-89CE-4A48-8B2B-1B3A5C68EA2A}" type="slidenum">
              <a:rPr lang="en-US" smtClean="0"/>
              <a:t>6</a:t>
            </a:fld>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87287" y="1789113"/>
            <a:ext cx="3466689" cy="4262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04565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Standard Claims and Appeals Form Rule Changes</a:t>
            </a:r>
          </a:p>
        </p:txBody>
      </p:sp>
      <p:sp>
        <p:nvSpPr>
          <p:cNvPr id="3" name="Content Placeholder 2"/>
          <p:cNvSpPr>
            <a:spLocks noGrp="1"/>
          </p:cNvSpPr>
          <p:nvPr>
            <p:ph idx="1"/>
          </p:nvPr>
        </p:nvSpPr>
        <p:spPr>
          <a:xfrm>
            <a:off x="847165" y="1789114"/>
            <a:ext cx="10945906" cy="4379866"/>
          </a:xfrm>
        </p:spPr>
        <p:txBody>
          <a:bodyPr>
            <a:normAutofit fontScale="47500" lnSpcReduction="20000"/>
          </a:bodyPr>
          <a:lstStyle/>
          <a:p>
            <a:r>
              <a:rPr lang="en-US" sz="4200" dirty="0"/>
              <a:t>Effective March 24, 2015, VA will only recognize compensation, pension , survivors and related claims if they are submitted on the required standard forms. The type of form accepted is based on the benefit sought.</a:t>
            </a:r>
          </a:p>
          <a:p>
            <a:endParaRPr lang="en-US" sz="4200" dirty="0"/>
          </a:p>
          <a:p>
            <a:r>
              <a:rPr lang="en-US" sz="4200" dirty="0"/>
              <a:t>Elimination of 38 CFR 3.157, which allowed various documents other than claims forms to be considered as claims, specifically VA reports of hospitalization, examination, and other medical records which could be regarded as informal claims for increase, or to reopen a previously denied claim.</a:t>
            </a:r>
          </a:p>
          <a:p>
            <a:pPr marL="0" indent="0">
              <a:buNone/>
            </a:pPr>
            <a:endParaRPr lang="en-US" sz="4200" dirty="0"/>
          </a:p>
          <a:p>
            <a:r>
              <a:rPr lang="en-US" sz="4200" dirty="0"/>
              <a:t>VA will recognize an Intent to File (ITF) a claim for benefits if it is submitted on the required VA Form 21-0966, </a:t>
            </a:r>
            <a:r>
              <a:rPr lang="en-US" sz="4200" i="1" dirty="0"/>
              <a:t>Intent to File, </a:t>
            </a:r>
            <a:r>
              <a:rPr lang="en-US" sz="4200" dirty="0"/>
              <a:t>indicating the benefit sought. An Intent to File may be accepted if it is signed by the veteran </a:t>
            </a:r>
            <a:r>
              <a:rPr lang="en-US" sz="4200" i="1" dirty="0"/>
              <a:t>or </a:t>
            </a:r>
            <a:r>
              <a:rPr lang="en-US" sz="4200" dirty="0"/>
              <a:t>authorization representative (POA) on behalf of the Veteran.</a:t>
            </a:r>
          </a:p>
          <a:p>
            <a:endParaRPr lang="en-US" sz="4200" dirty="0"/>
          </a:p>
          <a:p>
            <a:r>
              <a:rPr lang="en-US" sz="4200" dirty="0"/>
              <a:t>VA will only accept issues listed on a timely VA Form 21-0958, Notice of Disagreement, as part of the appeals submission for compensation.</a:t>
            </a:r>
          </a:p>
          <a:p>
            <a:pPr marL="0" indent="0">
              <a:buNone/>
            </a:pPr>
            <a:r>
              <a:rPr lang="en-US" dirty="0"/>
              <a:t>	</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7</a:t>
            </a:fld>
            <a:endParaRPr lang="en-US" dirty="0"/>
          </a:p>
        </p:txBody>
      </p:sp>
    </p:spTree>
    <p:extLst>
      <p:ext uri="{BB962C8B-B14F-4D97-AF65-F5344CB8AC3E}">
        <p14:creationId xmlns:p14="http://schemas.microsoft.com/office/powerpoint/2010/main" val="1451858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 Requests not Requiring a Prescribed Form	</a:t>
            </a:r>
          </a:p>
        </p:txBody>
      </p:sp>
      <p:sp>
        <p:nvSpPr>
          <p:cNvPr id="3" name="Content Placeholder 2"/>
          <p:cNvSpPr>
            <a:spLocks noGrp="1"/>
          </p:cNvSpPr>
          <p:nvPr>
            <p:ph idx="1"/>
          </p:nvPr>
        </p:nvSpPr>
        <p:spPr/>
        <p:txBody>
          <a:bodyPr/>
          <a:lstStyle/>
          <a:p>
            <a:pPr marL="0" indent="0" fontAlgn="auto">
              <a:spcBef>
                <a:spcPts val="0"/>
              </a:spcBef>
              <a:spcAft>
                <a:spcPts val="0"/>
              </a:spcAft>
              <a:buNone/>
            </a:pPr>
            <a:r>
              <a:rPr lang="en-US" dirty="0">
                <a:latin typeface="Times New Roman"/>
                <a:ea typeface="Times New Roman"/>
              </a:rPr>
              <a:t>A prescribed claim form is not required for requests for:</a:t>
            </a:r>
          </a:p>
          <a:p>
            <a:pPr marL="0" indent="0" fontAlgn="auto">
              <a:spcBef>
                <a:spcPts val="0"/>
              </a:spcBef>
              <a:spcAft>
                <a:spcPts val="0"/>
              </a:spcAft>
              <a:buNone/>
            </a:pPr>
            <a:endParaRPr lang="en-US" dirty="0">
              <a:latin typeface="Times New Roman"/>
              <a:ea typeface="Times New Roman"/>
            </a:endParaRPr>
          </a:p>
          <a:p>
            <a:pPr lvl="0" fontAlgn="auto">
              <a:spcBef>
                <a:spcPts val="600"/>
              </a:spcBef>
              <a:spcAft>
                <a:spcPts val="0"/>
              </a:spcAft>
              <a:buSzPts val="1000"/>
              <a:buFont typeface="Symbol"/>
              <a:buChar char=""/>
              <a:tabLst>
                <a:tab pos="457200" algn="l"/>
              </a:tabLst>
            </a:pPr>
            <a:r>
              <a:rPr lang="en-US" dirty="0">
                <a:latin typeface="Times New Roman"/>
                <a:ea typeface="Times New Roman"/>
              </a:rPr>
              <a:t>review based on clear and unmistakable error (CUE)</a:t>
            </a:r>
          </a:p>
          <a:p>
            <a:pPr lvl="0" fontAlgn="auto">
              <a:spcBef>
                <a:spcPts val="600"/>
              </a:spcBef>
              <a:spcAft>
                <a:spcPts val="0"/>
              </a:spcAft>
              <a:buSzPts val="1000"/>
              <a:buFont typeface="Symbol"/>
              <a:buChar char=""/>
              <a:tabLst>
                <a:tab pos="457200" algn="l"/>
              </a:tabLst>
            </a:pPr>
            <a:r>
              <a:rPr lang="en-US" dirty="0">
                <a:latin typeface="Times New Roman"/>
                <a:ea typeface="Times New Roman"/>
              </a:rPr>
              <a:t>reconsideration</a:t>
            </a:r>
          </a:p>
          <a:p>
            <a:pPr lvl="0" fontAlgn="auto">
              <a:spcBef>
                <a:spcPts val="600"/>
              </a:spcBef>
              <a:spcAft>
                <a:spcPts val="0"/>
              </a:spcAft>
              <a:buSzPts val="1000"/>
              <a:buFont typeface="Symbol"/>
              <a:buChar char=""/>
              <a:tabLst>
                <a:tab pos="457200" algn="l"/>
              </a:tabLst>
            </a:pPr>
            <a:r>
              <a:rPr lang="en-US" dirty="0">
                <a:latin typeface="Times New Roman"/>
                <a:ea typeface="Times New Roman"/>
              </a:rPr>
              <a:t>substitution</a:t>
            </a:r>
          </a:p>
          <a:p>
            <a:pPr lvl="0" fontAlgn="auto">
              <a:spcBef>
                <a:spcPts val="600"/>
              </a:spcBef>
              <a:spcAft>
                <a:spcPts val="0"/>
              </a:spcAft>
              <a:buSzPts val="1000"/>
              <a:buFont typeface="Symbol"/>
              <a:buChar char=""/>
              <a:tabLst>
                <a:tab pos="457200" algn="l"/>
              </a:tabLst>
            </a:pPr>
            <a:r>
              <a:rPr lang="en-US" dirty="0">
                <a:latin typeface="Times New Roman"/>
                <a:ea typeface="Times New Roman"/>
              </a:rPr>
              <a:t>a finding of incompetency received from a first or third party, and</a:t>
            </a:r>
          </a:p>
          <a:p>
            <a:pPr lvl="0" fontAlgn="auto">
              <a:spcBef>
                <a:spcPts val="600"/>
              </a:spcBef>
              <a:spcAft>
                <a:spcPts val="0"/>
              </a:spcAft>
              <a:buSzPts val="1000"/>
              <a:buFont typeface="Symbol"/>
              <a:buChar char=""/>
              <a:tabLst>
                <a:tab pos="457200" algn="l"/>
              </a:tabLst>
            </a:pPr>
            <a:r>
              <a:rPr lang="en-US" dirty="0">
                <a:latin typeface="Times New Roman"/>
                <a:ea typeface="Times New Roman"/>
              </a:rPr>
              <a:t>removal of a dependent.</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8</a:t>
            </a:fld>
            <a:endParaRPr lang="en-US" dirty="0"/>
          </a:p>
        </p:txBody>
      </p:sp>
    </p:spTree>
    <p:extLst>
      <p:ext uri="{BB962C8B-B14F-4D97-AF65-F5344CB8AC3E}">
        <p14:creationId xmlns:p14="http://schemas.microsoft.com/office/powerpoint/2010/main" val="1838848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Acceptable Forms</a:t>
            </a:r>
          </a:p>
        </p:txBody>
      </p:sp>
      <p:sp>
        <p:nvSpPr>
          <p:cNvPr id="3" name="Content Placeholder 2"/>
          <p:cNvSpPr>
            <a:spLocks noGrp="1"/>
          </p:cNvSpPr>
          <p:nvPr>
            <p:ph idx="1"/>
          </p:nvPr>
        </p:nvSpPr>
        <p:spPr/>
        <p:txBody>
          <a:bodyPr/>
          <a:lstStyle/>
          <a:p>
            <a:pPr marL="0" indent="0">
              <a:buNone/>
            </a:pPr>
            <a:r>
              <a:rPr lang="en-US" dirty="0"/>
              <a:t>For compensation claims, VA encourages the use of VA Form 21-526 EZ, however the following forms are acceptable: </a:t>
            </a:r>
          </a:p>
          <a:p>
            <a:pPr marL="0" lvl="0" indent="0">
              <a:buClr>
                <a:srgbClr val="2D2DB9">
                  <a:lumMod val="75000"/>
                </a:srgbClr>
              </a:buClr>
              <a:buNone/>
            </a:pPr>
            <a:r>
              <a:rPr lang="en-US" sz="2400" dirty="0">
                <a:solidFill>
                  <a:srgbClr val="000066"/>
                </a:solidFill>
              </a:rPr>
              <a:t>VA Form 21-526</a:t>
            </a:r>
          </a:p>
          <a:p>
            <a:pPr marL="0" lvl="0" indent="0">
              <a:buClr>
                <a:srgbClr val="2D2DB9">
                  <a:lumMod val="75000"/>
                </a:srgbClr>
              </a:buClr>
              <a:buNone/>
            </a:pPr>
            <a:r>
              <a:rPr lang="en-US" sz="2400" dirty="0">
                <a:solidFill>
                  <a:srgbClr val="000066"/>
                </a:solidFill>
              </a:rPr>
              <a:t>VA Form 21-526b</a:t>
            </a:r>
          </a:p>
          <a:p>
            <a:pPr marL="0" lvl="0" indent="0">
              <a:buClr>
                <a:srgbClr val="2D2DB9">
                  <a:lumMod val="75000"/>
                </a:srgbClr>
              </a:buClr>
              <a:buNone/>
            </a:pPr>
            <a:r>
              <a:rPr lang="en-US" sz="2400" dirty="0">
                <a:solidFill>
                  <a:srgbClr val="000066"/>
                </a:solidFill>
              </a:rPr>
              <a:t>VA Form 21-526c</a:t>
            </a:r>
          </a:p>
          <a:p>
            <a:pPr marL="0" lvl="0" indent="0">
              <a:buClr>
                <a:srgbClr val="2D2DB9">
                  <a:lumMod val="75000"/>
                </a:srgbClr>
              </a:buClr>
              <a:buNone/>
            </a:pPr>
            <a:r>
              <a:rPr lang="en-US" sz="2400" dirty="0">
                <a:solidFill>
                  <a:srgbClr val="000066"/>
                </a:solidFill>
              </a:rPr>
              <a:t>VA Form 21-8940 (for Individual Unemployability)</a:t>
            </a:r>
          </a:p>
          <a:p>
            <a:pPr marL="0" lvl="0" indent="0">
              <a:buClr>
                <a:srgbClr val="2D2DB9">
                  <a:lumMod val="75000"/>
                </a:srgbClr>
              </a:buClr>
              <a:buNone/>
            </a:pPr>
            <a:r>
              <a:rPr lang="en-US" sz="2400" dirty="0">
                <a:solidFill>
                  <a:srgbClr val="000066"/>
                </a:solidFill>
              </a:rPr>
              <a:t>VA Form 21-4502 (for Automobile and Adaptive equipment claims)</a:t>
            </a:r>
          </a:p>
          <a:p>
            <a:pPr marL="0" lvl="0" indent="0">
              <a:buClr>
                <a:srgbClr val="2D2DB9">
                  <a:lumMod val="75000"/>
                </a:srgbClr>
              </a:buClr>
              <a:buNone/>
            </a:pPr>
            <a:r>
              <a:rPr lang="en-US" sz="2400" dirty="0">
                <a:solidFill>
                  <a:srgbClr val="000066"/>
                </a:solidFill>
              </a:rPr>
              <a:t>VA Form 26-4555 (for Specially Adapted Housing/Special Housing Adaption benefits</a:t>
            </a:r>
          </a:p>
          <a:p>
            <a:pPr marL="0" indent="0">
              <a:buNone/>
            </a:pP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9</a:t>
            </a:fld>
            <a:endParaRPr lang="en-US" dirty="0"/>
          </a:p>
        </p:txBody>
      </p:sp>
    </p:spTree>
    <p:extLst>
      <p:ext uri="{BB962C8B-B14F-4D97-AF65-F5344CB8AC3E}">
        <p14:creationId xmlns:p14="http://schemas.microsoft.com/office/powerpoint/2010/main" val="75622296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Lst>
</file>

<file path=ppt/theme/theme1.xml><?xml version="1.0" encoding="utf-8"?>
<a:theme xmlns:a="http://schemas.openxmlformats.org/drawingml/2006/main" name="Ppt0000000">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b62c6c12-24c5-4d47-ac4d-c5cc93bcdf7b">RO317-839076992-10580</_dlc_DocId>
    <_dlc_DocIdUrl xmlns="b62c6c12-24c5-4d47-ac4d-c5cc93bcdf7b">
      <Url>https://vaww.vashare.vba.va.gov/sites/SPTNCIO/focusedveterans/training/VSRvirtualtraining/_layouts/15/DocIdRedir.aspx?ID=RO317-839076992-10580</Url>
      <Description>RO317-839076992-10580</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a92e5099b9d4665426d5e2f5210929e0">
  <xsd:schema xmlns:xsd="http://www.w3.org/2001/XMLSchema" xmlns:xs="http://www.w3.org/2001/XMLSchema" xmlns:p="http://schemas.microsoft.com/office/2006/metadata/properties" xmlns:ns2="b62c6c12-24c5-4d47-ac4d-c5cc93bcdf7b" targetNamespace="http://schemas.microsoft.com/office/2006/metadata/properties" ma:root="true" ma:fieldsID="f00e8daebf23d3a43a83cbf8cd51dded" ns2:_="">
    <xsd:import namespace="b62c6c12-24c5-4d47-ac4d-c5cc93bcdf7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2c6c12-24c5-4d47-ac4d-c5cc93bcdf7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4567239-2D12-4DA4-ACBD-83B3EAAAF41E}">
  <ds:schemaRefs>
    <ds:schemaRef ds:uri="http://schemas.microsoft.com/sharepoint/v3/contenttype/forms"/>
  </ds:schemaRefs>
</ds:datastoreItem>
</file>

<file path=customXml/itemProps2.xml><?xml version="1.0" encoding="utf-8"?>
<ds:datastoreItem xmlns:ds="http://schemas.openxmlformats.org/officeDocument/2006/customXml" ds:itemID="{A35E050F-F6DD-446A-BC54-722BE857956D}">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b62c6c12-24c5-4d47-ac4d-c5cc93bcdf7b"/>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1F9FF8AF-1875-4635-9E01-826EC7F423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2c6c12-24c5-4d47-ac4d-c5cc93bcdf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03B5CF0E-6761-44F0-9CD2-EDCE0542B7A7}">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5776</TotalTime>
  <Words>706</Words>
  <Application>Microsoft Office PowerPoint</Application>
  <PresentationFormat>Widescreen</PresentationFormat>
  <Paragraphs>85</Paragraphs>
  <Slides>12</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 Black</vt:lpstr>
      <vt:lpstr>Calibri</vt:lpstr>
      <vt:lpstr>Century Schoolbook</vt:lpstr>
      <vt:lpstr>Symbol</vt:lpstr>
      <vt:lpstr>Tahoma</vt:lpstr>
      <vt:lpstr>Times New Roman</vt:lpstr>
      <vt:lpstr>Verdana</vt:lpstr>
      <vt:lpstr>Wingdings</vt:lpstr>
      <vt:lpstr>Ppt0000000</vt:lpstr>
      <vt:lpstr>PowerPoint Presentation</vt:lpstr>
      <vt:lpstr>Objectives</vt:lpstr>
      <vt:lpstr>References</vt:lpstr>
      <vt:lpstr>Standard Claims and Appeals Form Rule</vt:lpstr>
      <vt:lpstr>Importance of the March 24, 2015 Date </vt:lpstr>
      <vt:lpstr>VA Form 21-0966, Intent to File</vt:lpstr>
      <vt:lpstr>Standard Claims and Appeals Form Rule Changes</vt:lpstr>
      <vt:lpstr>Benefit Requests not Requiring a Prescribed Form </vt:lpstr>
      <vt:lpstr>Acceptable Forms</vt:lpstr>
      <vt:lpstr>Common VA Forms</vt:lpstr>
      <vt:lpstr>Common VA Forms</vt:lpstr>
      <vt:lpstr>Review</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VA Forms PowerPoint Presentation</dc:title>
  <dc:subject>Claims Assistant</dc:subject>
  <dc:creator>Department of Veterans Affairs, Veterans Benefits Administration, Compensation Service, STAFF</dc:creator>
  <cp:keywords>VA forms,standard claims,appeals form rule,acceptable prescribed benefit</cp:keywords>
  <dc:description>This lesson provides the Claims Assistant (CA) with training on how to determine if the proper form was used for the benefit being sought. </dc:description>
  <cp:lastModifiedBy>Kathy Poole</cp:lastModifiedBy>
  <cp:revision>424</cp:revision>
  <dcterms:created xsi:type="dcterms:W3CDTF">2014-04-30T02:32:11Z</dcterms:created>
  <dcterms:modified xsi:type="dcterms:W3CDTF">2018-02-02T20:10:57Z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_dlc_DocIdItemGuid">
    <vt:lpwstr>7ee2ea36-c15b-4f7a-ab37-0c9df554c01c</vt:lpwstr>
  </property>
  <property fmtid="{D5CDD505-2E9C-101B-9397-08002B2CF9AE}" pid="9" name="Language">
    <vt:lpwstr>en</vt:lpwstr>
  </property>
  <property fmtid="{D5CDD505-2E9C-101B-9397-08002B2CF9AE}" pid="10" name="Type">
    <vt:lpwstr>Presentation</vt:lpwstr>
  </property>
</Properties>
</file>