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9" r:id="rId5"/>
    <p:sldMasterId id="2147483679" r:id="rId6"/>
  </p:sldMasterIdLst>
  <p:notesMasterIdLst>
    <p:notesMasterId r:id="rId24"/>
  </p:notesMasterIdLst>
  <p:sldIdLst>
    <p:sldId id="257" r:id="rId7"/>
    <p:sldId id="258" r:id="rId8"/>
    <p:sldId id="260" r:id="rId9"/>
    <p:sldId id="280" r:id="rId10"/>
    <p:sldId id="292" r:id="rId11"/>
    <p:sldId id="288" r:id="rId12"/>
    <p:sldId id="290" r:id="rId13"/>
    <p:sldId id="278" r:id="rId14"/>
    <p:sldId id="283" r:id="rId15"/>
    <p:sldId id="293" r:id="rId16"/>
    <p:sldId id="291" r:id="rId17"/>
    <p:sldId id="279" r:id="rId18"/>
    <p:sldId id="275" r:id="rId19"/>
    <p:sldId id="294" r:id="rId20"/>
    <p:sldId id="276" r:id="rId21"/>
    <p:sldId id="287" r:id="rId22"/>
    <p:sldId id="273"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3F2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28" autoAdjust="0"/>
    <p:restoredTop sz="95204" autoAdjust="0"/>
  </p:normalViewPr>
  <p:slideViewPr>
    <p:cSldViewPr>
      <p:cViewPr varScale="1">
        <p:scale>
          <a:sx n="108" d="100"/>
          <a:sy n="108" d="100"/>
        </p:scale>
        <p:origin x="1638"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9199990-AE16-475F-9065-F4AEDD20B0C4}" type="datetimeFigureOut">
              <a:rPr lang="en-US" smtClean="0"/>
              <a:t>3/18/2019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BCF7F69-3972-4327-888B-22A8315235D2}" type="slidenum">
              <a:rPr lang="en-US" smtClean="0"/>
              <a:t>‹#›</a:t>
            </a:fld>
            <a:endParaRPr lang="en-US" dirty="0"/>
          </a:p>
        </p:txBody>
      </p:sp>
    </p:spTree>
    <p:extLst>
      <p:ext uri="{BB962C8B-B14F-4D97-AF65-F5344CB8AC3E}">
        <p14:creationId xmlns:p14="http://schemas.microsoft.com/office/powerpoint/2010/main" val="3529224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6175305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VBA will not accept opt-in elections in any format other than the RAMP opt-in election document.</a:t>
            </a:r>
          </a:p>
          <a:p>
            <a:endParaRPr lang="en-US" dirty="0"/>
          </a:p>
          <a:p>
            <a:r>
              <a:rPr lang="en-US" dirty="0"/>
              <a:t>The letter contains a response page that allows appellants to notify us of their desire to opt-in to the program, which lane they want their appeal to be processed through, as well as an option for them to withdraw all of their pending appeals.</a:t>
            </a:r>
          </a:p>
          <a:p>
            <a:endParaRPr lang="en-US" dirty="0"/>
          </a:p>
          <a:p>
            <a:r>
              <a:rPr lang="en-US" dirty="0"/>
              <a:t>RAMP Opt-in Notice that contains: </a:t>
            </a:r>
          </a:p>
          <a:p>
            <a:pPr marL="174708" indent="-174708">
              <a:buFont typeface="Arial" panose="020B0604020202020204" pitchFamily="34" charset="0"/>
              <a:buChar char="•"/>
            </a:pPr>
            <a:r>
              <a:rPr lang="en-US" dirty="0"/>
              <a:t>2-page letter explaining RAMP</a:t>
            </a:r>
          </a:p>
          <a:p>
            <a:pPr marL="174708" indent="-174708">
              <a:buFont typeface="Arial" panose="020B0604020202020204" pitchFamily="34" charset="0"/>
              <a:buChar char="•"/>
            </a:pPr>
            <a:r>
              <a:rPr lang="en-US" dirty="0"/>
              <a:t>RAMP Fact Sheet</a:t>
            </a:r>
          </a:p>
          <a:p>
            <a:pPr marL="174708" indent="-174708">
              <a:buFont typeface="Arial" panose="020B0604020202020204" pitchFamily="34" charset="0"/>
              <a:buChar char="•"/>
            </a:pPr>
            <a:r>
              <a:rPr lang="en-US" dirty="0"/>
              <a:t>RAMP Election Document</a:t>
            </a:r>
          </a:p>
          <a:p>
            <a:pPr marL="174708" indent="-174708">
              <a:buFont typeface="Arial" panose="020B0604020202020204" pitchFamily="34" charset="0"/>
              <a:buChar char="•"/>
            </a:pPr>
            <a:r>
              <a:rPr lang="en-US" dirty="0"/>
              <a:t>ARC Coversheet with routing Barcode </a:t>
            </a:r>
          </a:p>
          <a:p>
            <a:endParaRPr lang="en-US" dirty="0"/>
          </a:p>
          <a:p>
            <a:endParaRPr lang="en-US" dirty="0"/>
          </a:p>
        </p:txBody>
      </p:sp>
      <p:sp>
        <p:nvSpPr>
          <p:cNvPr id="4" name="Slide Number Placeholder 3"/>
          <p:cNvSpPr>
            <a:spLocks noGrp="1"/>
          </p:cNvSpPr>
          <p:nvPr>
            <p:ph type="sldNum" sz="quarter" idx="10"/>
          </p:nvPr>
        </p:nvSpPr>
        <p:spPr/>
        <p:txBody>
          <a:bodyPr/>
          <a:lstStyle/>
          <a:p>
            <a:fld id="{91151F54-0A45-4E0E-BA74-A8998E667A69}"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3592920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CF7F69-3972-4327-888B-22A8315235D2}" type="slidenum">
              <a:rPr lang="en-US" smtClean="0"/>
              <a:t>13</a:t>
            </a:fld>
            <a:endParaRPr lang="en-US" dirty="0"/>
          </a:p>
        </p:txBody>
      </p:sp>
    </p:spTree>
    <p:extLst>
      <p:ext uri="{BB962C8B-B14F-4D97-AF65-F5344CB8AC3E}">
        <p14:creationId xmlns:p14="http://schemas.microsoft.com/office/powerpoint/2010/main" val="1727321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After receiving an initial decision under RAMP, Veterans have up to one year to file a notice of disagreement with the Board.  The Board will not process NODs submitted in response to RAMP decisions until the new law becomes effective no earlier than February 2019. </a:t>
            </a:r>
          </a:p>
        </p:txBody>
      </p:sp>
      <p:sp>
        <p:nvSpPr>
          <p:cNvPr id="4" name="Slide Number Placeholder 3"/>
          <p:cNvSpPr>
            <a:spLocks noGrp="1"/>
          </p:cNvSpPr>
          <p:nvPr>
            <p:ph type="sldNum" sz="quarter" idx="10"/>
          </p:nvPr>
        </p:nvSpPr>
        <p:spPr/>
        <p:txBody>
          <a:bodyPr/>
          <a:lstStyle/>
          <a:p>
            <a:fld id="{F31B2386-B6C6-4A43-AE1B-BF819F54BB11}" type="slidenum">
              <a:rPr lang="en-US">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8870212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CF7F69-3972-4327-888B-22A8315235D2}" type="slidenum">
              <a:rPr lang="en-US" smtClean="0"/>
              <a:t>15</a:t>
            </a:fld>
            <a:endParaRPr lang="en-US" dirty="0"/>
          </a:p>
        </p:txBody>
      </p:sp>
    </p:spTree>
    <p:extLst>
      <p:ext uri="{BB962C8B-B14F-4D97-AF65-F5344CB8AC3E}">
        <p14:creationId xmlns:p14="http://schemas.microsoft.com/office/powerpoint/2010/main" val="29178894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CF7F69-3972-4327-888B-22A8315235D2}" type="slidenum">
              <a:rPr lang="en-US" smtClean="0"/>
              <a:t>16</a:t>
            </a:fld>
            <a:endParaRPr lang="en-US" dirty="0"/>
          </a:p>
        </p:txBody>
      </p:sp>
    </p:spTree>
    <p:extLst>
      <p:ext uri="{BB962C8B-B14F-4D97-AF65-F5344CB8AC3E}">
        <p14:creationId xmlns:p14="http://schemas.microsoft.com/office/powerpoint/2010/main" val="2917889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CF7F69-3972-4327-888B-22A8315235D2}" type="slidenum">
              <a:rPr lang="en-US" smtClean="0"/>
              <a:t>17</a:t>
            </a:fld>
            <a:endParaRPr lang="en-US" dirty="0"/>
          </a:p>
        </p:txBody>
      </p:sp>
    </p:spTree>
    <p:extLst>
      <p:ext uri="{BB962C8B-B14F-4D97-AF65-F5344CB8AC3E}">
        <p14:creationId xmlns:p14="http://schemas.microsoft.com/office/powerpoint/2010/main" val="4152345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EA1404-7F10-42E3-AFA5-6A1729E3453B}"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475278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CF7F69-3972-4327-888B-22A8315235D2}" type="slidenum">
              <a:rPr lang="en-US" smtClean="0"/>
              <a:t>3</a:t>
            </a:fld>
            <a:endParaRPr lang="en-US" dirty="0"/>
          </a:p>
        </p:txBody>
      </p:sp>
    </p:spTree>
    <p:extLst>
      <p:ext uri="{BB962C8B-B14F-4D97-AF65-F5344CB8AC3E}">
        <p14:creationId xmlns:p14="http://schemas.microsoft.com/office/powerpoint/2010/main" val="3769165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12A8F2-3DAC-44FC-8CF4-B0D57ABFB6C6}" type="slidenum">
              <a:rPr lang="en-US" smtClean="0"/>
              <a:t>4</a:t>
            </a:fld>
            <a:endParaRPr lang="en-US" dirty="0"/>
          </a:p>
        </p:txBody>
      </p:sp>
    </p:spTree>
    <p:extLst>
      <p:ext uri="{BB962C8B-B14F-4D97-AF65-F5344CB8AC3E}">
        <p14:creationId xmlns:p14="http://schemas.microsoft.com/office/powerpoint/2010/main" val="1714152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t>7</a:t>
            </a:fld>
            <a:endParaRPr lang="en-US" dirty="0"/>
          </a:p>
        </p:txBody>
      </p:sp>
    </p:spTree>
    <p:extLst>
      <p:ext uri="{BB962C8B-B14F-4D97-AF65-F5344CB8AC3E}">
        <p14:creationId xmlns:p14="http://schemas.microsoft.com/office/powerpoint/2010/main" val="732677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sng" dirty="0"/>
              <a:t>Public Law 115-55 amends § 5104(b) and now requires VA to include the following elements in all decision notices:</a:t>
            </a:r>
          </a:p>
          <a:p>
            <a:endParaRPr lang="en-US" b="0" u="sng" dirty="0"/>
          </a:p>
          <a:p>
            <a:pPr marL="232943" indent="-232943">
              <a:buFont typeface="+mj-lt"/>
              <a:buAutoNum type="arabicPeriod"/>
            </a:pPr>
            <a:r>
              <a:rPr lang="en-US" dirty="0"/>
              <a:t>Identification of the issues adjudicated.</a:t>
            </a:r>
          </a:p>
          <a:p>
            <a:pPr marL="232943" indent="-232943">
              <a:buFont typeface="+mj-lt"/>
              <a:buAutoNum type="arabicPeriod"/>
            </a:pPr>
            <a:r>
              <a:rPr lang="en-US" dirty="0"/>
              <a:t>A summary of the evidence considered.</a:t>
            </a:r>
          </a:p>
          <a:p>
            <a:pPr marL="232943" indent="-232943">
              <a:buFont typeface="+mj-lt"/>
              <a:buAutoNum type="arabicPeriod"/>
            </a:pPr>
            <a:r>
              <a:rPr lang="en-US" dirty="0"/>
              <a:t>An explanation of the laws and regulations applicable to the claim.</a:t>
            </a:r>
          </a:p>
          <a:p>
            <a:pPr marL="232943" indent="-232943">
              <a:buFont typeface="+mj-lt"/>
              <a:buAutoNum type="arabicPeriod"/>
            </a:pPr>
            <a:r>
              <a:rPr lang="en-US" dirty="0"/>
              <a:t>Summary of any findings made by the adjudicator that are favorable to the claimant.</a:t>
            </a:r>
          </a:p>
          <a:p>
            <a:pPr marL="232943" indent="-232943">
              <a:buFont typeface="+mj-lt"/>
              <a:buAutoNum type="arabicPeriod"/>
            </a:pPr>
            <a:r>
              <a:rPr lang="en-US" dirty="0"/>
              <a:t>For denied claims, identification of the element(s) required to grant the claim(s) that were not met.</a:t>
            </a:r>
          </a:p>
          <a:p>
            <a:pPr marL="232943" indent="-232943">
              <a:buFont typeface="+mj-lt"/>
              <a:buAutoNum type="arabicPeriod"/>
            </a:pPr>
            <a:r>
              <a:rPr lang="en-US" dirty="0"/>
              <a:t>If applicable, identification of the criteria required to grant the next higher level of compensation. </a:t>
            </a:r>
          </a:p>
          <a:p>
            <a:pPr marL="232943" indent="-232943">
              <a:buFont typeface="+mj-lt"/>
              <a:buAutoNum type="arabicPeriod"/>
            </a:pPr>
            <a:r>
              <a:rPr lang="en-US" dirty="0"/>
              <a:t>An explanation of how to obtain or access evidence used in making the decision.</a:t>
            </a:r>
          </a:p>
          <a:p>
            <a:pPr marL="232943" indent="-232943">
              <a:buFont typeface="+mj-lt"/>
              <a:buAutoNum type="arabicPeriod"/>
            </a:pPr>
            <a:r>
              <a:rPr lang="en-US" dirty="0"/>
              <a:t>A summary of the applicable review options available for the claimant to seek review of the decision. </a:t>
            </a:r>
          </a:p>
          <a:p>
            <a:endParaRPr lang="en-US" dirty="0"/>
          </a:p>
          <a:p>
            <a:r>
              <a:rPr lang="en-US" dirty="0"/>
              <a:t>Under PL 115-55 the claimant who chooses one lane for review but does not receive a favorable result will have one year to pursue another lane. </a:t>
            </a:r>
          </a:p>
        </p:txBody>
      </p:sp>
      <p:sp>
        <p:nvSpPr>
          <p:cNvPr id="4" name="Slide Number Placeholder 3"/>
          <p:cNvSpPr>
            <a:spLocks noGrp="1"/>
          </p:cNvSpPr>
          <p:nvPr>
            <p:ph type="sldNum" sz="quarter" idx="10"/>
          </p:nvPr>
        </p:nvSpPr>
        <p:spPr/>
        <p:txBody>
          <a:bodyPr/>
          <a:lstStyle/>
          <a:p>
            <a:fld id="{0BCF7F69-3972-4327-888B-22A8315235D2}" type="slidenum">
              <a:rPr lang="en-US" smtClean="0"/>
              <a:t>8</a:t>
            </a:fld>
            <a:endParaRPr lang="en-US" dirty="0"/>
          </a:p>
        </p:txBody>
      </p:sp>
    </p:spTree>
    <p:extLst>
      <p:ext uri="{BB962C8B-B14F-4D97-AF65-F5344CB8AC3E}">
        <p14:creationId xmlns:p14="http://schemas.microsoft.com/office/powerpoint/2010/main" val="2951551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t>9</a:t>
            </a:fld>
            <a:endParaRPr lang="en-US" dirty="0"/>
          </a:p>
        </p:txBody>
      </p:sp>
    </p:spTree>
    <p:extLst>
      <p:ext uri="{BB962C8B-B14F-4D97-AF65-F5344CB8AC3E}">
        <p14:creationId xmlns:p14="http://schemas.microsoft.com/office/powerpoint/2010/main" val="2059025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5325"/>
            <a:ext cx="4648200" cy="3487738"/>
          </a:xfrm>
        </p:spPr>
      </p:sp>
      <p:sp>
        <p:nvSpPr>
          <p:cNvPr id="3" name="Notes Placeholder 2"/>
          <p:cNvSpPr>
            <a:spLocks noGrp="1"/>
          </p:cNvSpPr>
          <p:nvPr>
            <p:ph type="body" idx="1"/>
          </p:nvPr>
        </p:nvSpPr>
        <p:spPr/>
        <p:txBody>
          <a:bodyPr/>
          <a:lstStyle/>
          <a:p>
            <a:r>
              <a:rPr lang="en-US" sz="1400" b="1" dirty="0">
                <a:solidFill>
                  <a:srgbClr val="000000"/>
                </a:solidFill>
              </a:rPr>
              <a:t>Benefits for Veterans and their representatives:</a:t>
            </a:r>
          </a:p>
          <a:p>
            <a:pPr lvl="0"/>
            <a:r>
              <a:rPr lang="en-US" dirty="0">
                <a:solidFill>
                  <a:srgbClr val="000000"/>
                </a:solidFill>
              </a:rPr>
              <a:t>Faster decisions and early resolution of disagreements</a:t>
            </a:r>
          </a:p>
          <a:p>
            <a:pPr lvl="0"/>
            <a:r>
              <a:rPr lang="en-US" dirty="0">
                <a:solidFill>
                  <a:srgbClr val="000000"/>
                </a:solidFill>
              </a:rPr>
              <a:t>Improved decision notices</a:t>
            </a:r>
          </a:p>
          <a:p>
            <a:pPr lvl="0"/>
            <a:r>
              <a:rPr lang="en-US" dirty="0">
                <a:solidFill>
                  <a:srgbClr val="000000"/>
                </a:solidFill>
              </a:rPr>
              <a:t>Allows more Veterans to use the new, more efficient process</a:t>
            </a:r>
          </a:p>
          <a:p>
            <a:pPr lvl="0"/>
            <a:r>
              <a:rPr lang="en-US" dirty="0">
                <a:solidFill>
                  <a:srgbClr val="000000"/>
                </a:solidFill>
              </a:rPr>
              <a:t>Demonstrates VA’s commitment to improve services for all Veterans who have appeals, not just those who receive a future decision</a:t>
            </a:r>
          </a:p>
          <a:p>
            <a:pPr lvl="0"/>
            <a:r>
              <a:rPr lang="en-US" dirty="0">
                <a:solidFill>
                  <a:srgbClr val="000000"/>
                </a:solidFill>
              </a:rPr>
              <a:t>Accelerates resolution of legacy appeals at the earliest points in the process</a:t>
            </a:r>
          </a:p>
          <a:p>
            <a:pPr lvl="0"/>
            <a:r>
              <a:rPr lang="en-US" dirty="0">
                <a:solidFill>
                  <a:srgbClr val="000000"/>
                </a:solidFill>
              </a:rPr>
              <a:t>Same effective date for benefits regardless of the Veteran’s choice of review option</a:t>
            </a:r>
          </a:p>
          <a:p>
            <a:pPr lvl="0"/>
            <a:r>
              <a:rPr lang="en-US" dirty="0">
                <a:solidFill>
                  <a:srgbClr val="000000"/>
                </a:solidFill>
              </a:rPr>
              <a:t>Requires VA to have clear and convincing evidence to change any findings favorable to the Veteran in a previous VA decision</a:t>
            </a:r>
          </a:p>
          <a:p>
            <a:pPr lvl="0"/>
            <a:r>
              <a:rPr lang="en-US" dirty="0">
                <a:solidFill>
                  <a:srgbClr val="000000"/>
                </a:solidFill>
              </a:rPr>
              <a:t>Veterans who participate in RAMP fill the Board’s new dockets first</a:t>
            </a:r>
          </a:p>
          <a:p>
            <a:pPr lvl="0"/>
            <a:endParaRPr lang="en-US" dirty="0">
              <a:solidFill>
                <a:srgbClr val="000000"/>
              </a:solidFill>
            </a:endParaRPr>
          </a:p>
          <a:p>
            <a:r>
              <a:rPr lang="en-US" sz="1400" b="1" dirty="0">
                <a:solidFill>
                  <a:srgbClr val="000000"/>
                </a:solidFill>
              </a:rPr>
              <a:t>Benefits for VA and External Stakeholders:</a:t>
            </a:r>
          </a:p>
          <a:p>
            <a:pPr lvl="0"/>
            <a:r>
              <a:rPr lang="en-US" dirty="0">
                <a:solidFill>
                  <a:srgbClr val="000000"/>
                </a:solidFill>
              </a:rPr>
              <a:t>Eliminates the inherent inefficiencies in the legacy system, thus decreasing the number of work hours spent by VA and Veterans’ representatives working legacy appeals</a:t>
            </a:r>
          </a:p>
          <a:p>
            <a:pPr lvl="0"/>
            <a:r>
              <a:rPr lang="en-US" dirty="0">
                <a:solidFill>
                  <a:srgbClr val="000000"/>
                </a:solidFill>
              </a:rPr>
              <a:t>Shortens the time that VA and Veterans’ representatives must operate two appeal systems</a:t>
            </a:r>
          </a:p>
          <a:p>
            <a:pPr lvl="0"/>
            <a:r>
              <a:rPr lang="en-US" dirty="0">
                <a:solidFill>
                  <a:srgbClr val="000000"/>
                </a:solidFill>
              </a:rPr>
              <a:t>Allows VA and Veterans’ representatives to fully assess and adapt to the new law</a:t>
            </a:r>
          </a:p>
          <a:p>
            <a:pPr lvl="0"/>
            <a:r>
              <a:rPr lang="en-US" dirty="0">
                <a:solidFill>
                  <a:srgbClr val="000000"/>
                </a:solidFill>
              </a:rPr>
              <a:t>Early resolution in VBA reduces legacy appeals to the Board and Federal courts</a:t>
            </a:r>
          </a:p>
          <a:p>
            <a:endParaRPr lang="en-US" dirty="0">
              <a:solidFill>
                <a:srgbClr val="000000"/>
              </a:solidFill>
            </a:endParaRPr>
          </a:p>
          <a:p>
            <a:endParaRPr lang="en-US" dirty="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t>10</a:t>
            </a:fld>
            <a:endParaRPr lang="en-US" dirty="0"/>
          </a:p>
        </p:txBody>
      </p:sp>
    </p:spTree>
    <p:extLst>
      <p:ext uri="{BB962C8B-B14F-4D97-AF65-F5344CB8AC3E}">
        <p14:creationId xmlns:p14="http://schemas.microsoft.com/office/powerpoint/2010/main" val="2119592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12A8F2-3DAC-44FC-8CF4-B0D57ABFB6C6}" type="slidenum">
              <a:rPr lang="en-US" smtClean="0"/>
              <a:t>11</a:t>
            </a:fld>
            <a:endParaRPr lang="en-US" dirty="0"/>
          </a:p>
        </p:txBody>
      </p:sp>
    </p:spTree>
    <p:extLst>
      <p:ext uri="{BB962C8B-B14F-4D97-AF65-F5344CB8AC3E}">
        <p14:creationId xmlns:p14="http://schemas.microsoft.com/office/powerpoint/2010/main" val="7826207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Slide Number Placeholder 5"/>
          <p:cNvSpPr txBox="1">
            <a:spLocks/>
          </p:cNvSpPr>
          <p:nvPr userDrawn="1"/>
        </p:nvSpPr>
        <p:spPr>
          <a:xfrm>
            <a:off x="6937830" y="6400138"/>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pic>
        <p:nvPicPr>
          <p:cNvPr id="5" name="Picture 4" descr="MyVA.color.vector.taglin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1729" y="819136"/>
            <a:ext cx="5053632" cy="1815106"/>
          </a:xfrm>
          <a:prstGeom prst="rect">
            <a:avLst/>
          </a:prstGeom>
        </p:spPr>
      </p:pic>
      <p:sp>
        <p:nvSpPr>
          <p:cNvPr id="6" name="Rectangle 5"/>
          <p:cNvSpPr/>
          <p:nvPr userDrawn="1"/>
        </p:nvSpPr>
        <p:spPr>
          <a:xfrm>
            <a:off x="0" y="5376863"/>
            <a:ext cx="9144000" cy="148113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8" name="Title 11"/>
          <p:cNvSpPr>
            <a:spLocks noGrp="1"/>
          </p:cNvSpPr>
          <p:nvPr>
            <p:ph type="ctrTitle"/>
          </p:nvPr>
        </p:nvSpPr>
        <p:spPr>
          <a:xfrm>
            <a:off x="708660" y="2439035"/>
            <a:ext cx="7772400" cy="1470025"/>
          </a:xfrm>
        </p:spPr>
        <p:txBody>
          <a:bodyPr/>
          <a:lstStyle/>
          <a:p>
            <a:r>
              <a:rPr lang="en-US" dirty="0">
                <a:solidFill>
                  <a:srgbClr val="0083BE"/>
                </a:solidFill>
              </a:rPr>
              <a:t>Title of Presentation</a:t>
            </a:r>
            <a:endParaRPr lang="en-US" dirty="0"/>
          </a:p>
        </p:txBody>
      </p:sp>
      <p:pic>
        <p:nvPicPr>
          <p:cNvPr id="9" name="Picture 8" descr="3. VA-PRIMARY-HORIZONTAL-WHITE-VECTOR2.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0" y="5687901"/>
            <a:ext cx="3886200" cy="865218"/>
          </a:xfrm>
          <a:prstGeom prst="rect">
            <a:avLst/>
          </a:prstGeom>
        </p:spPr>
      </p:pic>
      <p:sp>
        <p:nvSpPr>
          <p:cNvPr id="10" name="TextBox 9"/>
          <p:cNvSpPr txBox="1"/>
          <p:nvPr userDrawn="1"/>
        </p:nvSpPr>
        <p:spPr>
          <a:xfrm>
            <a:off x="140044" y="5935844"/>
            <a:ext cx="4431956" cy="400110"/>
          </a:xfrm>
          <a:prstGeom prst="rect">
            <a:avLst/>
          </a:prstGeom>
          <a:noFill/>
        </p:spPr>
        <p:txBody>
          <a:bodyPr wrap="square" rtlCol="0">
            <a:spAutoFit/>
          </a:bodyPr>
          <a:lstStyle/>
          <a:p>
            <a:pPr defTabSz="457200"/>
            <a:r>
              <a:rPr lang="en-US" sz="2000" b="1" dirty="0">
                <a:solidFill>
                  <a:prstClr val="white"/>
                </a:solidFill>
                <a:latin typeface="Myriad Pro"/>
              </a:rPr>
              <a:t>Veterans Benefits Administration</a:t>
            </a:r>
          </a:p>
        </p:txBody>
      </p:sp>
    </p:spTree>
    <p:extLst>
      <p:ext uri="{BB962C8B-B14F-4D97-AF65-F5344CB8AC3E}">
        <p14:creationId xmlns:p14="http://schemas.microsoft.com/office/powerpoint/2010/main" val="1302000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a:xfrm>
            <a:off x="0" y="1"/>
            <a:ext cx="9144000" cy="939114"/>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title"/>
          </p:nvPr>
        </p:nvSpPr>
        <p:spPr>
          <a:xfrm>
            <a:off x="457200" y="4295"/>
            <a:ext cx="8229600" cy="933960"/>
          </a:xfrm>
        </p:spPr>
        <p:txBody>
          <a:bodyPr/>
          <a:lstStyle>
            <a:lvl1pPr>
              <a:defRPr>
                <a:solidFill>
                  <a:schemeClr val="bg1"/>
                </a:solidFill>
                <a:latin typeface="Myriad Pro"/>
              </a:defRPr>
            </a:lvl1pPr>
          </a:lstStyle>
          <a:p>
            <a:r>
              <a:rPr lang="en-US" dirty="0"/>
              <a:t>Click to edit Master title style</a:t>
            </a:r>
          </a:p>
        </p:txBody>
      </p:sp>
      <p:sp>
        <p:nvSpPr>
          <p:cNvPr id="3" name="Content Placeholder 2"/>
          <p:cNvSpPr>
            <a:spLocks noGrp="1"/>
          </p:cNvSpPr>
          <p:nvPr>
            <p:ph idx="1"/>
          </p:nvPr>
        </p:nvSpPr>
        <p:spPr>
          <a:xfrm>
            <a:off x="457200" y="1256306"/>
            <a:ext cx="8229600" cy="4869857"/>
          </a:xfrm>
        </p:spPr>
        <p:txBody>
          <a:bodyPr/>
          <a:lstStyle>
            <a:lvl1pPr>
              <a:defRPr>
                <a:latin typeface="Myriad Pro"/>
              </a:defRPr>
            </a:lvl1pPr>
            <a:lvl2pPr>
              <a:defRPr>
                <a:latin typeface="Myriad Pro"/>
              </a:defRPr>
            </a:lvl2pPr>
            <a:lvl3pPr>
              <a:defRPr>
                <a:latin typeface="Myriad Pro"/>
              </a:defRPr>
            </a:lvl3pPr>
            <a:lvl4pPr>
              <a:defRPr>
                <a:latin typeface="Myriad Pro"/>
              </a:defRPr>
            </a:lvl4pPr>
            <a:lvl5pPr>
              <a:defRPr>
                <a:latin typeface="Myriad Pro"/>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31556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a:xfrm>
            <a:off x="0" y="1"/>
            <a:ext cx="9144000" cy="939114"/>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title"/>
          </p:nvPr>
        </p:nvSpPr>
        <p:spPr>
          <a:xfrm>
            <a:off x="457200" y="0"/>
            <a:ext cx="8229600" cy="939115"/>
          </a:xfrm>
        </p:spPr>
        <p:txBody>
          <a:bodyPr/>
          <a:lstStyle>
            <a:lvl1pPr>
              <a:defRPr>
                <a:solidFill>
                  <a:schemeClr val="bg1"/>
                </a:solidFill>
              </a:defRPr>
            </a:lvl1pPr>
          </a:lstStyle>
          <a:p>
            <a:r>
              <a:rPr lang="en-US" dirty="0"/>
              <a:t>Click to edit Master title style</a:t>
            </a:r>
          </a:p>
        </p:txBody>
      </p:sp>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032140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211623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716929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userDrawn="1"/>
        </p:nvSpPr>
        <p:spPr>
          <a:xfrm>
            <a:off x="0" y="1"/>
            <a:ext cx="9144000" cy="939114"/>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title"/>
          </p:nvPr>
        </p:nvSpPr>
        <p:spPr>
          <a:xfrm>
            <a:off x="457200" y="0"/>
            <a:ext cx="8229600" cy="939115"/>
          </a:xfrm>
        </p:spPr>
        <p:txBody>
          <a:bodyPr/>
          <a:lstStyle>
            <a:lvl1pPr>
              <a:defRPr>
                <a:solidFill>
                  <a:schemeClr val="bg1"/>
                </a:solidFill>
              </a:defRPr>
            </a:lvl1pPr>
          </a:lstStyle>
          <a:p>
            <a:r>
              <a:rPr lang="en-US" dirty="0"/>
              <a:t>Click to edit Master title style</a:t>
            </a:r>
          </a:p>
        </p:txBody>
      </p:sp>
      <p:sp>
        <p:nvSpPr>
          <p:cNvPr id="3" name="Vertical Text Placeholder 2"/>
          <p:cNvSpPr>
            <a:spLocks noGrp="1"/>
          </p:cNvSpPr>
          <p:nvPr>
            <p:ph type="body" orient="vert" idx="1"/>
          </p:nvPr>
        </p:nvSpPr>
        <p:spPr>
          <a:xfrm>
            <a:off x="457200" y="1280162"/>
            <a:ext cx="8229600" cy="464722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endParaRPr lang="en-US" dirty="0">
              <a:solidFill>
                <a:srgbClr val="000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000000"/>
              </a:solidFill>
            </a:endParaRP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3455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endParaRPr lang="en-US" dirty="0">
              <a:solidFill>
                <a:srgbClr val="000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000000"/>
              </a:solidFill>
            </a:endParaRP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8958734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8748334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87464" y="1789115"/>
            <a:ext cx="3743325"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83188" y="1789115"/>
            <a:ext cx="3744912"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233568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0" y="3784596"/>
            <a:ext cx="91440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Slide Number Placeholder 5"/>
          <p:cNvSpPr txBox="1">
            <a:spLocks/>
          </p:cNvSpPr>
          <p:nvPr/>
        </p:nvSpPr>
        <p:spPr>
          <a:xfrm>
            <a:off x="6937830" y="6400148"/>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
        <p:nvSpPr>
          <p:cNvPr id="6" name="Rectangle 5"/>
          <p:cNvSpPr/>
          <p:nvPr/>
        </p:nvSpPr>
        <p:spPr>
          <a:xfrm>
            <a:off x="0" y="5376872"/>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8" name="Title 11"/>
          <p:cNvSpPr>
            <a:spLocks noGrp="1"/>
          </p:cNvSpPr>
          <p:nvPr>
            <p:ph type="ctrTitle" hasCustomPrompt="1"/>
          </p:nvPr>
        </p:nvSpPr>
        <p:spPr>
          <a:xfrm>
            <a:off x="0" y="2074334"/>
            <a:ext cx="9144000" cy="1834729"/>
          </a:xfrm>
        </p:spPr>
        <p:txBody>
          <a:bodyPr>
            <a:normAutofit/>
          </a:bodyPr>
          <a:lstStyle>
            <a:lvl1pPr>
              <a:defRPr sz="4400" b="0" i="0">
                <a:latin typeface="Georgia"/>
                <a:cs typeface="Georgia"/>
              </a:defRPr>
            </a:lvl1pPr>
          </a:lstStyle>
          <a:p>
            <a:r>
              <a:rPr lang="en-US" dirty="0">
                <a:solidFill>
                  <a:srgbClr val="0083BE"/>
                </a:solidFill>
              </a:rPr>
              <a:t>Title of Presentation</a:t>
            </a:r>
            <a:endParaRPr lang="en-US" dirty="0"/>
          </a:p>
        </p:txBody>
      </p:sp>
      <p:sp>
        <p:nvSpPr>
          <p:cNvPr id="14" name="Rectangle 13"/>
          <p:cNvSpPr/>
          <p:nvPr/>
        </p:nvSpPr>
        <p:spPr>
          <a:xfrm>
            <a:off x="0" y="1"/>
            <a:ext cx="9144000" cy="92286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12" name="Rectangle 11"/>
          <p:cNvSpPr/>
          <p:nvPr/>
        </p:nvSpPr>
        <p:spPr>
          <a:xfrm>
            <a:off x="0" y="2"/>
            <a:ext cx="9144000" cy="533399"/>
          </a:xfrm>
          <a:prstGeom prst="rect">
            <a:avLst/>
          </a:prstGeom>
          <a:solidFill>
            <a:srgbClr val="01325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13" name="TextBox 12"/>
          <p:cNvSpPr txBox="1"/>
          <p:nvPr/>
        </p:nvSpPr>
        <p:spPr>
          <a:xfrm>
            <a:off x="72308" y="106555"/>
            <a:ext cx="4431956" cy="292388"/>
          </a:xfrm>
          <a:prstGeom prst="rect">
            <a:avLst/>
          </a:prstGeom>
          <a:noFill/>
        </p:spPr>
        <p:txBody>
          <a:bodyPr wrap="square" rtlCol="0">
            <a:spAutoFit/>
          </a:bodyPr>
          <a:lstStyle/>
          <a:p>
            <a:pPr defTabSz="457200"/>
            <a:r>
              <a:rPr lang="en-US" sz="1300" i="1" dirty="0">
                <a:solidFill>
                  <a:prstClr val="white"/>
                </a:solidFill>
                <a:latin typeface="Georgia"/>
                <a:cs typeface="Georgia"/>
              </a:rPr>
              <a:t>Veterans Benefits Administration</a:t>
            </a:r>
          </a:p>
        </p:txBody>
      </p:sp>
      <p:pic>
        <p:nvPicPr>
          <p:cNvPr id="9" name="Picture 8" descr="3. VA-PRIMARY-HORIZONTAL-WHITE-VECTOR2.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28900" y="5764182"/>
            <a:ext cx="3886200" cy="865218"/>
          </a:xfrm>
          <a:prstGeom prst="rect">
            <a:avLst/>
          </a:prstGeom>
        </p:spPr>
      </p:pic>
    </p:spTree>
    <p:extLst>
      <p:ext uri="{BB962C8B-B14F-4D97-AF65-F5344CB8AC3E}">
        <p14:creationId xmlns:p14="http://schemas.microsoft.com/office/powerpoint/2010/main" val="24094435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295"/>
            <a:ext cx="8229600" cy="774638"/>
          </a:xfrm>
        </p:spPr>
        <p:txBody>
          <a:bodyPr>
            <a:normAutofit/>
          </a:bodyPr>
          <a:lstStyle>
            <a:lvl1pPr>
              <a:defRPr sz="2500">
                <a:solidFill>
                  <a:schemeClr val="bg1"/>
                </a:solidFill>
                <a:latin typeface="Myriad Pro"/>
              </a:defRPr>
            </a:lvl1pPr>
          </a:lstStyle>
          <a:p>
            <a:r>
              <a:rPr lang="en-US" dirty="0"/>
              <a:t>CLICK TO EDIT MASTER TITLE STYLE</a:t>
            </a:r>
          </a:p>
        </p:txBody>
      </p:sp>
      <p:sp>
        <p:nvSpPr>
          <p:cNvPr id="3" name="Content Placeholder 2"/>
          <p:cNvSpPr>
            <a:spLocks noGrp="1"/>
          </p:cNvSpPr>
          <p:nvPr>
            <p:ph idx="1"/>
          </p:nvPr>
        </p:nvSpPr>
        <p:spPr>
          <a:xfrm>
            <a:off x="457200" y="1256313"/>
            <a:ext cx="8229600" cy="4869857"/>
          </a:xfrm>
        </p:spPr>
        <p:txBody>
          <a:bodyPr/>
          <a:lstStyle>
            <a:lvl1pPr>
              <a:defRPr sz="2200">
                <a:latin typeface="Myriad Pro"/>
              </a:defRPr>
            </a:lvl1pPr>
            <a:lvl2pPr>
              <a:defRPr sz="2000">
                <a:latin typeface="Myriad Pro"/>
              </a:defRPr>
            </a:lvl2pPr>
            <a:lvl3pPr>
              <a:defRPr sz="1800">
                <a:latin typeface="Myriad Pro"/>
              </a:defRPr>
            </a:lvl3pPr>
            <a:lvl4pPr>
              <a:defRPr sz="1800">
                <a:latin typeface="Myriad Pro"/>
              </a:defRPr>
            </a:lvl4pPr>
            <a:lvl5pPr>
              <a:defRPr sz="1800">
                <a:latin typeface="Myriad Pro"/>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5503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a:xfrm>
            <a:off x="0" y="1"/>
            <a:ext cx="9144000" cy="939114"/>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title"/>
          </p:nvPr>
        </p:nvSpPr>
        <p:spPr>
          <a:xfrm>
            <a:off x="457200" y="4295"/>
            <a:ext cx="8229600" cy="933960"/>
          </a:xfrm>
        </p:spPr>
        <p:txBody>
          <a:bodyPr/>
          <a:lstStyle>
            <a:lvl1pPr>
              <a:defRPr>
                <a:solidFill>
                  <a:schemeClr val="bg1"/>
                </a:solidFill>
                <a:latin typeface="Myriad Pro"/>
              </a:defRPr>
            </a:lvl1pPr>
          </a:lstStyle>
          <a:p>
            <a:r>
              <a:rPr lang="en-US" dirty="0"/>
              <a:t>Click to edit Master title style</a:t>
            </a:r>
          </a:p>
        </p:txBody>
      </p:sp>
      <p:sp>
        <p:nvSpPr>
          <p:cNvPr id="3" name="Content Placeholder 2"/>
          <p:cNvSpPr>
            <a:spLocks noGrp="1"/>
          </p:cNvSpPr>
          <p:nvPr>
            <p:ph idx="1"/>
          </p:nvPr>
        </p:nvSpPr>
        <p:spPr>
          <a:xfrm>
            <a:off x="457200" y="1256306"/>
            <a:ext cx="8229600" cy="4869857"/>
          </a:xfrm>
        </p:spPr>
        <p:txBody>
          <a:bodyPr/>
          <a:lstStyle>
            <a:lvl1pPr>
              <a:defRPr>
                <a:latin typeface="Myriad Pro"/>
              </a:defRPr>
            </a:lvl1pPr>
            <a:lvl2pPr>
              <a:defRPr>
                <a:latin typeface="Myriad Pro"/>
              </a:defRPr>
            </a:lvl2pPr>
            <a:lvl3pPr>
              <a:defRPr>
                <a:latin typeface="Myriad Pro"/>
              </a:defRPr>
            </a:lvl3pPr>
            <a:lvl4pPr>
              <a:defRPr>
                <a:latin typeface="Myriad Pro"/>
              </a:defRPr>
            </a:lvl4pPr>
            <a:lvl5pPr>
              <a:defRPr>
                <a:latin typeface="Myriad Pro"/>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75482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0" y="4295"/>
            <a:ext cx="8229600" cy="774638"/>
          </a:xfrm>
        </p:spPr>
        <p:txBody>
          <a:bodyPr>
            <a:normAutofit/>
          </a:bodyPr>
          <a:lstStyle>
            <a:lvl1pPr>
              <a:defRPr sz="2500">
                <a:solidFill>
                  <a:schemeClr val="bg1"/>
                </a:solidFill>
                <a:latin typeface="Myriad Pro"/>
              </a:defRPr>
            </a:lvl1pPr>
          </a:lstStyle>
          <a:p>
            <a:r>
              <a:rPr lang="en-US" dirty="0"/>
              <a:t>CLICK TO EDIT MASTER TITLE STYLE</a:t>
            </a:r>
          </a:p>
        </p:txBody>
      </p:sp>
    </p:spTree>
    <p:extLst>
      <p:ext uri="{BB962C8B-B14F-4D97-AF65-F5344CB8AC3E}">
        <p14:creationId xmlns:p14="http://schemas.microsoft.com/office/powerpoint/2010/main" val="15153419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1"/>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858011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9"/>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47"/>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164655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2"/>
            <a:ext cx="9144000" cy="939115"/>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title"/>
          </p:nvPr>
        </p:nvSpPr>
        <p:spPr>
          <a:xfrm>
            <a:off x="457200" y="2"/>
            <a:ext cx="8229600" cy="939115"/>
          </a:xfrm>
        </p:spPr>
        <p:txBody>
          <a:bodyPr/>
          <a:lstStyle>
            <a:lvl1pPr>
              <a:defRPr>
                <a:solidFill>
                  <a:schemeClr val="bg1"/>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280162"/>
            <a:ext cx="8229600" cy="46472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6356360"/>
            <a:ext cx="2133600" cy="365125"/>
          </a:xfrm>
          <a:prstGeom prst="rect">
            <a:avLst/>
          </a:prstGeom>
        </p:spPr>
        <p:txBody>
          <a:bodyPr/>
          <a:lstStyle/>
          <a:p>
            <a:fld id="{22325944-9497-48EE-AE69-AFED403BB548}" type="datetimeFigureOut">
              <a:rPr lang="en-US" smtClean="0"/>
              <a:t>3/18/2019</a:t>
            </a:fld>
            <a:endParaRPr lang="en-US" dirty="0"/>
          </a:p>
        </p:txBody>
      </p:sp>
      <p:sp>
        <p:nvSpPr>
          <p:cNvPr id="5" name="Footer Placeholder 4"/>
          <p:cNvSpPr>
            <a:spLocks noGrp="1"/>
          </p:cNvSpPr>
          <p:nvPr>
            <p:ph type="ftr" sz="quarter" idx="11"/>
          </p:nvPr>
        </p:nvSpPr>
        <p:spPr>
          <a:xfrm>
            <a:off x="3124200" y="6356360"/>
            <a:ext cx="2895600" cy="365125"/>
          </a:xfrm>
          <a:prstGeom prst="rect">
            <a:avLst/>
          </a:prstGeom>
        </p:spPr>
        <p:txBody>
          <a:bodyPr/>
          <a:lstStyle/>
          <a:p>
            <a:endParaRPr lang="en-US" dirty="0"/>
          </a:p>
        </p:txBody>
      </p:sp>
    </p:spTree>
    <p:extLst>
      <p:ext uri="{BB962C8B-B14F-4D97-AF65-F5344CB8AC3E}">
        <p14:creationId xmlns:p14="http://schemas.microsoft.com/office/powerpoint/2010/main" val="29710488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60"/>
            <a:ext cx="2133600" cy="365125"/>
          </a:xfrm>
          <a:prstGeom prst="rect">
            <a:avLst/>
          </a:prstGeom>
        </p:spPr>
        <p:txBody>
          <a:bodyPr/>
          <a:lstStyle/>
          <a:p>
            <a:fld id="{22325944-9497-48EE-AE69-AFED403BB548}" type="datetimeFigureOut">
              <a:rPr lang="en-US" smtClean="0"/>
              <a:t>3/18/2019</a:t>
            </a:fld>
            <a:endParaRPr lang="en-US" dirty="0"/>
          </a:p>
        </p:txBody>
      </p:sp>
      <p:sp>
        <p:nvSpPr>
          <p:cNvPr id="5" name="Footer Placeholder 4"/>
          <p:cNvSpPr>
            <a:spLocks noGrp="1"/>
          </p:cNvSpPr>
          <p:nvPr>
            <p:ph type="ftr" sz="quarter" idx="11"/>
          </p:nvPr>
        </p:nvSpPr>
        <p:spPr>
          <a:xfrm>
            <a:off x="3124200" y="6356360"/>
            <a:ext cx="2895600" cy="365125"/>
          </a:xfrm>
          <a:prstGeom prst="rect">
            <a:avLst/>
          </a:prstGeom>
        </p:spPr>
        <p:txBody>
          <a:bodyPr/>
          <a:lstStyle/>
          <a:p>
            <a:endParaRPr lang="en-US" dirty="0"/>
          </a:p>
        </p:txBody>
      </p:sp>
    </p:spTree>
    <p:extLst>
      <p:ext uri="{BB962C8B-B14F-4D97-AF65-F5344CB8AC3E}">
        <p14:creationId xmlns:p14="http://schemas.microsoft.com/office/powerpoint/2010/main" val="25676120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7"/>
            <a:ext cx="8458200" cy="1143000"/>
          </a:xfrm>
        </p:spPr>
        <p:txBody>
          <a:bodyPr>
            <a:normAutofit/>
          </a:bodyPr>
          <a:lstStyle>
            <a:lvl1pPr algn="l">
              <a:defRPr sz="4800" b="1">
                <a:latin typeface="Georgia" panose="02040502050405020303" pitchFamily="18" charset="0"/>
                <a:cs typeface="Arial" panose="020B0604020202020204" pitchFamily="34" charset="0"/>
              </a:defRPr>
            </a:lvl1pPr>
          </a:lstStyle>
          <a:p>
            <a:r>
              <a:rPr lang="en-US"/>
              <a:t>Click to edit Master title style</a:t>
            </a:r>
            <a:endParaRPr lang="en-US" dirty="0"/>
          </a:p>
        </p:txBody>
      </p:sp>
      <p:sp>
        <p:nvSpPr>
          <p:cNvPr id="4" name="Date Placeholder 3"/>
          <p:cNvSpPr>
            <a:spLocks noGrp="1"/>
          </p:cNvSpPr>
          <p:nvPr>
            <p:ph type="dt" sz="half" idx="10"/>
          </p:nvPr>
        </p:nvSpPr>
        <p:spPr>
          <a:xfrm>
            <a:off x="457200" y="6340485"/>
            <a:ext cx="1295400" cy="365125"/>
          </a:xfrm>
          <a:prstGeom prst="rect">
            <a:avLst/>
          </a:prstGeom>
        </p:spPr>
        <p:txBody>
          <a:bodyPr/>
          <a:lstStyle>
            <a:lvl1pPr>
              <a:defRPr>
                <a:solidFill>
                  <a:schemeClr val="bg1">
                    <a:lumMod val="75000"/>
                  </a:schemeClr>
                </a:solidFill>
              </a:defRPr>
            </a:lvl1pPr>
          </a:lstStyle>
          <a:p>
            <a:fld id="{22325944-9497-48EE-AE69-AFED403BB548}" type="datetimeFigureOut">
              <a:rPr lang="en-US" smtClean="0"/>
              <a:t>3/18/2019</a:t>
            </a:fld>
            <a:endParaRPr lang="en-US" dirty="0"/>
          </a:p>
        </p:txBody>
      </p:sp>
      <p:sp>
        <p:nvSpPr>
          <p:cNvPr id="5" name="Footer Placeholder 4"/>
          <p:cNvSpPr>
            <a:spLocks noGrp="1"/>
          </p:cNvSpPr>
          <p:nvPr>
            <p:ph type="ftr" sz="quarter" idx="11"/>
          </p:nvPr>
        </p:nvSpPr>
        <p:spPr>
          <a:xfrm>
            <a:off x="1752600" y="6340485"/>
            <a:ext cx="3429000" cy="365125"/>
          </a:xfrm>
          <a:prstGeom prst="rect">
            <a:avLst/>
          </a:prstGeom>
        </p:spPr>
        <p:txBody>
          <a:bodyPr/>
          <a:lstStyle>
            <a:lvl1pPr>
              <a:defRPr>
                <a:solidFill>
                  <a:schemeClr val="bg1">
                    <a:lumMod val="75000"/>
                  </a:schemeClr>
                </a:solidFill>
              </a:defRPr>
            </a:lvl1pPr>
          </a:lstStyle>
          <a:p>
            <a:endParaRPr lang="en-US" dirty="0"/>
          </a:p>
        </p:txBody>
      </p:sp>
      <p:sp>
        <p:nvSpPr>
          <p:cNvPr id="6" name="Slide Number Placeholder 5"/>
          <p:cNvSpPr>
            <a:spLocks noGrp="1"/>
          </p:cNvSpPr>
          <p:nvPr>
            <p:ph type="sldNum" sz="quarter" idx="12"/>
          </p:nvPr>
        </p:nvSpPr>
        <p:spPr>
          <a:xfrm>
            <a:off x="5181600" y="6340485"/>
            <a:ext cx="914400" cy="365125"/>
          </a:xfrm>
          <a:prstGeom prst="rect">
            <a:avLst/>
          </a:prstGeom>
        </p:spPr>
        <p:txBody>
          <a:bodyPr/>
          <a:lstStyle>
            <a:lvl1pPr>
              <a:defRPr>
                <a:solidFill>
                  <a:schemeClr val="bg1">
                    <a:lumMod val="75000"/>
                  </a:schemeClr>
                </a:solidFill>
              </a:defRPr>
            </a:lvl1pPr>
          </a:lstStyle>
          <a:p>
            <a:fld id="{9D7DFFDF-5B3D-424A-B1E7-792C9D041987}" type="slidenum">
              <a:rPr lang="en-US" smtClean="0"/>
              <a:t>‹#›</a:t>
            </a:fld>
            <a:endParaRPr lang="en-US" dirty="0"/>
          </a:p>
        </p:txBody>
      </p:sp>
      <p:sp>
        <p:nvSpPr>
          <p:cNvPr id="8" name="Content Placeholder 7"/>
          <p:cNvSpPr>
            <a:spLocks noGrp="1"/>
          </p:cNvSpPr>
          <p:nvPr>
            <p:ph sz="quarter" idx="13"/>
          </p:nvPr>
        </p:nvSpPr>
        <p:spPr>
          <a:xfrm>
            <a:off x="381000" y="1447800"/>
            <a:ext cx="8458200" cy="4572000"/>
          </a:xfrm>
        </p:spPr>
        <p:txBody>
          <a:bodyPr>
            <a:normAutofit/>
          </a:bodyPr>
          <a:lstStyle>
            <a:lvl1pPr>
              <a:defRPr sz="3200"/>
            </a:lvl1pPr>
            <a:lvl2pPr>
              <a:defRPr sz="3200"/>
            </a:lvl2pPr>
            <a:lvl3pPr>
              <a:defRPr sz="3200"/>
            </a:lvl3pPr>
            <a:lvl4pPr>
              <a:defRPr sz="3200"/>
            </a:lvl4pPr>
            <a:lvl5pPr>
              <a:defRPr sz="3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334121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60"/>
            <a:ext cx="2133600" cy="365125"/>
          </a:xfrm>
          <a:prstGeom prst="rect">
            <a:avLst/>
          </a:prstGeom>
        </p:spPr>
        <p:txBody>
          <a:bodyPr/>
          <a:lstStyle/>
          <a:p>
            <a:fld id="{22325944-9497-48EE-AE69-AFED403BB548}" type="datetimeFigureOut">
              <a:rPr lang="en-US" smtClean="0"/>
              <a:t>3/18/2019</a:t>
            </a:fld>
            <a:endParaRPr lang="en-US" dirty="0"/>
          </a:p>
        </p:txBody>
      </p:sp>
      <p:sp>
        <p:nvSpPr>
          <p:cNvPr id="3" name="Footer Placeholder 2"/>
          <p:cNvSpPr>
            <a:spLocks noGrp="1"/>
          </p:cNvSpPr>
          <p:nvPr>
            <p:ph type="ftr" sz="quarter" idx="11"/>
          </p:nvPr>
        </p:nvSpPr>
        <p:spPr>
          <a:xfrm>
            <a:off x="3124200" y="6356360"/>
            <a:ext cx="2895600" cy="365125"/>
          </a:xfrm>
          <a:prstGeom prst="rect">
            <a:avLst/>
          </a:prstGeom>
        </p:spPr>
        <p:txBody>
          <a:bodyPr/>
          <a:lstStyle/>
          <a:p>
            <a:endParaRPr lang="en-US" dirty="0"/>
          </a:p>
        </p:txBody>
      </p:sp>
    </p:spTree>
    <p:extLst>
      <p:ext uri="{BB962C8B-B14F-4D97-AF65-F5344CB8AC3E}">
        <p14:creationId xmlns:p14="http://schemas.microsoft.com/office/powerpoint/2010/main" val="3253528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a:xfrm>
            <a:off x="0" y="1"/>
            <a:ext cx="9144000" cy="939114"/>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title"/>
          </p:nvPr>
        </p:nvSpPr>
        <p:spPr>
          <a:xfrm>
            <a:off x="457200" y="0"/>
            <a:ext cx="8229600" cy="939115"/>
          </a:xfrm>
        </p:spPr>
        <p:txBody>
          <a:bodyPr/>
          <a:lstStyle>
            <a:lvl1pPr>
              <a:defRPr>
                <a:solidFill>
                  <a:schemeClr val="bg1"/>
                </a:solidFill>
              </a:defRPr>
            </a:lvl1pPr>
          </a:lstStyle>
          <a:p>
            <a:r>
              <a:rPr lang="en-US" dirty="0"/>
              <a:t>Click to edit Master title style</a:t>
            </a:r>
          </a:p>
        </p:txBody>
      </p:sp>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0962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800966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78765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userDrawn="1"/>
        </p:nvSpPr>
        <p:spPr>
          <a:xfrm>
            <a:off x="0" y="1"/>
            <a:ext cx="9144000" cy="939114"/>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title"/>
          </p:nvPr>
        </p:nvSpPr>
        <p:spPr>
          <a:xfrm>
            <a:off x="457200" y="0"/>
            <a:ext cx="8229600" cy="939115"/>
          </a:xfrm>
        </p:spPr>
        <p:txBody>
          <a:bodyPr/>
          <a:lstStyle>
            <a:lvl1pPr>
              <a:defRPr>
                <a:solidFill>
                  <a:schemeClr val="bg1"/>
                </a:solidFill>
              </a:defRPr>
            </a:lvl1pPr>
          </a:lstStyle>
          <a:p>
            <a:r>
              <a:rPr lang="en-US" dirty="0"/>
              <a:t>Click to edit Master title style</a:t>
            </a:r>
          </a:p>
        </p:txBody>
      </p:sp>
      <p:sp>
        <p:nvSpPr>
          <p:cNvPr id="3" name="Vertical Text Placeholder 2"/>
          <p:cNvSpPr>
            <a:spLocks noGrp="1"/>
          </p:cNvSpPr>
          <p:nvPr>
            <p:ph type="body" orient="vert" idx="1"/>
          </p:nvPr>
        </p:nvSpPr>
        <p:spPr>
          <a:xfrm>
            <a:off x="457200" y="1280162"/>
            <a:ext cx="8229600" cy="464722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endParaRPr lang="en-US" dirty="0">
              <a:solidFill>
                <a:srgbClr val="000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000000"/>
              </a:solidFill>
            </a:endParaRP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920319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endParaRPr lang="en-US" dirty="0">
              <a:solidFill>
                <a:srgbClr val="000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000000"/>
              </a:solidFill>
            </a:endParaRP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810809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87464" y="1789115"/>
            <a:ext cx="3743325"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83188" y="1789115"/>
            <a:ext cx="3744912"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9809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Slide Number Placeholder 5"/>
          <p:cNvSpPr txBox="1">
            <a:spLocks/>
          </p:cNvSpPr>
          <p:nvPr userDrawn="1"/>
        </p:nvSpPr>
        <p:spPr>
          <a:xfrm>
            <a:off x="6937830" y="6400138"/>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pic>
        <p:nvPicPr>
          <p:cNvPr id="5" name="Picture 4" descr="MyVA.color.vector.taglin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1729" y="819136"/>
            <a:ext cx="5053632" cy="1815106"/>
          </a:xfrm>
          <a:prstGeom prst="rect">
            <a:avLst/>
          </a:prstGeom>
        </p:spPr>
      </p:pic>
      <p:sp>
        <p:nvSpPr>
          <p:cNvPr id="6" name="Rectangle 5"/>
          <p:cNvSpPr/>
          <p:nvPr userDrawn="1"/>
        </p:nvSpPr>
        <p:spPr>
          <a:xfrm>
            <a:off x="0" y="5376863"/>
            <a:ext cx="9144000" cy="148113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8" name="Title 11"/>
          <p:cNvSpPr>
            <a:spLocks noGrp="1"/>
          </p:cNvSpPr>
          <p:nvPr>
            <p:ph type="ctrTitle"/>
          </p:nvPr>
        </p:nvSpPr>
        <p:spPr>
          <a:xfrm>
            <a:off x="708660" y="2439035"/>
            <a:ext cx="7772400" cy="1470025"/>
          </a:xfrm>
        </p:spPr>
        <p:txBody>
          <a:bodyPr/>
          <a:lstStyle/>
          <a:p>
            <a:r>
              <a:rPr lang="en-US" dirty="0">
                <a:solidFill>
                  <a:srgbClr val="0083BE"/>
                </a:solidFill>
              </a:rPr>
              <a:t>Title of Presentation</a:t>
            </a:r>
            <a:endParaRPr lang="en-US" dirty="0"/>
          </a:p>
        </p:txBody>
      </p:sp>
      <p:pic>
        <p:nvPicPr>
          <p:cNvPr id="9" name="Picture 8" descr="3. VA-PRIMARY-HORIZONTAL-WHITE-VECTOR2.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0" y="5687901"/>
            <a:ext cx="3886200" cy="865218"/>
          </a:xfrm>
          <a:prstGeom prst="rect">
            <a:avLst/>
          </a:prstGeom>
        </p:spPr>
      </p:pic>
      <p:sp>
        <p:nvSpPr>
          <p:cNvPr id="10" name="TextBox 9"/>
          <p:cNvSpPr txBox="1"/>
          <p:nvPr userDrawn="1"/>
        </p:nvSpPr>
        <p:spPr>
          <a:xfrm>
            <a:off x="140044" y="5935844"/>
            <a:ext cx="4431956" cy="400110"/>
          </a:xfrm>
          <a:prstGeom prst="rect">
            <a:avLst/>
          </a:prstGeom>
          <a:noFill/>
        </p:spPr>
        <p:txBody>
          <a:bodyPr wrap="square" rtlCol="0">
            <a:spAutoFit/>
          </a:bodyPr>
          <a:lstStyle/>
          <a:p>
            <a:pPr defTabSz="457200"/>
            <a:r>
              <a:rPr lang="en-US" sz="2000" b="1" dirty="0">
                <a:solidFill>
                  <a:prstClr val="white"/>
                </a:solidFill>
                <a:latin typeface="Myriad Pro"/>
              </a:rPr>
              <a:t>Veterans Benefits Administration</a:t>
            </a:r>
          </a:p>
        </p:txBody>
      </p:sp>
    </p:spTree>
    <p:extLst>
      <p:ext uri="{BB962C8B-B14F-4D97-AF65-F5344CB8AC3E}">
        <p14:creationId xmlns:p14="http://schemas.microsoft.com/office/powerpoint/2010/main" val="2423555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1.png"/><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image" Target="../media/image5.png"/><Relationship Id="rId5" Type="http://schemas.openxmlformats.org/officeDocument/2006/relationships/slideLayout" Target="../slideLayouts/slideLayout22.xml"/><Relationship Id="rId10" Type="http://schemas.openxmlformats.org/officeDocument/2006/relationships/theme" Target="../theme/theme3.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478944"/>
            <a:ext cx="8229600" cy="46472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p:nvGrpSpPr>
        <p:grpSpPr>
          <a:xfrm>
            <a:off x="0" y="6140677"/>
            <a:ext cx="9144000" cy="731838"/>
            <a:chOff x="0" y="6126163"/>
            <a:chExt cx="9144000" cy="731838"/>
          </a:xfrm>
        </p:grpSpPr>
        <p:sp>
          <p:nvSpPr>
            <p:cNvPr id="8" name="Rectangle 7"/>
            <p:cNvSpPr/>
            <p:nvPr/>
          </p:nvSpPr>
          <p:spPr>
            <a:xfrm>
              <a:off x="0" y="6126163"/>
              <a:ext cx="9144000" cy="73183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pic>
          <p:nvPicPr>
            <p:cNvPr id="9" name="Picture 8" descr="3. VA-PRIMARY-HORIZONTAL-WHITE-VECTOR2.pn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290974" y="6256892"/>
              <a:ext cx="2209800" cy="491986"/>
            </a:xfrm>
            <a:prstGeom prst="rect">
              <a:avLst/>
            </a:prstGeom>
          </p:spPr>
        </p:pic>
        <p:pic>
          <p:nvPicPr>
            <p:cNvPr id="10" name="Picture 9" descr="myVa.White.Vector.png"/>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92014" y="6372029"/>
              <a:ext cx="816015" cy="415925"/>
            </a:xfrm>
            <a:prstGeom prst="rect">
              <a:avLst/>
            </a:prstGeom>
          </p:spPr>
        </p:pic>
      </p:grpSp>
      <p:sp>
        <p:nvSpPr>
          <p:cNvPr id="6" name="Slide Number Placeholder 5"/>
          <p:cNvSpPr>
            <a:spLocks noGrp="1"/>
          </p:cNvSpPr>
          <p:nvPr>
            <p:ph type="sldNum" sz="quarter" idx="4"/>
          </p:nvPr>
        </p:nvSpPr>
        <p:spPr>
          <a:xfrm>
            <a:off x="6937830" y="6400138"/>
            <a:ext cx="213360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4216963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ftr="0" dt="0"/>
  <p:txStyles>
    <p:titleStyle>
      <a:lvl1pPr algn="ctr" defTabSz="457200" rtl="0" eaLnBrk="1" latinLnBrk="0" hangingPunct="1">
        <a:spcBef>
          <a:spcPct val="0"/>
        </a:spcBef>
        <a:buNone/>
        <a:defRPr sz="4400" kern="1200">
          <a:solidFill>
            <a:schemeClr val="tx1"/>
          </a:solidFill>
          <a:latin typeface="Myriad Pro"/>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478944"/>
            <a:ext cx="8229600" cy="46472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p:nvGrpSpPr>
        <p:grpSpPr>
          <a:xfrm>
            <a:off x="0" y="6140677"/>
            <a:ext cx="9144000" cy="731838"/>
            <a:chOff x="0" y="6126163"/>
            <a:chExt cx="9144000" cy="731838"/>
          </a:xfrm>
        </p:grpSpPr>
        <p:sp>
          <p:nvSpPr>
            <p:cNvPr id="8" name="Rectangle 7"/>
            <p:cNvSpPr/>
            <p:nvPr/>
          </p:nvSpPr>
          <p:spPr>
            <a:xfrm>
              <a:off x="0" y="6126163"/>
              <a:ext cx="9144000" cy="73183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pic>
          <p:nvPicPr>
            <p:cNvPr id="9" name="Picture 8" descr="3. VA-PRIMARY-HORIZONTAL-WHITE-VECTOR2.png"/>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290974" y="6256892"/>
              <a:ext cx="2209800" cy="491986"/>
            </a:xfrm>
            <a:prstGeom prst="rect">
              <a:avLst/>
            </a:prstGeom>
          </p:spPr>
        </p:pic>
        <p:pic>
          <p:nvPicPr>
            <p:cNvPr id="10" name="Picture 9" descr="myVa.White.Vector.png"/>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92014" y="6372029"/>
              <a:ext cx="816015" cy="415925"/>
            </a:xfrm>
            <a:prstGeom prst="rect">
              <a:avLst/>
            </a:prstGeom>
          </p:spPr>
        </p:pic>
      </p:grpSp>
      <p:sp>
        <p:nvSpPr>
          <p:cNvPr id="6" name="Slide Number Placeholder 5"/>
          <p:cNvSpPr>
            <a:spLocks noGrp="1"/>
          </p:cNvSpPr>
          <p:nvPr>
            <p:ph type="sldNum" sz="quarter" idx="4"/>
          </p:nvPr>
        </p:nvSpPr>
        <p:spPr>
          <a:xfrm>
            <a:off x="6937830" y="6400138"/>
            <a:ext cx="213360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73679854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Lst>
  <p:hf hdr="0" ftr="0" dt="0"/>
  <p:txStyles>
    <p:titleStyle>
      <a:lvl1pPr algn="ctr" defTabSz="457200" rtl="0" eaLnBrk="1" latinLnBrk="0" hangingPunct="1">
        <a:spcBef>
          <a:spcPct val="0"/>
        </a:spcBef>
        <a:buNone/>
        <a:defRPr sz="4400" kern="1200">
          <a:solidFill>
            <a:schemeClr val="tx1"/>
          </a:solidFill>
          <a:latin typeface="Myriad Pro"/>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tangle 12"/>
          <p:cNvSpPr/>
          <p:nvPr/>
        </p:nvSpPr>
        <p:spPr>
          <a:xfrm>
            <a:off x="0" y="1"/>
            <a:ext cx="9144000" cy="778933"/>
          </a:xfrm>
          <a:prstGeom prst="rect">
            <a:avLst/>
          </a:prstGeom>
          <a:solidFill>
            <a:srgbClr val="01325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4" name="Rectangle 3"/>
          <p:cNvSpPr/>
          <p:nvPr/>
        </p:nvSpPr>
        <p:spPr>
          <a:xfrm>
            <a:off x="0" y="6324608"/>
            <a:ext cx="9144000" cy="533399"/>
          </a:xfrm>
          <a:prstGeom prst="rect">
            <a:avLst/>
          </a:prstGeom>
          <a:solidFill>
            <a:srgbClr val="01325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Title Placeholder 1"/>
          <p:cNvSpPr>
            <a:spLocks noGrp="1"/>
          </p:cNvSpPr>
          <p:nvPr>
            <p:ph type="title"/>
          </p:nvPr>
        </p:nvSpPr>
        <p:spPr>
          <a:xfrm>
            <a:off x="457200" y="1"/>
            <a:ext cx="8229600" cy="7789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478946"/>
            <a:ext cx="8229600" cy="46472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p:cNvSpPr txBox="1"/>
          <p:nvPr/>
        </p:nvSpPr>
        <p:spPr>
          <a:xfrm>
            <a:off x="72308" y="6422688"/>
            <a:ext cx="4431956" cy="292388"/>
          </a:xfrm>
          <a:prstGeom prst="rect">
            <a:avLst/>
          </a:prstGeom>
          <a:noFill/>
        </p:spPr>
        <p:txBody>
          <a:bodyPr wrap="square" rtlCol="0">
            <a:spAutoFit/>
          </a:bodyPr>
          <a:lstStyle/>
          <a:p>
            <a:pPr defTabSz="457200"/>
            <a:r>
              <a:rPr lang="en-US" sz="1300" i="1" dirty="0">
                <a:solidFill>
                  <a:prstClr val="white"/>
                </a:solidFill>
                <a:latin typeface="Georgia"/>
                <a:cs typeface="Georgia"/>
              </a:rPr>
              <a:t>Veterans Benefits Administration</a:t>
            </a:r>
          </a:p>
        </p:txBody>
      </p:sp>
      <p:sp>
        <p:nvSpPr>
          <p:cNvPr id="10" name="TextBox 9"/>
          <p:cNvSpPr txBox="1"/>
          <p:nvPr/>
        </p:nvSpPr>
        <p:spPr>
          <a:xfrm>
            <a:off x="457200" y="5187943"/>
            <a:ext cx="4431956" cy="307777"/>
          </a:xfrm>
          <a:prstGeom prst="rect">
            <a:avLst/>
          </a:prstGeom>
          <a:noFill/>
        </p:spPr>
        <p:txBody>
          <a:bodyPr wrap="square" rtlCol="0">
            <a:spAutoFit/>
          </a:bodyPr>
          <a:lstStyle/>
          <a:p>
            <a:pPr defTabSz="457200"/>
            <a:r>
              <a:rPr lang="en-US" sz="1400" i="1" dirty="0">
                <a:solidFill>
                  <a:prstClr val="white"/>
                </a:solidFill>
                <a:latin typeface="Georgia"/>
                <a:cs typeface="Georgia"/>
              </a:rPr>
              <a:t>Veterans Benefits Administration</a:t>
            </a:r>
          </a:p>
        </p:txBody>
      </p:sp>
      <p:pic>
        <p:nvPicPr>
          <p:cNvPr id="12" name="Picture 11" descr="VA slide logo.png"/>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6832601" y="6399105"/>
            <a:ext cx="1729251" cy="387614"/>
          </a:xfrm>
          <a:prstGeom prst="rect">
            <a:avLst/>
          </a:prstGeom>
        </p:spPr>
      </p:pic>
    </p:spTree>
    <p:extLst>
      <p:ext uri="{BB962C8B-B14F-4D97-AF65-F5344CB8AC3E}">
        <p14:creationId xmlns:p14="http://schemas.microsoft.com/office/powerpoint/2010/main" val="1994474963"/>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Lst>
  <p:txStyles>
    <p:titleStyle>
      <a:lvl1pPr algn="ctr" defTabSz="457200" rtl="0" eaLnBrk="1" latinLnBrk="0" hangingPunct="1">
        <a:spcBef>
          <a:spcPct val="0"/>
        </a:spcBef>
        <a:buNone/>
        <a:defRPr sz="2800" kern="1200">
          <a:solidFill>
            <a:schemeClr val="bg1"/>
          </a:solidFill>
          <a:latin typeface="Myriad Pro"/>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3" Type="http://schemas.openxmlformats.org/officeDocument/2006/relationships/hyperlink" Target="https://benefits.va.gov/benefits/appeals.asp" TargetMode="External"/><Relationship Id="rId2" Type="http://schemas.openxmlformats.org/officeDocument/2006/relationships/notesSlide" Target="../notesSlides/notesSlide3.xml"/><Relationship Id="rId1" Type="http://schemas.openxmlformats.org/officeDocument/2006/relationships/slideLayout" Target="../slideLayouts/slideLayout20.xml"/><Relationship Id="rId4" Type="http://schemas.openxmlformats.org/officeDocument/2006/relationships/hyperlink" Target="https://vbaw.vba.va.gov/APPEALS/programadministration.asp"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5562600"/>
            <a:ext cx="9144000" cy="1295401"/>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pic>
        <p:nvPicPr>
          <p:cNvPr id="9" name="Picture 8" descr="3. VA-PRIMARY-HORIZONTAL-WHITE-VECTOR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8900" y="5764182"/>
            <a:ext cx="3886200" cy="865218"/>
          </a:xfrm>
          <a:prstGeom prst="rect">
            <a:avLst/>
          </a:prstGeom>
        </p:spPr>
      </p:pic>
      <p:sp>
        <p:nvSpPr>
          <p:cNvPr id="6" name="Title 1"/>
          <p:cNvSpPr txBox="1">
            <a:spLocks/>
          </p:cNvSpPr>
          <p:nvPr/>
        </p:nvSpPr>
        <p:spPr>
          <a:xfrm>
            <a:off x="2921246" y="2776152"/>
            <a:ext cx="4693756" cy="140043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80000"/>
              </a:lnSpc>
            </a:pPr>
            <a:endParaRPr lang="en-US" dirty="0">
              <a:solidFill>
                <a:srgbClr val="0083BE"/>
              </a:solidFill>
              <a:latin typeface="Myriad Pro"/>
            </a:endParaRPr>
          </a:p>
        </p:txBody>
      </p:sp>
      <p:sp>
        <p:nvSpPr>
          <p:cNvPr id="12" name="Title 11"/>
          <p:cNvSpPr>
            <a:spLocks noGrp="1"/>
          </p:cNvSpPr>
          <p:nvPr>
            <p:ph type="ctrTitle"/>
          </p:nvPr>
        </p:nvSpPr>
        <p:spPr>
          <a:xfrm>
            <a:off x="0" y="1859671"/>
            <a:ext cx="9144000" cy="2407529"/>
          </a:xfrm>
        </p:spPr>
        <p:txBody>
          <a:bodyPr>
            <a:noAutofit/>
          </a:bodyPr>
          <a:lstStyle/>
          <a:p>
            <a:r>
              <a:rPr lang="en-US" sz="4000" b="1" i="1" dirty="0">
                <a:solidFill>
                  <a:srgbClr val="002060"/>
                </a:solidFill>
                <a:latin typeface="Myriad Pro"/>
              </a:rPr>
              <a:t>Introduction to</a:t>
            </a:r>
            <a:br>
              <a:rPr lang="en-US" sz="4000" b="1" i="1" dirty="0">
                <a:solidFill>
                  <a:srgbClr val="002060"/>
                </a:solidFill>
                <a:latin typeface="Myriad Pro"/>
              </a:rPr>
            </a:br>
            <a:r>
              <a:rPr lang="en-US" sz="4000" b="1" i="1" dirty="0">
                <a:solidFill>
                  <a:srgbClr val="002060"/>
                </a:solidFill>
                <a:latin typeface="Myriad Pro"/>
              </a:rPr>
              <a:t>Public Law 115-55 &amp; Rapid Appeals Modernization Program (RAMP)</a:t>
            </a:r>
          </a:p>
        </p:txBody>
      </p:sp>
    </p:spTree>
    <p:extLst>
      <p:ext uri="{BB962C8B-B14F-4D97-AF65-F5344CB8AC3E}">
        <p14:creationId xmlns:p14="http://schemas.microsoft.com/office/powerpoint/2010/main" val="166900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295"/>
            <a:ext cx="9144000" cy="774638"/>
          </a:xfrm>
        </p:spPr>
        <p:txBody>
          <a:bodyPr>
            <a:noAutofit/>
          </a:bodyPr>
          <a:lstStyle/>
          <a:p>
            <a:r>
              <a:rPr lang="en-US" sz="3200" dirty="0"/>
              <a:t>Rapid Appeals Modernization Program</a:t>
            </a:r>
          </a:p>
        </p:txBody>
      </p:sp>
      <p:sp>
        <p:nvSpPr>
          <p:cNvPr id="3" name="Content Placeholder 2"/>
          <p:cNvSpPr>
            <a:spLocks noGrp="1"/>
          </p:cNvSpPr>
          <p:nvPr>
            <p:ph idx="1"/>
          </p:nvPr>
        </p:nvSpPr>
        <p:spPr>
          <a:xfrm>
            <a:off x="76200" y="838200"/>
            <a:ext cx="8915400" cy="5562600"/>
          </a:xfrm>
          <a:noFill/>
        </p:spPr>
        <p:txBody>
          <a:bodyPr>
            <a:noAutofit/>
          </a:bodyPr>
          <a:lstStyle/>
          <a:p>
            <a:pPr marL="0" lvl="0" indent="0" algn="ctr">
              <a:buNone/>
            </a:pPr>
            <a:r>
              <a:rPr lang="en-US" dirty="0">
                <a:solidFill>
                  <a:srgbClr val="000000"/>
                </a:solidFill>
              </a:rPr>
              <a:t>The </a:t>
            </a:r>
            <a:r>
              <a:rPr lang="en-US" b="1" i="1" dirty="0">
                <a:solidFill>
                  <a:schemeClr val="tx2"/>
                </a:solidFill>
              </a:rPr>
              <a:t>Rapid Appeals Modernization Program</a:t>
            </a:r>
            <a:r>
              <a:rPr lang="en-US" b="1" dirty="0">
                <a:solidFill>
                  <a:schemeClr val="tx2"/>
                </a:solidFill>
              </a:rPr>
              <a:t> (RAMP)</a:t>
            </a:r>
            <a:r>
              <a:rPr lang="en-US" dirty="0">
                <a:solidFill>
                  <a:schemeClr val="tx2"/>
                </a:solidFill>
              </a:rPr>
              <a:t> </a:t>
            </a:r>
          </a:p>
          <a:p>
            <a:pPr marL="0" lvl="0" indent="0" algn="ctr">
              <a:buNone/>
            </a:pPr>
            <a:r>
              <a:rPr lang="en-US" dirty="0">
                <a:solidFill>
                  <a:srgbClr val="000000"/>
                </a:solidFill>
              </a:rPr>
              <a:t>began on November 1, 2017 and allows eligible Veterans with pending appeals</a:t>
            </a:r>
            <a:r>
              <a:rPr lang="en-US" b="1" dirty="0">
                <a:solidFill>
                  <a:srgbClr val="000000"/>
                </a:solidFill>
              </a:rPr>
              <a:t> </a:t>
            </a:r>
            <a:r>
              <a:rPr lang="en-US" dirty="0">
                <a:solidFill>
                  <a:srgbClr val="000000"/>
                </a:solidFill>
              </a:rPr>
              <a:t>the option to have their decisions reviewed in the new </a:t>
            </a:r>
            <a:r>
              <a:rPr lang="en-US" b="1" dirty="0">
                <a:solidFill>
                  <a:schemeClr val="tx2"/>
                </a:solidFill>
              </a:rPr>
              <a:t>Higher-Level Review </a:t>
            </a:r>
            <a:r>
              <a:rPr lang="en-US" dirty="0">
                <a:solidFill>
                  <a:srgbClr val="000000"/>
                </a:solidFill>
              </a:rPr>
              <a:t>or </a:t>
            </a:r>
            <a:r>
              <a:rPr lang="en-US" b="1" dirty="0">
                <a:solidFill>
                  <a:schemeClr val="tx2"/>
                </a:solidFill>
              </a:rPr>
              <a:t>Supplemental Claim </a:t>
            </a:r>
            <a:r>
              <a:rPr lang="en-US" dirty="0">
                <a:solidFill>
                  <a:srgbClr val="000000"/>
                </a:solidFill>
              </a:rPr>
              <a:t>lanes</a:t>
            </a:r>
          </a:p>
          <a:p>
            <a:pPr marL="0" lvl="0" indent="0" algn="ctr">
              <a:buNone/>
            </a:pPr>
            <a:endParaRPr lang="en-US" sz="800" dirty="0">
              <a:solidFill>
                <a:srgbClr val="000000"/>
              </a:solidFill>
            </a:endParaRPr>
          </a:p>
          <a:p>
            <a:pPr marL="0" lvl="0" indent="0" algn="ctr">
              <a:spcAft>
                <a:spcPts val="1600"/>
              </a:spcAft>
              <a:buNone/>
            </a:pPr>
            <a:r>
              <a:rPr lang="en-US" b="1" i="1" u="sng" dirty="0">
                <a:solidFill>
                  <a:schemeClr val="tx2"/>
                </a:solidFill>
              </a:rPr>
              <a:t>As of April 2, 2018 any Veteran that meets the eligibility criteria below may participate in RAMP (no invitation required)</a:t>
            </a:r>
          </a:p>
          <a:p>
            <a:r>
              <a:rPr lang="en-US" dirty="0"/>
              <a:t>Participation is voluntary  </a:t>
            </a:r>
          </a:p>
          <a:p>
            <a:r>
              <a:rPr lang="en-US" dirty="0">
                <a:cs typeface="Times New Roman" panose="02020603050405020304" pitchFamily="18" charset="0"/>
              </a:rPr>
              <a:t>Veterans must have an active disability compensation appeal in one of the following appeal stages:</a:t>
            </a:r>
          </a:p>
          <a:p>
            <a:pPr lvl="1">
              <a:spcBef>
                <a:spcPts val="0"/>
              </a:spcBef>
              <a:buFont typeface="Courier New" panose="02070309020205020404" pitchFamily="49" charset="0"/>
              <a:buChar char="o"/>
            </a:pPr>
            <a:r>
              <a:rPr lang="en-US" dirty="0">
                <a:cs typeface="Times New Roman" panose="02020603050405020304" pitchFamily="18" charset="0"/>
              </a:rPr>
              <a:t>NOD</a:t>
            </a:r>
          </a:p>
          <a:p>
            <a:pPr lvl="1">
              <a:spcBef>
                <a:spcPts val="0"/>
              </a:spcBef>
              <a:buFont typeface="Courier New" panose="02070309020205020404" pitchFamily="49" charset="0"/>
              <a:buChar char="o"/>
            </a:pPr>
            <a:r>
              <a:rPr lang="en-US" dirty="0">
                <a:cs typeface="Times New Roman" panose="02020603050405020304" pitchFamily="18" charset="0"/>
              </a:rPr>
              <a:t>Form 9</a:t>
            </a:r>
          </a:p>
          <a:p>
            <a:pPr lvl="1">
              <a:spcBef>
                <a:spcPts val="0"/>
              </a:spcBef>
              <a:buFont typeface="Courier New" panose="02070309020205020404" pitchFamily="49" charset="0"/>
              <a:buChar char="o"/>
            </a:pPr>
            <a:r>
              <a:rPr lang="en-US" dirty="0">
                <a:cs typeface="Times New Roman" panose="02020603050405020304" pitchFamily="18" charset="0"/>
              </a:rPr>
              <a:t>Certified to the Board (not activated)</a:t>
            </a:r>
          </a:p>
          <a:p>
            <a:pPr lvl="1">
              <a:spcBef>
                <a:spcPts val="0"/>
              </a:spcBef>
              <a:buFont typeface="Courier New" panose="02070309020205020404" pitchFamily="49" charset="0"/>
              <a:buChar char="o"/>
            </a:pPr>
            <a:r>
              <a:rPr lang="en-US" dirty="0">
                <a:cs typeface="Times New Roman" panose="02020603050405020304" pitchFamily="18" charset="0"/>
              </a:rPr>
              <a:t>Remand  </a:t>
            </a:r>
            <a:endParaRPr lang="en-US" dirty="0">
              <a:solidFill>
                <a:srgbClr val="000000"/>
              </a:solidFill>
            </a:endParaRPr>
          </a:p>
          <a:p>
            <a:endParaRPr lang="en-US" sz="800" dirty="0"/>
          </a:p>
          <a:p>
            <a:pPr lvl="1"/>
            <a:endParaRPr lang="en-US" sz="2400" dirty="0"/>
          </a:p>
          <a:p>
            <a:endParaRPr lang="en-US" sz="2400" dirty="0"/>
          </a:p>
          <a:p>
            <a:endParaRPr lang="en-US" sz="2400" dirty="0"/>
          </a:p>
          <a:p>
            <a:endParaRPr lang="en-US" sz="2400" dirty="0"/>
          </a:p>
        </p:txBody>
      </p:sp>
      <p:sp>
        <p:nvSpPr>
          <p:cNvPr id="4" name="Slide Number Placeholder 3"/>
          <p:cNvSpPr>
            <a:spLocks noGrp="1"/>
          </p:cNvSpPr>
          <p:nvPr>
            <p:ph type="sldNum" sz="quarter" idx="4294967295"/>
          </p:nvPr>
        </p:nvSpPr>
        <p:spPr>
          <a:xfrm>
            <a:off x="6820872" y="6400140"/>
            <a:ext cx="2246928" cy="365125"/>
          </a:xfrm>
          <a:prstGeom prst="rect">
            <a:avLst/>
          </a:prstGeom>
        </p:spPr>
        <p:txBody>
          <a:bodyPr/>
          <a:lstStyle/>
          <a:p>
            <a:pPr algn="r"/>
            <a:fld id="{D983F1FA-211D-3044-9E35-958DFBC26156}" type="slidenum">
              <a:rPr lang="en-US" smtClean="0">
                <a:solidFill>
                  <a:schemeClr val="bg1"/>
                </a:solidFill>
              </a:rPr>
              <a:pPr algn="r"/>
              <a:t>10</a:t>
            </a:fld>
            <a:endParaRPr lang="en-US" dirty="0">
              <a:solidFill>
                <a:schemeClr val="bg1"/>
              </a:solidFill>
            </a:endParaRPr>
          </a:p>
        </p:txBody>
      </p:sp>
    </p:spTree>
    <p:extLst>
      <p:ext uri="{BB962C8B-B14F-4D97-AF65-F5344CB8AC3E}">
        <p14:creationId xmlns:p14="http://schemas.microsoft.com/office/powerpoint/2010/main" val="942448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dirty="0"/>
              <a:t>RAMP Opt-in Notice</a:t>
            </a:r>
          </a:p>
        </p:txBody>
      </p:sp>
      <p:sp>
        <p:nvSpPr>
          <p:cNvPr id="4" name="Slide Number Placeholder 3"/>
          <p:cNvSpPr>
            <a:spLocks noGrp="1"/>
          </p:cNvSpPr>
          <p:nvPr>
            <p:ph type="sldNum" sz="quarter" idx="4294967295"/>
          </p:nvPr>
        </p:nvSpPr>
        <p:spPr>
          <a:xfrm>
            <a:off x="7010400" y="6400800"/>
            <a:ext cx="2133600" cy="365125"/>
          </a:xfrm>
          <a:prstGeom prst="rect">
            <a:avLst/>
          </a:prstGeom>
        </p:spPr>
        <p:txBody>
          <a:bodyPr/>
          <a:lstStyle/>
          <a:p>
            <a:pPr algn="r"/>
            <a:fld id="{7C414AED-89CE-4A48-8B2B-1B3A5C68EA2A}" type="slidenum">
              <a:rPr lang="en-US">
                <a:solidFill>
                  <a:schemeClr val="bg1"/>
                </a:solidFill>
              </a:rPr>
              <a:pPr algn="r"/>
              <a:t>11</a:t>
            </a:fld>
            <a:endParaRPr lang="en-US" dirty="0">
              <a:solidFill>
                <a:schemeClr val="bg1"/>
              </a:solidFill>
            </a:endParaRPr>
          </a:p>
        </p:txBody>
      </p:sp>
      <p:sp>
        <p:nvSpPr>
          <p:cNvPr id="5" name="TextBox 4"/>
          <p:cNvSpPr txBox="1"/>
          <p:nvPr/>
        </p:nvSpPr>
        <p:spPr>
          <a:xfrm>
            <a:off x="76200" y="990600"/>
            <a:ext cx="8839200" cy="4142673"/>
          </a:xfrm>
          <a:prstGeom prst="rect">
            <a:avLst/>
          </a:prstGeom>
          <a:noFill/>
        </p:spPr>
        <p:txBody>
          <a:bodyPr wrap="square" rtlCol="0">
            <a:spAutoFit/>
          </a:bodyPr>
          <a:lstStyle/>
          <a:p>
            <a:pPr marL="457200" indent="-457200">
              <a:buFont typeface="Arial" panose="020B0604020202020204" pitchFamily="34" charset="0"/>
              <a:buChar char="•"/>
            </a:pPr>
            <a:r>
              <a:rPr lang="en-US" sz="2800" dirty="0">
                <a:solidFill>
                  <a:srgbClr val="002060"/>
                </a:solidFill>
                <a:latin typeface="Myriad Pro"/>
                <a:cs typeface="Times New Roman" panose="02020603050405020304" pitchFamily="18" charset="0"/>
              </a:rPr>
              <a:t>Monthly batch mailings to eligible Veterans</a:t>
            </a:r>
          </a:p>
          <a:p>
            <a:pPr marL="457200" indent="-457200">
              <a:buFont typeface="Arial" panose="020B0604020202020204" pitchFamily="34" charset="0"/>
              <a:buChar char="•"/>
            </a:pPr>
            <a:endParaRPr lang="en-US" sz="800" dirty="0">
              <a:solidFill>
                <a:srgbClr val="002060"/>
              </a:solidFill>
              <a:latin typeface="Myriad Pro"/>
              <a:cs typeface="Times New Roman" panose="02020603050405020304" pitchFamily="18" charset="0"/>
            </a:endParaRPr>
          </a:p>
          <a:p>
            <a:pPr marL="457200" indent="-457200">
              <a:buFont typeface="Arial" panose="020B0604020202020204" pitchFamily="34" charset="0"/>
              <a:buChar char="•"/>
            </a:pPr>
            <a:r>
              <a:rPr lang="en-US" sz="2800" dirty="0">
                <a:solidFill>
                  <a:srgbClr val="002060"/>
                </a:solidFill>
                <a:latin typeface="Myriad Pro"/>
                <a:cs typeface="Times New Roman" panose="02020603050405020304" pitchFamily="18" charset="0"/>
              </a:rPr>
              <a:t>Follow up notices sent 45 days after initial mailing</a:t>
            </a:r>
          </a:p>
          <a:p>
            <a:pPr marL="457200" indent="-457200">
              <a:buFont typeface="Arial" panose="020B0604020202020204" pitchFamily="34" charset="0"/>
              <a:buChar char="•"/>
            </a:pPr>
            <a:endParaRPr lang="en-US" sz="800" dirty="0">
              <a:solidFill>
                <a:srgbClr val="002060"/>
              </a:solidFill>
              <a:latin typeface="Myriad Pro"/>
              <a:cs typeface="Times New Roman" panose="02020603050405020304" pitchFamily="18" charset="0"/>
            </a:endParaRPr>
          </a:p>
          <a:p>
            <a:pPr marL="457200" lvl="0" indent="-457200" defTabSz="457200">
              <a:spcBef>
                <a:spcPct val="20000"/>
              </a:spcBef>
              <a:buFont typeface="Arial" panose="020B0604020202020204" pitchFamily="34" charset="0"/>
              <a:buChar char="•"/>
            </a:pPr>
            <a:r>
              <a:rPr lang="en-US" sz="2800" dirty="0">
                <a:solidFill>
                  <a:srgbClr val="002060"/>
                </a:solidFill>
                <a:latin typeface="Myriad Pro"/>
                <a:cs typeface="Times New Roman" panose="02020603050405020304" pitchFamily="18" charset="0"/>
              </a:rPr>
              <a:t>Veterans or their representatives must elect RAMP in writing using the RAMP Opt-in Election document</a:t>
            </a:r>
          </a:p>
          <a:p>
            <a:pPr marL="1371600" lvl="2" indent="-457200" defTabSz="457200">
              <a:spcBef>
                <a:spcPct val="20000"/>
              </a:spcBef>
              <a:buFont typeface="Courier New" panose="02070309020205020404" pitchFamily="49" charset="0"/>
              <a:buChar char="o"/>
            </a:pPr>
            <a:r>
              <a:rPr lang="en-US" sz="2400" dirty="0">
                <a:solidFill>
                  <a:srgbClr val="002060"/>
                </a:solidFill>
                <a:latin typeface="Myriad Pro"/>
                <a:cs typeface="Times New Roman" panose="02020603050405020304" pitchFamily="18" charset="0"/>
              </a:rPr>
              <a:t>Response requested </a:t>
            </a:r>
            <a:r>
              <a:rPr lang="en-US" sz="2400" dirty="0">
                <a:solidFill>
                  <a:srgbClr val="002060"/>
                </a:solidFill>
                <a:latin typeface="Myriad Pro"/>
              </a:rPr>
              <a:t>within </a:t>
            </a:r>
            <a:r>
              <a:rPr lang="en-US" sz="2400" b="1" dirty="0">
                <a:solidFill>
                  <a:srgbClr val="002060"/>
                </a:solidFill>
                <a:latin typeface="Myriad Pro"/>
              </a:rPr>
              <a:t>60 days</a:t>
            </a:r>
            <a:r>
              <a:rPr lang="en-US" sz="2400" dirty="0">
                <a:solidFill>
                  <a:srgbClr val="002060"/>
                </a:solidFill>
                <a:latin typeface="Myriad Pro"/>
              </a:rPr>
              <a:t> of mailing (</a:t>
            </a:r>
            <a:r>
              <a:rPr lang="en-US" sz="2000" i="1" dirty="0">
                <a:solidFill>
                  <a:srgbClr val="002060"/>
                </a:solidFill>
                <a:latin typeface="Myriad Pro"/>
              </a:rPr>
              <a:t>not mandatory to participate</a:t>
            </a:r>
            <a:r>
              <a:rPr lang="en-US" sz="2400" dirty="0">
                <a:solidFill>
                  <a:srgbClr val="002060"/>
                </a:solidFill>
                <a:latin typeface="Myriad Pro"/>
              </a:rPr>
              <a:t>)</a:t>
            </a:r>
          </a:p>
          <a:p>
            <a:pPr marL="1371600" lvl="2" indent="-457200" defTabSz="457200">
              <a:spcBef>
                <a:spcPct val="20000"/>
              </a:spcBef>
              <a:buFont typeface="Courier New" panose="02070309020205020404" pitchFamily="49" charset="0"/>
              <a:buChar char="o"/>
            </a:pPr>
            <a:r>
              <a:rPr lang="en-US" sz="2400" dirty="0">
                <a:solidFill>
                  <a:srgbClr val="002060"/>
                </a:solidFill>
                <a:latin typeface="Myriad Pro"/>
              </a:rPr>
              <a:t>Mailed, faxed, or directly uploaded through the Dimensions 360 portal by an authorized representative</a:t>
            </a:r>
          </a:p>
        </p:txBody>
      </p:sp>
    </p:spTree>
    <p:extLst>
      <p:ext uri="{BB962C8B-B14F-4D97-AF65-F5344CB8AC3E}">
        <p14:creationId xmlns:p14="http://schemas.microsoft.com/office/powerpoint/2010/main" val="614143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983F1FA-211D-3044-9E35-958DFBC26156}" type="slidenum">
              <a:rPr lang="en-US" sz="1800" smtClean="0"/>
              <a:pPr/>
              <a:t>12</a:t>
            </a:fld>
            <a:endParaRPr lang="en-US" sz="1800" dirty="0"/>
          </a:p>
        </p:txBody>
      </p:sp>
      <p:sp>
        <p:nvSpPr>
          <p:cNvPr id="5" name="Rectangle 4"/>
          <p:cNvSpPr/>
          <p:nvPr/>
        </p:nvSpPr>
        <p:spPr>
          <a:xfrm>
            <a:off x="-1" y="124361"/>
            <a:ext cx="4218781" cy="1323439"/>
          </a:xfrm>
          <a:prstGeom prst="rect">
            <a:avLst/>
          </a:prstGeom>
          <a:solidFill>
            <a:schemeClr val="bg1"/>
          </a:solidFill>
        </p:spPr>
        <p:txBody>
          <a:bodyPr wrap="square">
            <a:spAutoFit/>
          </a:bodyPr>
          <a:lstStyle/>
          <a:p>
            <a:r>
              <a:rPr lang="en-US" sz="4000" dirty="0">
                <a:latin typeface="Myriad Pro"/>
                <a:cs typeface="Times New Roman" panose="02020603050405020304" pitchFamily="18" charset="0"/>
              </a:rPr>
              <a:t>RAMP Opt-in Election</a:t>
            </a:r>
          </a:p>
        </p:txBody>
      </p:sp>
      <p:sp>
        <p:nvSpPr>
          <p:cNvPr id="13" name="TextBox 12"/>
          <p:cNvSpPr txBox="1"/>
          <p:nvPr/>
        </p:nvSpPr>
        <p:spPr>
          <a:xfrm>
            <a:off x="0" y="6324600"/>
            <a:ext cx="3505200" cy="492443"/>
          </a:xfrm>
          <a:prstGeom prst="rect">
            <a:avLst/>
          </a:prstGeom>
          <a:solidFill>
            <a:schemeClr val="tx2">
              <a:lumMod val="75000"/>
            </a:schemeClr>
          </a:solidFill>
        </p:spPr>
        <p:txBody>
          <a:bodyPr wrap="square" rtlCol="0">
            <a:spAutoFit/>
          </a:bodyPr>
          <a:lstStyle/>
          <a:p>
            <a:r>
              <a:rPr lang="en-US" sz="1600" i="1" dirty="0">
                <a:solidFill>
                  <a:schemeClr val="bg1"/>
                </a:solidFill>
              </a:rPr>
              <a:t>Veterans Benefits Administration</a:t>
            </a:r>
          </a:p>
          <a:p>
            <a:endParaRPr lang="en-US" sz="1000" i="1"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7204" y="87740"/>
            <a:ext cx="4097458" cy="5886319"/>
          </a:xfrm>
          <a:prstGeom prst="rect">
            <a:avLst/>
          </a:prstGeom>
          <a:ln w="9525">
            <a:solidFill>
              <a:schemeClr val="tx1"/>
            </a:solidFill>
            <a:miter lim="800000"/>
            <a:headEnd/>
            <a:tailEnd/>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954006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Knowledge Check</a:t>
            </a:r>
          </a:p>
        </p:txBody>
      </p:sp>
      <p:sp>
        <p:nvSpPr>
          <p:cNvPr id="3" name="Slide Number Placeholder 2"/>
          <p:cNvSpPr>
            <a:spLocks noGrp="1"/>
          </p:cNvSpPr>
          <p:nvPr>
            <p:ph type="sldNum" sz="quarter" idx="4294967295"/>
          </p:nvPr>
        </p:nvSpPr>
        <p:spPr>
          <a:xfrm>
            <a:off x="7010400" y="6400800"/>
            <a:ext cx="2133600" cy="365125"/>
          </a:xfrm>
          <a:prstGeom prst="rect">
            <a:avLst/>
          </a:prstGeom>
        </p:spPr>
        <p:txBody>
          <a:bodyPr/>
          <a:lstStyle/>
          <a:p>
            <a:pPr algn="r"/>
            <a:fld id="{D983F1FA-211D-3044-9E35-958DFBC26156}" type="slidenum">
              <a:rPr lang="en-US" smtClean="0">
                <a:solidFill>
                  <a:prstClr val="white"/>
                </a:solidFill>
              </a:rPr>
              <a:pPr algn="r"/>
              <a:t>13</a:t>
            </a:fld>
            <a:endParaRPr lang="en-US" dirty="0">
              <a:solidFill>
                <a:prstClr val="white"/>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160951"/>
            <a:ext cx="3621087"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031394" y="914400"/>
            <a:ext cx="4807805" cy="4893647"/>
          </a:xfrm>
          <a:prstGeom prst="rect">
            <a:avLst/>
          </a:prstGeom>
        </p:spPr>
        <p:txBody>
          <a:bodyPr wrap="square">
            <a:spAutoFit/>
          </a:bodyPr>
          <a:lstStyle/>
          <a:p>
            <a:r>
              <a:rPr lang="en-US" sz="2800" dirty="0">
                <a:solidFill>
                  <a:schemeClr val="accent2">
                    <a:lumMod val="50000"/>
                  </a:schemeClr>
                </a:solidFill>
                <a:latin typeface="Myriad Pro"/>
              </a:rPr>
              <a:t>Once the new law goes into effect, what are all of the review options available under PL 115-55 to claimants who are dissatisfied with a VA claims decision?</a:t>
            </a:r>
          </a:p>
          <a:p>
            <a:endParaRPr lang="en-US" sz="2400" dirty="0">
              <a:solidFill>
                <a:schemeClr val="accent2">
                  <a:lumMod val="50000"/>
                </a:schemeClr>
              </a:solidFill>
              <a:latin typeface="Myriad Pro"/>
            </a:endParaRPr>
          </a:p>
          <a:p>
            <a:r>
              <a:rPr lang="en-US" sz="2400" b="1" u="sng" dirty="0">
                <a:solidFill>
                  <a:schemeClr val="accent2">
                    <a:lumMod val="50000"/>
                  </a:schemeClr>
                </a:solidFill>
                <a:latin typeface="Myriad Pro"/>
              </a:rPr>
              <a:t>List the 3 new lanes:</a:t>
            </a:r>
          </a:p>
          <a:p>
            <a:endParaRPr lang="en-US" sz="2400" dirty="0">
              <a:solidFill>
                <a:schemeClr val="accent2">
                  <a:lumMod val="50000"/>
                </a:schemeClr>
              </a:solidFill>
              <a:latin typeface="Myriad Pro"/>
            </a:endParaRPr>
          </a:p>
          <a:p>
            <a:pPr marL="514350" indent="-514350">
              <a:buAutoNum type="arabicPeriod"/>
            </a:pPr>
            <a:r>
              <a:rPr lang="en-US" sz="2400" dirty="0">
                <a:solidFill>
                  <a:schemeClr val="accent2">
                    <a:lumMod val="50000"/>
                  </a:schemeClr>
                </a:solidFill>
                <a:latin typeface="Myriad Pro"/>
              </a:rPr>
              <a:t>Higher-Level Review</a:t>
            </a:r>
          </a:p>
          <a:p>
            <a:pPr marL="514350" indent="-514350">
              <a:buAutoNum type="arabicPeriod"/>
            </a:pPr>
            <a:r>
              <a:rPr lang="en-US" sz="2400" dirty="0">
                <a:solidFill>
                  <a:schemeClr val="accent2">
                    <a:lumMod val="50000"/>
                  </a:schemeClr>
                </a:solidFill>
                <a:latin typeface="Myriad Pro"/>
              </a:rPr>
              <a:t>Supplemental Claim</a:t>
            </a:r>
          </a:p>
          <a:p>
            <a:pPr marL="514350" indent="-514350">
              <a:buAutoNum type="arabicPeriod"/>
            </a:pPr>
            <a:r>
              <a:rPr lang="en-US" sz="2400" dirty="0">
                <a:solidFill>
                  <a:schemeClr val="accent2">
                    <a:lumMod val="50000"/>
                  </a:schemeClr>
                </a:solidFill>
                <a:latin typeface="Myriad Pro"/>
              </a:rPr>
              <a:t>Board Appeal Lane</a:t>
            </a:r>
          </a:p>
        </p:txBody>
      </p:sp>
    </p:spTree>
    <p:extLst>
      <p:ext uri="{BB962C8B-B14F-4D97-AF65-F5344CB8AC3E}">
        <p14:creationId xmlns:p14="http://schemas.microsoft.com/office/powerpoint/2010/main" val="3285717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 calcmode="lin" valueType="num">
                                      <p:cBhvr additive="base">
                                        <p:cTn id="1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RAMP Lanes</a:t>
            </a:r>
          </a:p>
        </p:txBody>
      </p:sp>
      <p:sp>
        <p:nvSpPr>
          <p:cNvPr id="4" name="Slide Number Placeholder 3"/>
          <p:cNvSpPr>
            <a:spLocks noGrp="1"/>
          </p:cNvSpPr>
          <p:nvPr>
            <p:ph type="sldNum" sz="quarter" idx="4294967295"/>
          </p:nvPr>
        </p:nvSpPr>
        <p:spPr>
          <a:xfrm>
            <a:off x="6937831" y="6400140"/>
            <a:ext cx="2133600" cy="365125"/>
          </a:xfrm>
          <a:prstGeom prst="rect">
            <a:avLst/>
          </a:prstGeom>
        </p:spPr>
        <p:txBody>
          <a:bodyPr/>
          <a:lstStyle/>
          <a:p>
            <a:pPr algn="r"/>
            <a:fld id="{D983F1FA-211D-3044-9E35-958DFBC26156}" type="slidenum">
              <a:rPr lang="en-US" smtClean="0">
                <a:solidFill>
                  <a:prstClr val="white"/>
                </a:solidFill>
              </a:rPr>
              <a:pPr algn="r"/>
              <a:t>14</a:t>
            </a:fld>
            <a:endParaRPr lang="en-US" dirty="0">
              <a:solidFill>
                <a:prstClr val="white"/>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096828017"/>
              </p:ext>
            </p:extLst>
          </p:nvPr>
        </p:nvGraphicFramePr>
        <p:xfrm>
          <a:off x="0" y="750979"/>
          <a:ext cx="9144000" cy="5507938"/>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524458">
                <a:tc>
                  <a:txBody>
                    <a:bodyPr/>
                    <a:lstStyle/>
                    <a:p>
                      <a:pPr algn="ctr"/>
                      <a:r>
                        <a:rPr lang="en-US" dirty="0">
                          <a:solidFill>
                            <a:schemeClr val="tx1"/>
                          </a:solidFill>
                          <a:latin typeface="Myriad Pro"/>
                        </a:rPr>
                        <a:t>RAMP Supplemental</a:t>
                      </a:r>
                      <a:r>
                        <a:rPr lang="en-US" baseline="0" dirty="0">
                          <a:solidFill>
                            <a:schemeClr val="tx1"/>
                          </a:solidFill>
                          <a:latin typeface="Myriad Pro"/>
                        </a:rPr>
                        <a:t> Claim Lane</a:t>
                      </a:r>
                      <a:endParaRPr lang="en-US" dirty="0">
                        <a:solidFill>
                          <a:schemeClr val="tx1"/>
                        </a:solidFill>
                        <a:latin typeface="Myriad Pro"/>
                      </a:endParaRPr>
                    </a:p>
                  </a:txBody>
                  <a:tcPr anchor="ctr">
                    <a:solidFill>
                      <a:srgbClr val="BAE18F"/>
                    </a:solidFill>
                  </a:tcPr>
                </a:tc>
                <a:tc>
                  <a:txBody>
                    <a:bodyPr/>
                    <a:lstStyle/>
                    <a:p>
                      <a:pPr algn="ctr"/>
                      <a:r>
                        <a:rPr lang="en-US" dirty="0">
                          <a:latin typeface="Myriad Pro"/>
                        </a:rPr>
                        <a:t>RAMP Higher-Level Review Lane</a:t>
                      </a:r>
                    </a:p>
                  </a:txBody>
                  <a:tcPr anchor="ctr">
                    <a:solidFill>
                      <a:srgbClr val="002060"/>
                    </a:solidFill>
                  </a:tcPr>
                </a:tc>
                <a:extLst>
                  <a:ext uri="{0D108BD9-81ED-4DB2-BD59-A6C34878D82A}">
                    <a16:rowId xmlns:a16="http://schemas.microsoft.com/office/drawing/2014/main" val="10000"/>
                  </a:ext>
                </a:extLst>
              </a:tr>
              <a:tr h="4961592">
                <a:tc>
                  <a:txBody>
                    <a:bodyPr/>
                    <a:lstStyle/>
                    <a:p>
                      <a:pPr marL="285750" indent="-285750">
                        <a:spcBef>
                          <a:spcPts val="0"/>
                        </a:spcBef>
                        <a:spcAft>
                          <a:spcPts val="600"/>
                        </a:spcAft>
                        <a:buFont typeface="Arial" panose="020B0604020202020204" pitchFamily="34" charset="0"/>
                        <a:buChar char="•"/>
                      </a:pPr>
                      <a:r>
                        <a:rPr lang="en-US" sz="1600" dirty="0">
                          <a:latin typeface="Myriad Pro"/>
                        </a:rPr>
                        <a:t>Any decision to award benefits must be based on </a:t>
                      </a:r>
                      <a:r>
                        <a:rPr lang="en-US" sz="1600" b="1" dirty="0">
                          <a:latin typeface="Myriad Pro"/>
                        </a:rPr>
                        <a:t>new and relevant evidence </a:t>
                      </a:r>
                      <a:r>
                        <a:rPr lang="en-US" sz="1600" dirty="0">
                          <a:latin typeface="Myriad Pro"/>
                        </a:rPr>
                        <a:t>or a </a:t>
                      </a:r>
                      <a:r>
                        <a:rPr lang="en-US" sz="1600" b="1" dirty="0">
                          <a:latin typeface="Myriad Pro"/>
                        </a:rPr>
                        <a:t>clear and unmistakable error </a:t>
                      </a:r>
                      <a:r>
                        <a:rPr lang="en-US" sz="1600" dirty="0">
                          <a:latin typeface="Myriad Pro"/>
                        </a:rPr>
                        <a:t>in the prior decision</a:t>
                      </a:r>
                    </a:p>
                    <a:p>
                      <a:pPr marL="285750" indent="-285750">
                        <a:spcBef>
                          <a:spcPts val="0"/>
                        </a:spcBef>
                        <a:spcAft>
                          <a:spcPts val="600"/>
                        </a:spcAft>
                        <a:buFont typeface="Arial" panose="020B0604020202020204" pitchFamily="34" charset="0"/>
                        <a:buChar char="•"/>
                      </a:pPr>
                      <a:r>
                        <a:rPr lang="en-US" sz="1600" dirty="0">
                          <a:latin typeface="Myriad Pro"/>
                        </a:rPr>
                        <a:t>In RAMP, VA </a:t>
                      </a:r>
                      <a:r>
                        <a:rPr lang="en-US" sz="1600" b="1" dirty="0">
                          <a:latin typeface="Myriad Pro"/>
                        </a:rPr>
                        <a:t>presumes</a:t>
                      </a:r>
                      <a:r>
                        <a:rPr lang="en-US" sz="1600" dirty="0">
                          <a:latin typeface="Myriad Pro"/>
                        </a:rPr>
                        <a:t> that there is new and relevant evidence when a Veteran </a:t>
                      </a:r>
                      <a:r>
                        <a:rPr lang="en-US" sz="1600" b="1" u="sng" dirty="0">
                          <a:latin typeface="Myriad Pro"/>
                        </a:rPr>
                        <a:t>first elects to participate</a:t>
                      </a:r>
                    </a:p>
                    <a:p>
                      <a:pPr marL="285750" lvl="0" indent="-285750">
                        <a:spcBef>
                          <a:spcPts val="0"/>
                        </a:spcBef>
                        <a:spcAft>
                          <a:spcPts val="600"/>
                        </a:spcAft>
                        <a:buFont typeface="Arial" panose="020B0604020202020204" pitchFamily="34" charset="0"/>
                        <a:buChar char="•"/>
                      </a:pPr>
                      <a:r>
                        <a:rPr lang="en-US" sz="1600" dirty="0">
                          <a:latin typeface="Myriad Pro"/>
                        </a:rPr>
                        <a:t>Open evidentiary record with </a:t>
                      </a:r>
                      <a:r>
                        <a:rPr lang="en-US" sz="1600" b="1" dirty="0">
                          <a:latin typeface="Myriad Pro"/>
                        </a:rPr>
                        <a:t>duty to assist </a:t>
                      </a:r>
                      <a:r>
                        <a:rPr lang="en-US" sz="1600" dirty="0">
                          <a:latin typeface="Myriad Pro"/>
                        </a:rPr>
                        <a:t>Veterans in gathering evidence to support the claim </a:t>
                      </a:r>
                    </a:p>
                    <a:p>
                      <a:pPr marL="285750" lvl="0" indent="-285750">
                        <a:spcBef>
                          <a:spcPts val="0"/>
                        </a:spcBef>
                        <a:spcAft>
                          <a:spcPts val="600"/>
                        </a:spcAft>
                        <a:buFont typeface="Arial" panose="020B0604020202020204" pitchFamily="34" charset="0"/>
                        <a:buChar char="•"/>
                      </a:pPr>
                      <a:r>
                        <a:rPr lang="en-US" sz="1600" dirty="0">
                          <a:latin typeface="Myriad Pro"/>
                        </a:rPr>
                        <a:t>Decision authority given to </a:t>
                      </a:r>
                      <a:r>
                        <a:rPr lang="en-US" sz="1600" b="1" dirty="0">
                          <a:latin typeface="Myriad Pro"/>
                        </a:rPr>
                        <a:t>RVSRs </a:t>
                      </a:r>
                      <a:r>
                        <a:rPr lang="en-US" sz="1600" dirty="0">
                          <a:latin typeface="Myriad Pro"/>
                        </a:rPr>
                        <a:t>for rating issues and </a:t>
                      </a:r>
                      <a:r>
                        <a:rPr lang="en-US" sz="1600" b="1" dirty="0">
                          <a:latin typeface="Myriad Pro"/>
                        </a:rPr>
                        <a:t>VSRs </a:t>
                      </a:r>
                      <a:r>
                        <a:rPr lang="en-US" sz="1600" dirty="0">
                          <a:latin typeface="Myriad Pro"/>
                        </a:rPr>
                        <a:t>for non-rating issues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600" dirty="0">
                          <a:latin typeface="Myriad Pro"/>
                        </a:rPr>
                        <a:t>Tracking under End Product </a:t>
                      </a:r>
                      <a:r>
                        <a:rPr lang="en-US" sz="1600" b="1" dirty="0">
                          <a:latin typeface="Myriad Pro"/>
                        </a:rPr>
                        <a:t>(EP) 683 </a:t>
                      </a:r>
                      <a:r>
                        <a:rPr lang="en-US" sz="1600" dirty="0">
                          <a:latin typeface="Myriad Pro"/>
                        </a:rPr>
                        <a:t>with claim label </a:t>
                      </a:r>
                      <a:r>
                        <a:rPr lang="en-US" sz="1600" b="1" i="1" dirty="0">
                          <a:latin typeface="Myriad Pro"/>
                        </a:rPr>
                        <a:t>RAMP-Supplemental Claim Review</a:t>
                      </a:r>
                      <a:r>
                        <a:rPr lang="en-US" sz="1600" i="1" dirty="0">
                          <a:latin typeface="Myriad Pro"/>
                        </a:rPr>
                        <a:t> </a:t>
                      </a:r>
                      <a:r>
                        <a:rPr lang="en-US" sz="1600" b="1" i="1" dirty="0">
                          <a:latin typeface="Myriad Pro"/>
                        </a:rPr>
                        <a:t>(Rating or Non-Rating)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600" b="0" i="1" dirty="0">
                          <a:latin typeface="Myriad Pro"/>
                        </a:rPr>
                        <a:t>Work commensurate with reconsideration/reopen claim process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sz="1600" b="1" i="1" dirty="0">
                        <a:latin typeface="Myriad Pro"/>
                      </a:endParaRPr>
                    </a:p>
                  </a:txBody>
                  <a:tcPr>
                    <a:solidFill>
                      <a:srgbClr val="E7F5D7"/>
                    </a:solidFill>
                  </a:tcPr>
                </a:tc>
                <a:tc>
                  <a:txBody>
                    <a:bodyPr/>
                    <a:lstStyle/>
                    <a:p>
                      <a:pPr marL="285750" indent="-285750">
                        <a:spcBef>
                          <a:spcPts val="0"/>
                        </a:spcBef>
                        <a:spcAft>
                          <a:spcPts val="600"/>
                        </a:spcAft>
                        <a:buFont typeface="Arial" panose="020B0604020202020204" pitchFamily="34" charset="0"/>
                        <a:buChar char="•"/>
                      </a:pPr>
                      <a:r>
                        <a:rPr lang="en-US" sz="1600" b="1" i="1" dirty="0">
                          <a:latin typeface="Myriad Pro"/>
                        </a:rPr>
                        <a:t>De novo </a:t>
                      </a:r>
                      <a:r>
                        <a:rPr lang="en-US" sz="1600" b="1" dirty="0">
                          <a:latin typeface="Myriad Pro"/>
                        </a:rPr>
                        <a:t>review </a:t>
                      </a:r>
                      <a:r>
                        <a:rPr lang="en-US" sz="1600" dirty="0">
                          <a:latin typeface="Myriad Pro"/>
                        </a:rPr>
                        <a:t>of the issue(s) previously on appeal </a:t>
                      </a:r>
                      <a:r>
                        <a:rPr lang="en-US" sz="1600" b="1" i="0" dirty="0">
                          <a:latin typeface="Myriad Pro"/>
                        </a:rPr>
                        <a:t>(difference of opinion authority)</a:t>
                      </a:r>
                    </a:p>
                    <a:p>
                      <a:pPr marL="285750" indent="-285750">
                        <a:spcBef>
                          <a:spcPts val="0"/>
                        </a:spcBef>
                        <a:spcAft>
                          <a:spcPts val="600"/>
                        </a:spcAft>
                        <a:buFont typeface="Arial" panose="020B0604020202020204" pitchFamily="34" charset="0"/>
                        <a:buChar char="•"/>
                      </a:pPr>
                      <a:r>
                        <a:rPr lang="en-US" sz="1600" b="1" dirty="0">
                          <a:latin typeface="Myriad Pro"/>
                        </a:rPr>
                        <a:t>Closed record &amp; no duty to assist</a:t>
                      </a:r>
                    </a:p>
                    <a:p>
                      <a:pPr marL="285750" indent="-285750">
                        <a:spcBef>
                          <a:spcPts val="0"/>
                        </a:spcBef>
                        <a:spcAft>
                          <a:spcPts val="600"/>
                        </a:spcAft>
                        <a:buFont typeface="Arial" panose="020B0604020202020204" pitchFamily="34" charset="0"/>
                        <a:buChar char="•"/>
                      </a:pPr>
                      <a:r>
                        <a:rPr lang="en-US" sz="1600" dirty="0">
                          <a:latin typeface="Myriad Pro"/>
                        </a:rPr>
                        <a:t>Review of all evidence of record on the date that VA receives the Veteran’s RAMP election</a:t>
                      </a:r>
                      <a:endParaRPr lang="en-US" sz="1600" b="1" dirty="0">
                        <a:latin typeface="Myriad Pro"/>
                      </a:endParaRPr>
                    </a:p>
                    <a:p>
                      <a:pPr marL="285750" indent="-285750">
                        <a:spcBef>
                          <a:spcPts val="0"/>
                        </a:spcBef>
                        <a:spcAft>
                          <a:spcPts val="600"/>
                        </a:spcAft>
                        <a:buFont typeface="Arial" panose="020B0604020202020204" pitchFamily="34" charset="0"/>
                        <a:buChar char="•"/>
                      </a:pPr>
                      <a:r>
                        <a:rPr lang="en-US" sz="1600" dirty="0">
                          <a:latin typeface="Myriad Pro"/>
                        </a:rPr>
                        <a:t>Decision authority granted to</a:t>
                      </a:r>
                      <a:r>
                        <a:rPr lang="en-US" sz="1600" b="1" dirty="0">
                          <a:latin typeface="Myriad Pro"/>
                        </a:rPr>
                        <a:t> Decision Review Officers (DROs) </a:t>
                      </a:r>
                      <a:r>
                        <a:rPr lang="en-US" sz="1600" b="0" dirty="0">
                          <a:latin typeface="Myriad Pro"/>
                        </a:rPr>
                        <a:t>and </a:t>
                      </a:r>
                      <a:r>
                        <a:rPr lang="en-US" sz="1600" b="1" dirty="0">
                          <a:latin typeface="Myriad Pro"/>
                        </a:rPr>
                        <a:t>Senior VSRs</a:t>
                      </a:r>
                    </a:p>
                    <a:p>
                      <a:pPr marL="285750" indent="-285750">
                        <a:spcBef>
                          <a:spcPts val="0"/>
                        </a:spcBef>
                        <a:spcAft>
                          <a:spcPts val="600"/>
                        </a:spcAft>
                        <a:buFont typeface="Arial" panose="020B0604020202020204" pitchFamily="34" charset="0"/>
                        <a:buChar char="•"/>
                      </a:pPr>
                      <a:r>
                        <a:rPr lang="en-US" sz="1600" dirty="0">
                          <a:latin typeface="Myriad Pro"/>
                        </a:rPr>
                        <a:t>Optional one-time telephonic </a:t>
                      </a:r>
                      <a:r>
                        <a:rPr lang="en-US" sz="1600" b="1" dirty="0">
                          <a:latin typeface="Myriad Pro"/>
                        </a:rPr>
                        <a:t>informal conference</a:t>
                      </a:r>
                      <a:r>
                        <a:rPr lang="en-US" sz="1600" dirty="0">
                          <a:latin typeface="Myriad Pro"/>
                        </a:rPr>
                        <a:t> with the higher-level reviewer to identify specific errors in the case</a:t>
                      </a:r>
                    </a:p>
                    <a:p>
                      <a:pPr marL="285750" indent="-285750">
                        <a:buFont typeface="Arial" panose="020B0604020202020204" pitchFamily="34" charset="0"/>
                        <a:buChar char="•"/>
                      </a:pPr>
                      <a:r>
                        <a:rPr lang="en-US" sz="1600" b="1" dirty="0">
                          <a:latin typeface="Myriad Pro"/>
                        </a:rPr>
                        <a:t>Quality feedback</a:t>
                      </a:r>
                      <a:r>
                        <a:rPr lang="en-US" sz="1600" b="1" baseline="0" dirty="0">
                          <a:latin typeface="Myriad Pro"/>
                        </a:rPr>
                        <a:t> loop: </a:t>
                      </a:r>
                      <a:r>
                        <a:rPr lang="en-US" sz="1600" dirty="0">
                          <a:latin typeface="Myriad Pro"/>
                        </a:rPr>
                        <a:t>Return of the claim for correction when a </a:t>
                      </a:r>
                      <a:r>
                        <a:rPr lang="en-US" sz="1600" b="0" dirty="0">
                          <a:latin typeface="Myriad Pro"/>
                        </a:rPr>
                        <a:t>duty to assist error or required development is </a:t>
                      </a:r>
                      <a:r>
                        <a:rPr lang="en-US" sz="1600" dirty="0">
                          <a:latin typeface="Myriad Pro"/>
                        </a:rPr>
                        <a:t>found and the higher-level reviewer cannot grant the maximum benefit</a:t>
                      </a:r>
                    </a:p>
                    <a:p>
                      <a:pPr marL="285750" indent="-285750">
                        <a:buFont typeface="Arial" panose="020B0604020202020204" pitchFamily="34" charset="0"/>
                        <a:buChar char="•"/>
                      </a:pPr>
                      <a:endParaRPr lang="en-US" sz="800" dirty="0">
                        <a:latin typeface="Myriad Pro"/>
                      </a:endParaRP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latin typeface="Myriad Pro"/>
                        </a:rPr>
                        <a:t>Tracking under </a:t>
                      </a:r>
                      <a:r>
                        <a:rPr lang="en-US" sz="1600" b="1" dirty="0">
                          <a:latin typeface="Myriad Pro"/>
                        </a:rPr>
                        <a:t>EP 682 </a:t>
                      </a:r>
                      <a:r>
                        <a:rPr lang="en-US" sz="1600" dirty="0">
                          <a:latin typeface="Myriad Pro"/>
                        </a:rPr>
                        <a:t>with claim label </a:t>
                      </a:r>
                      <a:r>
                        <a:rPr lang="en-US" sz="1600" b="1" i="1" dirty="0">
                          <a:latin typeface="Myriad Pro"/>
                        </a:rPr>
                        <a:t>RAMP - Higher Level Review</a:t>
                      </a:r>
                      <a:r>
                        <a:rPr lang="en-US" sz="1600" b="1" dirty="0">
                          <a:latin typeface="Myriad Pro"/>
                        </a:rPr>
                        <a:t> </a:t>
                      </a:r>
                      <a:r>
                        <a:rPr lang="en-US" sz="1600" b="1" i="1" dirty="0">
                          <a:latin typeface="Myriad Pro"/>
                        </a:rPr>
                        <a:t>(Rating or Non-Rating)</a:t>
                      </a:r>
                    </a:p>
                  </a:txBody>
                  <a:tcPr>
                    <a:solidFill>
                      <a:srgbClr val="E7EEF5"/>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46077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Knowledge Check</a:t>
            </a:r>
          </a:p>
        </p:txBody>
      </p:sp>
      <p:sp>
        <p:nvSpPr>
          <p:cNvPr id="3" name="Slide Number Placeholder 2"/>
          <p:cNvSpPr>
            <a:spLocks noGrp="1"/>
          </p:cNvSpPr>
          <p:nvPr>
            <p:ph type="sldNum" sz="quarter" idx="4294967295"/>
          </p:nvPr>
        </p:nvSpPr>
        <p:spPr>
          <a:xfrm>
            <a:off x="7010400" y="6400800"/>
            <a:ext cx="2133600" cy="365125"/>
          </a:xfrm>
          <a:prstGeom prst="rect">
            <a:avLst/>
          </a:prstGeom>
        </p:spPr>
        <p:txBody>
          <a:bodyPr/>
          <a:lstStyle/>
          <a:p>
            <a:pPr algn="r"/>
            <a:fld id="{D983F1FA-211D-3044-9E35-958DFBC26156}" type="slidenum">
              <a:rPr lang="en-US" smtClean="0">
                <a:solidFill>
                  <a:prstClr val="white"/>
                </a:solidFill>
              </a:rPr>
              <a:pPr algn="r"/>
              <a:t>15</a:t>
            </a:fld>
            <a:endParaRPr lang="en-US" dirty="0">
              <a:solidFill>
                <a:prstClr val="white"/>
              </a:solidFill>
            </a:endParaRPr>
          </a:p>
        </p:txBody>
      </p:sp>
      <p:sp>
        <p:nvSpPr>
          <p:cNvPr id="4" name="Rectangle 3"/>
          <p:cNvSpPr/>
          <p:nvPr/>
        </p:nvSpPr>
        <p:spPr>
          <a:xfrm>
            <a:off x="3773487" y="990600"/>
            <a:ext cx="5370512" cy="4278094"/>
          </a:xfrm>
          <a:prstGeom prst="rect">
            <a:avLst/>
          </a:prstGeom>
        </p:spPr>
        <p:txBody>
          <a:bodyPr wrap="square">
            <a:spAutoFit/>
          </a:bodyPr>
          <a:lstStyle/>
          <a:p>
            <a:r>
              <a:rPr lang="en-US" sz="2800" dirty="0">
                <a:solidFill>
                  <a:srgbClr val="002060"/>
                </a:solidFill>
                <a:latin typeface="Myriad Pro"/>
              </a:rPr>
              <a:t>A Veteran requests to have his appeal(s) reviewed by VBA based on additional evidence that is new and relevant to the benefit(s) sought.</a:t>
            </a:r>
          </a:p>
          <a:p>
            <a:endParaRPr lang="en-US" sz="2800" dirty="0">
              <a:solidFill>
                <a:srgbClr val="002060"/>
              </a:solidFill>
              <a:latin typeface="Myriad Pro"/>
            </a:endParaRPr>
          </a:p>
          <a:p>
            <a:r>
              <a:rPr lang="en-US" sz="2400" b="1" u="sng" dirty="0">
                <a:solidFill>
                  <a:srgbClr val="002060"/>
                </a:solidFill>
                <a:latin typeface="Myriad Pro"/>
              </a:rPr>
              <a:t>Select the appropriate EP and lane</a:t>
            </a:r>
            <a:r>
              <a:rPr lang="en-US" sz="2400" dirty="0">
                <a:solidFill>
                  <a:srgbClr val="002060"/>
                </a:solidFill>
                <a:latin typeface="Myriad Pro"/>
              </a:rPr>
              <a:t>:</a:t>
            </a:r>
          </a:p>
          <a:p>
            <a:endParaRPr lang="en-US" sz="800" dirty="0">
              <a:solidFill>
                <a:srgbClr val="002060"/>
              </a:solidFill>
              <a:latin typeface="Myriad Pro"/>
            </a:endParaRPr>
          </a:p>
          <a:p>
            <a:pPr marL="457200" indent="-457200">
              <a:buFont typeface="+mj-lt"/>
              <a:buAutoNum type="arabicPeriod"/>
            </a:pPr>
            <a:r>
              <a:rPr lang="en-US" sz="2400" dirty="0">
                <a:solidFill>
                  <a:srgbClr val="002060"/>
                </a:solidFill>
                <a:latin typeface="Myriad Pro"/>
              </a:rPr>
              <a:t>EP 683, RAMP Supplemental Claim </a:t>
            </a:r>
          </a:p>
          <a:p>
            <a:pPr marL="457200" indent="-457200">
              <a:buFont typeface="+mj-lt"/>
              <a:buAutoNum type="arabicPeriod"/>
            </a:pPr>
            <a:r>
              <a:rPr lang="en-US" sz="2400" dirty="0">
                <a:solidFill>
                  <a:srgbClr val="002060"/>
                </a:solidFill>
                <a:latin typeface="Myriad Pro"/>
              </a:rPr>
              <a:t>EP 682, Higher-Level Review</a:t>
            </a:r>
          </a:p>
          <a:p>
            <a:pPr marL="457200" indent="-457200">
              <a:buFont typeface="+mj-lt"/>
              <a:buAutoNum type="arabicPeriod"/>
            </a:pPr>
            <a:r>
              <a:rPr lang="en-US" sz="2400" dirty="0">
                <a:solidFill>
                  <a:srgbClr val="002060"/>
                </a:solidFill>
                <a:latin typeface="Myriad Pro"/>
              </a:rPr>
              <a:t>EP 692, RAMP Supplemental Claim</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143000"/>
            <a:ext cx="3621087" cy="452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7094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Knowledge Check Answer</a:t>
            </a:r>
          </a:p>
        </p:txBody>
      </p:sp>
      <p:sp>
        <p:nvSpPr>
          <p:cNvPr id="3" name="Slide Number Placeholder 2"/>
          <p:cNvSpPr>
            <a:spLocks noGrp="1"/>
          </p:cNvSpPr>
          <p:nvPr>
            <p:ph type="sldNum" sz="quarter" idx="4294967295"/>
          </p:nvPr>
        </p:nvSpPr>
        <p:spPr>
          <a:xfrm>
            <a:off x="7010400" y="6400800"/>
            <a:ext cx="2133600" cy="365125"/>
          </a:xfrm>
          <a:prstGeom prst="rect">
            <a:avLst/>
          </a:prstGeom>
        </p:spPr>
        <p:txBody>
          <a:bodyPr/>
          <a:lstStyle/>
          <a:p>
            <a:pPr algn="r"/>
            <a:fld id="{D983F1FA-211D-3044-9E35-958DFBC26156}" type="slidenum">
              <a:rPr lang="en-US" smtClean="0">
                <a:solidFill>
                  <a:prstClr val="white"/>
                </a:solidFill>
              </a:rPr>
              <a:pPr algn="r"/>
              <a:t>16</a:t>
            </a:fld>
            <a:endParaRPr lang="en-US" dirty="0">
              <a:solidFill>
                <a:prstClr val="white"/>
              </a:solidFill>
            </a:endParaRPr>
          </a:p>
        </p:txBody>
      </p:sp>
      <p:sp>
        <p:nvSpPr>
          <p:cNvPr id="4" name="Rectangle 3"/>
          <p:cNvSpPr/>
          <p:nvPr/>
        </p:nvSpPr>
        <p:spPr>
          <a:xfrm>
            <a:off x="3773486" y="990600"/>
            <a:ext cx="5370513" cy="4278094"/>
          </a:xfrm>
          <a:prstGeom prst="rect">
            <a:avLst/>
          </a:prstGeom>
        </p:spPr>
        <p:txBody>
          <a:bodyPr wrap="square">
            <a:spAutoFit/>
          </a:bodyPr>
          <a:lstStyle/>
          <a:p>
            <a:r>
              <a:rPr lang="en-US" sz="2800" dirty="0">
                <a:solidFill>
                  <a:srgbClr val="002060"/>
                </a:solidFill>
                <a:latin typeface="Myriad Pro"/>
              </a:rPr>
              <a:t>A Veteran requests to have their appeal(s) reviewed by VBA based on additional evidence that is new and relevant to the benefit(s) sought.</a:t>
            </a:r>
          </a:p>
          <a:p>
            <a:endParaRPr lang="en-US" sz="2800" dirty="0">
              <a:solidFill>
                <a:srgbClr val="002060"/>
              </a:solidFill>
              <a:latin typeface="Myriad Pro"/>
            </a:endParaRPr>
          </a:p>
          <a:p>
            <a:r>
              <a:rPr lang="en-US" sz="2400" b="1" u="sng" dirty="0">
                <a:solidFill>
                  <a:srgbClr val="002060"/>
                </a:solidFill>
                <a:latin typeface="Myriad Pro"/>
              </a:rPr>
              <a:t>Select the appropriate EP and lane</a:t>
            </a:r>
            <a:r>
              <a:rPr lang="en-US" sz="2400" dirty="0">
                <a:solidFill>
                  <a:srgbClr val="002060"/>
                </a:solidFill>
                <a:latin typeface="Myriad Pro"/>
              </a:rPr>
              <a:t>:</a:t>
            </a:r>
          </a:p>
          <a:p>
            <a:endParaRPr lang="en-US" sz="800" b="1" u="sng" dirty="0">
              <a:solidFill>
                <a:srgbClr val="FF0000"/>
              </a:solidFill>
              <a:latin typeface="Myriad Pro"/>
            </a:endParaRPr>
          </a:p>
          <a:p>
            <a:pPr marL="457200" indent="-457200">
              <a:buFont typeface="+mj-lt"/>
              <a:buAutoNum type="arabicPeriod"/>
            </a:pPr>
            <a:r>
              <a:rPr lang="en-US" sz="2400" dirty="0">
                <a:solidFill>
                  <a:srgbClr val="FF0000"/>
                </a:solidFill>
                <a:latin typeface="Myriad Pro"/>
              </a:rPr>
              <a:t>EP 683, RAMP Supplemental Claim</a:t>
            </a:r>
          </a:p>
          <a:p>
            <a:pPr marL="457200" indent="-457200">
              <a:buFont typeface="+mj-lt"/>
              <a:buAutoNum type="arabicPeriod"/>
            </a:pPr>
            <a:r>
              <a:rPr lang="en-US" sz="2400" dirty="0">
                <a:solidFill>
                  <a:schemeClr val="bg1">
                    <a:lumMod val="75000"/>
                  </a:schemeClr>
                </a:solidFill>
                <a:latin typeface="Myriad Pro"/>
              </a:rPr>
              <a:t>EP 682, Higher-Level Review</a:t>
            </a:r>
          </a:p>
          <a:p>
            <a:pPr marL="457200" indent="-457200">
              <a:buFont typeface="+mj-lt"/>
              <a:buAutoNum type="arabicPeriod"/>
            </a:pPr>
            <a:r>
              <a:rPr lang="en-US" sz="2400" dirty="0">
                <a:solidFill>
                  <a:schemeClr val="bg1">
                    <a:lumMod val="75000"/>
                  </a:schemeClr>
                </a:solidFill>
                <a:latin typeface="Myriad Pro"/>
              </a:rPr>
              <a:t>EP 692, RAMP Supplemental Claim</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143000"/>
            <a:ext cx="3621087" cy="452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6953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Questions</a:t>
            </a:r>
          </a:p>
        </p:txBody>
      </p:sp>
      <p:sp>
        <p:nvSpPr>
          <p:cNvPr id="3" name="Slide Number Placeholder 2"/>
          <p:cNvSpPr>
            <a:spLocks noGrp="1"/>
          </p:cNvSpPr>
          <p:nvPr>
            <p:ph type="sldNum" sz="quarter" idx="4294967295"/>
          </p:nvPr>
        </p:nvSpPr>
        <p:spPr>
          <a:xfrm>
            <a:off x="7010400" y="6400800"/>
            <a:ext cx="2133600" cy="365125"/>
          </a:xfrm>
          <a:prstGeom prst="rect">
            <a:avLst/>
          </a:prstGeom>
        </p:spPr>
        <p:txBody>
          <a:bodyPr/>
          <a:lstStyle/>
          <a:p>
            <a:pPr algn="r"/>
            <a:fld id="{D983F1FA-211D-3044-9E35-958DFBC26156}" type="slidenum">
              <a:rPr lang="en-US" smtClean="0">
                <a:solidFill>
                  <a:prstClr val="white"/>
                </a:solidFill>
              </a:rPr>
              <a:pPr algn="r"/>
              <a:t>17</a:t>
            </a:fld>
            <a:endParaRPr lang="en-US" dirty="0">
              <a:solidFill>
                <a:prstClr val="white"/>
              </a:solidFill>
            </a:endParaRPr>
          </a:p>
        </p:txBody>
      </p:sp>
      <p:pic>
        <p:nvPicPr>
          <p:cNvPr id="5123" name="Picture 3" descr="C:\Users\AMCSCHEL\AppData\Local\Microsoft\Windows\Temporary Internet Files\Content.IE5\XRJOBHYJ\three_questions_small_business_health_insuarnc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364932"/>
            <a:ext cx="4400550" cy="37404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8356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Objectives</a:t>
            </a:r>
            <a:endParaRPr lang="en-US" sz="4800" dirty="0"/>
          </a:p>
        </p:txBody>
      </p:sp>
      <p:sp>
        <p:nvSpPr>
          <p:cNvPr id="4" name="Slide Number Placeholder 3"/>
          <p:cNvSpPr>
            <a:spLocks noGrp="1"/>
          </p:cNvSpPr>
          <p:nvPr>
            <p:ph type="sldNum" sz="quarter" idx="4294967295"/>
          </p:nvPr>
        </p:nvSpPr>
        <p:spPr>
          <a:xfrm>
            <a:off x="7010400" y="6400800"/>
            <a:ext cx="2133600" cy="365125"/>
          </a:xfrm>
          <a:prstGeom prst="rect">
            <a:avLst/>
          </a:prstGeom>
        </p:spPr>
        <p:txBody>
          <a:bodyPr/>
          <a:lstStyle/>
          <a:p>
            <a:pPr algn="r"/>
            <a:fld id="{7C414AED-89CE-4A48-8B2B-1B3A5C68EA2A}" type="slidenum">
              <a:rPr lang="en-US" smtClean="0">
                <a:solidFill>
                  <a:prstClr val="white"/>
                </a:solidFill>
              </a:rPr>
              <a:pPr algn="r"/>
              <a:t>2</a:t>
            </a:fld>
            <a:endParaRPr lang="en-US" dirty="0">
              <a:solidFill>
                <a:prstClr val="white"/>
              </a:solidFill>
            </a:endParaRPr>
          </a:p>
        </p:txBody>
      </p:sp>
      <p:sp>
        <p:nvSpPr>
          <p:cNvPr id="3" name="Content Placeholder 2"/>
          <p:cNvSpPr>
            <a:spLocks noGrp="1"/>
          </p:cNvSpPr>
          <p:nvPr>
            <p:ph idx="4294967295"/>
          </p:nvPr>
        </p:nvSpPr>
        <p:spPr>
          <a:xfrm>
            <a:off x="381000" y="1066800"/>
            <a:ext cx="8763000" cy="4953000"/>
          </a:xfrm>
        </p:spPr>
        <p:txBody>
          <a:bodyPr>
            <a:noAutofit/>
          </a:bodyPr>
          <a:lstStyle/>
          <a:p>
            <a:pPr marL="0" indent="0">
              <a:buNone/>
            </a:pPr>
            <a:r>
              <a:rPr lang="en-US" b="1" dirty="0">
                <a:solidFill>
                  <a:schemeClr val="accent2">
                    <a:lumMod val="50000"/>
                  </a:schemeClr>
                </a:solidFill>
                <a:cs typeface="Times New Roman" panose="02020603050405020304" pitchFamily="18" charset="0"/>
              </a:rPr>
              <a:t>At the end of this lesson, you will be able to</a:t>
            </a:r>
            <a:r>
              <a:rPr lang="en-US" dirty="0">
                <a:solidFill>
                  <a:schemeClr val="accent2">
                    <a:lumMod val="50000"/>
                  </a:schemeClr>
                </a:solidFill>
                <a:cs typeface="Times New Roman" panose="02020603050405020304" pitchFamily="18" charset="0"/>
              </a:rPr>
              <a:t>: </a:t>
            </a:r>
            <a:endParaRPr lang="en-US" sz="3200" dirty="0">
              <a:solidFill>
                <a:schemeClr val="accent2">
                  <a:lumMod val="50000"/>
                </a:schemeClr>
              </a:solidFill>
              <a:cs typeface="Times New Roman" panose="02020603050405020304" pitchFamily="18" charset="0"/>
            </a:endParaRPr>
          </a:p>
          <a:p>
            <a:r>
              <a:rPr lang="en-US" dirty="0">
                <a:solidFill>
                  <a:schemeClr val="accent2">
                    <a:lumMod val="50000"/>
                  </a:schemeClr>
                </a:solidFill>
                <a:cs typeface="Times New Roman" panose="02020603050405020304" pitchFamily="18" charset="0"/>
              </a:rPr>
              <a:t>Summarize Public Law (PL) 115-55</a:t>
            </a:r>
          </a:p>
          <a:p>
            <a:r>
              <a:rPr lang="en-US" dirty="0">
                <a:solidFill>
                  <a:schemeClr val="accent2">
                    <a:lumMod val="50000"/>
                  </a:schemeClr>
                </a:solidFill>
                <a:cs typeface="Times New Roman" panose="02020603050405020304" pitchFamily="18" charset="0"/>
              </a:rPr>
              <a:t>Recognize a RAMP Opt-in Election</a:t>
            </a:r>
          </a:p>
          <a:p>
            <a:r>
              <a:rPr lang="en-US" dirty="0">
                <a:solidFill>
                  <a:schemeClr val="accent2">
                    <a:lumMod val="50000"/>
                  </a:schemeClr>
                </a:solidFill>
                <a:cs typeface="Times New Roman" panose="02020603050405020304" pitchFamily="18" charset="0"/>
              </a:rPr>
              <a:t>Identify and distinguish between the two RAMP lanes</a:t>
            </a:r>
          </a:p>
        </p:txBody>
      </p:sp>
    </p:spTree>
    <p:extLst>
      <p:ext uri="{BB962C8B-B14F-4D97-AF65-F5344CB8AC3E}">
        <p14:creationId xmlns:p14="http://schemas.microsoft.com/office/powerpoint/2010/main" val="3767437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62000"/>
          </a:xfrm>
        </p:spPr>
        <p:txBody>
          <a:bodyPr/>
          <a:lstStyle/>
          <a:p>
            <a:r>
              <a:rPr lang="en-US" sz="4000" dirty="0"/>
              <a:t>References</a:t>
            </a:r>
            <a:endParaRPr lang="en-US" dirty="0"/>
          </a:p>
        </p:txBody>
      </p:sp>
      <p:sp>
        <p:nvSpPr>
          <p:cNvPr id="3" name="Slide Number Placeholder 2"/>
          <p:cNvSpPr>
            <a:spLocks noGrp="1"/>
          </p:cNvSpPr>
          <p:nvPr>
            <p:ph type="sldNum" sz="quarter" idx="4294967295"/>
          </p:nvPr>
        </p:nvSpPr>
        <p:spPr>
          <a:xfrm>
            <a:off x="7010400" y="6400800"/>
            <a:ext cx="2133600" cy="365125"/>
          </a:xfrm>
          <a:prstGeom prst="rect">
            <a:avLst/>
          </a:prstGeom>
        </p:spPr>
        <p:txBody>
          <a:bodyPr/>
          <a:lstStyle/>
          <a:p>
            <a:pPr algn="r"/>
            <a:fld id="{D983F1FA-211D-3044-9E35-958DFBC26156}" type="slidenum">
              <a:rPr lang="en-US" smtClean="0">
                <a:solidFill>
                  <a:prstClr val="white"/>
                </a:solidFill>
              </a:rPr>
              <a:pPr algn="r"/>
              <a:t>3</a:t>
            </a:fld>
            <a:endParaRPr lang="en-US" dirty="0">
              <a:solidFill>
                <a:prstClr val="white"/>
              </a:solidFill>
            </a:endParaRPr>
          </a:p>
        </p:txBody>
      </p:sp>
      <p:sp>
        <p:nvSpPr>
          <p:cNvPr id="5" name="Rectangle 4"/>
          <p:cNvSpPr/>
          <p:nvPr/>
        </p:nvSpPr>
        <p:spPr>
          <a:xfrm>
            <a:off x="152400" y="914400"/>
            <a:ext cx="8610600" cy="4893647"/>
          </a:xfrm>
          <a:prstGeom prst="rect">
            <a:avLst/>
          </a:prstGeom>
        </p:spPr>
        <p:txBody>
          <a:bodyPr wrap="square">
            <a:spAutoFit/>
          </a:bodyPr>
          <a:lstStyle/>
          <a:p>
            <a:pPr marL="285750" lvl="0" indent="-285750" hangingPunct="0">
              <a:buFont typeface="Arial" panose="020B0604020202020204" pitchFamily="34" charset="0"/>
              <a:buChar char="•"/>
            </a:pPr>
            <a:r>
              <a:rPr lang="en-US" sz="2800" dirty="0">
                <a:solidFill>
                  <a:schemeClr val="accent2">
                    <a:lumMod val="50000"/>
                  </a:schemeClr>
                </a:solidFill>
                <a:latin typeface="Myriad Pro"/>
                <a:ea typeface="MS PGothic" panose="020B0600070205080204" pitchFamily="34" charset="-128"/>
              </a:rPr>
              <a:t>PL115-55, </a:t>
            </a:r>
            <a:r>
              <a:rPr lang="en-US" sz="2800" i="1" dirty="0">
                <a:solidFill>
                  <a:schemeClr val="accent2">
                    <a:lumMod val="50000"/>
                  </a:schemeClr>
                </a:solidFill>
                <a:latin typeface="Myriad Pro"/>
                <a:ea typeface="MS PGothic" panose="020B0600070205080204" pitchFamily="34" charset="-128"/>
              </a:rPr>
              <a:t>Veterans Appeals Improvement and Modernization Act of 2017</a:t>
            </a:r>
          </a:p>
          <a:p>
            <a:pPr marL="285750" lvl="0" indent="-285750" hangingPunct="0">
              <a:buFont typeface="Arial" panose="020B0604020202020204" pitchFamily="34" charset="0"/>
              <a:buChar char="•"/>
            </a:pPr>
            <a:endParaRPr lang="en-US" sz="800" dirty="0">
              <a:solidFill>
                <a:schemeClr val="accent2">
                  <a:lumMod val="50000"/>
                </a:schemeClr>
              </a:solidFill>
              <a:latin typeface="Myriad Pro"/>
              <a:ea typeface="MS PGothic" panose="020B0600070205080204" pitchFamily="34" charset="-128"/>
            </a:endParaRPr>
          </a:p>
          <a:p>
            <a:pPr marL="285750" lvl="0" indent="-285750" hangingPunct="0">
              <a:buFont typeface="Arial" panose="020B0604020202020204" pitchFamily="34" charset="0"/>
              <a:buChar char="•"/>
            </a:pPr>
            <a:r>
              <a:rPr lang="en-US" sz="2800" dirty="0">
                <a:solidFill>
                  <a:schemeClr val="accent2">
                    <a:lumMod val="50000"/>
                  </a:schemeClr>
                </a:solidFill>
                <a:latin typeface="Myriad Pro"/>
                <a:ea typeface="MS PGothic" panose="020B0600070205080204" pitchFamily="34" charset="-128"/>
              </a:rPr>
              <a:t>AMO Policy Letter 18-01, </a:t>
            </a:r>
            <a:r>
              <a:rPr lang="en-US" sz="2800" i="1" dirty="0">
                <a:solidFill>
                  <a:schemeClr val="accent2">
                    <a:lumMod val="50000"/>
                  </a:schemeClr>
                </a:solidFill>
                <a:latin typeface="Myriad Pro"/>
                <a:ea typeface="MS PGothic" panose="020B0600070205080204" pitchFamily="34" charset="-128"/>
              </a:rPr>
              <a:t>Rapid Appeals Modernization Program</a:t>
            </a:r>
          </a:p>
          <a:p>
            <a:pPr lvl="0" hangingPunct="0"/>
            <a:endParaRPr lang="en-US" sz="800" i="1" dirty="0">
              <a:solidFill>
                <a:schemeClr val="accent2">
                  <a:lumMod val="50000"/>
                </a:schemeClr>
              </a:solidFill>
              <a:latin typeface="Myriad Pro"/>
              <a:ea typeface="MS PGothic" panose="020B0600070205080204" pitchFamily="34" charset="-128"/>
            </a:endParaRPr>
          </a:p>
          <a:p>
            <a:pPr marL="285750" indent="-285750" hangingPunct="0">
              <a:buFont typeface="Arial" panose="020B0604020202020204" pitchFamily="34" charset="0"/>
              <a:buChar char="•"/>
            </a:pPr>
            <a:r>
              <a:rPr lang="en-US" sz="2800" i="1" dirty="0">
                <a:solidFill>
                  <a:schemeClr val="accent2">
                    <a:lumMod val="50000"/>
                  </a:schemeClr>
                </a:solidFill>
                <a:latin typeface="Myriad Pro"/>
                <a:ea typeface="MS PGothic" panose="020B0600070205080204" pitchFamily="34" charset="-128"/>
              </a:rPr>
              <a:t>RAMP Standard Operating Procedure (SOP)</a:t>
            </a:r>
          </a:p>
          <a:p>
            <a:pPr marL="285750" lvl="0" indent="-285750" hangingPunct="0">
              <a:buFont typeface="Arial" panose="020B0604020202020204" pitchFamily="34" charset="0"/>
              <a:buChar char="•"/>
            </a:pPr>
            <a:endParaRPr lang="en-US" sz="800" dirty="0">
              <a:solidFill>
                <a:schemeClr val="accent2">
                  <a:lumMod val="50000"/>
                </a:schemeClr>
              </a:solidFill>
              <a:latin typeface="Myriad Pro"/>
              <a:ea typeface="MS PGothic" panose="020B0600070205080204" pitchFamily="34" charset="-128"/>
            </a:endParaRPr>
          </a:p>
          <a:p>
            <a:pPr marL="285750" lvl="0" indent="-285750" hangingPunct="0">
              <a:buFont typeface="Arial" panose="020B0604020202020204" pitchFamily="34" charset="0"/>
              <a:buChar char="•"/>
            </a:pPr>
            <a:r>
              <a:rPr lang="en-US" sz="2800" dirty="0">
                <a:solidFill>
                  <a:schemeClr val="accent2">
                    <a:lumMod val="50000"/>
                  </a:schemeClr>
                </a:solidFill>
                <a:latin typeface="Myriad Pro"/>
                <a:ea typeface="MS PGothic" panose="020B0600070205080204" pitchFamily="34" charset="-128"/>
              </a:rPr>
              <a:t>Appeals Modernization – VA.gov   </a:t>
            </a:r>
            <a:r>
              <a:rPr lang="en-US" sz="2800" dirty="0">
                <a:solidFill>
                  <a:schemeClr val="accent2">
                    <a:lumMod val="50000"/>
                  </a:schemeClr>
                </a:solidFill>
                <a:latin typeface="Myriad Pro"/>
                <a:ea typeface="MS PGothic" panose="020B0600070205080204" pitchFamily="34" charset="-128"/>
                <a:hlinkClick r:id="rId3"/>
              </a:rPr>
              <a:t>https://benefits.va.gov/benefits/appeals.asp</a:t>
            </a:r>
            <a:endParaRPr lang="en-US" sz="2800" dirty="0">
              <a:solidFill>
                <a:schemeClr val="accent2">
                  <a:lumMod val="50000"/>
                </a:schemeClr>
              </a:solidFill>
              <a:latin typeface="Myriad Pro"/>
              <a:ea typeface="MS PGothic" panose="020B0600070205080204" pitchFamily="34" charset="-128"/>
            </a:endParaRPr>
          </a:p>
          <a:p>
            <a:pPr marL="285750" lvl="0" indent="-285750" hangingPunct="0">
              <a:buFont typeface="Arial" panose="020B0604020202020204" pitchFamily="34" charset="0"/>
              <a:buChar char="•"/>
            </a:pPr>
            <a:endParaRPr lang="en-US" sz="800" dirty="0">
              <a:solidFill>
                <a:schemeClr val="accent2">
                  <a:lumMod val="50000"/>
                </a:schemeClr>
              </a:solidFill>
              <a:latin typeface="Myriad Pro"/>
              <a:ea typeface="MS PGothic" panose="020B0600070205080204" pitchFamily="34" charset="-128"/>
            </a:endParaRPr>
          </a:p>
          <a:p>
            <a:pPr marL="285750" lvl="0" indent="-285750" hangingPunct="0">
              <a:buFont typeface="Arial" panose="020B0604020202020204" pitchFamily="34" charset="0"/>
              <a:buChar char="•"/>
            </a:pPr>
            <a:r>
              <a:rPr lang="en-US" sz="2800" dirty="0">
                <a:solidFill>
                  <a:schemeClr val="accent2">
                    <a:lumMod val="50000"/>
                  </a:schemeClr>
                </a:solidFill>
                <a:latin typeface="Myriad Pro"/>
                <a:ea typeface="MS PGothic" panose="020B0600070205080204" pitchFamily="34" charset="-128"/>
              </a:rPr>
              <a:t>AMO Intranet Site, Program Administration Page </a:t>
            </a:r>
            <a:r>
              <a:rPr lang="en-US" sz="2800" dirty="0">
                <a:solidFill>
                  <a:schemeClr val="accent2">
                    <a:lumMod val="50000"/>
                  </a:schemeClr>
                </a:solidFill>
                <a:latin typeface="Myriad Pro"/>
                <a:ea typeface="MS PGothic" panose="020B0600070205080204" pitchFamily="34" charset="-128"/>
                <a:hlinkClick r:id="rId4"/>
              </a:rPr>
              <a:t>https://vbaw.vba.va.gov/APPEALS/programadministration.asp</a:t>
            </a:r>
            <a:r>
              <a:rPr lang="en-US" sz="2800" dirty="0">
                <a:solidFill>
                  <a:schemeClr val="accent2">
                    <a:lumMod val="50000"/>
                  </a:schemeClr>
                </a:solidFill>
                <a:latin typeface="Myriad Pro"/>
                <a:ea typeface="MS PGothic" panose="020B0600070205080204" pitchFamily="34" charset="-128"/>
              </a:rPr>
              <a:t> </a:t>
            </a:r>
          </a:p>
        </p:txBody>
      </p:sp>
    </p:spTree>
    <p:extLst>
      <p:ext uri="{BB962C8B-B14F-4D97-AF65-F5344CB8AC3E}">
        <p14:creationId xmlns:p14="http://schemas.microsoft.com/office/powerpoint/2010/main" val="1156163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3999" cy="762000"/>
          </a:xfrm>
        </p:spPr>
        <p:txBody>
          <a:bodyPr>
            <a:normAutofit/>
          </a:bodyPr>
          <a:lstStyle/>
          <a:p>
            <a:r>
              <a:rPr lang="en-US" sz="4000" dirty="0"/>
              <a:t>Appeals Modernization Act</a:t>
            </a:r>
            <a:endParaRPr lang="en-US" sz="4800" dirty="0"/>
          </a:p>
        </p:txBody>
      </p:sp>
      <p:sp>
        <p:nvSpPr>
          <p:cNvPr id="6" name="Content Placeholder 2"/>
          <p:cNvSpPr>
            <a:spLocks noGrp="1"/>
          </p:cNvSpPr>
          <p:nvPr>
            <p:ph idx="1"/>
          </p:nvPr>
        </p:nvSpPr>
        <p:spPr>
          <a:xfrm>
            <a:off x="152400" y="1066800"/>
            <a:ext cx="8839200" cy="5000824"/>
          </a:xfrm>
        </p:spPr>
        <p:txBody>
          <a:bodyPr>
            <a:normAutofit fontScale="70000" lnSpcReduction="20000"/>
          </a:bodyPr>
          <a:lstStyle/>
          <a:p>
            <a:pPr lvl="0" hangingPunct="0"/>
            <a:r>
              <a:rPr lang="en-US" sz="4000" dirty="0">
                <a:solidFill>
                  <a:srgbClr val="002060"/>
                </a:solidFill>
              </a:rPr>
              <a:t>On August 23, 2017, the </a:t>
            </a:r>
            <a:r>
              <a:rPr lang="en-US" sz="4000" i="1" dirty="0">
                <a:solidFill>
                  <a:srgbClr val="002060"/>
                </a:solidFill>
              </a:rPr>
              <a:t>Veterans Appeals Improvement and Modernization Act of 2017 </a:t>
            </a:r>
            <a:r>
              <a:rPr lang="en-US" sz="4000" dirty="0">
                <a:solidFill>
                  <a:srgbClr val="002060"/>
                </a:solidFill>
              </a:rPr>
              <a:t>was signed into law. </a:t>
            </a:r>
          </a:p>
          <a:p>
            <a:pPr lvl="0" hangingPunct="0"/>
            <a:endParaRPr lang="en-US" sz="1100" dirty="0">
              <a:solidFill>
                <a:srgbClr val="002060"/>
              </a:solidFill>
            </a:endParaRPr>
          </a:p>
          <a:p>
            <a:pPr lvl="0" hangingPunct="0"/>
            <a:r>
              <a:rPr lang="en-US" sz="4000" dirty="0">
                <a:solidFill>
                  <a:srgbClr val="002060"/>
                </a:solidFill>
              </a:rPr>
              <a:t>The new law takes effect in February 2019.</a:t>
            </a:r>
          </a:p>
          <a:p>
            <a:pPr lvl="0" hangingPunct="0"/>
            <a:endParaRPr lang="en-US" sz="1100" dirty="0">
              <a:solidFill>
                <a:srgbClr val="002060"/>
              </a:solidFill>
            </a:endParaRPr>
          </a:p>
          <a:p>
            <a:pPr lvl="0" hangingPunct="0"/>
            <a:endParaRPr lang="en-US" sz="1100" dirty="0">
              <a:solidFill>
                <a:srgbClr val="002060"/>
              </a:solidFill>
            </a:endParaRPr>
          </a:p>
          <a:p>
            <a:pPr lvl="0" hangingPunct="0">
              <a:spcBef>
                <a:spcPts val="0"/>
              </a:spcBef>
              <a:spcAft>
                <a:spcPts val="600"/>
              </a:spcAft>
            </a:pPr>
            <a:r>
              <a:rPr lang="en-US" sz="4000" dirty="0">
                <a:solidFill>
                  <a:srgbClr val="002060"/>
                </a:solidFill>
              </a:rPr>
              <a:t>Features a new three lane decision review process: </a:t>
            </a:r>
          </a:p>
          <a:p>
            <a:pPr lvl="1" hangingPunct="0">
              <a:lnSpc>
                <a:spcPct val="120000"/>
              </a:lnSpc>
              <a:spcBef>
                <a:spcPts val="0"/>
              </a:spcBef>
              <a:spcAft>
                <a:spcPts val="600"/>
              </a:spcAft>
              <a:buFont typeface="Wingdings" panose="05000000000000000000" pitchFamily="2" charset="2"/>
              <a:buChar char="§"/>
            </a:pPr>
            <a:r>
              <a:rPr lang="en-US" sz="3400" b="1" u="sng" dirty="0">
                <a:solidFill>
                  <a:srgbClr val="002060"/>
                </a:solidFill>
              </a:rPr>
              <a:t>Higher-Level Review</a:t>
            </a:r>
            <a:r>
              <a:rPr lang="en-US" sz="3400" dirty="0">
                <a:solidFill>
                  <a:srgbClr val="002060"/>
                </a:solidFill>
              </a:rPr>
              <a:t> – An entirely new review of the claim by an experienced adjudicator </a:t>
            </a:r>
          </a:p>
          <a:p>
            <a:pPr lvl="1" hangingPunct="0">
              <a:lnSpc>
                <a:spcPct val="120000"/>
              </a:lnSpc>
              <a:spcBef>
                <a:spcPts val="0"/>
              </a:spcBef>
              <a:spcAft>
                <a:spcPts val="600"/>
              </a:spcAft>
              <a:buFont typeface="Wingdings" panose="05000000000000000000" pitchFamily="2" charset="2"/>
              <a:buChar char="§"/>
            </a:pPr>
            <a:r>
              <a:rPr lang="en-US" sz="3400" b="1" u="sng" dirty="0">
                <a:solidFill>
                  <a:srgbClr val="002060"/>
                </a:solidFill>
                <a:cs typeface="Miriam" panose="020B0502050101010101" pitchFamily="34" charset="-79"/>
              </a:rPr>
              <a:t>Supplemental Claim</a:t>
            </a:r>
            <a:r>
              <a:rPr lang="en-US" sz="3400" dirty="0">
                <a:solidFill>
                  <a:srgbClr val="002060"/>
                </a:solidFill>
                <a:cs typeface="Miriam" panose="020B0502050101010101" pitchFamily="34" charset="-79"/>
              </a:rPr>
              <a:t> – An opportunity to submit additional evidence</a:t>
            </a:r>
          </a:p>
          <a:p>
            <a:pPr lvl="1" hangingPunct="0">
              <a:lnSpc>
                <a:spcPct val="120000"/>
              </a:lnSpc>
              <a:buFont typeface="Wingdings" panose="05000000000000000000" pitchFamily="2" charset="2"/>
              <a:buChar char="§"/>
            </a:pPr>
            <a:r>
              <a:rPr lang="en-US" sz="3400" b="1" u="sng" dirty="0">
                <a:solidFill>
                  <a:srgbClr val="002060"/>
                </a:solidFill>
                <a:cs typeface="Miriam" panose="020B0502050101010101" pitchFamily="34" charset="-79"/>
              </a:rPr>
              <a:t>Appeal</a:t>
            </a:r>
            <a:r>
              <a:rPr lang="en-US" sz="3400" b="1" dirty="0">
                <a:solidFill>
                  <a:srgbClr val="002060"/>
                </a:solidFill>
                <a:cs typeface="Miriam" panose="020B0502050101010101" pitchFamily="34" charset="-79"/>
              </a:rPr>
              <a:t> </a:t>
            </a:r>
            <a:r>
              <a:rPr lang="en-US" sz="3400" dirty="0">
                <a:solidFill>
                  <a:srgbClr val="002060"/>
                </a:solidFill>
                <a:cs typeface="Miriam" panose="020B0502050101010101" pitchFamily="34" charset="-79"/>
              </a:rPr>
              <a:t>– Review by the Board of Veterans’ Appeals </a:t>
            </a:r>
          </a:p>
          <a:p>
            <a:pPr marL="457200" lvl="1" indent="0" hangingPunct="0">
              <a:lnSpc>
                <a:spcPct val="120000"/>
              </a:lnSpc>
              <a:buNone/>
            </a:pPr>
            <a:r>
              <a:rPr lang="en-US" sz="1300" dirty="0">
                <a:solidFill>
                  <a:srgbClr val="002060"/>
                </a:solidFill>
                <a:cs typeface="Miriam" panose="020B0502050101010101" pitchFamily="34" charset="-79"/>
              </a:rPr>
              <a:t> </a:t>
            </a:r>
          </a:p>
          <a:p>
            <a:pPr hangingPunct="0"/>
            <a:r>
              <a:rPr lang="en-US" sz="4000" dirty="0">
                <a:solidFill>
                  <a:srgbClr val="002060"/>
                </a:solidFill>
                <a:cs typeface="Miriam" panose="020B0502050101010101" pitchFamily="34" charset="-79"/>
              </a:rPr>
              <a:t>All three lanes are available for each issue decided</a:t>
            </a:r>
          </a:p>
          <a:p>
            <a:pPr lvl="1" hangingPunct="0"/>
            <a:endParaRPr lang="en-US" sz="3400" dirty="0">
              <a:solidFill>
                <a:srgbClr val="002060"/>
              </a:solidFill>
              <a:latin typeface="+mn-lt"/>
            </a:endParaRPr>
          </a:p>
        </p:txBody>
      </p:sp>
      <p:sp>
        <p:nvSpPr>
          <p:cNvPr id="7" name="Slide Number Placeholder 2"/>
          <p:cNvSpPr>
            <a:spLocks noGrp="1"/>
          </p:cNvSpPr>
          <p:nvPr>
            <p:ph type="sldNum" sz="quarter" idx="4294967295"/>
          </p:nvPr>
        </p:nvSpPr>
        <p:spPr>
          <a:xfrm>
            <a:off x="7010400" y="6400800"/>
            <a:ext cx="2133600" cy="365125"/>
          </a:xfrm>
          <a:prstGeom prst="rect">
            <a:avLst/>
          </a:prstGeom>
        </p:spPr>
        <p:txBody>
          <a:bodyPr/>
          <a:lstStyle/>
          <a:p>
            <a:pPr algn="r"/>
            <a:fld id="{D983F1FA-211D-3044-9E35-958DFBC26156}" type="slidenum">
              <a:rPr lang="en-US" smtClean="0">
                <a:solidFill>
                  <a:prstClr val="white"/>
                </a:solidFill>
              </a:rPr>
              <a:pPr algn="r"/>
              <a:t>4</a:t>
            </a:fld>
            <a:endParaRPr lang="en-US" dirty="0">
              <a:solidFill>
                <a:prstClr val="white"/>
              </a:solidFill>
            </a:endParaRPr>
          </a:p>
        </p:txBody>
      </p:sp>
    </p:spTree>
    <p:extLst>
      <p:ext uri="{BB962C8B-B14F-4D97-AF65-F5344CB8AC3E}">
        <p14:creationId xmlns:p14="http://schemas.microsoft.com/office/powerpoint/2010/main" val="505489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New Process: Three Lanes</a:t>
            </a:r>
          </a:p>
        </p:txBody>
      </p:sp>
      <p:sp>
        <p:nvSpPr>
          <p:cNvPr id="4" name="Slide Number Placeholder 3"/>
          <p:cNvSpPr>
            <a:spLocks noGrp="1"/>
          </p:cNvSpPr>
          <p:nvPr>
            <p:ph type="sldNum" sz="quarter" idx="4294967295"/>
          </p:nvPr>
        </p:nvSpPr>
        <p:spPr>
          <a:xfrm>
            <a:off x="6937831" y="6400140"/>
            <a:ext cx="2133600" cy="365125"/>
          </a:xfrm>
          <a:prstGeom prst="rect">
            <a:avLst/>
          </a:prstGeom>
        </p:spPr>
        <p:txBody>
          <a:bodyPr/>
          <a:lstStyle/>
          <a:p>
            <a:fld id="{D983F1FA-211D-3044-9E35-958DFBC26156}" type="slidenum">
              <a:rPr lang="en-US" smtClean="0">
                <a:solidFill>
                  <a:prstClr val="white"/>
                </a:solidFill>
              </a:rPr>
              <a:pPr/>
              <a:t>5</a:t>
            </a:fld>
            <a:endParaRPr lang="en-US" dirty="0">
              <a:solidFill>
                <a:prstClr val="white"/>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735911707"/>
              </p:ext>
            </p:extLst>
          </p:nvPr>
        </p:nvGraphicFramePr>
        <p:xfrm>
          <a:off x="0" y="700855"/>
          <a:ext cx="9144000" cy="6150321"/>
        </p:xfrm>
        <a:graphic>
          <a:graphicData uri="http://schemas.openxmlformats.org/drawingml/2006/table">
            <a:tbl>
              <a:tblPr firstRow="1" bandRow="1">
                <a:tableStyleId>{21E4AEA4-8DFA-4A89-87EB-49C32662AFE0}</a:tableStyleId>
              </a:tblPr>
              <a:tblGrid>
                <a:gridCol w="29718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2971800">
                  <a:extLst>
                    <a:ext uri="{9D8B030D-6E8A-4147-A177-3AD203B41FA5}">
                      <a16:colId xmlns:a16="http://schemas.microsoft.com/office/drawing/2014/main" val="20002"/>
                    </a:ext>
                  </a:extLst>
                </a:gridCol>
              </a:tblGrid>
              <a:tr h="396974">
                <a:tc>
                  <a:txBody>
                    <a:bodyPr/>
                    <a:lstStyle/>
                    <a:p>
                      <a:pPr algn="ctr"/>
                      <a:r>
                        <a:rPr lang="en-US" dirty="0">
                          <a:latin typeface="Myriad Pro"/>
                        </a:rPr>
                        <a:t>VBA</a:t>
                      </a:r>
                    </a:p>
                  </a:txBody>
                  <a:tcPr>
                    <a:solidFill>
                      <a:srgbClr val="01325C"/>
                    </a:solidFill>
                  </a:tcPr>
                </a:tc>
                <a:tc>
                  <a:txBody>
                    <a:bodyPr/>
                    <a:lstStyle/>
                    <a:p>
                      <a:pPr algn="ctr"/>
                      <a:r>
                        <a:rPr lang="en-US" dirty="0">
                          <a:latin typeface="Myriad Pro"/>
                        </a:rPr>
                        <a:t>VBA</a:t>
                      </a:r>
                    </a:p>
                  </a:txBody>
                  <a:tcPr>
                    <a:solidFill>
                      <a:srgbClr val="01325C"/>
                    </a:solidFill>
                  </a:tcPr>
                </a:tc>
                <a:tc>
                  <a:txBody>
                    <a:bodyPr/>
                    <a:lstStyle/>
                    <a:p>
                      <a:pPr algn="ctr"/>
                      <a:r>
                        <a:rPr lang="en-US" dirty="0">
                          <a:latin typeface="Myriad Pro"/>
                        </a:rPr>
                        <a:t>BVA</a:t>
                      </a:r>
                    </a:p>
                  </a:txBody>
                  <a:tcPr>
                    <a:solidFill>
                      <a:srgbClr val="C00000"/>
                    </a:solidFill>
                  </a:tcPr>
                </a:tc>
                <a:extLst>
                  <a:ext uri="{0D108BD9-81ED-4DB2-BD59-A6C34878D82A}">
                    <a16:rowId xmlns:a16="http://schemas.microsoft.com/office/drawing/2014/main" val="10000"/>
                  </a:ext>
                </a:extLst>
              </a:tr>
              <a:tr h="396974">
                <a:tc>
                  <a:txBody>
                    <a:bodyPr/>
                    <a:lstStyle/>
                    <a:p>
                      <a:pPr algn="ctr"/>
                      <a:r>
                        <a:rPr lang="en-US" b="1" dirty="0">
                          <a:latin typeface="Myriad Pro"/>
                        </a:rPr>
                        <a:t>Supplemental Claim Lane</a:t>
                      </a:r>
                    </a:p>
                  </a:txBody>
                  <a:tcPr>
                    <a:solidFill>
                      <a:srgbClr val="92D050"/>
                    </a:solidFill>
                  </a:tcPr>
                </a:tc>
                <a:tc>
                  <a:txBody>
                    <a:bodyPr/>
                    <a:lstStyle/>
                    <a:p>
                      <a:pPr algn="ctr"/>
                      <a:r>
                        <a:rPr lang="en-US" b="1" dirty="0">
                          <a:latin typeface="Myriad Pro"/>
                        </a:rPr>
                        <a:t>Higher-Level Review Lane</a:t>
                      </a:r>
                    </a:p>
                  </a:txBody>
                  <a:tcPr/>
                </a:tc>
                <a:tc>
                  <a:txBody>
                    <a:bodyPr/>
                    <a:lstStyle/>
                    <a:p>
                      <a:pPr algn="ctr"/>
                      <a:r>
                        <a:rPr lang="en-US" b="1" dirty="0">
                          <a:latin typeface="Myriad Pro"/>
                        </a:rPr>
                        <a:t>Appeal Lane</a:t>
                      </a:r>
                    </a:p>
                  </a:txBody>
                  <a:tcPr>
                    <a:solidFill>
                      <a:schemeClr val="accent1">
                        <a:lumMod val="60000"/>
                        <a:lumOff val="40000"/>
                      </a:schemeClr>
                    </a:solidFill>
                  </a:tcPr>
                </a:tc>
                <a:extLst>
                  <a:ext uri="{0D108BD9-81ED-4DB2-BD59-A6C34878D82A}">
                    <a16:rowId xmlns:a16="http://schemas.microsoft.com/office/drawing/2014/main" val="10001"/>
                  </a:ext>
                </a:extLst>
              </a:tr>
              <a:tr h="5356373">
                <a:tc>
                  <a:txBody>
                    <a:bodyPr/>
                    <a:lstStyle/>
                    <a:p>
                      <a:pPr marL="285750" indent="-285750">
                        <a:spcBef>
                          <a:spcPts val="0"/>
                        </a:spcBef>
                        <a:spcAft>
                          <a:spcPts val="600"/>
                        </a:spcAft>
                        <a:buFont typeface="Arial" panose="020B0604020202020204" pitchFamily="34" charset="0"/>
                        <a:buChar char="•"/>
                      </a:pPr>
                      <a:r>
                        <a:rPr lang="en-US" sz="1800" dirty="0">
                          <a:latin typeface="Myriad Pro"/>
                        </a:rPr>
                        <a:t>VA will </a:t>
                      </a:r>
                      <a:r>
                        <a:rPr lang="en-US" sz="1800" dirty="0" err="1">
                          <a:latin typeface="Myriad Pro"/>
                        </a:rPr>
                        <a:t>readjudicate</a:t>
                      </a:r>
                      <a:r>
                        <a:rPr lang="en-US" sz="1800" dirty="0">
                          <a:latin typeface="Myriad Pro"/>
                        </a:rPr>
                        <a:t> a claim if “new and relevant” evidence is presented or identified with a supplemental claim (</a:t>
                      </a:r>
                      <a:r>
                        <a:rPr lang="en-US" sz="1800" b="1" dirty="0">
                          <a:latin typeface="Myriad Pro"/>
                        </a:rPr>
                        <a:t>open record</a:t>
                      </a:r>
                      <a:r>
                        <a:rPr lang="en-US" sz="1800" dirty="0">
                          <a:latin typeface="Myriad Pro"/>
                        </a:rPr>
                        <a:t>) </a:t>
                      </a:r>
                    </a:p>
                    <a:p>
                      <a:pPr marL="285750" indent="-285750">
                        <a:spcBef>
                          <a:spcPts val="0"/>
                        </a:spcBef>
                        <a:spcAft>
                          <a:spcPts val="600"/>
                        </a:spcAft>
                        <a:buFont typeface="Arial" panose="020B0604020202020204" pitchFamily="34" charset="0"/>
                        <a:buChar char="•"/>
                      </a:pPr>
                      <a:r>
                        <a:rPr lang="en-US" sz="1800" dirty="0">
                          <a:latin typeface="Myriad Pro"/>
                        </a:rPr>
                        <a:t>VA will assist in gathering new and relevant evidence (</a:t>
                      </a:r>
                      <a:r>
                        <a:rPr lang="en-US" sz="1800" b="1" dirty="0">
                          <a:latin typeface="Myriad Pro"/>
                        </a:rPr>
                        <a:t>duty to assist</a:t>
                      </a:r>
                      <a:r>
                        <a:rPr lang="en-US" sz="1800" dirty="0">
                          <a:latin typeface="Myriad Pro"/>
                        </a:rPr>
                        <a:t>).</a:t>
                      </a:r>
                    </a:p>
                    <a:p>
                      <a:pPr marL="285750" indent="-285750">
                        <a:spcBef>
                          <a:spcPts val="0"/>
                        </a:spcBef>
                        <a:spcAft>
                          <a:spcPts val="600"/>
                        </a:spcAft>
                        <a:buFont typeface="Arial" panose="020B0604020202020204" pitchFamily="34" charset="0"/>
                        <a:buChar char="•"/>
                      </a:pPr>
                      <a:r>
                        <a:rPr lang="en-US" sz="1800" dirty="0">
                          <a:latin typeface="Myriad Pro"/>
                        </a:rPr>
                        <a:t>Effective date for benefits always protected (submitted within 1 year of decision)</a:t>
                      </a:r>
                    </a:p>
                    <a:p>
                      <a:pPr marL="285750" indent="-285750">
                        <a:spcBef>
                          <a:spcPts val="0"/>
                        </a:spcBef>
                        <a:buFont typeface="Arial" panose="020B0604020202020204" pitchFamily="34" charset="0"/>
                        <a:buChar char="•"/>
                      </a:pPr>
                      <a:r>
                        <a:rPr lang="en-US" sz="1800" dirty="0">
                          <a:latin typeface="Myriad Pro"/>
                        </a:rPr>
                        <a:t>Replaces “reopening” claims with “new and material” evidence</a:t>
                      </a:r>
                    </a:p>
                  </a:txBody>
                  <a:tcPr>
                    <a:solidFill>
                      <a:srgbClr val="DCF0C6"/>
                    </a:solidFill>
                  </a:tcPr>
                </a:tc>
                <a:tc>
                  <a:txBody>
                    <a:bodyPr/>
                    <a:lstStyle/>
                    <a:p>
                      <a:pPr marL="285750" indent="-285750">
                        <a:spcBef>
                          <a:spcPts val="0"/>
                        </a:spcBef>
                        <a:spcAft>
                          <a:spcPts val="600"/>
                        </a:spcAft>
                        <a:buFont typeface="Arial" panose="020B0604020202020204" pitchFamily="34" charset="0"/>
                        <a:buChar char="•"/>
                      </a:pPr>
                      <a:r>
                        <a:rPr lang="en-US" sz="1800" dirty="0">
                          <a:latin typeface="Myriad Pro"/>
                        </a:rPr>
                        <a:t>More experienced VA employee takes a second look at the same evidence</a:t>
                      </a:r>
                      <a:r>
                        <a:rPr lang="en-US" sz="1800" b="1" dirty="0">
                          <a:latin typeface="Myriad Pro"/>
                        </a:rPr>
                        <a:t> (closed record and no duty to assist)</a:t>
                      </a:r>
                      <a:endParaRPr lang="en-US" sz="1800" dirty="0">
                        <a:latin typeface="Myriad Pro"/>
                      </a:endParaRPr>
                    </a:p>
                    <a:p>
                      <a:pPr marL="285750" indent="-285750">
                        <a:spcBef>
                          <a:spcPts val="0"/>
                        </a:spcBef>
                        <a:spcAft>
                          <a:spcPts val="600"/>
                        </a:spcAft>
                        <a:buFont typeface="Arial" panose="020B0604020202020204" pitchFamily="34" charset="0"/>
                        <a:buChar char="•"/>
                      </a:pPr>
                      <a:r>
                        <a:rPr lang="en-US" sz="1800" dirty="0">
                          <a:latin typeface="Myriad Pro"/>
                        </a:rPr>
                        <a:t>Option for a one-time telephonic </a:t>
                      </a:r>
                      <a:r>
                        <a:rPr lang="en-US" sz="1800" b="1" dirty="0">
                          <a:latin typeface="Myriad Pro"/>
                        </a:rPr>
                        <a:t>informal conference </a:t>
                      </a:r>
                      <a:r>
                        <a:rPr lang="en-US" sz="1800" dirty="0">
                          <a:latin typeface="Myriad Pro"/>
                        </a:rPr>
                        <a:t>with the higher-level reviewer to discuss the error in the prior decision</a:t>
                      </a:r>
                    </a:p>
                    <a:p>
                      <a:pPr marL="285750" indent="-285750">
                        <a:spcBef>
                          <a:spcPts val="0"/>
                        </a:spcBef>
                        <a:spcAft>
                          <a:spcPts val="600"/>
                        </a:spcAft>
                        <a:buFont typeface="Arial" panose="020B0604020202020204" pitchFamily="34" charset="0"/>
                        <a:buChar char="•"/>
                      </a:pPr>
                      <a:r>
                        <a:rPr lang="en-US" sz="1800" i="1" dirty="0">
                          <a:latin typeface="Myriad Pro"/>
                        </a:rPr>
                        <a:t>De novo </a:t>
                      </a:r>
                      <a:r>
                        <a:rPr lang="en-US" sz="1800" dirty="0">
                          <a:latin typeface="Myriad Pro"/>
                        </a:rPr>
                        <a:t>review with full difference of opinion authority</a:t>
                      </a:r>
                    </a:p>
                    <a:p>
                      <a:pPr marL="285750" indent="-285750">
                        <a:spcBef>
                          <a:spcPts val="0"/>
                        </a:spcBef>
                        <a:buFont typeface="Arial" panose="020B0604020202020204" pitchFamily="34" charset="0"/>
                        <a:buChar char="•"/>
                      </a:pPr>
                      <a:r>
                        <a:rPr lang="en-US" sz="1800" dirty="0">
                          <a:latin typeface="Myriad Pro"/>
                        </a:rPr>
                        <a:t>Duty to assist errors returned to lower-level for correction (</a:t>
                      </a:r>
                      <a:r>
                        <a:rPr lang="en-US" sz="1800" b="1" dirty="0">
                          <a:latin typeface="Myriad Pro"/>
                        </a:rPr>
                        <a:t>quality feedback</a:t>
                      </a:r>
                      <a:r>
                        <a:rPr lang="en-US" sz="1800" dirty="0">
                          <a:latin typeface="Myriad Pro"/>
                        </a:rPr>
                        <a:t>)</a:t>
                      </a:r>
                    </a:p>
                  </a:txBody>
                  <a:tcPr/>
                </a:tc>
                <a:tc>
                  <a:txBody>
                    <a:bodyPr/>
                    <a:lstStyle/>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latin typeface="Myriad Pro"/>
                        </a:rPr>
                        <a:t>Evidence only</a:t>
                      </a:r>
                      <a:r>
                        <a:rPr lang="en-US" b="1" baseline="0" dirty="0">
                          <a:latin typeface="Myriad Pro"/>
                        </a:rPr>
                        <a:t> docket: </a:t>
                      </a:r>
                      <a:r>
                        <a:rPr lang="en-US" sz="1800" b="0" dirty="0">
                          <a:solidFill>
                            <a:schemeClr val="tx1"/>
                          </a:solidFill>
                          <a:latin typeface="Myriad Pro"/>
                        </a:rPr>
                        <a:t>Additional evidence submitted within 90 days following NOD</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1" baseline="0" dirty="0">
                        <a:latin typeface="Myriad Pro"/>
                      </a:endParaRP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latin typeface="Myriad Pro"/>
                        </a:rPr>
                        <a:t>Direct docket: </a:t>
                      </a:r>
                      <a:r>
                        <a:rPr lang="en-US" sz="1800" b="0" dirty="0">
                          <a:solidFill>
                            <a:schemeClr val="tx1"/>
                          </a:solidFill>
                          <a:latin typeface="Myriad Pro"/>
                        </a:rPr>
                        <a:t>Closed record and 365 days timeliness goal</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1" dirty="0">
                        <a:latin typeface="Myriad Pro"/>
                      </a:endParaRP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latin typeface="Myriad Pro"/>
                        </a:rPr>
                        <a:t>Hearing docket: </a:t>
                      </a:r>
                      <a:r>
                        <a:rPr lang="en-US" sz="1800" b="0" dirty="0">
                          <a:solidFill>
                            <a:schemeClr val="tx1"/>
                          </a:solidFill>
                          <a:latin typeface="Myriad Pro"/>
                        </a:rPr>
                        <a:t>Board hearing and additional evidence submitted within 90 days following hearing</a:t>
                      </a:r>
                    </a:p>
                    <a:p>
                      <a:pPr marL="0" indent="0">
                        <a:buFont typeface="Arial" panose="020B0604020202020204" pitchFamily="34" charset="0"/>
                        <a:buNone/>
                      </a:pPr>
                      <a:endParaRPr lang="en-US" dirty="0">
                        <a:latin typeface="Myriad Pro"/>
                      </a:endParaRPr>
                    </a:p>
                  </a:txBody>
                  <a:tcPr>
                    <a:solidFill>
                      <a:srgbClr val="FFE1E1"/>
                    </a:solidFill>
                  </a:tcPr>
                </a:tc>
                <a:extLst>
                  <a:ext uri="{0D108BD9-81ED-4DB2-BD59-A6C34878D82A}">
                    <a16:rowId xmlns:a16="http://schemas.microsoft.com/office/drawing/2014/main" val="10002"/>
                  </a:ext>
                </a:extLst>
              </a:tr>
            </a:tbl>
          </a:graphicData>
        </a:graphic>
      </p:graphicFrame>
      <p:sp>
        <p:nvSpPr>
          <p:cNvPr id="5" name="Slide Number Placeholder 3"/>
          <p:cNvSpPr txBox="1">
            <a:spLocks/>
          </p:cNvSpPr>
          <p:nvPr/>
        </p:nvSpPr>
        <p:spPr>
          <a:xfrm>
            <a:off x="7924800" y="6356350"/>
            <a:ext cx="1219200" cy="4572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C414AED-89CE-4A48-8B2B-1B3A5C68EA2A}" type="slidenum">
              <a:rPr lang="en-US" smtClean="0"/>
              <a:pPr algn="r"/>
              <a:t>5</a:t>
            </a:fld>
            <a:endParaRPr lang="en-US" dirty="0"/>
          </a:p>
        </p:txBody>
      </p:sp>
    </p:spTree>
    <p:extLst>
      <p:ext uri="{BB962C8B-B14F-4D97-AF65-F5344CB8AC3E}">
        <p14:creationId xmlns:p14="http://schemas.microsoft.com/office/powerpoint/2010/main" val="1170895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133585" y="1002049"/>
            <a:ext cx="3553216" cy="4179552"/>
          </a:xfrm>
          <a:prstGeom prst="rect">
            <a:avLst/>
          </a:prstGeom>
          <a:noFill/>
          <a:ln w="9525" cap="flat" cmpd="sng" algn="ctr">
            <a:solidFill>
              <a:sysClr val="windowText" lastClr="000000"/>
            </a:solidFill>
            <a:prstDash val="sysDash"/>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tangle 6"/>
          <p:cNvSpPr/>
          <p:nvPr/>
        </p:nvSpPr>
        <p:spPr>
          <a:xfrm>
            <a:off x="275423" y="1002049"/>
            <a:ext cx="4755343" cy="4179551"/>
          </a:xfrm>
          <a:prstGeom prst="rect">
            <a:avLst/>
          </a:prstGeom>
          <a:noFill/>
          <a:ln w="9525" cap="flat" cmpd="sng" algn="ctr">
            <a:solidFill>
              <a:sysClr val="windowText" lastClr="000000"/>
            </a:solidFill>
            <a:prstDash val="sysDash"/>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Calibri"/>
              <a:ea typeface="+mn-ea"/>
              <a:cs typeface="+mn-cs"/>
            </a:endParaRPr>
          </a:p>
        </p:txBody>
      </p:sp>
      <p:cxnSp>
        <p:nvCxnSpPr>
          <p:cNvPr id="8" name="Straight Arrow Connector 7"/>
          <p:cNvCxnSpPr>
            <a:stCxn id="9" idx="2"/>
          </p:cNvCxnSpPr>
          <p:nvPr/>
        </p:nvCxnSpPr>
        <p:spPr>
          <a:xfrm>
            <a:off x="6906371" y="4391455"/>
            <a:ext cx="18163" cy="1077717"/>
          </a:xfrm>
          <a:prstGeom prst="straightConnector1">
            <a:avLst/>
          </a:prstGeom>
          <a:noFill/>
          <a:ln w="25400" cap="flat" cmpd="sng" algn="ctr">
            <a:solidFill>
              <a:srgbClr val="FF0000"/>
            </a:solidFill>
            <a:prstDash val="solid"/>
            <a:tailEnd type="arrow"/>
          </a:ln>
          <a:effectLst>
            <a:outerShdw blurRad="40000" dist="20000" dir="5400000" rotWithShape="0">
              <a:srgbClr val="000000">
                <a:alpha val="38000"/>
              </a:srgbClr>
            </a:outerShdw>
          </a:effectLst>
        </p:spPr>
      </p:cxnSp>
      <p:sp>
        <p:nvSpPr>
          <p:cNvPr id="9" name="Rectangle 8"/>
          <p:cNvSpPr/>
          <p:nvPr/>
        </p:nvSpPr>
        <p:spPr>
          <a:xfrm>
            <a:off x="6154037" y="3657600"/>
            <a:ext cx="1504667" cy="733855"/>
          </a:xfrm>
          <a:prstGeom prst="rect">
            <a:avLst/>
          </a:prstGeom>
          <a:solidFill>
            <a:srgbClr val="F79646">
              <a:lumMod val="40000"/>
              <a:lumOff val="60000"/>
            </a:srgbClr>
          </a:soli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1" i="0" u="sng" strike="noStrike" kern="0" cap="none" spc="0" normalizeH="0" baseline="0" noProof="0" dirty="0">
                <a:ln>
                  <a:noFill/>
                </a:ln>
                <a:solidFill>
                  <a:srgbClr val="000000"/>
                </a:solidFill>
                <a:effectLst/>
                <a:uLnTx/>
                <a:uFillTx/>
                <a:latin typeface="Calibri"/>
                <a:ea typeface="Times New Roman"/>
                <a:cs typeface="+mn-cs"/>
              </a:rPr>
              <a:t>Appeal (NOD)</a:t>
            </a:r>
          </a:p>
          <a:p>
            <a:pPr marL="0" marR="0" lvl="0" indent="0" algn="ctr" defTabSz="914400" eaLnBrk="1" fontAlgn="base" latinLnBrk="0" hangingPunct="1">
              <a:lnSpc>
                <a:spcPct val="100000"/>
              </a:lnSpc>
              <a:spcBef>
                <a:spcPts val="0"/>
              </a:spcBef>
              <a:spcAft>
                <a:spcPts val="0"/>
              </a:spcAft>
              <a:buClrTx/>
              <a:buSzTx/>
              <a:buFontTx/>
              <a:buNone/>
              <a:tabLst/>
              <a:defRPr/>
            </a:pPr>
            <a:r>
              <a:rPr lang="en-US" sz="1100" kern="0" noProof="0" dirty="0">
                <a:solidFill>
                  <a:srgbClr val="000000"/>
                </a:solidFill>
                <a:latin typeface="Calibri"/>
                <a:ea typeface="Times New Roman"/>
              </a:rPr>
              <a:t>3 Options</a:t>
            </a:r>
            <a:endParaRPr kumimoji="0" lang="en-US" sz="1100" i="0" strike="noStrike" kern="0" cap="none" spc="0" normalizeH="0" baseline="0" noProof="0" dirty="0">
              <a:ln>
                <a:noFill/>
              </a:ln>
              <a:solidFill>
                <a:srgbClr val="000000"/>
              </a:solidFill>
              <a:effectLst/>
              <a:uLnTx/>
              <a:uFillTx/>
              <a:latin typeface="Calibri"/>
              <a:ea typeface="Times New Roman"/>
            </a:endParaRPr>
          </a:p>
          <a:p>
            <a:pPr marL="0" marR="0" lvl="0" indent="0" algn="ctr" defTabSz="914400" eaLnBrk="1" fontAlgn="base" latinLnBrk="0" hangingPunct="1">
              <a:lnSpc>
                <a:spcPct val="100000"/>
              </a:lnSpc>
              <a:spcBef>
                <a:spcPts val="0"/>
              </a:spcBef>
              <a:spcAft>
                <a:spcPts val="0"/>
              </a:spcAft>
              <a:buClrTx/>
              <a:buSzTx/>
              <a:buFontTx/>
              <a:buNone/>
              <a:tabLst/>
              <a:defRPr/>
            </a:pPr>
            <a:r>
              <a:rPr lang="en-US" sz="1050" b="1" kern="0" dirty="0">
                <a:solidFill>
                  <a:srgbClr val="000000"/>
                </a:solidFill>
                <a:latin typeface="Times New Roman"/>
                <a:ea typeface="Times New Roman"/>
              </a:rPr>
              <a:t>365-Day Avg. Goal</a:t>
            </a:r>
          </a:p>
        </p:txBody>
      </p:sp>
      <p:sp>
        <p:nvSpPr>
          <p:cNvPr id="10" name="Rectangle 9"/>
          <p:cNvSpPr/>
          <p:nvPr/>
        </p:nvSpPr>
        <p:spPr>
          <a:xfrm>
            <a:off x="3230807" y="3657600"/>
            <a:ext cx="1482979" cy="726234"/>
          </a:xfrm>
          <a:prstGeom prst="rect">
            <a:avLst/>
          </a:prstGeom>
          <a:solidFill>
            <a:srgbClr val="CCFF99"/>
          </a:soli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1" i="0" u="sng" strike="noStrike" kern="0" cap="none" spc="0" normalizeH="0" baseline="0" noProof="0" dirty="0">
                <a:ln>
                  <a:noFill/>
                </a:ln>
                <a:solidFill>
                  <a:srgbClr val="000000"/>
                </a:solidFill>
                <a:effectLst/>
                <a:uLnTx/>
                <a:uFillTx/>
                <a:latin typeface="Calibri"/>
                <a:ea typeface="Times New Roman"/>
                <a:cs typeface="+mn-cs"/>
              </a:rPr>
              <a:t>Supplemental Claim </a:t>
            </a:r>
            <a:endParaRPr kumimoji="0" lang="en-US" sz="1200" b="1" i="0" u="sng" strike="noStrike" kern="0" cap="none" spc="0" normalizeH="0" baseline="0" noProof="0" dirty="0">
              <a:ln>
                <a:noFill/>
              </a:ln>
              <a:solidFill>
                <a:prstClr val="white"/>
              </a:solidFill>
              <a:effectLst/>
              <a:uLnTx/>
              <a:uFillTx/>
              <a:latin typeface="Times New Roman"/>
              <a:ea typeface="Times New Roman"/>
              <a:cs typeface="+mn-cs"/>
            </a:endParaRP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Calibri"/>
                <a:ea typeface="Times New Roman"/>
                <a:cs typeface="+mn-cs"/>
              </a:rPr>
              <a:t>New Evidence</a:t>
            </a:r>
            <a:r>
              <a:rPr kumimoji="0" lang="en-US" sz="1200" b="0" i="0" u="none" strike="noStrike" kern="0" cap="none" spc="0" normalizeH="0" baseline="0" noProof="0" dirty="0">
                <a:ln>
                  <a:noFill/>
                </a:ln>
                <a:solidFill>
                  <a:srgbClr val="000000"/>
                </a:solidFill>
                <a:effectLst/>
                <a:uLnTx/>
                <a:uFillTx/>
                <a:latin typeface="Calibri"/>
                <a:ea typeface="Times New Roman"/>
                <a:cs typeface="+mn-cs"/>
              </a:rPr>
              <a:t> </a:t>
            </a: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000000"/>
                </a:solidFill>
                <a:effectLst/>
                <a:uLnTx/>
                <a:uFillTx/>
                <a:latin typeface="Calibri"/>
                <a:ea typeface="Times New Roman"/>
                <a:cs typeface="+mn-cs"/>
              </a:rPr>
              <a:t>125-Day Avg. Goal</a:t>
            </a:r>
            <a:endParaRPr kumimoji="0" lang="en-US" sz="1050" b="1" i="0" u="none" strike="noStrike" kern="0" cap="none" spc="0" normalizeH="0" baseline="0" noProof="0" dirty="0">
              <a:ln>
                <a:noFill/>
              </a:ln>
              <a:solidFill>
                <a:prstClr val="white"/>
              </a:solidFill>
              <a:effectLst/>
              <a:uLnTx/>
              <a:uFillTx/>
              <a:latin typeface="Calibri"/>
              <a:ea typeface="Times New Roman"/>
              <a:cs typeface="+mn-cs"/>
            </a:endParaRPr>
          </a:p>
        </p:txBody>
      </p:sp>
      <p:sp>
        <p:nvSpPr>
          <p:cNvPr id="11" name="Rectangle 10"/>
          <p:cNvSpPr/>
          <p:nvPr/>
        </p:nvSpPr>
        <p:spPr>
          <a:xfrm>
            <a:off x="515718" y="3657600"/>
            <a:ext cx="1488207" cy="726234"/>
          </a:xfrm>
          <a:prstGeom prst="rect">
            <a:avLst/>
          </a:prstGeom>
          <a:solidFill>
            <a:srgbClr val="BFEFF9"/>
          </a:soli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1" i="0" u="sng" strike="noStrike" kern="0" cap="none" spc="0" normalizeH="0" baseline="0" noProof="0" dirty="0">
                <a:ln>
                  <a:noFill/>
                </a:ln>
                <a:solidFill>
                  <a:srgbClr val="000000"/>
                </a:solidFill>
                <a:effectLst/>
                <a:uLnTx/>
                <a:uFillTx/>
                <a:latin typeface="+mj-lt"/>
                <a:ea typeface="Times New Roman"/>
                <a:cs typeface="+mn-cs"/>
              </a:rPr>
              <a:t>Higher-Level Review</a:t>
            </a:r>
            <a:endParaRPr kumimoji="0" lang="en-US" sz="1200" b="1" i="0" u="sng" strike="noStrike" kern="0" cap="none" spc="0" normalizeH="0" baseline="0" noProof="0" dirty="0">
              <a:ln>
                <a:noFill/>
              </a:ln>
              <a:solidFill>
                <a:prstClr val="white"/>
              </a:solidFill>
              <a:effectLst/>
              <a:uLnTx/>
              <a:uFillTx/>
              <a:latin typeface="+mj-lt"/>
              <a:ea typeface="Times New Roman"/>
              <a:cs typeface="+mn-cs"/>
            </a:endParaRP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Calibri"/>
                <a:ea typeface="Times New Roman"/>
                <a:cs typeface="+mn-cs"/>
              </a:rPr>
              <a:t>Same Evidence</a:t>
            </a: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rgbClr val="000000"/>
                </a:solidFill>
                <a:effectLst/>
                <a:uLnTx/>
                <a:uFillTx/>
                <a:latin typeface="Calibri"/>
                <a:ea typeface="Times New Roman"/>
                <a:cs typeface="+mn-cs"/>
              </a:rPr>
              <a:t>125-Day Avg.</a:t>
            </a:r>
            <a:r>
              <a:rPr kumimoji="0" lang="en-US" sz="1050" b="1" i="0" u="none" strike="noStrike" kern="0" cap="none" spc="0" normalizeH="0" noProof="0" dirty="0">
                <a:ln>
                  <a:noFill/>
                </a:ln>
                <a:solidFill>
                  <a:srgbClr val="000000"/>
                </a:solidFill>
                <a:effectLst/>
                <a:uLnTx/>
                <a:uFillTx/>
                <a:latin typeface="Calibri"/>
                <a:ea typeface="Times New Roman"/>
                <a:cs typeface="+mn-cs"/>
              </a:rPr>
              <a:t> </a:t>
            </a:r>
            <a:r>
              <a:rPr kumimoji="0" lang="en-US" sz="1050" b="1" i="0" u="none" strike="noStrike" kern="0" cap="none" spc="0" normalizeH="0" baseline="0" noProof="0" dirty="0">
                <a:ln>
                  <a:noFill/>
                </a:ln>
                <a:solidFill>
                  <a:srgbClr val="000000"/>
                </a:solidFill>
                <a:effectLst/>
                <a:uLnTx/>
                <a:uFillTx/>
                <a:latin typeface="Calibri"/>
                <a:ea typeface="Times New Roman"/>
                <a:cs typeface="+mn-cs"/>
              </a:rPr>
              <a:t>Goal</a:t>
            </a:r>
            <a:endParaRPr kumimoji="0" lang="en-US" sz="1100" b="1" i="0" u="none" strike="noStrike" kern="0" cap="none" spc="0" normalizeH="0" baseline="0" noProof="0" dirty="0">
              <a:ln>
                <a:noFill/>
              </a:ln>
              <a:solidFill>
                <a:prstClr val="white"/>
              </a:solidFill>
              <a:effectLst/>
              <a:uLnTx/>
              <a:uFillTx/>
              <a:latin typeface="Calibri"/>
              <a:ea typeface="Times New Roman"/>
              <a:cs typeface="+mn-cs"/>
            </a:endParaRPr>
          </a:p>
        </p:txBody>
      </p:sp>
      <p:cxnSp>
        <p:nvCxnSpPr>
          <p:cNvPr id="12" name="Straight Arrow Connector 11"/>
          <p:cNvCxnSpPr>
            <a:stCxn id="17" idx="2"/>
            <a:endCxn id="16" idx="0"/>
          </p:cNvCxnSpPr>
          <p:nvPr/>
        </p:nvCxnSpPr>
        <p:spPr>
          <a:xfrm>
            <a:off x="2667000" y="1981200"/>
            <a:ext cx="1" cy="3048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3" name="Straight Arrow Connector 12"/>
          <p:cNvCxnSpPr>
            <a:stCxn id="16" idx="2"/>
            <a:endCxn id="11" idx="0"/>
          </p:cNvCxnSpPr>
          <p:nvPr/>
        </p:nvCxnSpPr>
        <p:spPr>
          <a:xfrm flipH="1">
            <a:off x="1259822" y="2895600"/>
            <a:ext cx="1407179" cy="7620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4" name="Straight Arrow Connector 13"/>
          <p:cNvCxnSpPr>
            <a:stCxn id="16" idx="2"/>
            <a:endCxn id="10" idx="0"/>
          </p:cNvCxnSpPr>
          <p:nvPr/>
        </p:nvCxnSpPr>
        <p:spPr>
          <a:xfrm>
            <a:off x="2667001" y="2895600"/>
            <a:ext cx="1305296" cy="7620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5" name="Straight Arrow Connector 14"/>
          <p:cNvCxnSpPr>
            <a:stCxn id="16" idx="2"/>
            <a:endCxn id="9" idx="0"/>
          </p:cNvCxnSpPr>
          <p:nvPr/>
        </p:nvCxnSpPr>
        <p:spPr>
          <a:xfrm>
            <a:off x="2667001" y="2895600"/>
            <a:ext cx="4239370" cy="7620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6" name="Rectangle 15"/>
          <p:cNvSpPr/>
          <p:nvPr/>
        </p:nvSpPr>
        <p:spPr>
          <a:xfrm>
            <a:off x="1752601" y="2286000"/>
            <a:ext cx="1828799" cy="609600"/>
          </a:xfrm>
          <a:prstGeom prst="rect">
            <a:avLst/>
          </a:prstGeom>
          <a:solidFill>
            <a:srgbClr val="4BACC6">
              <a:lumMod val="20000"/>
              <a:lumOff val="80000"/>
            </a:srgbClr>
          </a:soli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a:ln>
                <a:noFill/>
              </a:ln>
              <a:solidFill>
                <a:srgbClr val="000000"/>
              </a:solidFill>
              <a:effectLst/>
              <a:uLnTx/>
              <a:uFillTx/>
              <a:latin typeface="Calibri"/>
              <a:ea typeface="Times New Roman"/>
              <a:cs typeface="+mn-cs"/>
            </a:endParaRP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Calibri"/>
                <a:ea typeface="Times New Roman"/>
                <a:cs typeface="+mn-cs"/>
              </a:rPr>
              <a:t>VBA Decision</a:t>
            </a: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Calibri"/>
                <a:ea typeface="Times New Roman"/>
                <a:cs typeface="+mn-cs"/>
              </a:rPr>
              <a:t>(Improved Notice)</a:t>
            </a:r>
            <a:endParaRPr kumimoji="0" lang="en-US" sz="1050" b="0" i="0" u="none" strike="noStrike" kern="0" cap="none" spc="0" normalizeH="0" baseline="0" noProof="0" dirty="0">
              <a:ln>
                <a:noFill/>
              </a:ln>
              <a:solidFill>
                <a:srgbClr val="000000"/>
              </a:solidFill>
              <a:effectLst/>
              <a:uLnTx/>
              <a:uFillTx/>
              <a:latin typeface="Calibri"/>
              <a:ea typeface="Times New Roman"/>
              <a:cs typeface="+mn-cs"/>
            </a:endParaRPr>
          </a:p>
          <a:p>
            <a:pPr marL="0" marR="0" lvl="0" indent="0" algn="ctr" defTabSz="914400" eaLnBrk="1" fontAlgn="base"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prstClr val="white"/>
              </a:solidFill>
              <a:effectLst/>
              <a:uLnTx/>
              <a:uFillTx/>
              <a:latin typeface="Times New Roman"/>
              <a:ea typeface="Times New Roman"/>
              <a:cs typeface="+mn-cs"/>
            </a:endParaRPr>
          </a:p>
        </p:txBody>
      </p:sp>
      <p:sp>
        <p:nvSpPr>
          <p:cNvPr id="17" name="Rectangle 16"/>
          <p:cNvSpPr/>
          <p:nvPr/>
        </p:nvSpPr>
        <p:spPr>
          <a:xfrm>
            <a:off x="1752600" y="1371600"/>
            <a:ext cx="1828799" cy="609600"/>
          </a:xfrm>
          <a:prstGeom prst="rect">
            <a:avLst/>
          </a:prstGeom>
          <a:solidFill>
            <a:schemeClr val="bg1">
              <a:lumMod val="85000"/>
            </a:schemeClr>
          </a:soli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Calibri"/>
                <a:ea typeface="Times New Roman"/>
                <a:cs typeface="+mn-cs"/>
              </a:rPr>
              <a:t>The Claim</a:t>
            </a:r>
            <a:endParaRPr kumimoji="0" lang="en-US" sz="1300" b="1" i="0" u="none" strike="noStrike" kern="0" cap="none" spc="0" normalizeH="0" baseline="0" noProof="0" dirty="0">
              <a:ln>
                <a:noFill/>
              </a:ln>
              <a:solidFill>
                <a:prstClr val="white"/>
              </a:solidFill>
              <a:effectLst/>
              <a:uLnTx/>
              <a:uFillTx/>
              <a:latin typeface="Times New Roman"/>
              <a:ea typeface="Times New Roman"/>
              <a:cs typeface="+mn-cs"/>
            </a:endParaRPr>
          </a:p>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Calibri"/>
                <a:ea typeface="Times New Roman"/>
                <a:cs typeface="+mn-cs"/>
              </a:rPr>
              <a:t>Establishes Effective Date</a:t>
            </a:r>
            <a:endParaRPr kumimoji="0" lang="en-US" sz="1300" b="0" i="0" u="none" strike="noStrike" kern="0" cap="none" spc="0" normalizeH="0" baseline="0" noProof="0" dirty="0">
              <a:ln>
                <a:noFill/>
              </a:ln>
              <a:solidFill>
                <a:prstClr val="white"/>
              </a:solidFill>
              <a:effectLst/>
              <a:uLnTx/>
              <a:uFillTx/>
              <a:latin typeface="Times New Roman"/>
              <a:ea typeface="Times New Roman"/>
              <a:cs typeface="+mn-cs"/>
            </a:endParaRPr>
          </a:p>
        </p:txBody>
      </p:sp>
      <p:sp>
        <p:nvSpPr>
          <p:cNvPr id="19" name="Text Box 8"/>
          <p:cNvSpPr txBox="1"/>
          <p:nvPr/>
        </p:nvSpPr>
        <p:spPr>
          <a:xfrm>
            <a:off x="305903" y="1010038"/>
            <a:ext cx="4724863" cy="622486"/>
          </a:xfrm>
          <a:prstGeom prst="rect">
            <a:avLst/>
          </a:prstGeom>
          <a:noFill/>
          <a:ln>
            <a:noFill/>
          </a:ln>
          <a:effectLst/>
          <a:extLst>
            <a:ext uri="{C572A759-6A51-4108-AA02-DFA0A04FC94B}">
              <ma14:wrappingTextBox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lc="http://schemas.openxmlformats.org/drawingml/2006/lockedCanvas"/>
            </a:ext>
          </a:ex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Myriad Pro"/>
                <a:ea typeface="Times New Roman"/>
              </a:rPr>
              <a:t>Veterans Benefits Administration</a:t>
            </a:r>
            <a:endParaRPr kumimoji="0" lang="en-US" sz="1300" b="1" i="0" u="none" strike="noStrike" kern="0" cap="none" spc="0" normalizeH="0" baseline="0" noProof="0" dirty="0">
              <a:ln>
                <a:noFill/>
              </a:ln>
              <a:solidFill>
                <a:prstClr val="black"/>
              </a:solidFill>
              <a:effectLst/>
              <a:uLnTx/>
              <a:uFillTx/>
              <a:latin typeface="Myriad Pro"/>
              <a:ea typeface="Times New Roman"/>
            </a:endParaRPr>
          </a:p>
        </p:txBody>
      </p:sp>
      <p:sp>
        <p:nvSpPr>
          <p:cNvPr id="20" name="Text Box 9"/>
          <p:cNvSpPr txBox="1"/>
          <p:nvPr/>
        </p:nvSpPr>
        <p:spPr>
          <a:xfrm>
            <a:off x="5133585" y="1010038"/>
            <a:ext cx="3553216" cy="910969"/>
          </a:xfrm>
          <a:prstGeom prst="rect">
            <a:avLst/>
          </a:prstGeom>
          <a:noFill/>
          <a:ln>
            <a:noFill/>
          </a:ln>
          <a:effectLst/>
          <a:extLst>
            <a:ext uri="{C572A759-6A51-4108-AA02-DFA0A04FC94B}">
              <ma14:wrappingTextBox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lc="http://schemas.openxmlformats.org/drawingml/2006/lockedCanvas"/>
            </a:ext>
          </a:ex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prstClr val="black"/>
                </a:solidFill>
                <a:effectLst/>
                <a:uLnTx/>
                <a:uFillTx/>
                <a:latin typeface="Myriad Pro"/>
                <a:ea typeface="Times New Roman"/>
              </a:rPr>
              <a:t>Board of Veterans’ Appeals</a:t>
            </a:r>
            <a:endParaRPr kumimoji="0" lang="en-US" sz="1200" b="1" i="0" u="none" strike="noStrike" kern="0" cap="none" spc="0" normalizeH="0" baseline="0" noProof="0" dirty="0">
              <a:ln>
                <a:noFill/>
              </a:ln>
              <a:solidFill>
                <a:prstClr val="black"/>
              </a:solidFill>
              <a:effectLst/>
              <a:uLnTx/>
              <a:uFillTx/>
              <a:latin typeface="Myriad Pro"/>
              <a:ea typeface="Times New Roman"/>
            </a:endParaRPr>
          </a:p>
        </p:txBody>
      </p:sp>
      <p:grpSp>
        <p:nvGrpSpPr>
          <p:cNvPr id="21" name="Group 20"/>
          <p:cNvGrpSpPr/>
          <p:nvPr/>
        </p:nvGrpSpPr>
        <p:grpSpPr>
          <a:xfrm>
            <a:off x="6631942" y="4648200"/>
            <a:ext cx="548856" cy="414991"/>
            <a:chOff x="-783183" y="3245955"/>
            <a:chExt cx="571500" cy="457200"/>
          </a:xfrm>
        </p:grpSpPr>
        <p:sp>
          <p:nvSpPr>
            <p:cNvPr id="22" name="Oval 21"/>
            <p:cNvSpPr/>
            <p:nvPr/>
          </p:nvSpPr>
          <p:spPr>
            <a:xfrm>
              <a:off x="-783183" y="3245955"/>
              <a:ext cx="571500" cy="457200"/>
            </a:xfrm>
            <a:prstGeom prst="ellipse">
              <a:avLst/>
            </a:prstGeom>
            <a:solidFill>
              <a:sysClr val="window" lastClr="FFFFFF"/>
            </a:solidFill>
            <a:ln w="12700" cap="flat" cmpd="sng" algn="ctr">
              <a:solidFill>
                <a:srgbClr val="4F81BD">
                  <a:lumMod val="75000"/>
                </a:srgb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Times New Roman"/>
                  <a:ea typeface="Times New Roman"/>
                  <a:cs typeface="+mn-cs"/>
                </a:rPr>
                <a:t> </a:t>
              </a:r>
              <a:endParaRPr kumimoji="0" lang="en-US" sz="1300" b="0" i="0" u="none" strike="noStrike" kern="0" cap="none" spc="0" normalizeH="0" baseline="0" noProof="0" dirty="0">
                <a:ln>
                  <a:noFill/>
                </a:ln>
                <a:solidFill>
                  <a:prstClr val="white"/>
                </a:solidFill>
                <a:effectLst/>
                <a:uLnTx/>
                <a:uFillTx/>
                <a:latin typeface="Times New Roman"/>
                <a:ea typeface="Times New Roman"/>
                <a:cs typeface="+mn-cs"/>
              </a:endParaRPr>
            </a:p>
          </p:txBody>
        </p:sp>
        <p:sp>
          <p:nvSpPr>
            <p:cNvPr id="23" name="Text Box 93"/>
            <p:cNvSpPr txBox="1"/>
            <p:nvPr/>
          </p:nvSpPr>
          <p:spPr>
            <a:xfrm>
              <a:off x="-782548" y="3310697"/>
              <a:ext cx="570865" cy="342900"/>
            </a:xfrm>
            <a:prstGeom prst="rect">
              <a:avLst/>
            </a:prstGeom>
            <a:noFill/>
            <a:ln>
              <a:noFill/>
            </a:ln>
            <a:effectLst/>
            <a:extLst>
              <a:ext uri="{C572A759-6A51-4108-AA02-DFA0A04FC94B}">
                <ma14:wrappingTextBox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lc="http://schemas.openxmlformats.org/drawingml/2006/lockedCanvas"/>
              </a:ext>
            </a:ex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black"/>
                  </a:solidFill>
                  <a:effectLst/>
                  <a:uLnTx/>
                  <a:uFillTx/>
                  <a:latin typeface="Calibri"/>
                  <a:ea typeface="Times New Roman"/>
                  <a:cs typeface="+mn-cs"/>
                </a:rPr>
                <a:t>120 Days</a:t>
              </a:r>
              <a:endParaRPr kumimoji="0" lang="en-US" sz="1000" b="0" i="0" u="none" strike="noStrike" kern="0" cap="none" spc="0" normalizeH="0" baseline="0" noProof="0" dirty="0">
                <a:ln>
                  <a:noFill/>
                </a:ln>
                <a:solidFill>
                  <a:prstClr val="black"/>
                </a:solidFill>
                <a:effectLst/>
                <a:uLnTx/>
                <a:uFillTx/>
                <a:latin typeface="Times New Roman"/>
                <a:ea typeface="Times New Roman"/>
                <a:cs typeface="+mn-cs"/>
              </a:endParaRPr>
            </a:p>
          </p:txBody>
        </p:sp>
      </p:grpSp>
      <p:sp>
        <p:nvSpPr>
          <p:cNvPr id="24" name="Rectangle 23"/>
          <p:cNvSpPr/>
          <p:nvPr/>
        </p:nvSpPr>
        <p:spPr>
          <a:xfrm>
            <a:off x="6172200" y="5486400"/>
            <a:ext cx="1504667" cy="466948"/>
          </a:xfrm>
          <a:prstGeom prst="rect">
            <a:avLst/>
          </a:prstGeom>
          <a:solidFill>
            <a:srgbClr val="F79646">
              <a:lumMod val="40000"/>
              <a:lumOff val="60000"/>
            </a:srgbClr>
          </a:soli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Calibri"/>
                <a:ea typeface="Times New Roman"/>
                <a:cs typeface="+mn-cs"/>
              </a:rPr>
              <a:t>Court of Appeals for Veterans Claims</a:t>
            </a:r>
            <a:endParaRPr kumimoji="0" lang="en-US" sz="1200" b="1" i="0" u="none" strike="noStrike" kern="0" cap="none" spc="0" normalizeH="0" baseline="0" noProof="0" dirty="0">
              <a:ln>
                <a:noFill/>
              </a:ln>
              <a:solidFill>
                <a:prstClr val="white"/>
              </a:solidFill>
              <a:effectLst/>
              <a:uLnTx/>
              <a:uFillTx/>
              <a:latin typeface="Times New Roman"/>
              <a:ea typeface="Times New Roman"/>
              <a:cs typeface="+mn-cs"/>
            </a:endParaRPr>
          </a:p>
        </p:txBody>
      </p:sp>
      <p:cxnSp>
        <p:nvCxnSpPr>
          <p:cNvPr id="25" name="Straight Arrow Connector 24"/>
          <p:cNvCxnSpPr>
            <a:stCxn id="11" idx="3"/>
            <a:endCxn id="10" idx="1"/>
          </p:cNvCxnSpPr>
          <p:nvPr/>
        </p:nvCxnSpPr>
        <p:spPr>
          <a:xfrm>
            <a:off x="2003925" y="4020717"/>
            <a:ext cx="1226882" cy="0"/>
          </a:xfrm>
          <a:prstGeom prst="straightConnector1">
            <a:avLst/>
          </a:prstGeom>
          <a:noFill/>
          <a:ln w="28575" cap="flat" cmpd="sng" algn="ctr">
            <a:solidFill>
              <a:srgbClr val="00B050"/>
            </a:solidFill>
            <a:prstDash val="solid"/>
            <a:headEnd type="arrow"/>
            <a:tailEnd type="arrow"/>
          </a:ln>
          <a:effectLst/>
        </p:spPr>
      </p:cxnSp>
      <p:cxnSp>
        <p:nvCxnSpPr>
          <p:cNvPr id="26" name="Straight Arrow Connector 25"/>
          <p:cNvCxnSpPr>
            <a:stCxn id="10" idx="3"/>
            <a:endCxn id="9" idx="1"/>
          </p:cNvCxnSpPr>
          <p:nvPr/>
        </p:nvCxnSpPr>
        <p:spPr>
          <a:xfrm>
            <a:off x="4713786" y="4020717"/>
            <a:ext cx="1440251" cy="3811"/>
          </a:xfrm>
          <a:prstGeom prst="straightConnector1">
            <a:avLst/>
          </a:prstGeom>
          <a:noFill/>
          <a:ln w="28575" cap="flat" cmpd="sng" algn="ctr">
            <a:solidFill>
              <a:srgbClr val="00B050"/>
            </a:solidFill>
            <a:prstDash val="solid"/>
            <a:headEnd type="arrow"/>
            <a:tailEnd type="arrow"/>
          </a:ln>
          <a:effectLst/>
        </p:spPr>
      </p:cxnSp>
      <p:cxnSp>
        <p:nvCxnSpPr>
          <p:cNvPr id="27" name="Straight Arrow Connector 26"/>
          <p:cNvCxnSpPr/>
          <p:nvPr/>
        </p:nvCxnSpPr>
        <p:spPr>
          <a:xfrm flipV="1">
            <a:off x="1259822" y="4428937"/>
            <a:ext cx="0" cy="371663"/>
          </a:xfrm>
          <a:prstGeom prst="straightConnector1">
            <a:avLst/>
          </a:prstGeom>
          <a:noFill/>
          <a:ln w="28575" cap="flat" cmpd="sng" algn="ctr">
            <a:solidFill>
              <a:srgbClr val="00B050"/>
            </a:solidFill>
            <a:prstDash val="solid"/>
            <a:tailEnd type="none"/>
          </a:ln>
          <a:effectLst/>
        </p:spPr>
      </p:cxnSp>
      <p:cxnSp>
        <p:nvCxnSpPr>
          <p:cNvPr id="28" name="Straight Arrow Connector 27"/>
          <p:cNvCxnSpPr/>
          <p:nvPr/>
        </p:nvCxnSpPr>
        <p:spPr>
          <a:xfrm flipV="1">
            <a:off x="6555778" y="4354159"/>
            <a:ext cx="0" cy="446441"/>
          </a:xfrm>
          <a:prstGeom prst="straightConnector1">
            <a:avLst/>
          </a:prstGeom>
          <a:noFill/>
          <a:ln w="28575" cap="flat" cmpd="sng" algn="ctr">
            <a:solidFill>
              <a:srgbClr val="00B050"/>
            </a:solidFill>
            <a:prstDash val="solid"/>
            <a:tailEnd type="arrow"/>
          </a:ln>
          <a:effectLst/>
        </p:spPr>
      </p:cxnSp>
      <p:cxnSp>
        <p:nvCxnSpPr>
          <p:cNvPr id="29" name="Straight Connector 28"/>
          <p:cNvCxnSpPr/>
          <p:nvPr/>
        </p:nvCxnSpPr>
        <p:spPr>
          <a:xfrm>
            <a:off x="1259821" y="4800600"/>
            <a:ext cx="5295957" cy="0"/>
          </a:xfrm>
          <a:prstGeom prst="line">
            <a:avLst/>
          </a:prstGeom>
          <a:noFill/>
          <a:ln w="28575" cap="flat" cmpd="sng" algn="ctr">
            <a:solidFill>
              <a:srgbClr val="00B050"/>
            </a:solidFill>
            <a:prstDash val="solid"/>
          </a:ln>
          <a:effectLst/>
        </p:spPr>
      </p:cxnSp>
      <p:cxnSp>
        <p:nvCxnSpPr>
          <p:cNvPr id="33" name="Straight Arrow Connector 32"/>
          <p:cNvCxnSpPr/>
          <p:nvPr/>
        </p:nvCxnSpPr>
        <p:spPr>
          <a:xfrm>
            <a:off x="3972296" y="5872161"/>
            <a:ext cx="2181741" cy="0"/>
          </a:xfrm>
          <a:prstGeom prst="straightConnector1">
            <a:avLst/>
          </a:prstGeom>
          <a:noFill/>
          <a:ln w="28575" cap="flat" cmpd="sng" algn="ctr">
            <a:solidFill>
              <a:srgbClr val="FF0000"/>
            </a:solidFill>
            <a:prstDash val="solid"/>
            <a:tailEnd type="none"/>
          </a:ln>
          <a:effectLst/>
        </p:spPr>
      </p:cxnSp>
      <p:cxnSp>
        <p:nvCxnSpPr>
          <p:cNvPr id="34" name="Straight Arrow Connector 33"/>
          <p:cNvCxnSpPr>
            <a:endCxn id="10" idx="2"/>
          </p:cNvCxnSpPr>
          <p:nvPr/>
        </p:nvCxnSpPr>
        <p:spPr>
          <a:xfrm flipV="1">
            <a:off x="3972296" y="4383834"/>
            <a:ext cx="1" cy="1488327"/>
          </a:xfrm>
          <a:prstGeom prst="straightConnector1">
            <a:avLst/>
          </a:prstGeom>
          <a:noFill/>
          <a:ln w="28575" cap="flat" cmpd="sng" algn="ctr">
            <a:solidFill>
              <a:srgbClr val="FF0000"/>
            </a:solidFill>
            <a:prstDash val="solid"/>
            <a:tailEnd type="arrow"/>
          </a:ln>
          <a:effectLst/>
        </p:spPr>
      </p:cxnSp>
      <p:sp>
        <p:nvSpPr>
          <p:cNvPr id="2" name="Title 1"/>
          <p:cNvSpPr>
            <a:spLocks noGrp="1"/>
          </p:cNvSpPr>
          <p:nvPr>
            <p:ph type="title"/>
          </p:nvPr>
        </p:nvSpPr>
        <p:spPr>
          <a:xfrm>
            <a:off x="457200" y="4295"/>
            <a:ext cx="8229600" cy="910105"/>
          </a:xfrm>
        </p:spPr>
        <p:txBody>
          <a:bodyPr>
            <a:normAutofit/>
          </a:bodyPr>
          <a:lstStyle/>
          <a:p>
            <a:r>
              <a:rPr lang="en-US" sz="4000" dirty="0"/>
              <a:t>New Decision Review Process</a:t>
            </a:r>
          </a:p>
        </p:txBody>
      </p:sp>
      <p:sp>
        <p:nvSpPr>
          <p:cNvPr id="35" name="TextBox 34"/>
          <p:cNvSpPr txBox="1"/>
          <p:nvPr/>
        </p:nvSpPr>
        <p:spPr>
          <a:xfrm>
            <a:off x="305903" y="5334000"/>
            <a:ext cx="3221588" cy="646331"/>
          </a:xfrm>
          <a:prstGeom prst="rect">
            <a:avLst/>
          </a:prstGeom>
          <a:solidFill>
            <a:srgbClr val="BFEFF9"/>
          </a:solidFill>
          <a:ln>
            <a:solidFill>
              <a:schemeClr val="tx1"/>
            </a:solidFill>
          </a:ln>
        </p:spPr>
        <p:txBody>
          <a:bodyPr wrap="none" rtlCol="0">
            <a:spAutoFit/>
          </a:bodyPr>
          <a:lstStyle/>
          <a:p>
            <a:r>
              <a:rPr lang="en-US" dirty="0"/>
              <a:t>Except for appeals to the Court,</a:t>
            </a:r>
          </a:p>
          <a:p>
            <a:r>
              <a:rPr lang="en-US" dirty="0"/>
              <a:t>all filing deadlines are </a:t>
            </a:r>
            <a:r>
              <a:rPr lang="en-US" b="1" u="sng" dirty="0"/>
              <a:t>one year</a:t>
            </a:r>
            <a:r>
              <a:rPr lang="en-US" dirty="0"/>
              <a:t>. </a:t>
            </a:r>
          </a:p>
        </p:txBody>
      </p:sp>
      <p:sp>
        <p:nvSpPr>
          <p:cNvPr id="30" name="Slide Number Placeholder 2"/>
          <p:cNvSpPr txBox="1">
            <a:spLocks/>
          </p:cNvSpPr>
          <p:nvPr/>
        </p:nvSpPr>
        <p:spPr>
          <a:xfrm>
            <a:off x="7010400" y="640080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983F1FA-211D-3044-9E35-958DFBC26156}" type="slidenum">
              <a:rPr lang="en-US" smtClean="0">
                <a:solidFill>
                  <a:prstClr val="white"/>
                </a:solidFill>
              </a:rPr>
              <a:pPr algn="r"/>
              <a:t>6</a:t>
            </a:fld>
            <a:endParaRPr lang="en-US" dirty="0">
              <a:solidFill>
                <a:prstClr val="white"/>
              </a:solidFill>
            </a:endParaRPr>
          </a:p>
        </p:txBody>
      </p:sp>
    </p:spTree>
    <p:extLst>
      <p:ext uri="{BB962C8B-B14F-4D97-AF65-F5344CB8AC3E}">
        <p14:creationId xmlns:p14="http://schemas.microsoft.com/office/powerpoint/2010/main" val="464028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New Framework – Appeal Lane</a:t>
            </a:r>
          </a:p>
        </p:txBody>
      </p:sp>
      <p:sp>
        <p:nvSpPr>
          <p:cNvPr id="4" name="Slide Number Placeholder 3"/>
          <p:cNvSpPr>
            <a:spLocks noGrp="1"/>
          </p:cNvSpPr>
          <p:nvPr>
            <p:ph type="sldNum" sz="quarter" idx="4294967295"/>
          </p:nvPr>
        </p:nvSpPr>
        <p:spPr>
          <a:xfrm>
            <a:off x="7010400" y="6400800"/>
            <a:ext cx="2133600" cy="365125"/>
          </a:xfrm>
          <a:prstGeom prst="rect">
            <a:avLst/>
          </a:prstGeom>
        </p:spPr>
        <p:txBody>
          <a:bodyPr/>
          <a:lstStyle/>
          <a:p>
            <a:pPr algn="r"/>
            <a:fld id="{D983F1FA-211D-3044-9E35-958DFBC26156}" type="slidenum">
              <a:rPr lang="en-US" smtClean="0">
                <a:solidFill>
                  <a:schemeClr val="bg1"/>
                </a:solidFill>
              </a:rPr>
              <a:pPr algn="r"/>
              <a:t>7</a:t>
            </a:fld>
            <a:endParaRPr lang="en-US" dirty="0">
              <a:solidFill>
                <a:schemeClr val="bg1"/>
              </a:solidFill>
            </a:endParaRPr>
          </a:p>
        </p:txBody>
      </p:sp>
      <p:sp>
        <p:nvSpPr>
          <p:cNvPr id="26" name="Text Placeholder 1"/>
          <p:cNvSpPr txBox="1">
            <a:spLocks/>
          </p:cNvSpPr>
          <p:nvPr/>
        </p:nvSpPr>
        <p:spPr>
          <a:xfrm>
            <a:off x="169757" y="1090956"/>
            <a:ext cx="1735243" cy="661644"/>
          </a:xfrm>
          <a:prstGeom prst="rect">
            <a:avLst/>
          </a:prstGeom>
          <a:solidFill>
            <a:srgbClr val="93F286"/>
          </a:solidFill>
        </p:spPr>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800" b="1" dirty="0">
                <a:latin typeface="+mn-lt"/>
              </a:rPr>
              <a:t>Evidence Only Docket</a:t>
            </a:r>
          </a:p>
        </p:txBody>
      </p:sp>
      <p:sp>
        <p:nvSpPr>
          <p:cNvPr id="27" name="Content Placeholder 2"/>
          <p:cNvSpPr txBox="1">
            <a:spLocks/>
          </p:cNvSpPr>
          <p:nvPr/>
        </p:nvSpPr>
        <p:spPr>
          <a:xfrm>
            <a:off x="169757" y="1752600"/>
            <a:ext cx="1735243" cy="1719798"/>
          </a:xfrm>
          <a:prstGeom prst="rect">
            <a:avLst/>
          </a:prstGeom>
          <a:solidFill>
            <a:srgbClr val="EBF1DE"/>
          </a:solidFill>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defTabSz="914400">
              <a:spcBef>
                <a:spcPts val="0"/>
              </a:spcBef>
              <a:buNone/>
            </a:pPr>
            <a:r>
              <a:rPr lang="en-US" sz="1100" dirty="0">
                <a:latin typeface="+mn-lt"/>
                <a:cs typeface="Arial" panose="020B0604020202020204" pitchFamily="34" charset="0"/>
              </a:rPr>
              <a:t>When this option is selected on the NOD, the appellant may submit evidence within the 90 day window following submission of the NOD.  The Board does not have a duty to assist and the record is otherwise closed.</a:t>
            </a:r>
          </a:p>
        </p:txBody>
      </p:sp>
      <p:sp>
        <p:nvSpPr>
          <p:cNvPr id="28" name="Text Placeholder 3"/>
          <p:cNvSpPr txBox="1">
            <a:spLocks/>
          </p:cNvSpPr>
          <p:nvPr/>
        </p:nvSpPr>
        <p:spPr>
          <a:xfrm>
            <a:off x="7165750" y="1074252"/>
            <a:ext cx="1828800" cy="457200"/>
          </a:xfrm>
          <a:prstGeom prst="rect">
            <a:avLst/>
          </a:prstGeom>
          <a:solidFill>
            <a:srgbClr val="D98FA4"/>
          </a:solidFill>
        </p:spPr>
        <p:txBody>
          <a:bodyPr anchor="ctr"/>
          <a:lst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800" b="1" dirty="0">
                <a:latin typeface="+mn-lt"/>
              </a:rPr>
              <a:t>Hearing Docket</a:t>
            </a:r>
          </a:p>
        </p:txBody>
      </p:sp>
      <p:sp>
        <p:nvSpPr>
          <p:cNvPr id="29" name="Content Placeholder 4"/>
          <p:cNvSpPr txBox="1">
            <a:spLocks/>
          </p:cNvSpPr>
          <p:nvPr/>
        </p:nvSpPr>
        <p:spPr>
          <a:xfrm>
            <a:off x="7165750" y="1531453"/>
            <a:ext cx="1828800" cy="1592748"/>
          </a:xfrm>
          <a:prstGeom prst="rect">
            <a:avLst/>
          </a:prstGeom>
          <a:solidFill>
            <a:srgbClr val="F2DCDB"/>
          </a:solidFill>
        </p:spPr>
        <p:txBody>
          <a:bodyPr>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defTabSz="914400">
              <a:spcBef>
                <a:spcPts val="0"/>
              </a:spcBef>
              <a:buNone/>
            </a:pPr>
            <a:r>
              <a:rPr lang="en-US" sz="1100" dirty="0">
                <a:latin typeface="+mn-lt"/>
                <a:cs typeface="Arial" panose="020B0604020202020204" pitchFamily="34" charset="0"/>
              </a:rPr>
              <a:t>When this option is selected on the NOD, the appellant will be scheduled for a Board hearing. Additionally, the appellant may submit evidence within the 90 day window following the scheduled hearing.  The Board does not have a duty to assist and the record is otherwise closed.</a:t>
            </a:r>
          </a:p>
        </p:txBody>
      </p:sp>
      <p:sp>
        <p:nvSpPr>
          <p:cNvPr id="30" name="Text Placeholder 1"/>
          <p:cNvSpPr txBox="1">
            <a:spLocks/>
          </p:cNvSpPr>
          <p:nvPr/>
        </p:nvSpPr>
        <p:spPr>
          <a:xfrm>
            <a:off x="169757" y="3572868"/>
            <a:ext cx="1735243" cy="483855"/>
          </a:xfrm>
          <a:prstGeom prst="rect">
            <a:avLst/>
          </a:prstGeom>
          <a:solidFill>
            <a:srgbClr val="32729A"/>
          </a:solidFill>
        </p:spPr>
        <p:txBody>
          <a:bodyPr vert="horz" lIns="91440" tIns="45720" rIns="91440" bIns="45720" rtlCol="0" anchor="ctr">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Font typeface="Arial"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Font typeface="Arial" pitchFamily="34" charset="0"/>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spcBef>
                <a:spcPct val="20000"/>
              </a:spcBef>
              <a:buFont typeface="Arial" pitchFamily="34" charset="0"/>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spcBef>
                <a:spcPct val="20000"/>
              </a:spcBef>
              <a:buFont typeface="Arial"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pPr algn="ctr"/>
            <a:r>
              <a:rPr lang="en-US" sz="1800" dirty="0">
                <a:solidFill>
                  <a:schemeClr val="bg1"/>
                </a:solidFill>
                <a:latin typeface="+mn-lt"/>
              </a:rPr>
              <a:t>Direct Docket</a:t>
            </a:r>
          </a:p>
        </p:txBody>
      </p:sp>
      <p:sp>
        <p:nvSpPr>
          <p:cNvPr id="31" name="Content Placeholder 4"/>
          <p:cNvSpPr txBox="1">
            <a:spLocks/>
          </p:cNvSpPr>
          <p:nvPr/>
        </p:nvSpPr>
        <p:spPr>
          <a:xfrm>
            <a:off x="169756" y="4046956"/>
            <a:ext cx="1735243" cy="1903579"/>
          </a:xfrm>
          <a:prstGeom prst="rect">
            <a:avLst/>
          </a:prstGeom>
          <a:solidFill>
            <a:srgbClr val="DCE6F2"/>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gn="ctr">
              <a:spcBef>
                <a:spcPts val="0"/>
              </a:spcBef>
              <a:buNone/>
            </a:pPr>
            <a:r>
              <a:rPr lang="en-US" sz="1100" dirty="0">
                <a:latin typeface="+mn-lt"/>
              </a:rPr>
              <a:t>When this option is selected on the NOD, the appellant receives direct review by the Board of the evidence that was before VBA in the decision on appeal.  The Board has a 365-day timeliness goal for this docket.  </a:t>
            </a:r>
            <a:r>
              <a:rPr lang="en-US" sz="1100" u="sng" dirty="0">
                <a:latin typeface="+mn-lt"/>
              </a:rPr>
              <a:t>Quality feedback loop for VBA</a:t>
            </a:r>
            <a:r>
              <a:rPr lang="en-US" sz="1100" dirty="0">
                <a:latin typeface="+mn-lt"/>
              </a:rPr>
              <a:t>.</a:t>
            </a:r>
          </a:p>
        </p:txBody>
      </p:sp>
      <p:grpSp>
        <p:nvGrpSpPr>
          <p:cNvPr id="42" name="Group 41"/>
          <p:cNvGrpSpPr/>
          <p:nvPr/>
        </p:nvGrpSpPr>
        <p:grpSpPr>
          <a:xfrm>
            <a:off x="2133600" y="1143000"/>
            <a:ext cx="4881623" cy="4731336"/>
            <a:chOff x="2052577" y="1219200"/>
            <a:chExt cx="4881623" cy="4731336"/>
          </a:xfrm>
        </p:grpSpPr>
        <p:sp>
          <p:nvSpPr>
            <p:cNvPr id="5" name="Rectangle 4"/>
            <p:cNvSpPr/>
            <p:nvPr/>
          </p:nvSpPr>
          <p:spPr>
            <a:xfrm>
              <a:off x="3733800" y="1219200"/>
              <a:ext cx="1295400" cy="533400"/>
            </a:xfrm>
            <a:prstGeom prst="rect">
              <a:avLst/>
            </a:prstGeom>
            <a:solidFill>
              <a:srgbClr val="BFEFF9"/>
            </a:solidFill>
            <a:ln>
              <a:solidFill>
                <a:srgbClr val="66CC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VBA Decision</a:t>
              </a:r>
            </a:p>
          </p:txBody>
        </p:sp>
        <p:sp>
          <p:nvSpPr>
            <p:cNvPr id="13" name="Rectangle 12"/>
            <p:cNvSpPr/>
            <p:nvPr/>
          </p:nvSpPr>
          <p:spPr>
            <a:xfrm>
              <a:off x="2133600" y="3205698"/>
              <a:ext cx="1295400" cy="533400"/>
            </a:xfrm>
            <a:prstGeom prst="rect">
              <a:avLst/>
            </a:prstGeom>
            <a:solidFill>
              <a:srgbClr val="93F286"/>
            </a:solidFill>
            <a:ln>
              <a:solidFill>
                <a:srgbClr val="7ABC3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Evidence Docket</a:t>
              </a:r>
            </a:p>
          </p:txBody>
        </p:sp>
        <p:sp>
          <p:nvSpPr>
            <p:cNvPr id="14" name="Rectangle 13"/>
            <p:cNvSpPr/>
            <p:nvPr/>
          </p:nvSpPr>
          <p:spPr>
            <a:xfrm>
              <a:off x="3780430" y="3205698"/>
              <a:ext cx="1295400" cy="533400"/>
            </a:xfrm>
            <a:prstGeom prst="rect">
              <a:avLst/>
            </a:prstGeom>
            <a:solidFill>
              <a:srgbClr val="32729A"/>
            </a:solidFill>
            <a:ln>
              <a:solidFill>
                <a:srgbClr val="32729A"/>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Direct Docket</a:t>
              </a:r>
            </a:p>
          </p:txBody>
        </p:sp>
        <p:sp>
          <p:nvSpPr>
            <p:cNvPr id="15" name="Rectangle 14"/>
            <p:cNvSpPr/>
            <p:nvPr/>
          </p:nvSpPr>
          <p:spPr>
            <a:xfrm>
              <a:off x="5410200" y="3205698"/>
              <a:ext cx="1295400" cy="533400"/>
            </a:xfrm>
            <a:prstGeom prst="rect">
              <a:avLst/>
            </a:prstGeom>
            <a:solidFill>
              <a:srgbClr val="D98FA4"/>
            </a:solidFill>
            <a:ln>
              <a:solidFill>
                <a:srgbClr val="D98FA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Hearing Docket</a:t>
              </a:r>
            </a:p>
          </p:txBody>
        </p:sp>
        <p:sp>
          <p:nvSpPr>
            <p:cNvPr id="16" name="Rectangle 15"/>
            <p:cNvSpPr/>
            <p:nvPr/>
          </p:nvSpPr>
          <p:spPr>
            <a:xfrm>
              <a:off x="2052577" y="5265761"/>
              <a:ext cx="1600200" cy="684775"/>
            </a:xfrm>
            <a:prstGeom prst="rect">
              <a:avLst/>
            </a:prstGeom>
            <a:solidFill>
              <a:schemeClr val="accent3">
                <a:lumMod val="40000"/>
                <a:lumOff val="60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Supplemental Claim</a:t>
              </a:r>
            </a:p>
          </p:txBody>
        </p:sp>
        <p:sp>
          <p:nvSpPr>
            <p:cNvPr id="17" name="Rectangle 16"/>
            <p:cNvSpPr/>
            <p:nvPr/>
          </p:nvSpPr>
          <p:spPr>
            <a:xfrm>
              <a:off x="3822510" y="5257799"/>
              <a:ext cx="1373317" cy="692736"/>
            </a:xfrm>
            <a:prstGeom prst="rect">
              <a:avLst/>
            </a:prstGeom>
            <a:solidFill>
              <a:srgbClr val="BFEFF9"/>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Board Decision</a:t>
              </a:r>
            </a:p>
          </p:txBody>
        </p:sp>
        <p:sp>
          <p:nvSpPr>
            <p:cNvPr id="18" name="Rectangle 17"/>
            <p:cNvSpPr/>
            <p:nvPr/>
          </p:nvSpPr>
          <p:spPr>
            <a:xfrm>
              <a:off x="5410200" y="5265760"/>
              <a:ext cx="1295400" cy="684775"/>
            </a:xfrm>
            <a:prstGeom prst="rect">
              <a:avLst/>
            </a:prstGeom>
            <a:solidFill>
              <a:schemeClr val="accent3">
                <a:lumMod val="40000"/>
                <a:lumOff val="60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Appeal to CAVC</a:t>
              </a:r>
            </a:p>
          </p:txBody>
        </p:sp>
        <p:cxnSp>
          <p:nvCxnSpPr>
            <p:cNvPr id="8" name="Straight Arrow Connector 7"/>
            <p:cNvCxnSpPr>
              <a:stCxn id="5" idx="2"/>
            </p:cNvCxnSpPr>
            <p:nvPr/>
          </p:nvCxnSpPr>
          <p:spPr>
            <a:xfrm>
              <a:off x="4381500" y="1752600"/>
              <a:ext cx="14785" cy="1371600"/>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3748585" y="2110227"/>
              <a:ext cx="1295400" cy="533400"/>
            </a:xfrm>
            <a:prstGeom prst="rect">
              <a:avLst/>
            </a:prstGeom>
            <a:solidFill>
              <a:schemeClr val="bg1">
                <a:lumMod val="75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NOD</a:t>
              </a:r>
            </a:p>
          </p:txBody>
        </p:sp>
        <p:cxnSp>
          <p:nvCxnSpPr>
            <p:cNvPr id="24" name="Straight Arrow Connector 23"/>
            <p:cNvCxnSpPr/>
            <p:nvPr/>
          </p:nvCxnSpPr>
          <p:spPr>
            <a:xfrm>
              <a:off x="4396285" y="3749334"/>
              <a:ext cx="14785" cy="1371600"/>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20" name="Flowchart: Alternate Process 19"/>
            <p:cNvSpPr/>
            <p:nvPr/>
          </p:nvSpPr>
          <p:spPr>
            <a:xfrm>
              <a:off x="3822510" y="4191001"/>
              <a:ext cx="1253320" cy="533400"/>
            </a:xfrm>
            <a:prstGeom prst="flowChartAlternateProcess">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dirty="0">
                  <a:solidFill>
                    <a:schemeClr val="tx1"/>
                  </a:solidFill>
                </a:rPr>
                <a:t>Closed record and 365 days timeliness goal</a:t>
              </a:r>
            </a:p>
          </p:txBody>
        </p:sp>
        <p:cxnSp>
          <p:nvCxnSpPr>
            <p:cNvPr id="25" name="Straight Arrow Connector 24"/>
            <p:cNvCxnSpPr/>
            <p:nvPr/>
          </p:nvCxnSpPr>
          <p:spPr>
            <a:xfrm flipH="1">
              <a:off x="3124200" y="2685114"/>
              <a:ext cx="990600" cy="463871"/>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a:off x="4724400" y="2686175"/>
              <a:ext cx="1143000" cy="463871"/>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2779025" y="3772505"/>
              <a:ext cx="1183375" cy="1348429"/>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6" name="Flowchart: Alternate Process 5"/>
            <p:cNvSpPr/>
            <p:nvPr/>
          </p:nvSpPr>
          <p:spPr>
            <a:xfrm>
              <a:off x="2133600" y="4191001"/>
              <a:ext cx="1371600" cy="533400"/>
            </a:xfrm>
            <a:prstGeom prst="flowChartAlternateProcess">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dirty="0">
                  <a:solidFill>
                    <a:schemeClr val="tx1"/>
                  </a:solidFill>
                </a:rPr>
                <a:t>Additional evidence submitted within 90 days following NOD</a:t>
              </a:r>
            </a:p>
          </p:txBody>
        </p:sp>
        <p:cxnSp>
          <p:nvCxnSpPr>
            <p:cNvPr id="34" name="Straight Arrow Connector 33"/>
            <p:cNvCxnSpPr/>
            <p:nvPr/>
          </p:nvCxnSpPr>
          <p:spPr>
            <a:xfrm flipH="1">
              <a:off x="4876800" y="3772505"/>
              <a:ext cx="1391229" cy="1348429"/>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21" name="Flowchart: Alternate Process 20"/>
            <p:cNvSpPr/>
            <p:nvPr/>
          </p:nvSpPr>
          <p:spPr>
            <a:xfrm>
              <a:off x="5334000" y="4191001"/>
              <a:ext cx="1600200" cy="660816"/>
            </a:xfrm>
            <a:prstGeom prst="flowChartAlternateProcess">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dirty="0">
                  <a:solidFill>
                    <a:schemeClr val="tx1"/>
                  </a:solidFill>
                </a:rPr>
                <a:t>Board hearing and additional evidence submitted within 90 days following hearing</a:t>
              </a:r>
            </a:p>
          </p:txBody>
        </p:sp>
        <p:cxnSp>
          <p:nvCxnSpPr>
            <p:cNvPr id="35" name="Straight Arrow Connector 34"/>
            <p:cNvCxnSpPr/>
            <p:nvPr/>
          </p:nvCxnSpPr>
          <p:spPr>
            <a:xfrm flipH="1">
              <a:off x="3405127" y="5695071"/>
              <a:ext cx="495300" cy="0"/>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flipV="1">
              <a:off x="5075830" y="5675875"/>
              <a:ext cx="496584" cy="10735"/>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089784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PL 115-55 Key Points</a:t>
            </a:r>
          </a:p>
        </p:txBody>
      </p:sp>
      <p:sp>
        <p:nvSpPr>
          <p:cNvPr id="3" name="Slide Number Placeholder 2"/>
          <p:cNvSpPr>
            <a:spLocks noGrp="1"/>
          </p:cNvSpPr>
          <p:nvPr>
            <p:ph type="sldNum" sz="quarter" idx="4294967295"/>
          </p:nvPr>
        </p:nvSpPr>
        <p:spPr>
          <a:xfrm>
            <a:off x="7010400" y="6400800"/>
            <a:ext cx="2133600" cy="365125"/>
          </a:xfrm>
          <a:prstGeom prst="rect">
            <a:avLst/>
          </a:prstGeom>
        </p:spPr>
        <p:txBody>
          <a:bodyPr/>
          <a:lstStyle/>
          <a:p>
            <a:pPr algn="r"/>
            <a:fld id="{D983F1FA-211D-3044-9E35-958DFBC26156}" type="slidenum">
              <a:rPr lang="en-US" smtClean="0">
                <a:solidFill>
                  <a:prstClr val="white"/>
                </a:solidFill>
              </a:rPr>
              <a:pPr algn="r"/>
              <a:t>8</a:t>
            </a:fld>
            <a:endParaRPr lang="en-US" dirty="0">
              <a:solidFill>
                <a:prstClr val="white"/>
              </a:solidFill>
            </a:endParaRPr>
          </a:p>
        </p:txBody>
      </p:sp>
      <p:sp>
        <p:nvSpPr>
          <p:cNvPr id="4" name="Rectangle 3"/>
          <p:cNvSpPr/>
          <p:nvPr/>
        </p:nvSpPr>
        <p:spPr>
          <a:xfrm>
            <a:off x="76200" y="1052929"/>
            <a:ext cx="9010650" cy="5016758"/>
          </a:xfrm>
          <a:prstGeom prst="rect">
            <a:avLst/>
          </a:prstGeom>
        </p:spPr>
        <p:txBody>
          <a:bodyPr wrap="square">
            <a:spAutoFit/>
          </a:bodyPr>
          <a:lstStyle/>
          <a:p>
            <a:pPr marL="457200" indent="-457200">
              <a:buFont typeface="Arial" panose="020B0604020202020204" pitchFamily="34" charset="0"/>
              <a:buChar char="•"/>
            </a:pPr>
            <a:r>
              <a:rPr lang="en-US" sz="2800" dirty="0">
                <a:solidFill>
                  <a:srgbClr val="002060"/>
                </a:solidFill>
                <a:latin typeface="Myriad Pro"/>
              </a:rPr>
              <a:t>Three lane framework for Veterans to choose from when dissatisfied with VA’s decision on their claim</a:t>
            </a:r>
          </a:p>
          <a:p>
            <a:pPr marL="457200" indent="-457200">
              <a:buFont typeface="Arial" panose="020B0604020202020204" pitchFamily="34" charset="0"/>
              <a:buChar char="•"/>
            </a:pPr>
            <a:endParaRPr lang="en-US" sz="800" dirty="0">
              <a:solidFill>
                <a:srgbClr val="002060"/>
              </a:solidFill>
              <a:latin typeface="Myriad Pro"/>
            </a:endParaRPr>
          </a:p>
          <a:p>
            <a:pPr marL="457200" indent="-457200">
              <a:buFont typeface="Arial" panose="020B0604020202020204" pitchFamily="34" charset="0"/>
              <a:buChar char="•"/>
            </a:pPr>
            <a:r>
              <a:rPr lang="en-US" sz="2800" dirty="0">
                <a:solidFill>
                  <a:srgbClr val="002060"/>
                </a:solidFill>
                <a:latin typeface="Myriad Pro"/>
              </a:rPr>
              <a:t>Improved notification of all VA decisions </a:t>
            </a:r>
          </a:p>
          <a:p>
            <a:pPr marL="457200" indent="-457200">
              <a:buFont typeface="Arial" panose="020B0604020202020204" pitchFamily="34" charset="0"/>
              <a:buChar char="•"/>
            </a:pPr>
            <a:endParaRPr lang="en-US" sz="800" dirty="0">
              <a:solidFill>
                <a:srgbClr val="002060"/>
              </a:solidFill>
              <a:latin typeface="Myriad Pro"/>
            </a:endParaRPr>
          </a:p>
          <a:p>
            <a:pPr marL="457200" indent="-457200">
              <a:buFont typeface="Arial" panose="020B0604020202020204" pitchFamily="34" charset="0"/>
              <a:buChar char="•"/>
            </a:pPr>
            <a:r>
              <a:rPr lang="en-US" sz="2800" dirty="0">
                <a:solidFill>
                  <a:srgbClr val="002060"/>
                </a:solidFill>
                <a:latin typeface="Myriad Pro"/>
              </a:rPr>
              <a:t>A mechanism for correction of duty to assist errors identified by the agency of original jurisdiction (AOJ) or the Board of Veterans’ Appeals (Board)</a:t>
            </a:r>
          </a:p>
          <a:p>
            <a:pPr marL="457200" indent="-457200">
              <a:buFont typeface="Arial" panose="020B0604020202020204" pitchFamily="34" charset="0"/>
              <a:buChar char="•"/>
            </a:pPr>
            <a:endParaRPr lang="en-US" sz="800" dirty="0">
              <a:solidFill>
                <a:srgbClr val="002060"/>
              </a:solidFill>
              <a:latin typeface="Myriad Pro"/>
            </a:endParaRPr>
          </a:p>
          <a:p>
            <a:pPr marL="457200" indent="-457200">
              <a:buFont typeface="Arial" panose="020B0604020202020204" pitchFamily="34" charset="0"/>
              <a:buChar char="•"/>
            </a:pPr>
            <a:r>
              <a:rPr lang="en-US" sz="2800" dirty="0">
                <a:solidFill>
                  <a:srgbClr val="002060"/>
                </a:solidFill>
                <a:latin typeface="Myriad Pro"/>
              </a:rPr>
              <a:t>Effective date protections for continuously pursued claims</a:t>
            </a:r>
          </a:p>
          <a:p>
            <a:pPr marL="457200" indent="-457200">
              <a:buFont typeface="Arial" panose="020B0604020202020204" pitchFamily="34" charset="0"/>
              <a:buChar char="•"/>
            </a:pPr>
            <a:endParaRPr lang="en-US" sz="800" dirty="0">
              <a:solidFill>
                <a:srgbClr val="002060"/>
              </a:solidFill>
              <a:latin typeface="Myriad Pro"/>
            </a:endParaRPr>
          </a:p>
          <a:p>
            <a:pPr marL="457200" indent="-457200">
              <a:buFont typeface="Arial" panose="020B0604020202020204" pitchFamily="34" charset="0"/>
              <a:buChar char="•"/>
            </a:pPr>
            <a:r>
              <a:rPr lang="en-US" sz="2800" dirty="0">
                <a:solidFill>
                  <a:srgbClr val="002060"/>
                </a:solidFill>
                <a:latin typeface="Myriad Pro"/>
              </a:rPr>
              <a:t>Findings favorable to a claimant are binding on VA and Board adjudicators</a:t>
            </a:r>
            <a:endParaRPr lang="en-US" sz="800" dirty="0">
              <a:solidFill>
                <a:srgbClr val="002060"/>
              </a:solidFill>
              <a:latin typeface="Myriad Pro"/>
            </a:endParaRPr>
          </a:p>
          <a:p>
            <a:pPr marL="457200" indent="-457200">
              <a:buFont typeface="Arial" panose="020B0604020202020204" pitchFamily="34" charset="0"/>
              <a:buChar char="•"/>
            </a:pPr>
            <a:endParaRPr lang="en-US" sz="800" dirty="0">
              <a:solidFill>
                <a:srgbClr val="002060"/>
              </a:solidFill>
              <a:latin typeface="Myriad Pro"/>
            </a:endParaRPr>
          </a:p>
        </p:txBody>
      </p:sp>
    </p:spTree>
    <p:extLst>
      <p:ext uri="{BB962C8B-B14F-4D97-AF65-F5344CB8AC3E}">
        <p14:creationId xmlns:p14="http://schemas.microsoft.com/office/powerpoint/2010/main" val="2272688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New Framework – Benefits</a:t>
            </a:r>
          </a:p>
        </p:txBody>
      </p:sp>
      <p:sp>
        <p:nvSpPr>
          <p:cNvPr id="3" name="Content Placeholder 2"/>
          <p:cNvSpPr>
            <a:spLocks noGrp="1"/>
          </p:cNvSpPr>
          <p:nvPr>
            <p:ph idx="1"/>
          </p:nvPr>
        </p:nvSpPr>
        <p:spPr>
          <a:xfrm>
            <a:off x="-228600" y="914400"/>
            <a:ext cx="9372600" cy="5059365"/>
          </a:xfrm>
        </p:spPr>
        <p:txBody>
          <a:bodyPr>
            <a:normAutofit fontScale="92500" lnSpcReduction="10000"/>
          </a:bodyPr>
          <a:lstStyle/>
          <a:p>
            <a:pPr marL="0" indent="0">
              <a:buNone/>
            </a:pPr>
            <a:endParaRPr lang="en-US" sz="600" b="1" dirty="0">
              <a:solidFill>
                <a:schemeClr val="accent2">
                  <a:lumMod val="50000"/>
                </a:schemeClr>
              </a:solidFill>
            </a:endParaRPr>
          </a:p>
          <a:p>
            <a:pPr marL="857250" indent="-457200"/>
            <a:r>
              <a:rPr lang="en-US" sz="3000" dirty="0">
                <a:solidFill>
                  <a:schemeClr val="accent2">
                    <a:lumMod val="50000"/>
                  </a:schemeClr>
                </a:solidFill>
              </a:rPr>
              <a:t>Understandable process</a:t>
            </a:r>
          </a:p>
          <a:p>
            <a:pPr marL="857250" indent="-457200"/>
            <a:r>
              <a:rPr lang="en-US" sz="3000" dirty="0">
                <a:solidFill>
                  <a:schemeClr val="accent2">
                    <a:lumMod val="50000"/>
                  </a:schemeClr>
                </a:solidFill>
              </a:rPr>
              <a:t>Multiple options for Veterans instead of one</a:t>
            </a:r>
          </a:p>
          <a:p>
            <a:pPr marL="857250" indent="-457200"/>
            <a:r>
              <a:rPr lang="en-US" sz="3000" dirty="0">
                <a:solidFill>
                  <a:schemeClr val="accent2">
                    <a:lumMod val="50000"/>
                  </a:schemeClr>
                </a:solidFill>
              </a:rPr>
              <a:t>Improved notice as to which option might be best</a:t>
            </a:r>
          </a:p>
          <a:p>
            <a:pPr marL="857250" indent="-457200"/>
            <a:r>
              <a:rPr lang="en-US" sz="3000" dirty="0">
                <a:solidFill>
                  <a:schemeClr val="accent2">
                    <a:lumMod val="50000"/>
                  </a:schemeClr>
                </a:solidFill>
              </a:rPr>
              <a:t>Early resolution of disagreements</a:t>
            </a:r>
          </a:p>
          <a:p>
            <a:pPr marL="857250" indent="-457200"/>
            <a:r>
              <a:rPr lang="en-US" sz="3000" dirty="0">
                <a:solidFill>
                  <a:schemeClr val="accent2">
                    <a:lumMod val="50000"/>
                  </a:schemeClr>
                </a:solidFill>
              </a:rPr>
              <a:t>Each lane with a clearly defined start/end point</a:t>
            </a:r>
          </a:p>
          <a:p>
            <a:pPr marL="857250" indent="-457200"/>
            <a:r>
              <a:rPr lang="en-US" sz="3000" dirty="0">
                <a:solidFill>
                  <a:schemeClr val="accent2">
                    <a:lumMod val="50000"/>
                  </a:schemeClr>
                </a:solidFill>
              </a:rPr>
              <a:t>Higher-Level Review and Appeal lanes provide quality feedback to VBA</a:t>
            </a:r>
          </a:p>
          <a:p>
            <a:pPr marL="857250" indent="-457200"/>
            <a:r>
              <a:rPr lang="en-US" sz="3000" dirty="0">
                <a:solidFill>
                  <a:schemeClr val="accent2">
                    <a:lumMod val="50000"/>
                  </a:schemeClr>
                </a:solidFill>
              </a:rPr>
              <a:t>Workload transparency for better workload/resource projections</a:t>
            </a:r>
          </a:p>
          <a:p>
            <a:pPr marL="857250" indent="-457200"/>
            <a:r>
              <a:rPr lang="en-US" sz="3000" dirty="0">
                <a:solidFill>
                  <a:schemeClr val="accent2">
                    <a:lumMod val="50000"/>
                  </a:schemeClr>
                </a:solidFill>
              </a:rPr>
              <a:t>VBA as claims agency, Board as appeals agency</a:t>
            </a:r>
          </a:p>
        </p:txBody>
      </p:sp>
      <p:sp>
        <p:nvSpPr>
          <p:cNvPr id="5" name="Slide Number Placeholder 4"/>
          <p:cNvSpPr>
            <a:spLocks noGrp="1"/>
          </p:cNvSpPr>
          <p:nvPr>
            <p:ph type="sldNum" sz="quarter" idx="4294967295"/>
          </p:nvPr>
        </p:nvSpPr>
        <p:spPr>
          <a:xfrm>
            <a:off x="7010400" y="6400800"/>
            <a:ext cx="2133600" cy="365125"/>
          </a:xfrm>
          <a:prstGeom prst="rect">
            <a:avLst/>
          </a:prstGeom>
        </p:spPr>
        <p:txBody>
          <a:bodyPr/>
          <a:lstStyle/>
          <a:p>
            <a:pPr algn="r"/>
            <a:fld id="{D983F1FA-211D-3044-9E35-958DFBC26156}" type="slidenum">
              <a:rPr lang="en-US" smtClean="0">
                <a:solidFill>
                  <a:schemeClr val="bg1"/>
                </a:solidFill>
              </a:rPr>
              <a:pPr algn="r"/>
              <a:t>9</a:t>
            </a:fld>
            <a:endParaRPr lang="en-US" dirty="0">
              <a:solidFill>
                <a:schemeClr val="bg1"/>
              </a:solidFill>
            </a:endParaRPr>
          </a:p>
        </p:txBody>
      </p:sp>
    </p:spTree>
    <p:extLst>
      <p:ext uri="{BB962C8B-B14F-4D97-AF65-F5344CB8AC3E}">
        <p14:creationId xmlns:p14="http://schemas.microsoft.com/office/powerpoint/2010/main" val="1726361776"/>
      </p:ext>
    </p:extLst>
  </p:cSld>
  <p:clrMapOvr>
    <a:masterClrMapping/>
  </p:clrMapOvr>
</p:sld>
</file>

<file path=ppt/theme/theme1.xml><?xml version="1.0" encoding="utf-8"?>
<a:theme xmlns:a="http://schemas.openxmlformats.org/drawingml/2006/main" name="2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3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VBA - TEMP">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8B7F61C0FF3648A7E19D56EBC0B092" ma:contentTypeVersion="0" ma:contentTypeDescription="Create a new document." ma:contentTypeScope="" ma:versionID="185c7c0d1303ca71ad5cb831b62cebf0">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45D6C5E-B483-484B-90C2-64C174F1DF72}">
  <ds:schemaRefs>
    <ds:schemaRef ds:uri="http://schemas.microsoft.com/sharepoint/v3/contenttype/forms"/>
  </ds:schemaRefs>
</ds:datastoreItem>
</file>

<file path=customXml/itemProps2.xml><?xml version="1.0" encoding="utf-8"?>
<ds:datastoreItem xmlns:ds="http://schemas.openxmlformats.org/officeDocument/2006/customXml" ds:itemID="{802D362F-F21C-4299-9827-1AE44A0D1D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BB9E3EE-BD0B-40B0-8A2D-9131100FE369}">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5816</TotalTime>
  <Words>1820</Words>
  <Application>Microsoft Office PowerPoint</Application>
  <PresentationFormat>On-screen Show (4:3)</PresentationFormat>
  <Paragraphs>244</Paragraphs>
  <Slides>17</Slides>
  <Notes>15</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17</vt:i4>
      </vt:variant>
    </vt:vector>
  </HeadingPairs>
  <TitlesOfParts>
    <vt:vector size="27" baseType="lpstr">
      <vt:lpstr>Arial</vt:lpstr>
      <vt:lpstr>Calibri</vt:lpstr>
      <vt:lpstr>Courier New</vt:lpstr>
      <vt:lpstr>Georgia</vt:lpstr>
      <vt:lpstr>Myriad Pro</vt:lpstr>
      <vt:lpstr>Times New Roman</vt:lpstr>
      <vt:lpstr>Wingdings</vt:lpstr>
      <vt:lpstr>2_Office Theme</vt:lpstr>
      <vt:lpstr>3_Office Theme</vt:lpstr>
      <vt:lpstr>VBA - TEMP</vt:lpstr>
      <vt:lpstr>Introduction to Public Law 115-55 &amp; Rapid Appeals Modernization Program (RAMP)</vt:lpstr>
      <vt:lpstr>Objectives</vt:lpstr>
      <vt:lpstr>References</vt:lpstr>
      <vt:lpstr>Appeals Modernization Act</vt:lpstr>
      <vt:lpstr>New Process: Three Lanes</vt:lpstr>
      <vt:lpstr>New Decision Review Process</vt:lpstr>
      <vt:lpstr>New Framework – Appeal Lane</vt:lpstr>
      <vt:lpstr>PL 115-55 Key Points</vt:lpstr>
      <vt:lpstr>New Framework – Benefits</vt:lpstr>
      <vt:lpstr>Rapid Appeals Modernization Program</vt:lpstr>
      <vt:lpstr>RAMP Opt-in Notice</vt:lpstr>
      <vt:lpstr>PowerPoint Presentation</vt:lpstr>
      <vt:lpstr>Knowledge Check</vt:lpstr>
      <vt:lpstr>RAMP Lanes</vt:lpstr>
      <vt:lpstr>Knowledge Check</vt:lpstr>
      <vt:lpstr>Knowledge Check Answer</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PL 115-55 &amp; RAMP PowerPoint Presentation</dc:title>
  <dc:subject>VSR, RVSR, DRO, AQRS, RQRS, CA</dc:subject>
  <dc:creator>Department of Veterans Affairs, Veterans Benefits Administration, Compensation Service, STAFF</dc:creator>
  <cp:lastModifiedBy>Kathy Poole</cp:lastModifiedBy>
  <cp:revision>159</cp:revision>
  <cp:lastPrinted>2018-01-25T16:31:56Z</cp:lastPrinted>
  <dcterms:created xsi:type="dcterms:W3CDTF">2017-11-21T14:29:00Z</dcterms:created>
  <dcterms:modified xsi:type="dcterms:W3CDTF">2019-03-18T18:51:56Z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0x010100698B7F61C0FF3648A7E19D56EBC0B092</vt:lpwstr>
  </property>
  <property fmtid="{D5CDD505-2E9C-101B-9397-08002B2CF9AE}" pid="3" name="Language">
    <vt:lpwstr>en</vt:lpwstr>
  </property>
  <property fmtid="{D5CDD505-2E9C-101B-9397-08002B2CF9AE}" pid="4" name="Type">
    <vt:lpwstr>Presentation</vt:lpwstr>
  </property>
</Properties>
</file>