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2"/>
  </p:notesMasterIdLst>
  <p:sldIdLst>
    <p:sldId id="256" r:id="rId2"/>
    <p:sldId id="317" r:id="rId3"/>
    <p:sldId id="318" r:id="rId4"/>
    <p:sldId id="319" r:id="rId5"/>
    <p:sldId id="330" r:id="rId6"/>
    <p:sldId id="328" r:id="rId7"/>
    <p:sldId id="331" r:id="rId8"/>
    <p:sldId id="332" r:id="rId9"/>
    <p:sldId id="314" r:id="rId10"/>
    <p:sldId id="261" r:id="rId11"/>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Whitney Blair" initials="WCB"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59" autoAdjust="0"/>
    <p:restoredTop sz="64476" autoAdjust="0"/>
  </p:normalViewPr>
  <p:slideViewPr>
    <p:cSldViewPr>
      <p:cViewPr varScale="1">
        <p:scale>
          <a:sx n="73" d="100"/>
          <a:sy n="73" d="100"/>
        </p:scale>
        <p:origin x="2610" y="5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idx="1"/>
          </p:nvPr>
        </p:nvSpPr>
        <p:spPr>
          <a:xfrm>
            <a:off x="3936768" y="0"/>
            <a:ext cx="3011699" cy="461804"/>
          </a:xfrm>
          <a:prstGeom prst="rect">
            <a:avLst/>
          </a:prstGeom>
        </p:spPr>
        <p:txBody>
          <a:bodyPr vert="horz" lIns="92492" tIns="46246" rIns="92492" bIns="46246" rtlCol="0"/>
          <a:lstStyle>
            <a:lvl1pPr algn="r">
              <a:defRPr sz="1200"/>
            </a:lvl1pPr>
          </a:lstStyle>
          <a:p>
            <a:fld id="{A52273F2-AC38-4C03-8E5C-2CFF03455D9E}" type="datetimeFigureOut">
              <a:rPr lang="en-US" smtClean="0"/>
              <a:t>2/1/2018</a:t>
            </a:fld>
            <a:endParaRPr lang="en-US"/>
          </a:p>
        </p:txBody>
      </p:sp>
      <p:sp>
        <p:nvSpPr>
          <p:cNvPr id="4" name="Slide Image Placeholder 3"/>
          <p:cNvSpPr>
            <a:spLocks noGrp="1" noRot="1" noChangeAspect="1"/>
          </p:cNvSpPr>
          <p:nvPr>
            <p:ph type="sldImg" idx="2"/>
          </p:nvPr>
        </p:nvSpPr>
        <p:spPr>
          <a:xfrm>
            <a:off x="1165225" y="692150"/>
            <a:ext cx="4619625" cy="3463925"/>
          </a:xfrm>
          <a:prstGeom prst="rect">
            <a:avLst/>
          </a:prstGeom>
          <a:noFill/>
          <a:ln w="12700">
            <a:solidFill>
              <a:prstClr val="black"/>
            </a:solidFill>
          </a:ln>
        </p:spPr>
        <p:txBody>
          <a:bodyPr vert="horz" lIns="92492" tIns="46246" rIns="92492" bIns="46246" rtlCol="0" anchor="ctr"/>
          <a:lstStyle/>
          <a:p>
            <a:endParaRPr lang="en-US"/>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92" tIns="46246" rIns="92492" bIns="4624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8"/>
            <a:ext cx="3011699" cy="461804"/>
          </a:xfrm>
          <a:prstGeom prst="rect">
            <a:avLst/>
          </a:prstGeom>
        </p:spPr>
        <p:txBody>
          <a:bodyPr vert="horz" lIns="92492" tIns="46246" rIns="92492" bIns="46246" rtlCol="0" anchor="b"/>
          <a:lstStyle>
            <a:lvl1pPr algn="l">
              <a:defRPr sz="1200"/>
            </a:lvl1pPr>
          </a:lstStyle>
          <a:p>
            <a:endParaRPr lang="en-US"/>
          </a:p>
        </p:txBody>
      </p:sp>
      <p:sp>
        <p:nvSpPr>
          <p:cNvPr id="7" name="Slide Number Placeholder 6"/>
          <p:cNvSpPr>
            <a:spLocks noGrp="1"/>
          </p:cNvSpPr>
          <p:nvPr>
            <p:ph type="sldNum" sz="quarter" idx="5"/>
          </p:nvPr>
        </p:nvSpPr>
        <p:spPr>
          <a:xfrm>
            <a:off x="3936768" y="8772668"/>
            <a:ext cx="3011699" cy="461804"/>
          </a:xfrm>
          <a:prstGeom prst="rect">
            <a:avLst/>
          </a:prstGeom>
        </p:spPr>
        <p:txBody>
          <a:bodyPr vert="horz" lIns="92492" tIns="46246" rIns="92492" bIns="46246" rtlCol="0" anchor="b"/>
          <a:lstStyle>
            <a:lvl1pPr algn="r">
              <a:defRPr sz="1200"/>
            </a:lvl1pPr>
          </a:lstStyle>
          <a:p>
            <a:fld id="{8DB40390-A3B2-46B9-9773-DB13838AA237}" type="slidenum">
              <a:rPr lang="en-US" smtClean="0"/>
              <a:t>‹#›</a:t>
            </a:fld>
            <a:endParaRPr lang="en-US"/>
          </a:p>
        </p:txBody>
      </p:sp>
    </p:spTree>
    <p:extLst>
      <p:ext uri="{BB962C8B-B14F-4D97-AF65-F5344CB8AC3E}">
        <p14:creationId xmlns:p14="http://schemas.microsoft.com/office/powerpoint/2010/main" val="38456247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Instructor Notes:</a:t>
            </a:r>
            <a:endParaRPr lang="en-US" u="none" dirty="0"/>
          </a:p>
          <a:p>
            <a:endParaRPr lang="en-US" u="none" dirty="0"/>
          </a:p>
          <a:p>
            <a:r>
              <a:rPr lang="en-US" dirty="0"/>
              <a:t>The courses teaches fiduciary hub personnel about the changes made to the VA Form 21P-4703, </a:t>
            </a:r>
            <a:r>
              <a:rPr lang="en-US" i="1" dirty="0"/>
              <a:t>Fiduciary Agreement, </a:t>
            </a:r>
            <a:r>
              <a:rPr lang="en-US" dirty="0"/>
              <a:t>effective February</a:t>
            </a:r>
            <a:r>
              <a:rPr lang="en-US" baseline="0" dirty="0"/>
              <a:t> 7</a:t>
            </a:r>
            <a:r>
              <a:rPr lang="en-US" dirty="0"/>
              <a:t>, 2018, and also how to utilize</a:t>
            </a:r>
            <a:r>
              <a:rPr lang="en-US" baseline="0" dirty="0"/>
              <a:t> the form for fiduciary instruction</a:t>
            </a:r>
            <a:r>
              <a:rPr lang="en-US" dirty="0"/>
              <a:t>.</a:t>
            </a:r>
            <a:endParaRPr lang="en-US" u="sng" dirty="0"/>
          </a:p>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1</a:t>
            </a:fld>
            <a:endParaRPr lang="en-US"/>
          </a:p>
        </p:txBody>
      </p:sp>
    </p:spTree>
    <p:extLst>
      <p:ext uri="{BB962C8B-B14F-4D97-AF65-F5344CB8AC3E}">
        <p14:creationId xmlns:p14="http://schemas.microsoft.com/office/powerpoint/2010/main" val="30653159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67757" indent="-233878"/>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10</a:t>
            </a:fld>
            <a:endParaRPr lang="en-US"/>
          </a:p>
        </p:txBody>
      </p:sp>
    </p:spTree>
    <p:extLst>
      <p:ext uri="{BB962C8B-B14F-4D97-AF65-F5344CB8AC3E}">
        <p14:creationId xmlns:p14="http://schemas.microsoft.com/office/powerpoint/2010/main" val="5293962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Instructor Notes:</a:t>
            </a:r>
            <a:endParaRPr lang="en-US" u="none" dirty="0"/>
          </a:p>
          <a:p>
            <a:endParaRPr lang="en-US" u="none" dirty="0"/>
          </a:p>
          <a:p>
            <a:r>
              <a:rPr lang="en-US" dirty="0"/>
              <a:t>By the end of this lesson, the learner will be able to do the following:</a:t>
            </a:r>
          </a:p>
          <a:p>
            <a:pPr marL="457200" indent="-457200">
              <a:buFont typeface="Arial" panose="020B0604020202020204" pitchFamily="34" charset="0"/>
              <a:buChar char="•"/>
            </a:pPr>
            <a:r>
              <a:rPr lang="en-US" sz="3200" dirty="0"/>
              <a:t>State the purpose of the changes</a:t>
            </a:r>
          </a:p>
          <a:p>
            <a:pPr marL="462458" indent="-462458">
              <a:buFont typeface="Arial" panose="020B0604020202020204" pitchFamily="34" charset="0"/>
              <a:buChar char="•"/>
            </a:pPr>
            <a:r>
              <a:rPr lang="en-US" sz="3200" dirty="0"/>
              <a:t>Explain the major changes to the VA Form 21P-4703</a:t>
            </a:r>
          </a:p>
          <a:p>
            <a:pPr marL="462458" indent="-462458">
              <a:buFont typeface="Arial" panose="020B0604020202020204" pitchFamily="34" charset="0"/>
              <a:buChar char="•"/>
            </a:pPr>
            <a:r>
              <a:rPr lang="en-US" sz="3200" dirty="0"/>
              <a:t>Identify the fiduciary’s responsibilities to the beneficiary</a:t>
            </a:r>
          </a:p>
          <a:p>
            <a:pPr marL="462458" indent="-462458">
              <a:buFont typeface="Arial" panose="020B0604020202020204" pitchFamily="34" charset="0"/>
              <a:buChar char="•"/>
            </a:pPr>
            <a:r>
              <a:rPr lang="en-US" sz="3200" dirty="0">
                <a:solidFill>
                  <a:prstClr val="black"/>
                </a:solidFill>
              </a:rPr>
              <a:t>Identify the fiduciary’s responsibilities to VA</a:t>
            </a:r>
          </a:p>
          <a:p>
            <a:pPr marL="462458" indent="-462458">
              <a:buFont typeface="Arial" panose="020B0604020202020204" pitchFamily="34" charset="0"/>
              <a:buChar char="•"/>
            </a:pPr>
            <a:r>
              <a:rPr lang="en-US" sz="3200" dirty="0">
                <a:solidFill>
                  <a:prstClr val="black"/>
                </a:solidFill>
              </a:rPr>
              <a:t>Understand corresponding changes to FElux</a:t>
            </a:r>
          </a:p>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2</a:t>
            </a:fld>
            <a:endParaRPr lang="en-US"/>
          </a:p>
        </p:txBody>
      </p:sp>
    </p:spTree>
    <p:extLst>
      <p:ext uri="{BB962C8B-B14F-4D97-AF65-F5344CB8AC3E}">
        <p14:creationId xmlns:p14="http://schemas.microsoft.com/office/powerpoint/2010/main" val="5408804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4916">
              <a:defRPr/>
            </a:pPr>
            <a:r>
              <a:rPr lang="en-US" u="sng" dirty="0">
                <a:solidFill>
                  <a:prstClr val="black"/>
                </a:solidFill>
              </a:rPr>
              <a:t>Instructor Notes:</a:t>
            </a:r>
          </a:p>
          <a:p>
            <a:pPr defTabSz="924916">
              <a:defRPr/>
            </a:pPr>
            <a:endParaRPr lang="en-US" dirty="0">
              <a:solidFill>
                <a:prstClr val="black"/>
              </a:solidFill>
            </a:endParaRPr>
          </a:p>
          <a:p>
            <a:r>
              <a:rPr lang="en-US" dirty="0"/>
              <a:t>These</a:t>
            </a:r>
            <a:r>
              <a:rPr lang="en-US" baseline="0" dirty="0"/>
              <a:t> are the various references which we will discuss and refer to in today’s training:</a:t>
            </a:r>
          </a:p>
          <a:p>
            <a:endParaRPr lang="en-US" baseline="0" dirty="0"/>
          </a:p>
          <a:p>
            <a:pPr marL="173422" indent="-173422">
              <a:buFont typeface="Arial" panose="020B0604020202020204" pitchFamily="34" charset="0"/>
              <a:buChar char="•"/>
            </a:pPr>
            <a:r>
              <a:rPr lang="en-US" dirty="0"/>
              <a:t>38 Code</a:t>
            </a:r>
            <a:r>
              <a:rPr lang="en-US" baseline="0" dirty="0"/>
              <a:t> of Federal Regulations (CFR)</a:t>
            </a:r>
            <a:r>
              <a:rPr lang="en-US" dirty="0"/>
              <a:t> 13, </a:t>
            </a:r>
            <a:r>
              <a:rPr lang="en-US" i="1" dirty="0"/>
              <a:t>Fiduciary Activities</a:t>
            </a:r>
            <a:endParaRPr lang="en-US" dirty="0"/>
          </a:p>
          <a:p>
            <a:pPr marL="173422" indent="-173422">
              <a:buFont typeface="Arial" panose="020B0604020202020204" pitchFamily="34" charset="0"/>
              <a:buChar char="•"/>
            </a:pPr>
            <a:r>
              <a:rPr lang="en-US" dirty="0"/>
              <a:t>Fiduciary</a:t>
            </a:r>
            <a:r>
              <a:rPr lang="en-US" baseline="0" dirty="0"/>
              <a:t> Program Manual (FPM)</a:t>
            </a:r>
            <a:r>
              <a:rPr lang="en-US" dirty="0"/>
              <a:t> 2, </a:t>
            </a:r>
            <a:r>
              <a:rPr lang="en-US" i="1" dirty="0"/>
              <a:t>Field Examinations</a:t>
            </a:r>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3</a:t>
            </a:fld>
            <a:endParaRPr lang="en-US"/>
          </a:p>
        </p:txBody>
      </p:sp>
    </p:spTree>
    <p:extLst>
      <p:ext uri="{BB962C8B-B14F-4D97-AF65-F5344CB8AC3E}">
        <p14:creationId xmlns:p14="http://schemas.microsoft.com/office/powerpoint/2010/main" val="25818871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4916">
              <a:defRPr/>
            </a:pPr>
            <a:r>
              <a:rPr lang="en-US" i="1" dirty="0"/>
              <a:t>Learning Objective:  State the purpose of the changes to VA Form 21P-4703, Fiduciary Agreement</a:t>
            </a:r>
          </a:p>
          <a:p>
            <a:endParaRPr lang="en-US" i="1" u="sng" dirty="0"/>
          </a:p>
          <a:p>
            <a:r>
              <a:rPr lang="en-US" u="sng" dirty="0"/>
              <a:t>Instructor Notes:</a:t>
            </a:r>
          </a:p>
          <a:p>
            <a:pPr lvl="0"/>
            <a:endParaRPr lang="en-US" dirty="0"/>
          </a:p>
          <a:p>
            <a:pPr lvl="0"/>
            <a:r>
              <a:rPr lang="en-US" dirty="0"/>
              <a:t>Changes to Policy require due to updated VA Form 21P-4703, </a:t>
            </a:r>
            <a:r>
              <a:rPr lang="en-US" i="1" dirty="0"/>
              <a:t>Fiduciary Agreement. </a:t>
            </a:r>
            <a:endParaRPr lang="en-US" dirty="0"/>
          </a:p>
          <a:p>
            <a:pPr marL="173422" indent="-173422">
              <a:buFont typeface="Arial" panose="020B0604020202020204" pitchFamily="34" charset="0"/>
              <a:buChar char="•"/>
            </a:pPr>
            <a:r>
              <a:rPr lang="en-US" dirty="0"/>
              <a:t>38 CFR 13:  Proposed regulations are in final process of approval.  FPM Chapter 2 and VAF 21P-4703 were updated to match proposed regulations.</a:t>
            </a:r>
          </a:p>
          <a:p>
            <a:pPr marL="173422" indent="-173422">
              <a:buFont typeface="Arial" panose="020B0604020202020204" pitchFamily="34" charset="0"/>
              <a:buChar char="•"/>
            </a:pPr>
            <a:r>
              <a:rPr lang="en-US" dirty="0"/>
              <a:t>FPM, 2 (Field Examinations):  FPM has been updated to remove mention of the VA Form 21P-0792, </a:t>
            </a:r>
            <a:r>
              <a:rPr lang="en-US" i="1" dirty="0"/>
              <a:t>Fiduciary Statement in Support of Appointment</a:t>
            </a:r>
            <a:r>
              <a:rPr lang="en-US" dirty="0"/>
              <a:t>.  </a:t>
            </a:r>
          </a:p>
          <a:p>
            <a:endParaRPr lang="en-US" u="sng" dirty="0"/>
          </a:p>
          <a:p>
            <a:pPr defTabSz="924916">
              <a:defRPr/>
            </a:pPr>
            <a:r>
              <a:rPr lang="en-US" dirty="0"/>
              <a:t>The direction of the fiduciary program is changing and the fiduciary will be assuming more individual responsibility than they had been in the past. The fiduciary program is no longer instructing fiduciaries how to allocate beneficiary benefits – fiduciary employees gather as much information about a beneficiary as possible and provide that information to the fiduciary.  Fiduciary employees are a source of information for the fiduciary, but are no longer instructing or approving decisions at any point.  </a:t>
            </a:r>
          </a:p>
          <a:p>
            <a:pPr defTabSz="924916">
              <a:defRPr/>
            </a:pPr>
            <a:endParaRPr lang="en-US" dirty="0"/>
          </a:p>
          <a:p>
            <a:pPr defTabSz="924916">
              <a:defRPr/>
            </a:pPr>
            <a:r>
              <a:rPr lang="en-US" dirty="0"/>
              <a:t>Field Examiners must spend time in the initial and successor initial appointments reviewing and explaining each element contained within the updated VAF 21P-4703; it is unacceptable for the proposed fiduciary to review/read through independently and sign the form without detailed line-by-line explanation from the field examiner.  If during a follow-up field examination the field examiner feels the fiduciary needs a refresher course in their responsibilities to the beneficiary or to VA, the field examiner will verbally coach the fiduciary through identified deficits and also refer the fiduciary to the VA Form 21P-4703, </a:t>
            </a:r>
            <a:r>
              <a:rPr lang="en-US" i="1" dirty="0"/>
              <a:t>Fiduciary Agreement</a:t>
            </a:r>
            <a:r>
              <a:rPr lang="en-US" dirty="0"/>
              <a:t>, signed during initial appointment.</a:t>
            </a:r>
            <a:endParaRPr lang="en-US" u="sng" dirty="0"/>
          </a:p>
        </p:txBody>
      </p:sp>
      <p:sp>
        <p:nvSpPr>
          <p:cNvPr id="4" name="Slide Number Placeholder 3"/>
          <p:cNvSpPr>
            <a:spLocks noGrp="1"/>
          </p:cNvSpPr>
          <p:nvPr>
            <p:ph type="sldNum" sz="quarter" idx="10"/>
          </p:nvPr>
        </p:nvSpPr>
        <p:spPr/>
        <p:txBody>
          <a:bodyPr/>
          <a:lstStyle/>
          <a:p>
            <a:fld id="{8DB40390-A3B2-46B9-9773-DB13838AA237}" type="slidenum">
              <a:rPr lang="en-US" smtClean="0"/>
              <a:t>4</a:t>
            </a:fld>
            <a:endParaRPr lang="en-US"/>
          </a:p>
        </p:txBody>
      </p:sp>
    </p:spTree>
    <p:extLst>
      <p:ext uri="{BB962C8B-B14F-4D97-AF65-F5344CB8AC3E}">
        <p14:creationId xmlns:p14="http://schemas.microsoft.com/office/powerpoint/2010/main" val="15001902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Learning Objective:  Explain the major changes to VA Form 21P-4703</a:t>
            </a:r>
          </a:p>
          <a:p>
            <a:endParaRPr lang="en-US" i="1" dirty="0"/>
          </a:p>
          <a:p>
            <a:r>
              <a:rPr lang="en-US" i="0" u="sng" dirty="0"/>
              <a:t>Instructor Notes:</a:t>
            </a:r>
          </a:p>
          <a:p>
            <a:endParaRPr lang="en-US" dirty="0"/>
          </a:p>
          <a:p>
            <a:r>
              <a:rPr lang="en-US" dirty="0"/>
              <a:t>Detailed responsibilities</a:t>
            </a:r>
          </a:p>
          <a:p>
            <a:pPr marL="635879" lvl="1" indent="-173422">
              <a:buFont typeface="Arial" panose="020B0604020202020204" pitchFamily="34" charset="0"/>
              <a:buChar char="•"/>
            </a:pPr>
            <a:r>
              <a:rPr lang="en-US" dirty="0"/>
              <a:t>The revised 4703 details specific responsibilities that the fiduciary has to the beneficiary, and that the fiduciary has to the VA.  It is imperative that field examiners read through and explain each item detailed under these areas so that the fiduciary fully understands all</a:t>
            </a:r>
            <a:r>
              <a:rPr lang="en-US" baseline="0" dirty="0"/>
              <a:t> their responsibilities.</a:t>
            </a:r>
            <a:endParaRPr lang="en-US" dirty="0"/>
          </a:p>
          <a:p>
            <a:endParaRPr lang="en-US" i="0" u="none" dirty="0"/>
          </a:p>
          <a:p>
            <a:r>
              <a:rPr lang="en-US" i="0" u="none" dirty="0"/>
              <a:t>Removed fund usage agreement</a:t>
            </a:r>
          </a:p>
          <a:p>
            <a:pPr marL="635879" marR="0" lvl="1" indent="-173422"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The fiduciary program no longer instructs fiduciaries how to allocate beneficiary benefits – budget creation does</a:t>
            </a:r>
            <a:r>
              <a:rPr lang="en-US" baseline="0" dirty="0"/>
              <a:t> not take place -</a:t>
            </a:r>
            <a:r>
              <a:rPr lang="en-US" dirty="0"/>
              <a:t> fiduciary employees gather as much information about a beneficiary as possible and provide that information to the fiduciary.</a:t>
            </a:r>
            <a:r>
              <a:rPr lang="en-US" baseline="0" dirty="0"/>
              <a:t>  Fiduciary hubs will transition from the term “budget agreement” to “identified income and expenses”.</a:t>
            </a:r>
          </a:p>
          <a:p>
            <a:pPr marL="1093079" marR="0" lvl="2" indent="-173422"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BFFS generated Fiduciary and</a:t>
            </a:r>
            <a:r>
              <a:rPr lang="en-US" baseline="0" dirty="0"/>
              <a:t> Beneficiary Notification Letters have been modified to incorporate the change in verbiage/removal of any reference to “budget agreement”.</a:t>
            </a:r>
            <a:endParaRPr lang="en-US" dirty="0"/>
          </a:p>
          <a:p>
            <a:pPr marL="635879" lvl="1" indent="-173422">
              <a:buFont typeface="Arial" panose="020B0604020202020204" pitchFamily="34" charset="0"/>
              <a:buChar char="•"/>
            </a:pPr>
            <a:endParaRPr lang="en-US" dirty="0"/>
          </a:p>
          <a:p>
            <a:pPr marL="635879" lvl="1" indent="-173422">
              <a:buFont typeface="Arial" panose="020B0604020202020204" pitchFamily="34" charset="0"/>
              <a:buChar char="•"/>
            </a:pPr>
            <a:r>
              <a:rPr lang="en-US" dirty="0"/>
              <a:t>FEs must gather and document beneficiary income and expenses within the FElux</a:t>
            </a:r>
          </a:p>
          <a:p>
            <a:pPr marL="1098337" lvl="2" indent="-173422">
              <a:buFont typeface="Arial" panose="020B0604020202020204" pitchFamily="34" charset="0"/>
              <a:buChar char="•"/>
            </a:pPr>
            <a:r>
              <a:rPr lang="en-US" dirty="0"/>
              <a:t>Documentation requirements: see FPM 2.D.3.a (documenting</a:t>
            </a:r>
            <a:r>
              <a:rPr lang="en-US" baseline="0" dirty="0"/>
              <a:t> recurring income) </a:t>
            </a:r>
            <a:r>
              <a:rPr lang="en-US" dirty="0"/>
              <a:t>and FPM 2.D.3.d (documenting expenses)</a:t>
            </a:r>
          </a:p>
          <a:p>
            <a:pPr marL="462458" lvl="1"/>
            <a:endParaRPr lang="en-US" dirty="0"/>
          </a:p>
          <a:p>
            <a:r>
              <a:rPr lang="en-US" dirty="0"/>
              <a:t>Use of VA Form 21P-0792 no longer necessary</a:t>
            </a:r>
          </a:p>
          <a:p>
            <a:pPr marL="635879" lvl="1" indent="-173422">
              <a:buFont typeface="Arial" panose="020B0604020202020204" pitchFamily="34" charset="0"/>
              <a:buChar char="•"/>
            </a:pPr>
            <a:r>
              <a:rPr lang="en-US" dirty="0"/>
              <a:t>Character witness information used to be documented on VAF 21P-0792, but now a Field Examiner can document character witness information directly into FElux.  </a:t>
            </a:r>
          </a:p>
          <a:p>
            <a:pPr marL="635879" lvl="1" indent="-173422">
              <a:buFont typeface="Arial" panose="020B0604020202020204" pitchFamily="34" charset="0"/>
              <a:buChar char="•"/>
            </a:pPr>
            <a:r>
              <a:rPr lang="en-US" dirty="0"/>
              <a:t>Additionally, Field Examiners do not need to contact character witnesses for statements unless the FE deems it necessary.  </a:t>
            </a:r>
          </a:p>
          <a:p>
            <a:pPr marL="635879" lvl="1" indent="-173422">
              <a:buFont typeface="Arial" panose="020B0604020202020204" pitchFamily="34" charset="0"/>
              <a:buChar char="•"/>
            </a:pPr>
            <a:endParaRPr lang="en-US" dirty="0"/>
          </a:p>
          <a:p>
            <a:r>
              <a:rPr lang="en-US" i="0" u="none" dirty="0"/>
              <a:t>Collects</a:t>
            </a:r>
            <a:r>
              <a:rPr lang="en-US" i="0" u="none" baseline="0" dirty="0"/>
              <a:t> fiduciary identification information</a:t>
            </a:r>
          </a:p>
          <a:p>
            <a:pPr marL="635879" lvl="1" indent="-173422">
              <a:buFont typeface="Arial" panose="020B0604020202020204" pitchFamily="34" charset="0"/>
              <a:buChar char="•"/>
            </a:pPr>
            <a:r>
              <a:rPr lang="en-US" i="0" u="none" dirty="0"/>
              <a:t>The VAF 4703 form now collects all proposed fiduciary identification information to include:  name, Social</a:t>
            </a:r>
            <a:r>
              <a:rPr lang="en-US" i="0" u="none" baseline="0" dirty="0"/>
              <a:t> Security (or Tax ID), date of birth, relationship to beneficiary, physical address, mailing address, telephone number, source of income, approximate annual income, and signature.</a:t>
            </a:r>
            <a:endParaRPr lang="en-US" i="0" u="none" dirty="0"/>
          </a:p>
          <a:p>
            <a:pPr marL="635879" lvl="1" indent="-173422">
              <a:buFont typeface="Arial" panose="020B0604020202020204" pitchFamily="34" charset="0"/>
              <a:buChar char="•"/>
            </a:pPr>
            <a:endParaRPr lang="en-US" u="sng" dirty="0"/>
          </a:p>
          <a:p>
            <a:r>
              <a:rPr lang="en-US" b="1" u="sng" dirty="0"/>
              <a:t>Instructor Demonstration:</a:t>
            </a:r>
            <a:r>
              <a:rPr lang="en-US" dirty="0"/>
              <a:t>  Minimize the PowerPoint and show students the new VAF 21P-4703.  Navigate briefly through the form to show students the overall structure to include the separate sections for ‘Responsibilities to the Beneficiary,’ and ‘Responsibilities to the VA.’  Also show how the section under ‘Statement of Understanding’ collects more fiduciary identifying information than the previous form version. </a:t>
            </a:r>
          </a:p>
          <a:p>
            <a:endParaRPr lang="en-US" dirty="0"/>
          </a:p>
          <a:p>
            <a:r>
              <a:rPr lang="en-US" dirty="0"/>
              <a:t>*You may want to pull up the old/rescinded 4703 version to show the old fund usage agreement, and show that entire page was removed in the updated form. </a:t>
            </a:r>
            <a:endParaRPr lang="en-US" b="1" u="sng" dirty="0"/>
          </a:p>
        </p:txBody>
      </p:sp>
      <p:sp>
        <p:nvSpPr>
          <p:cNvPr id="4" name="Slide Number Placeholder 3"/>
          <p:cNvSpPr>
            <a:spLocks noGrp="1"/>
          </p:cNvSpPr>
          <p:nvPr>
            <p:ph type="sldNum" sz="quarter" idx="10"/>
          </p:nvPr>
        </p:nvSpPr>
        <p:spPr/>
        <p:txBody>
          <a:bodyPr/>
          <a:lstStyle/>
          <a:p>
            <a:fld id="{8DB40390-A3B2-46B9-9773-DB13838AA237}" type="slidenum">
              <a:rPr lang="en-US" smtClean="0"/>
              <a:t>5</a:t>
            </a:fld>
            <a:endParaRPr lang="en-US"/>
          </a:p>
        </p:txBody>
      </p:sp>
    </p:spTree>
    <p:extLst>
      <p:ext uri="{BB962C8B-B14F-4D97-AF65-F5344CB8AC3E}">
        <p14:creationId xmlns:p14="http://schemas.microsoft.com/office/powerpoint/2010/main" val="30381736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i="1" dirty="0"/>
              <a:t>Learning Objective:  Identify the fiduciary’s responsibilities to the beneficiary.</a:t>
            </a:r>
          </a:p>
          <a:p>
            <a:pPr lvl="0"/>
            <a:endParaRPr lang="en-US" i="1" dirty="0"/>
          </a:p>
          <a:p>
            <a:pPr lvl="0"/>
            <a:r>
              <a:rPr lang="en-US" u="sng" dirty="0"/>
              <a:t>Instructor Notes:</a:t>
            </a:r>
          </a:p>
          <a:p>
            <a:pPr lvl="0"/>
            <a:endParaRPr lang="en-US" dirty="0"/>
          </a:p>
          <a:p>
            <a:pPr lvl="0"/>
            <a:r>
              <a:rPr lang="en-US" dirty="0"/>
              <a:t>Discuss the major elements of the ‘Responsibilities to Beneficiary’ section of the form as listed here on the slide, but then also review each item line-by-line in the form when you do the instructor demonstration.  </a:t>
            </a:r>
          </a:p>
          <a:p>
            <a:pPr lvl="0"/>
            <a:endParaRPr lang="en-US" dirty="0"/>
          </a:p>
          <a:p>
            <a:pPr lvl="0"/>
            <a:r>
              <a:rPr lang="en-US" dirty="0"/>
              <a:t>Explanation of prioritizing bills with the most basic needs being met first. </a:t>
            </a:r>
          </a:p>
          <a:p>
            <a:pPr marL="635879" lvl="1" indent="-173422">
              <a:buFont typeface="Arial" panose="020B0604020202020204" pitchFamily="34" charset="0"/>
              <a:buChar char="•"/>
            </a:pPr>
            <a:r>
              <a:rPr lang="en-US" dirty="0"/>
              <a:t>Basic needs include food, clothing and shelter</a:t>
            </a:r>
          </a:p>
          <a:p>
            <a:pPr marL="635879" lvl="1" indent="-173422">
              <a:buFont typeface="Arial" panose="020B0604020202020204" pitchFamily="34" charset="0"/>
              <a:buChar char="•"/>
            </a:pPr>
            <a:r>
              <a:rPr lang="en-US" dirty="0"/>
              <a:t>Extras can include gifts, travel, and other wants</a:t>
            </a:r>
          </a:p>
          <a:p>
            <a:pPr marL="635879" lvl="1" indent="-173422">
              <a:buFont typeface="Arial" panose="020B0604020202020204" pitchFamily="34" charset="0"/>
              <a:buChar char="•"/>
            </a:pPr>
            <a:r>
              <a:rPr lang="en-US" dirty="0"/>
              <a:t>Decisions must be based on best interest of beneficiary with respect to their situation</a:t>
            </a:r>
          </a:p>
          <a:p>
            <a:pPr marL="462458" lvl="1"/>
            <a:endParaRPr lang="en-US" dirty="0"/>
          </a:p>
          <a:p>
            <a:pPr lvl="0"/>
            <a:r>
              <a:rPr lang="en-US" dirty="0"/>
              <a:t>Explanation of not projecting personal beliefs to the beneficiary. </a:t>
            </a:r>
          </a:p>
          <a:p>
            <a:pPr marL="635879" lvl="1" indent="-173422">
              <a:buFont typeface="Arial" panose="020B0604020202020204" pitchFamily="34" charset="0"/>
              <a:buChar char="•"/>
            </a:pPr>
            <a:r>
              <a:rPr lang="en-US" dirty="0"/>
              <a:t>Respect must be given to what the beneficiary is used to having, not what the fiduciary is used to having or believes the beneficiary should have. </a:t>
            </a:r>
          </a:p>
          <a:p>
            <a:pPr marL="635879" lvl="1" indent="-173422">
              <a:buFont typeface="Arial" panose="020B0604020202020204" pitchFamily="34" charset="0"/>
              <a:buChar char="•"/>
            </a:pPr>
            <a:endParaRPr lang="en-US" dirty="0"/>
          </a:p>
          <a:p>
            <a:r>
              <a:rPr lang="en-US" dirty="0"/>
              <a:t>Separate Accounts</a:t>
            </a:r>
          </a:p>
          <a:p>
            <a:pPr marL="635879" lvl="1" indent="-173422">
              <a:buFont typeface="Arial" panose="020B0604020202020204" pitchFamily="34" charset="0"/>
              <a:buChar char="•"/>
            </a:pPr>
            <a:r>
              <a:rPr lang="en-US" dirty="0"/>
              <a:t>“Separate accounts” does not mean all funds separated in individual accounts, it means not combing beneficiary funds with other people’s funds. </a:t>
            </a:r>
          </a:p>
          <a:p>
            <a:pPr lvl="0"/>
            <a:endParaRPr lang="en-US" dirty="0"/>
          </a:p>
          <a:p>
            <a:pPr lvl="0"/>
            <a:r>
              <a:rPr lang="en-US" dirty="0"/>
              <a:t>Explanation of misuse and the accountability of misusing funds.</a:t>
            </a:r>
          </a:p>
          <a:p>
            <a:pPr marL="635879" lvl="1" indent="-173422">
              <a:buFont typeface="Arial" panose="020B0604020202020204" pitchFamily="34" charset="0"/>
              <a:buChar char="•"/>
            </a:pPr>
            <a:r>
              <a:rPr lang="en-US" dirty="0"/>
              <a:t>Possible criminal action</a:t>
            </a:r>
          </a:p>
          <a:p>
            <a:pPr marL="635879" lvl="1" indent="-173422">
              <a:buFont typeface="Arial" panose="020B0604020202020204" pitchFamily="34" charset="0"/>
              <a:buChar char="•"/>
            </a:pPr>
            <a:r>
              <a:rPr lang="en-US" dirty="0"/>
              <a:t>Debt collection</a:t>
            </a:r>
          </a:p>
          <a:p>
            <a:pPr marL="462458" lvl="1"/>
            <a:endParaRPr lang="en-US" dirty="0"/>
          </a:p>
          <a:p>
            <a:pPr lvl="0"/>
            <a:r>
              <a:rPr lang="en-US" dirty="0"/>
              <a:t>Fiduciary expectations</a:t>
            </a:r>
          </a:p>
          <a:p>
            <a:pPr marL="635879" lvl="1" indent="-173422">
              <a:buFont typeface="Arial" panose="020B0604020202020204" pitchFamily="34" charset="0"/>
              <a:buChar char="•"/>
            </a:pPr>
            <a:r>
              <a:rPr lang="en-US" dirty="0"/>
              <a:t>Thoroughly explain the expectation of the fiduciary, constant contact and their obligations to assure the</a:t>
            </a:r>
            <a:r>
              <a:rPr lang="en-US" baseline="0" dirty="0"/>
              <a:t> beneficiary has</a:t>
            </a:r>
            <a:r>
              <a:rPr lang="en-US" dirty="0"/>
              <a:t> all of their needs being met. </a:t>
            </a:r>
          </a:p>
          <a:p>
            <a:pPr lvl="0"/>
            <a:endParaRPr lang="en-US" dirty="0"/>
          </a:p>
          <a:p>
            <a:pPr lvl="0"/>
            <a:r>
              <a:rPr lang="en-US" b="1" u="sng" dirty="0"/>
              <a:t>Instructor Demonstration:</a:t>
            </a:r>
            <a:r>
              <a:rPr lang="en-US" dirty="0"/>
              <a:t>  Minimize the PowerPoint, pull up the new 4703 form, and review each line item 1-14 under the ‘Responsibilities to the Beneficiary’ section.  </a:t>
            </a:r>
            <a:endParaRPr lang="en-US" b="1" u="sng" dirty="0"/>
          </a:p>
        </p:txBody>
      </p:sp>
      <p:sp>
        <p:nvSpPr>
          <p:cNvPr id="4" name="Slide Number Placeholder 3"/>
          <p:cNvSpPr>
            <a:spLocks noGrp="1"/>
          </p:cNvSpPr>
          <p:nvPr>
            <p:ph type="sldNum" sz="quarter" idx="10"/>
          </p:nvPr>
        </p:nvSpPr>
        <p:spPr/>
        <p:txBody>
          <a:bodyPr/>
          <a:lstStyle/>
          <a:p>
            <a:fld id="{8DB40390-A3B2-46B9-9773-DB13838AA237}" type="slidenum">
              <a:rPr lang="en-US" smtClean="0"/>
              <a:t>6</a:t>
            </a:fld>
            <a:endParaRPr lang="en-US"/>
          </a:p>
        </p:txBody>
      </p:sp>
    </p:spTree>
    <p:extLst>
      <p:ext uri="{BB962C8B-B14F-4D97-AF65-F5344CB8AC3E}">
        <p14:creationId xmlns:p14="http://schemas.microsoft.com/office/powerpoint/2010/main" val="4908137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i="1" dirty="0"/>
              <a:t>Learning Objective:  Identify the fiduciary’s responsibilities to the VA.</a:t>
            </a:r>
          </a:p>
          <a:p>
            <a:pPr lvl="0"/>
            <a:endParaRPr lang="en-US" i="1" dirty="0"/>
          </a:p>
          <a:p>
            <a:pPr lvl="0"/>
            <a:r>
              <a:rPr lang="en-US" u="sng" dirty="0"/>
              <a:t>Instructor Notes:</a:t>
            </a:r>
          </a:p>
          <a:p>
            <a:pPr lvl="0"/>
            <a:endParaRPr lang="en-US" u="sng" dirty="0"/>
          </a:p>
          <a:p>
            <a:pPr defTabSz="924916">
              <a:defRPr/>
            </a:pPr>
            <a:r>
              <a:rPr lang="en-US" dirty="0"/>
              <a:t>Discuss the major elements of the ‘Responsibilities to the VA’ section of the form as listed here on the slide, but then also review each item line-by-line in the form when you do the instructor demonstration.  </a:t>
            </a:r>
          </a:p>
          <a:p>
            <a:pPr lvl="0"/>
            <a:endParaRPr lang="en-US" u="sng" dirty="0"/>
          </a:p>
          <a:p>
            <a:pPr lvl="0"/>
            <a:r>
              <a:rPr lang="en-US" dirty="0"/>
              <a:t>Maintain complete and accurate records</a:t>
            </a:r>
          </a:p>
          <a:p>
            <a:pPr marL="635879" lvl="1" indent="-173422">
              <a:buFont typeface="Arial" panose="020B0604020202020204" pitchFamily="34" charset="0"/>
              <a:buChar char="•"/>
            </a:pPr>
            <a:r>
              <a:rPr lang="en-US" dirty="0"/>
              <a:t>Instruct proposed fiduciary to document the name of each bill so that it may be monitored without having to know the exact amount.   This will help the ease of monitoring and documenting of expenses to help</a:t>
            </a:r>
            <a:r>
              <a:rPr lang="en-US" baseline="0" dirty="0"/>
              <a:t> defend in potential instances of misuse.</a:t>
            </a:r>
          </a:p>
          <a:p>
            <a:pPr marL="635879" lvl="1" indent="-173422">
              <a:buFont typeface="Arial" panose="020B0604020202020204" pitchFamily="34" charset="0"/>
              <a:buChar char="•"/>
            </a:pPr>
            <a:r>
              <a:rPr lang="en-US" baseline="0" dirty="0"/>
              <a:t>The fiduciary must also maintain all receipts and banks statements and keep them for 2 years following the end of their duty.</a:t>
            </a:r>
          </a:p>
          <a:p>
            <a:pPr lvl="0"/>
            <a:endParaRPr lang="en-US" dirty="0"/>
          </a:p>
          <a:p>
            <a:pPr lvl="0"/>
            <a:r>
              <a:rPr lang="en-US" dirty="0"/>
              <a:t>Timely responses and accounting submissions</a:t>
            </a:r>
          </a:p>
          <a:p>
            <a:pPr marL="635879" lvl="1" indent="-173422" defTabSz="924916">
              <a:buFont typeface="Arial" panose="020B0604020202020204" pitchFamily="34" charset="0"/>
              <a:buChar char="•"/>
              <a:defRPr/>
            </a:pPr>
            <a:r>
              <a:rPr lang="en-US" baseline="0" dirty="0"/>
              <a:t>The fiduciary will provide documentation or verification of any records to VA within 15 days of request</a:t>
            </a:r>
          </a:p>
          <a:p>
            <a:pPr marL="635879" lvl="1" indent="-173422" defTabSz="924916">
              <a:buFont typeface="Arial" panose="020B0604020202020204" pitchFamily="34" charset="0"/>
              <a:buChar char="•"/>
              <a:defRPr/>
            </a:pPr>
            <a:r>
              <a:rPr lang="en-US" baseline="0" dirty="0"/>
              <a:t>The fiduciary will timely submit accountings and required documents</a:t>
            </a:r>
          </a:p>
          <a:p>
            <a:pPr defTabSz="924916">
              <a:defRPr/>
            </a:pPr>
            <a:endParaRPr lang="en-US" baseline="0" dirty="0"/>
          </a:p>
          <a:p>
            <a:pPr defTabSz="924916">
              <a:defRPr/>
            </a:pPr>
            <a:r>
              <a:rPr lang="en-US" baseline="0" dirty="0"/>
              <a:t>Notify VA of changes</a:t>
            </a:r>
          </a:p>
          <a:p>
            <a:pPr marL="635879" lvl="1" indent="-173422" defTabSz="924916">
              <a:buFont typeface="Arial" panose="020B0604020202020204" pitchFamily="34" charset="0"/>
              <a:buChar char="•"/>
              <a:defRPr/>
            </a:pPr>
            <a:r>
              <a:rPr lang="en-US" baseline="0" dirty="0"/>
              <a:t>The fiduciary will notify the hub regarding any change in the beneficiary’s circumstances such as:  relocation, hospitalization, incarceration, death, serious illness, or any other changes that affect their well-being or benefit payments</a:t>
            </a:r>
          </a:p>
          <a:p>
            <a:pPr marL="462458" lvl="1" defTabSz="924916">
              <a:defRPr/>
            </a:pPr>
            <a:endParaRPr lang="en-US" baseline="0" dirty="0"/>
          </a:p>
          <a:p>
            <a:pPr lvl="0"/>
            <a:r>
              <a:rPr lang="en-US" dirty="0"/>
              <a:t>Credit and criminal background investigation approval now completed with this form. </a:t>
            </a:r>
          </a:p>
          <a:p>
            <a:pPr marL="635879" lvl="1" indent="-173422">
              <a:buFont typeface="Arial" panose="020B0604020202020204" pitchFamily="34" charset="0"/>
              <a:buChar char="•"/>
            </a:pPr>
            <a:r>
              <a:rPr lang="en-US" dirty="0"/>
              <a:t>This update makes completing the VA Form 21P-0792, </a:t>
            </a:r>
            <a:r>
              <a:rPr lang="en-US" i="1" dirty="0"/>
              <a:t>Fiduciary Statement in Support of Appointment</a:t>
            </a:r>
            <a:r>
              <a:rPr lang="en-US" dirty="0"/>
              <a:t>, null and void. The FE no longer has to fill out two forms during the IA/SIA, they now only have to complete the VAF 21P-4703.</a:t>
            </a:r>
          </a:p>
          <a:p>
            <a:pPr defTabSz="924916">
              <a:defRPr/>
            </a:pPr>
            <a:endParaRPr lang="en-US" kern="1200" dirty="0">
              <a:solidFill>
                <a:schemeClr val="tx1"/>
              </a:solidFill>
              <a:effectLst/>
              <a:latin typeface="+mn-lt"/>
              <a:ea typeface="+mn-ea"/>
              <a:cs typeface="+mn-cs"/>
            </a:endParaRPr>
          </a:p>
          <a:p>
            <a:pPr defTabSz="924916">
              <a:defRPr/>
            </a:pPr>
            <a:r>
              <a:rPr lang="en-US" kern="1200" dirty="0">
                <a:solidFill>
                  <a:schemeClr val="tx1"/>
                </a:solidFill>
                <a:effectLst/>
                <a:latin typeface="+mn-lt"/>
                <a:ea typeface="+mn-ea"/>
                <a:cs typeface="+mn-cs"/>
              </a:rPr>
              <a:t>Information</a:t>
            </a:r>
            <a:r>
              <a:rPr lang="en-US" kern="1200" baseline="0" dirty="0">
                <a:solidFill>
                  <a:schemeClr val="tx1"/>
                </a:solidFill>
                <a:effectLst/>
                <a:latin typeface="+mn-lt"/>
                <a:ea typeface="+mn-ea"/>
                <a:cs typeface="+mn-cs"/>
              </a:rPr>
              <a:t> for fiduciaries</a:t>
            </a:r>
          </a:p>
          <a:p>
            <a:pPr marL="635879" lvl="1" indent="-173422" defTabSz="924916">
              <a:buFont typeface="Arial" panose="020B0604020202020204" pitchFamily="34" charset="0"/>
              <a:buChar char="•"/>
              <a:defRPr/>
            </a:pPr>
            <a:r>
              <a:rPr lang="en-US" kern="1200" baseline="0" dirty="0">
                <a:solidFill>
                  <a:schemeClr val="tx1"/>
                </a:solidFill>
                <a:effectLst/>
                <a:latin typeface="+mn-lt"/>
                <a:ea typeface="+mn-ea"/>
                <a:cs typeface="+mn-cs"/>
              </a:rPr>
              <a:t>The fiduciary acknowledges that the FE provided them with a copy of “Information for Fiduciaries” and that they will also read “A Guide for VA Fiduciaries” available on the www.benefits.va.gov/fiduciary website</a:t>
            </a:r>
          </a:p>
          <a:p>
            <a:pPr marL="635879" lvl="1" indent="-173422" defTabSz="924916">
              <a:buFont typeface="Arial" panose="020B0604020202020204" pitchFamily="34" charset="0"/>
              <a:buChar char="•"/>
              <a:defRPr/>
            </a:pPr>
            <a:endParaRPr lang="en-US" kern="1200" baseline="0" dirty="0">
              <a:solidFill>
                <a:schemeClr val="tx1"/>
              </a:solidFill>
              <a:effectLst/>
              <a:latin typeface="+mn-lt"/>
              <a:ea typeface="+mn-ea"/>
              <a:cs typeface="+mn-cs"/>
            </a:endParaRPr>
          </a:p>
          <a:p>
            <a:pPr defTabSz="924916">
              <a:defRPr/>
            </a:pPr>
            <a:r>
              <a:rPr lang="en-US" b="1" u="sng" dirty="0"/>
              <a:t>Instructor Demonstration:</a:t>
            </a:r>
            <a:r>
              <a:rPr lang="en-US" dirty="0"/>
              <a:t>  Minimize the PowerPoint, pull up the new 4703 form, and review each line item 1-11 under the ‘Responsibilities to the Department of Veterans Affairs’ section.  </a:t>
            </a:r>
            <a:endParaRPr lang="en-US" b="1" u="sng" dirty="0"/>
          </a:p>
          <a:p>
            <a:pPr marL="462458" lvl="1" defTabSz="924916">
              <a:defRPr/>
            </a:pPr>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7</a:t>
            </a:fld>
            <a:endParaRPr lang="en-US"/>
          </a:p>
        </p:txBody>
      </p:sp>
    </p:spTree>
    <p:extLst>
      <p:ext uri="{BB962C8B-B14F-4D97-AF65-F5344CB8AC3E}">
        <p14:creationId xmlns:p14="http://schemas.microsoft.com/office/powerpoint/2010/main" val="37163207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i="1" dirty="0"/>
              <a:t>Learning Objective:  Understand corresponding changes to FElux.</a:t>
            </a:r>
          </a:p>
          <a:p>
            <a:pPr lvl="0"/>
            <a:endParaRPr lang="en-US" i="1" dirty="0"/>
          </a:p>
          <a:p>
            <a:pPr lvl="0"/>
            <a:r>
              <a:rPr lang="en-US" u="sng" dirty="0"/>
              <a:t>Instructor Notes:</a:t>
            </a:r>
          </a:p>
          <a:p>
            <a:pPr lvl="0"/>
            <a:endParaRPr lang="en-US" u="sng" dirty="0"/>
          </a:p>
          <a:p>
            <a:pPr lvl="0"/>
            <a:r>
              <a:rPr lang="en-US" u="none" dirty="0"/>
              <a:t>Removed Element</a:t>
            </a:r>
          </a:p>
          <a:p>
            <a:pPr marL="628650" lvl="1" indent="-171450">
              <a:buFont typeface="Arial" panose="020B0604020202020204" pitchFamily="34" charset="0"/>
              <a:buChar char="•"/>
            </a:pPr>
            <a:r>
              <a:rPr lang="en-US" u="none" dirty="0"/>
              <a:t>The BFFS 4.2 update (</a:t>
            </a:r>
            <a:r>
              <a:rPr lang="en-US" u="none" baseline="0" dirty="0"/>
              <a:t>December 2017) removed the requirement the drop down menu in the expense section of FElux that asks the FE to specify who, the fiduciary or other, will be paying a specific expense.  When originally added to </a:t>
            </a:r>
            <a:r>
              <a:rPr lang="en-US" u="none" baseline="0" dirty="0" err="1"/>
              <a:t>FElux</a:t>
            </a:r>
            <a:r>
              <a:rPr lang="en-US" u="none" baseline="0" dirty="0"/>
              <a:t>, the intent of this field was to clarify which bills the fiduciary was responsible to pay.  However, t</a:t>
            </a:r>
            <a:r>
              <a:rPr lang="en-US" dirty="0"/>
              <a:t>he fiduciary program no longer instructs fiduciaries how to allocate beneficiary benefits – fiduciary employees gather as much information about a beneficiary as possible and provide that information to the fiduciary.  FEs must still gather and document beneficiary income and expenses within the </a:t>
            </a:r>
            <a:r>
              <a:rPr lang="en-US" dirty="0" err="1"/>
              <a:t>FElux</a:t>
            </a:r>
            <a:r>
              <a:rPr lang="en-US" dirty="0"/>
              <a:t>.  Removal of this</a:t>
            </a:r>
            <a:r>
              <a:rPr lang="en-US" baseline="0" dirty="0"/>
              <a:t> field is consistent with current policy.</a:t>
            </a:r>
            <a:endParaRPr lang="en-US" dirty="0"/>
          </a:p>
          <a:p>
            <a:pPr marL="1098337" lvl="2" indent="-173422">
              <a:buFont typeface="Arial" panose="020B0604020202020204" pitchFamily="34" charset="0"/>
              <a:buChar char="•"/>
            </a:pPr>
            <a:r>
              <a:rPr lang="en-US" dirty="0"/>
              <a:t>Documentation requirements: see FPM 2.D.3.a (documenting</a:t>
            </a:r>
            <a:r>
              <a:rPr lang="en-US" baseline="0" dirty="0"/>
              <a:t> recurring income) </a:t>
            </a:r>
            <a:r>
              <a:rPr lang="en-US" dirty="0"/>
              <a:t>and FPM 2.D.3.d (documenting expenses)</a:t>
            </a:r>
          </a:p>
          <a:p>
            <a:pPr lvl="0"/>
            <a:endParaRPr lang="en-US" u="none" dirty="0"/>
          </a:p>
          <a:p>
            <a:r>
              <a:rPr lang="en-US" b="1" dirty="0"/>
              <a:t>Instructor Demonstration:</a:t>
            </a:r>
            <a:r>
              <a:rPr lang="en-US" b="0" dirty="0"/>
              <a:t>  Minimize</a:t>
            </a:r>
            <a:r>
              <a:rPr lang="en-US" b="0" baseline="0" dirty="0"/>
              <a:t> the PowerPoint, p</a:t>
            </a:r>
            <a:r>
              <a:rPr lang="en-US" b="0" dirty="0"/>
              <a:t>ull up </a:t>
            </a:r>
            <a:r>
              <a:rPr lang="en-US" b="0" dirty="0" err="1"/>
              <a:t>FELu</a:t>
            </a:r>
            <a:r>
              <a:rPr lang="en-US" b="0" baseline="0" dirty="0" err="1"/>
              <a:t>x</a:t>
            </a:r>
            <a:r>
              <a:rPr lang="en-US" b="0" baseline="0" dirty="0"/>
              <a:t> in BFFS, and demonstrate/discuss the changes made.</a:t>
            </a:r>
            <a:endParaRPr lang="en-US" b="1" dirty="0"/>
          </a:p>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8</a:t>
            </a:fld>
            <a:endParaRPr lang="en-US"/>
          </a:p>
        </p:txBody>
      </p:sp>
    </p:spTree>
    <p:extLst>
      <p:ext uri="{BB962C8B-B14F-4D97-AF65-F5344CB8AC3E}">
        <p14:creationId xmlns:p14="http://schemas.microsoft.com/office/powerpoint/2010/main" val="30952546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Instructor Notes</a:t>
            </a:r>
            <a:r>
              <a:rPr lang="en-US" u="none" dirty="0"/>
              <a:t>:</a:t>
            </a:r>
          </a:p>
          <a:p>
            <a:endParaRPr lang="en-US" u="none" dirty="0"/>
          </a:p>
          <a:p>
            <a:r>
              <a:rPr lang="en-US" u="none" dirty="0"/>
              <a:t>These</a:t>
            </a:r>
            <a:r>
              <a:rPr lang="en-US" u="none" baseline="0" dirty="0"/>
              <a:t> are the different elements that we reviewed today about the updates to VA Form 21P-4703, </a:t>
            </a:r>
            <a:r>
              <a:rPr lang="en-US" i="1" u="none" baseline="0" dirty="0"/>
              <a:t>Fiduciary Agreement</a:t>
            </a:r>
            <a:r>
              <a:rPr lang="en-US" u="none" baseline="0" dirty="0"/>
              <a:t>.  Are there any questions on this training?  </a:t>
            </a:r>
          </a:p>
        </p:txBody>
      </p:sp>
      <p:sp>
        <p:nvSpPr>
          <p:cNvPr id="4" name="Slide Number Placeholder 3"/>
          <p:cNvSpPr>
            <a:spLocks noGrp="1"/>
          </p:cNvSpPr>
          <p:nvPr>
            <p:ph type="sldNum" sz="quarter" idx="10"/>
          </p:nvPr>
        </p:nvSpPr>
        <p:spPr/>
        <p:txBody>
          <a:bodyPr/>
          <a:lstStyle/>
          <a:p>
            <a:fld id="{03CECF49-2165-4CE7-B39E-10D80CF3C557}" type="slidenum">
              <a:rPr lang="en-US" smtClean="0"/>
              <a:t>9</a:t>
            </a:fld>
            <a:endParaRPr lang="en-US"/>
          </a:p>
        </p:txBody>
      </p:sp>
    </p:spTree>
    <p:extLst>
      <p:ext uri="{BB962C8B-B14F-4D97-AF65-F5344CB8AC3E}">
        <p14:creationId xmlns:p14="http://schemas.microsoft.com/office/powerpoint/2010/main" val="92034911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0" y="0"/>
            <a:ext cx="9220199" cy="68579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685800" y="241617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40386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Oval 7"/>
          <p:cNvSpPr/>
          <p:nvPr/>
        </p:nvSpPr>
        <p:spPr>
          <a:xfrm>
            <a:off x="5334000" y="1981200"/>
            <a:ext cx="914400" cy="457200"/>
          </a:xfrm>
          <a:prstGeom prst="ellipse">
            <a:avLst/>
          </a:prstGeom>
          <a:gradFill>
            <a:gsLst>
              <a:gs pos="0">
                <a:schemeClr val="accent1">
                  <a:tint val="66000"/>
                  <a:satMod val="160000"/>
                </a:schemeClr>
              </a:gs>
              <a:gs pos="86000">
                <a:schemeClr val="accent1">
                  <a:tint val="44500"/>
                  <a:satMod val="1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5257800" y="2064950"/>
            <a:ext cx="1022461" cy="276999"/>
          </a:xfrm>
          <a:prstGeom prst="rect">
            <a:avLst/>
          </a:prstGeom>
        </p:spPr>
        <p:txBody>
          <a:bodyPr wrap="square">
            <a:spAutoFit/>
          </a:bodyPr>
          <a:lstStyle/>
          <a:p>
            <a:pPr algn="ctr"/>
            <a:r>
              <a:rPr lang="en-US" sz="1200" b="1" i="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P&amp;F Service</a:t>
            </a:r>
          </a:p>
        </p:txBody>
      </p:sp>
      <p:sp>
        <p:nvSpPr>
          <p:cNvPr id="10" name="Title 1"/>
          <p:cNvSpPr txBox="1">
            <a:spLocks/>
          </p:cNvSpPr>
          <p:nvPr/>
        </p:nvSpPr>
        <p:spPr>
          <a:xfrm>
            <a:off x="838200" y="2819400"/>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dirty="0"/>
          </a:p>
        </p:txBody>
      </p:sp>
      <p:sp>
        <p:nvSpPr>
          <p:cNvPr id="11" name="Subtitle 2"/>
          <p:cNvSpPr txBox="1">
            <a:spLocks/>
          </p:cNvSpPr>
          <p:nvPr/>
        </p:nvSpPr>
        <p:spPr>
          <a:xfrm>
            <a:off x="1524000" y="4419600"/>
            <a:ext cx="6400800"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en-US" dirty="0"/>
          </a:p>
        </p:txBody>
      </p:sp>
    </p:spTree>
    <p:extLst>
      <p:ext uri="{BB962C8B-B14F-4D97-AF65-F5344CB8AC3E}">
        <p14:creationId xmlns:p14="http://schemas.microsoft.com/office/powerpoint/2010/main" val="1662974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a:p>
        </p:txBody>
      </p:sp>
    </p:spTree>
    <p:extLst>
      <p:ext uri="{BB962C8B-B14F-4D97-AF65-F5344CB8AC3E}">
        <p14:creationId xmlns:p14="http://schemas.microsoft.com/office/powerpoint/2010/main" val="7643041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a:p>
        </p:txBody>
      </p:sp>
    </p:spTree>
    <p:extLst>
      <p:ext uri="{BB962C8B-B14F-4D97-AF65-F5344CB8AC3E}">
        <p14:creationId xmlns:p14="http://schemas.microsoft.com/office/powerpoint/2010/main" val="1647919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a:p>
        </p:txBody>
      </p:sp>
    </p:spTree>
    <p:extLst>
      <p:ext uri="{BB962C8B-B14F-4D97-AF65-F5344CB8AC3E}">
        <p14:creationId xmlns:p14="http://schemas.microsoft.com/office/powerpoint/2010/main" val="6885790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a:xfrm>
            <a:off x="70104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064422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a:p>
        </p:txBody>
      </p:sp>
    </p:spTree>
    <p:extLst>
      <p:ext uri="{BB962C8B-B14F-4D97-AF65-F5344CB8AC3E}">
        <p14:creationId xmlns:p14="http://schemas.microsoft.com/office/powerpoint/2010/main" val="35086339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a:p>
        </p:txBody>
      </p:sp>
    </p:spTree>
    <p:extLst>
      <p:ext uri="{BB962C8B-B14F-4D97-AF65-F5344CB8AC3E}">
        <p14:creationId xmlns:p14="http://schemas.microsoft.com/office/powerpoint/2010/main" val="22714983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316"/>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a:p>
        </p:txBody>
      </p:sp>
    </p:spTree>
    <p:extLst>
      <p:ext uri="{BB962C8B-B14F-4D97-AF65-F5344CB8AC3E}">
        <p14:creationId xmlns:p14="http://schemas.microsoft.com/office/powerpoint/2010/main" val="31193627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Slide Number Placeholder 3"/>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a:p>
        </p:txBody>
      </p:sp>
    </p:spTree>
    <p:extLst>
      <p:ext uri="{BB962C8B-B14F-4D97-AF65-F5344CB8AC3E}">
        <p14:creationId xmlns:p14="http://schemas.microsoft.com/office/powerpoint/2010/main" val="33545052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a:p>
        </p:txBody>
      </p:sp>
    </p:spTree>
    <p:extLst>
      <p:ext uri="{BB962C8B-B14F-4D97-AF65-F5344CB8AC3E}">
        <p14:creationId xmlns:p14="http://schemas.microsoft.com/office/powerpoint/2010/main" val="91117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a:p>
        </p:txBody>
      </p:sp>
    </p:spTree>
    <p:extLst>
      <p:ext uri="{BB962C8B-B14F-4D97-AF65-F5344CB8AC3E}">
        <p14:creationId xmlns:p14="http://schemas.microsoft.com/office/powerpoint/2010/main" val="4002753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2"/>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6553200"/>
            <a:ext cx="9144000"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267" name="Picture 3"/>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885855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568575"/>
            <a:ext cx="7772400" cy="1470025"/>
          </a:xfrm>
        </p:spPr>
        <p:txBody>
          <a:bodyPr/>
          <a:lstStyle/>
          <a:p>
            <a:r>
              <a:rPr lang="en-US" dirty="0">
                <a:effectLst>
                  <a:outerShdw blurRad="38100" dist="38100" dir="2700000" algn="tl">
                    <a:srgbClr val="000000">
                      <a:alpha val="43137"/>
                    </a:srgbClr>
                  </a:outerShdw>
                </a:effectLst>
              </a:rPr>
              <a:t>Fiduciary Agreement </a:t>
            </a:r>
            <a:br>
              <a:rPr lang="en-US" dirty="0">
                <a:effectLst>
                  <a:outerShdw blurRad="38100" dist="38100" dir="2700000" algn="tl">
                    <a:srgbClr val="000000">
                      <a:alpha val="43137"/>
                    </a:srgbClr>
                  </a:outerShdw>
                </a:effectLst>
              </a:rPr>
            </a:br>
            <a:r>
              <a:rPr lang="en-US" dirty="0">
                <a:effectLst>
                  <a:outerShdw blurRad="38100" dist="38100" dir="2700000" algn="tl">
                    <a:srgbClr val="000000">
                      <a:alpha val="43137"/>
                    </a:srgbClr>
                  </a:outerShdw>
                </a:effectLst>
              </a:rPr>
              <a:t>(VA Form 21P-4703) Updates</a:t>
            </a:r>
            <a:endParaRPr lang="en-US" dirty="0"/>
          </a:p>
        </p:txBody>
      </p:sp>
      <p:sp>
        <p:nvSpPr>
          <p:cNvPr id="3" name="Subtitle 2"/>
          <p:cNvSpPr>
            <a:spLocks noGrp="1"/>
          </p:cNvSpPr>
          <p:nvPr>
            <p:ph type="subTitle" idx="1"/>
          </p:nvPr>
        </p:nvSpPr>
        <p:spPr>
          <a:xfrm>
            <a:off x="1371600" y="4267200"/>
            <a:ext cx="6400800" cy="1752600"/>
          </a:xfrm>
        </p:spPr>
        <p:txBody>
          <a:bodyPr/>
          <a:lstStyle/>
          <a:p>
            <a:r>
              <a:rPr lang="en-US" dirty="0"/>
              <a:t>Pension and Fiduciary Service</a:t>
            </a:r>
          </a:p>
          <a:p>
            <a:r>
              <a:rPr lang="en-US" dirty="0"/>
              <a:t>February 2018</a:t>
            </a:r>
          </a:p>
        </p:txBody>
      </p:sp>
    </p:spTree>
    <p:extLst>
      <p:ext uri="{BB962C8B-B14F-4D97-AF65-F5344CB8AC3E}">
        <p14:creationId xmlns:p14="http://schemas.microsoft.com/office/powerpoint/2010/main" val="36709702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TMS Survey and Assessment</a:t>
            </a:r>
          </a:p>
        </p:txBody>
      </p:sp>
      <p:sp>
        <p:nvSpPr>
          <p:cNvPr id="3" name="Content Placeholder 2"/>
          <p:cNvSpPr>
            <a:spLocks noGrp="1"/>
          </p:cNvSpPr>
          <p:nvPr>
            <p:ph idx="1"/>
          </p:nvPr>
        </p:nvSpPr>
        <p:spPr/>
        <p:txBody>
          <a:bodyPr/>
          <a:lstStyle/>
          <a:p>
            <a:r>
              <a:rPr lang="en-US" dirty="0"/>
              <a:t>An assessment and satisfaction survey have been assigned to you in TMS under VA 4411513, </a:t>
            </a:r>
            <a:r>
              <a:rPr lang="en-US" dirty="0">
                <a:effectLst>
                  <a:outerShdw blurRad="38100" dist="38100" dir="2700000" algn="tl">
                    <a:srgbClr val="000000">
                      <a:alpha val="43137"/>
                    </a:srgbClr>
                  </a:outerShdw>
                </a:effectLst>
              </a:rPr>
              <a:t>Fiduciary Agreement (VA Form 21P-4703) Updates (Feb 2018)</a:t>
            </a:r>
          </a:p>
          <a:p>
            <a:r>
              <a:rPr lang="en-US" dirty="0"/>
              <a:t>You should be able to complete the survey and assessment within ten minutes</a:t>
            </a:r>
          </a:p>
          <a:p>
            <a:r>
              <a:rPr lang="en-US" dirty="0"/>
              <a:t>Be sure to complete the survey and assessment to receive credit for this training</a:t>
            </a:r>
          </a:p>
        </p:txBody>
      </p:sp>
      <p:sp>
        <p:nvSpPr>
          <p:cNvPr id="4" name="Slide Number Placeholder 3"/>
          <p:cNvSpPr>
            <a:spLocks noGrp="1"/>
          </p:cNvSpPr>
          <p:nvPr>
            <p:ph type="sldNum" sz="quarter" idx="12"/>
          </p:nvPr>
        </p:nvSpPr>
        <p:spPr/>
        <p:txBody>
          <a:bodyPr/>
          <a:lstStyle/>
          <a:p>
            <a:fld id="{31640669-3FD2-4B34-9A2D-584949EF09F8}" type="slidenum">
              <a:rPr lang="en-US" smtClean="0"/>
              <a:pPr/>
              <a:t>10</a:t>
            </a:fld>
            <a:endParaRPr lang="en-US"/>
          </a:p>
        </p:txBody>
      </p:sp>
    </p:spTree>
    <p:extLst>
      <p:ext uri="{BB962C8B-B14F-4D97-AF65-F5344CB8AC3E}">
        <p14:creationId xmlns:p14="http://schemas.microsoft.com/office/powerpoint/2010/main" val="16852597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a:t>
            </a:r>
          </a:p>
        </p:txBody>
      </p:sp>
      <p:sp>
        <p:nvSpPr>
          <p:cNvPr id="3" name="Content Placeholder 2"/>
          <p:cNvSpPr>
            <a:spLocks noGrp="1"/>
          </p:cNvSpPr>
          <p:nvPr>
            <p:ph idx="1"/>
          </p:nvPr>
        </p:nvSpPr>
        <p:spPr/>
        <p:txBody>
          <a:bodyPr>
            <a:normAutofit lnSpcReduction="10000"/>
          </a:bodyPr>
          <a:lstStyle/>
          <a:p>
            <a:pPr marL="0" indent="0">
              <a:buNone/>
            </a:pPr>
            <a:r>
              <a:rPr lang="en-US" dirty="0"/>
              <a:t>At the end of this lesson, you will be able to:</a:t>
            </a:r>
          </a:p>
          <a:p>
            <a:r>
              <a:rPr lang="en-US" dirty="0"/>
              <a:t>State the purpose of the changes</a:t>
            </a:r>
          </a:p>
          <a:p>
            <a:r>
              <a:rPr lang="en-US" dirty="0"/>
              <a:t>Explain the major changes to </a:t>
            </a:r>
          </a:p>
          <a:p>
            <a:pPr marL="0" indent="0">
              <a:buNone/>
            </a:pPr>
            <a:r>
              <a:rPr lang="en-US" dirty="0"/>
              <a:t>    VA Form 21P-4703</a:t>
            </a:r>
          </a:p>
          <a:p>
            <a:r>
              <a:rPr lang="en-US" dirty="0"/>
              <a:t>Identify the fiduciary’s responsibilities to the beneficiary</a:t>
            </a:r>
          </a:p>
          <a:p>
            <a:pPr lvl="0"/>
            <a:r>
              <a:rPr lang="en-US" dirty="0">
                <a:solidFill>
                  <a:prstClr val="black"/>
                </a:solidFill>
              </a:rPr>
              <a:t>Identify the fiduciary’s responsibilities to VA</a:t>
            </a:r>
          </a:p>
          <a:p>
            <a:pPr lvl="0"/>
            <a:r>
              <a:rPr lang="en-US" dirty="0">
                <a:solidFill>
                  <a:prstClr val="black"/>
                </a:solidFill>
              </a:rPr>
              <a:t>Understand corresponding changes to FElux</a:t>
            </a:r>
          </a:p>
          <a:p>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2</a:t>
            </a:fld>
            <a:endParaRPr lang="en-US"/>
          </a:p>
        </p:txBody>
      </p:sp>
    </p:spTree>
    <p:extLst>
      <p:ext uri="{BB962C8B-B14F-4D97-AF65-F5344CB8AC3E}">
        <p14:creationId xmlns:p14="http://schemas.microsoft.com/office/powerpoint/2010/main" val="2331941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pPr marL="171450" lvl="0" indent="-171450"/>
            <a:r>
              <a:rPr lang="en-US" dirty="0"/>
              <a:t>38 CFR 13, </a:t>
            </a:r>
            <a:r>
              <a:rPr lang="en-US" i="1" dirty="0"/>
              <a:t>Fiduciary Activities</a:t>
            </a:r>
            <a:endParaRPr lang="en-US" dirty="0"/>
          </a:p>
          <a:p>
            <a:pPr marL="171450" lvl="0" indent="-171450"/>
            <a:r>
              <a:rPr lang="en-US" dirty="0"/>
              <a:t>FPM 2, </a:t>
            </a:r>
            <a:r>
              <a:rPr lang="en-US" i="1" dirty="0"/>
              <a:t>Field Examinations</a:t>
            </a: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3</a:t>
            </a:fld>
            <a:endParaRPr lang="en-US"/>
          </a:p>
        </p:txBody>
      </p:sp>
    </p:spTree>
    <p:extLst>
      <p:ext uri="{BB962C8B-B14F-4D97-AF65-F5344CB8AC3E}">
        <p14:creationId xmlns:p14="http://schemas.microsoft.com/office/powerpoint/2010/main" val="8434941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dirty="0"/>
              <a:t>Purpose of Change</a:t>
            </a:r>
          </a:p>
        </p:txBody>
      </p:sp>
      <p:sp>
        <p:nvSpPr>
          <p:cNvPr id="3" name="Content Placeholder 2"/>
          <p:cNvSpPr>
            <a:spLocks noGrp="1"/>
          </p:cNvSpPr>
          <p:nvPr>
            <p:ph idx="1"/>
          </p:nvPr>
        </p:nvSpPr>
        <p:spPr/>
        <p:txBody>
          <a:bodyPr/>
          <a:lstStyle/>
          <a:p>
            <a:r>
              <a:rPr lang="en-US" dirty="0"/>
              <a:t>Format changes</a:t>
            </a:r>
          </a:p>
          <a:p>
            <a:r>
              <a:rPr lang="en-US" dirty="0"/>
              <a:t>Changes to Policy</a:t>
            </a:r>
          </a:p>
          <a:p>
            <a:r>
              <a:rPr lang="en-US" dirty="0"/>
              <a:t>More fiduciary responsibility in allocating benefits</a:t>
            </a:r>
          </a:p>
          <a:p>
            <a:r>
              <a:rPr lang="en-US" dirty="0"/>
              <a:t>Increased field examiner responsibility to read and explain requirements </a:t>
            </a:r>
          </a:p>
          <a:p>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4</a:t>
            </a:fld>
            <a:endParaRPr lang="en-US"/>
          </a:p>
        </p:txBody>
      </p:sp>
    </p:spTree>
    <p:extLst>
      <p:ext uri="{BB962C8B-B14F-4D97-AF65-F5344CB8AC3E}">
        <p14:creationId xmlns:p14="http://schemas.microsoft.com/office/powerpoint/2010/main" val="40194040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Major Changes</a:t>
            </a:r>
          </a:p>
        </p:txBody>
      </p:sp>
      <p:sp>
        <p:nvSpPr>
          <p:cNvPr id="3" name="Content Placeholder 2"/>
          <p:cNvSpPr>
            <a:spLocks noGrp="1"/>
          </p:cNvSpPr>
          <p:nvPr>
            <p:ph idx="1"/>
          </p:nvPr>
        </p:nvSpPr>
        <p:spPr/>
        <p:txBody>
          <a:bodyPr>
            <a:normAutofit/>
          </a:bodyPr>
          <a:lstStyle/>
          <a:p>
            <a:r>
              <a:rPr lang="en-US" dirty="0"/>
              <a:t>Detailed responsibilities of</a:t>
            </a:r>
          </a:p>
          <a:p>
            <a:pPr lvl="1"/>
            <a:r>
              <a:rPr lang="en-US" dirty="0"/>
              <a:t>fiduciary to beneficiary</a:t>
            </a:r>
          </a:p>
          <a:p>
            <a:pPr lvl="1"/>
            <a:r>
              <a:rPr lang="en-US" dirty="0"/>
              <a:t>fiduciary to VA</a:t>
            </a:r>
          </a:p>
          <a:p>
            <a:r>
              <a:rPr lang="en-US" dirty="0"/>
              <a:t>Removed fund usage agreement</a:t>
            </a:r>
          </a:p>
          <a:p>
            <a:r>
              <a:rPr lang="en-US" dirty="0"/>
              <a:t>VA Form 21P-0792, </a:t>
            </a:r>
            <a:r>
              <a:rPr lang="en-US" i="1" dirty="0"/>
              <a:t>Fiduciary Statement in Support of Appointment, </a:t>
            </a:r>
            <a:r>
              <a:rPr lang="en-US" dirty="0"/>
              <a:t>not necessary</a:t>
            </a:r>
          </a:p>
          <a:p>
            <a:r>
              <a:rPr lang="en-US" dirty="0"/>
              <a:t>Collects all fiduciary identification </a:t>
            </a:r>
          </a:p>
          <a:p>
            <a:pPr marL="400050" lvl="1" indent="0">
              <a:buNone/>
            </a:pPr>
            <a:r>
              <a:rPr lang="en-US" sz="3200" dirty="0"/>
              <a:t>information</a:t>
            </a:r>
          </a:p>
          <a:p>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5</a:t>
            </a:fld>
            <a:endParaRPr lang="en-US"/>
          </a:p>
        </p:txBody>
      </p:sp>
      <p:pic>
        <p:nvPicPr>
          <p:cNvPr id="5" name="Picture 2" descr="image of a computer monitor with the words &quot;instructor demonstration&quot; in the middle." title="Instructor Demonstra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23680" y="4953000"/>
            <a:ext cx="1894920"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241726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305800" cy="1143000"/>
          </a:xfrm>
        </p:spPr>
        <p:txBody>
          <a:bodyPr/>
          <a:lstStyle/>
          <a:p>
            <a:r>
              <a:rPr lang="en-US" dirty="0"/>
              <a:t>Responsibilities to Beneficiary</a:t>
            </a:r>
          </a:p>
        </p:txBody>
      </p:sp>
      <p:sp>
        <p:nvSpPr>
          <p:cNvPr id="3" name="Content Placeholder 2"/>
          <p:cNvSpPr>
            <a:spLocks noGrp="1"/>
          </p:cNvSpPr>
          <p:nvPr>
            <p:ph idx="1"/>
          </p:nvPr>
        </p:nvSpPr>
        <p:spPr>
          <a:xfrm>
            <a:off x="457200" y="1600200"/>
            <a:ext cx="8229600" cy="4648200"/>
          </a:xfrm>
        </p:spPr>
        <p:txBody>
          <a:bodyPr>
            <a:normAutofit/>
          </a:bodyPr>
          <a:lstStyle/>
          <a:p>
            <a:r>
              <a:rPr lang="en-US" dirty="0"/>
              <a:t>Prioritizing bills</a:t>
            </a:r>
          </a:p>
          <a:p>
            <a:r>
              <a:rPr lang="en-US" dirty="0"/>
              <a:t>Not projecting personal beliefs</a:t>
            </a:r>
          </a:p>
          <a:p>
            <a:r>
              <a:rPr lang="en-US" dirty="0"/>
              <a:t>Separate accounts</a:t>
            </a:r>
          </a:p>
          <a:p>
            <a:r>
              <a:rPr lang="en-US" dirty="0"/>
              <a:t>Misuse and accountability</a:t>
            </a:r>
          </a:p>
          <a:p>
            <a:r>
              <a:rPr lang="en-US" dirty="0"/>
              <a:t>Fiduciary expectations</a:t>
            </a:r>
          </a:p>
        </p:txBody>
      </p:sp>
      <p:sp>
        <p:nvSpPr>
          <p:cNvPr id="4" name="Slide Number Placeholder 3"/>
          <p:cNvSpPr>
            <a:spLocks noGrp="1"/>
          </p:cNvSpPr>
          <p:nvPr>
            <p:ph type="sldNum" sz="quarter" idx="12"/>
          </p:nvPr>
        </p:nvSpPr>
        <p:spPr/>
        <p:txBody>
          <a:bodyPr/>
          <a:lstStyle/>
          <a:p>
            <a:fld id="{31640669-3FD2-4B34-9A2D-584949EF09F8}" type="slidenum">
              <a:rPr lang="en-US" smtClean="0"/>
              <a:pPr/>
              <a:t>6</a:t>
            </a:fld>
            <a:endParaRPr lang="en-US"/>
          </a:p>
        </p:txBody>
      </p:sp>
      <p:pic>
        <p:nvPicPr>
          <p:cNvPr id="5" name="Picture 2" descr="image of a computer monitor with the words &quot;instructor demonstration&quot; in the middle." title="Instructor Demonstra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23680" y="4953000"/>
            <a:ext cx="1894920"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023756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Responsibilities to VA</a:t>
            </a:r>
          </a:p>
        </p:txBody>
      </p:sp>
      <p:sp>
        <p:nvSpPr>
          <p:cNvPr id="3" name="Content Placeholder 2"/>
          <p:cNvSpPr>
            <a:spLocks noGrp="1"/>
          </p:cNvSpPr>
          <p:nvPr>
            <p:ph idx="1"/>
          </p:nvPr>
        </p:nvSpPr>
        <p:spPr/>
        <p:txBody>
          <a:bodyPr>
            <a:normAutofit/>
          </a:bodyPr>
          <a:lstStyle/>
          <a:p>
            <a:pPr lvl="0"/>
            <a:r>
              <a:rPr lang="en-US" dirty="0"/>
              <a:t>Maintain complete and accurate records</a:t>
            </a:r>
          </a:p>
          <a:p>
            <a:pPr lvl="0"/>
            <a:r>
              <a:rPr lang="en-US" dirty="0"/>
              <a:t>Timely responses and accounting submissions</a:t>
            </a:r>
          </a:p>
          <a:p>
            <a:pPr lvl="0"/>
            <a:r>
              <a:rPr lang="en-US" dirty="0"/>
              <a:t>Notify VA of changes</a:t>
            </a:r>
          </a:p>
          <a:p>
            <a:r>
              <a:rPr lang="en-US" dirty="0"/>
              <a:t>Credit and criminal background approval</a:t>
            </a:r>
          </a:p>
          <a:p>
            <a:pPr lvl="0"/>
            <a:r>
              <a:rPr lang="en-US" dirty="0"/>
              <a:t>Information for fiduciaries </a:t>
            </a:r>
          </a:p>
        </p:txBody>
      </p:sp>
      <p:sp>
        <p:nvSpPr>
          <p:cNvPr id="4" name="Slide Number Placeholder 3"/>
          <p:cNvSpPr>
            <a:spLocks noGrp="1"/>
          </p:cNvSpPr>
          <p:nvPr>
            <p:ph type="sldNum" sz="quarter" idx="12"/>
          </p:nvPr>
        </p:nvSpPr>
        <p:spPr/>
        <p:txBody>
          <a:bodyPr/>
          <a:lstStyle/>
          <a:p>
            <a:fld id="{31640669-3FD2-4B34-9A2D-584949EF09F8}" type="slidenum">
              <a:rPr lang="en-US" smtClean="0"/>
              <a:pPr/>
              <a:t>7</a:t>
            </a:fld>
            <a:endParaRPr lang="en-US"/>
          </a:p>
        </p:txBody>
      </p:sp>
      <p:pic>
        <p:nvPicPr>
          <p:cNvPr id="5" name="Picture 2" descr="image of a computer monitor with the words &quot;instructor demonstration&quot; in the middle." title="Instructor Demonstra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23680" y="4953000"/>
            <a:ext cx="1894920"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012174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FElux Changes</a:t>
            </a:r>
          </a:p>
        </p:txBody>
      </p:sp>
      <p:sp>
        <p:nvSpPr>
          <p:cNvPr id="3" name="Content Placeholder 2"/>
          <p:cNvSpPr>
            <a:spLocks noGrp="1"/>
          </p:cNvSpPr>
          <p:nvPr>
            <p:ph idx="1"/>
          </p:nvPr>
        </p:nvSpPr>
        <p:spPr/>
        <p:txBody>
          <a:bodyPr/>
          <a:lstStyle/>
          <a:p>
            <a:r>
              <a:rPr lang="en-US" dirty="0"/>
              <a:t>Removed element</a:t>
            </a:r>
          </a:p>
        </p:txBody>
      </p:sp>
      <p:sp>
        <p:nvSpPr>
          <p:cNvPr id="4" name="Slide Number Placeholder 3"/>
          <p:cNvSpPr>
            <a:spLocks noGrp="1"/>
          </p:cNvSpPr>
          <p:nvPr>
            <p:ph type="sldNum" sz="quarter" idx="12"/>
          </p:nvPr>
        </p:nvSpPr>
        <p:spPr/>
        <p:txBody>
          <a:bodyPr/>
          <a:lstStyle/>
          <a:p>
            <a:fld id="{31640669-3FD2-4B34-9A2D-584949EF09F8}" type="slidenum">
              <a:rPr lang="en-US" smtClean="0"/>
              <a:pPr/>
              <a:t>8</a:t>
            </a:fld>
            <a:endParaRPr lang="en-US"/>
          </a:p>
        </p:txBody>
      </p:sp>
      <p:pic>
        <p:nvPicPr>
          <p:cNvPr id="6" name="Picture 2" descr="image of a computer monitor with the words &quot;instructor demonstration&quot; in the middle." title="Instructor Demonstra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23680" y="4953000"/>
            <a:ext cx="1894920"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978472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 b="0" dirty="0">
                <a:solidFill>
                  <a:schemeClr val="accent1">
                    <a:lumMod val="20000"/>
                    <a:lumOff val="80000"/>
                  </a:schemeClr>
                </a:solidFill>
              </a:rPr>
              <a:t>31. </a:t>
            </a:r>
            <a:r>
              <a:rPr lang="en-US" dirty="0"/>
              <a:t>Questions?</a:t>
            </a:r>
          </a:p>
        </p:txBody>
      </p:sp>
      <p:sp>
        <p:nvSpPr>
          <p:cNvPr id="4" name="Content Placeholder 3"/>
          <p:cNvSpPr>
            <a:spLocks noGrp="1"/>
          </p:cNvSpPr>
          <p:nvPr>
            <p:ph sz="half" idx="2"/>
          </p:nvPr>
        </p:nvSpPr>
        <p:spPr/>
        <p:txBody>
          <a:bodyPr/>
          <a:lstStyle/>
          <a:p>
            <a:r>
              <a:rPr lang="en-US" dirty="0"/>
              <a:t>Purpose of Change</a:t>
            </a:r>
          </a:p>
          <a:p>
            <a:r>
              <a:rPr lang="en-US" dirty="0"/>
              <a:t>Major Changes</a:t>
            </a:r>
          </a:p>
          <a:p>
            <a:r>
              <a:rPr lang="en-US" dirty="0"/>
              <a:t>Fiduciary Responsibilities to Beneficiary</a:t>
            </a:r>
          </a:p>
          <a:p>
            <a:r>
              <a:rPr lang="en-US" dirty="0"/>
              <a:t>Fiduciary Responsibilities to VA</a:t>
            </a:r>
          </a:p>
          <a:p>
            <a:r>
              <a:rPr lang="en-US" dirty="0"/>
              <a:t>VA Responsibilities</a:t>
            </a:r>
          </a:p>
          <a:p>
            <a:r>
              <a:rPr lang="en-US" dirty="0" err="1"/>
              <a:t>FElux</a:t>
            </a:r>
            <a:r>
              <a:rPr lang="en-US" dirty="0"/>
              <a:t> Change</a:t>
            </a:r>
          </a:p>
        </p:txBody>
      </p:sp>
      <p:sp>
        <p:nvSpPr>
          <p:cNvPr id="5" name="Slide Number Placeholder 5"/>
          <p:cNvSpPr txBox="1">
            <a:spLocks/>
          </p:cNvSpPr>
          <p:nvPr/>
        </p:nvSpPr>
        <p:spPr>
          <a:xfrm>
            <a:off x="7924800" y="6248400"/>
            <a:ext cx="2895600" cy="365125"/>
          </a:xfrm>
          <a:prstGeom prst="rect">
            <a:avLst/>
          </a:prstGeom>
        </p:spPr>
        <p:txBody>
          <a:bodyP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1600" b="1" i="1" dirty="0">
              <a:solidFill>
                <a:srgbClr val="003399"/>
              </a:solidFill>
              <a:effectLst>
                <a:outerShdw blurRad="38100" dist="38100" dir="2700000" algn="tl">
                  <a:srgbClr val="000000">
                    <a:alpha val="43137"/>
                  </a:srgbClr>
                </a:outerShdw>
              </a:effectLst>
              <a:latin typeface="Century Schoolbook" pitchFamily="18" charset="0"/>
            </a:endParaRPr>
          </a:p>
        </p:txBody>
      </p:sp>
      <p:pic>
        <p:nvPicPr>
          <p:cNvPr id="1026" name="Picture 2" descr="C:\Users\CAPGLAUD\AppData\Local\Microsoft\Windows\Temporary Internet Files\Content.IE5\PRYJZ112\Questionmark[1].jpg"/>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bwMode="auto">
          <a:xfrm>
            <a:off x="666115" y="1600200"/>
            <a:ext cx="3620770" cy="4525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0843291"/>
      </p:ext>
    </p:extLst>
  </p:cSld>
  <p:clrMapOvr>
    <a:masterClrMapping/>
  </p:clrMapOvr>
</p:sld>
</file>

<file path=ppt/theme/theme1.xml><?xml version="1.0" encoding="utf-8"?>
<a:theme xmlns:a="http://schemas.openxmlformats.org/drawingml/2006/main" name="PFS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PFS Template</Template>
  <TotalTime>6793</TotalTime>
  <Words>1862</Words>
  <Application>Microsoft Office PowerPoint</Application>
  <PresentationFormat>On-screen Show (4:3)</PresentationFormat>
  <Paragraphs>183</Paragraphs>
  <Slides>10</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Century Schoolbook</vt:lpstr>
      <vt:lpstr>PFS Template</vt:lpstr>
      <vt:lpstr>Fiduciary Agreement  (VA Form 21P-4703) Updates</vt:lpstr>
      <vt:lpstr>Objectives</vt:lpstr>
      <vt:lpstr>References</vt:lpstr>
      <vt:lpstr>Purpose of Change</vt:lpstr>
      <vt:lpstr>Major Changes</vt:lpstr>
      <vt:lpstr>Responsibilities to Beneficiary</vt:lpstr>
      <vt:lpstr>Responsibilities to VA</vt:lpstr>
      <vt:lpstr>FElux Changes</vt:lpstr>
      <vt:lpstr>31. Questions?</vt:lpstr>
      <vt:lpstr>TMS Survey and Assessment</vt:lpstr>
    </vt:vector>
  </TitlesOfParts>
  <Company>Veterans Benefits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Fiduciary Agreement VA Form 21P-4703 Updates (Feb 2018) PowerPoint Presentation</dc:title>
  <dc:subject>FE, LIE, QRT</dc:subject>
  <dc:creator>Department of Veterans Affairs, Veterans Benefits Administration, Fiduciary Service, STAFF</dc:creator>
  <dc:description>The courses teaches fiduciary hub personnel about the changes made to the VA Form 21P-4703, Fiduciary Agreement, effective February 7, 2018, and also how to utilize the form for fiduciary instruction.</dc:description>
  <cp:lastModifiedBy>Kathy Poole</cp:lastModifiedBy>
  <cp:revision>77</cp:revision>
  <cp:lastPrinted>2017-10-10T19:45:28Z</cp:lastPrinted>
  <dcterms:created xsi:type="dcterms:W3CDTF">2016-10-13T19:12:55Z</dcterms:created>
  <dcterms:modified xsi:type="dcterms:W3CDTF">2018-02-01T14:33:58Z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vt:lpwstr>
  </property>
  <property fmtid="{D5CDD505-2E9C-101B-9397-08002B2CF9AE}" pid="3" name="Type">
    <vt:lpwstr>Presentation</vt:lpwstr>
  </property>
</Properties>
</file>