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1"/>
  </p:notesMasterIdLst>
  <p:handoutMasterIdLst>
    <p:handoutMasterId r:id="rId22"/>
  </p:handoutMasterIdLst>
  <p:sldIdLst>
    <p:sldId id="257" r:id="rId6"/>
    <p:sldId id="258" r:id="rId7"/>
    <p:sldId id="259" r:id="rId8"/>
    <p:sldId id="284" r:id="rId9"/>
    <p:sldId id="285" r:id="rId10"/>
    <p:sldId id="286" r:id="rId11"/>
    <p:sldId id="287" r:id="rId12"/>
    <p:sldId id="288" r:id="rId13"/>
    <p:sldId id="289" r:id="rId14"/>
    <p:sldId id="290" r:id="rId15"/>
    <p:sldId id="291" r:id="rId16"/>
    <p:sldId id="292" r:id="rId17"/>
    <p:sldId id="293" r:id="rId18"/>
    <p:sldId id="294" r:id="rId19"/>
    <p:sldId id="283"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2" autoAdjust="0"/>
    <p:restoredTop sz="93907" autoAdjust="0"/>
  </p:normalViewPr>
  <p:slideViewPr>
    <p:cSldViewPr snapToGrid="0">
      <p:cViewPr varScale="1">
        <p:scale>
          <a:sx n="106" d="100"/>
          <a:sy n="106"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8/14/2018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8/14/2018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1291891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95443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450"/>
              </a:spcAft>
              <a:defRPr sz="54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192396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45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82204" indent="-163414">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611684" indent="-12948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314636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85953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34890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016063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D6AD9-A208-4937-8036-C41F64A5A443}"/>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System Updates and Compliance</a:t>
            </a:r>
          </a:p>
        </p:txBody>
      </p:sp>
      <p:sp>
        <p:nvSpPr>
          <p:cNvPr id="6" name="Text Placeholder 5">
            <a:extLst>
              <a:ext uri="{FF2B5EF4-FFF2-40B4-BE49-F238E27FC236}">
                <a16:creationId xmlns:a16="http://schemas.microsoft.com/office/drawing/2014/main" id="{18A4B40D-B0CC-45DD-BB0C-2272F01788E0}"/>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4CAC8275-FFE6-4CFF-AA47-15C1FA56F005}"/>
              </a:ext>
            </a:extLst>
          </p:cNvPr>
          <p:cNvSpPr>
            <a:spLocks noGrp="1"/>
          </p:cNvSpPr>
          <p:nvPr>
            <p:ph type="body" sz="quarter" idx="11"/>
            <p:custDataLst>
              <p:tags r:id="rId3"/>
            </p:custDataLst>
          </p:nvPr>
        </p:nvSpPr>
        <p:spPr>
          <a:xfrm>
            <a:off x="6096000" y="4724400"/>
            <a:ext cx="2362200" cy="838200"/>
          </a:xfrm>
        </p:spPr>
        <p:txBody>
          <a:bodyPr/>
          <a:lstStyle/>
          <a:p>
            <a:pPr>
              <a:spcAft>
                <a:spcPts val="600"/>
              </a:spcAft>
            </a:pPr>
            <a:r>
              <a:rPr lang="en-US" sz="2100" dirty="0"/>
              <a:t>January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Change of Name Processing</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spcAft>
                <a:spcPts val="600"/>
              </a:spcAft>
              <a:buClr>
                <a:schemeClr val="tx1"/>
              </a:buClr>
            </a:pPr>
            <a:r>
              <a:rPr lang="en-US" sz="2000" dirty="0"/>
              <a:t>VA requires the claimant or appointed VSO, agent, or attorney representing the claimant, to submit a signed request and sufficient evidence of a legal name change before the claimant’s name can be changed in VA systems unless otherwise noted in M21-1, Part III, Subpart iii, Chapter 8</a:t>
            </a:r>
          </a:p>
          <a:p>
            <a:pPr>
              <a:lnSpc>
                <a:spcPct val="110000"/>
              </a:lnSpc>
              <a:spcAft>
                <a:spcPts val="600"/>
              </a:spcAft>
              <a:buClr>
                <a:schemeClr val="tx1"/>
              </a:buClr>
            </a:pPr>
            <a:r>
              <a:rPr lang="en-US" sz="2000" dirty="0"/>
              <a:t>To change a veteran or claimant’s name in SHARE the BIRLS Update command is used. (This will also update the information in VBMS)</a:t>
            </a:r>
          </a:p>
          <a:p>
            <a:pPr>
              <a:lnSpc>
                <a:spcPct val="110000"/>
              </a:lnSpc>
              <a:spcAft>
                <a:spcPts val="600"/>
              </a:spcAft>
              <a:buClr>
                <a:schemeClr val="tx1"/>
              </a:buClr>
            </a:pPr>
            <a:r>
              <a:rPr lang="en-US" sz="2000" dirty="0"/>
              <a:t>A veteran or claimant’s name can be changed in VBMS by editing the veteran’s profile in VBMS. (This will also update the information on the corporate record)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197105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Processing Third Party Information Requests</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spcAft>
                <a:spcPts val="600"/>
              </a:spcAft>
              <a:buClr>
                <a:schemeClr val="tx1"/>
              </a:buClr>
            </a:pPr>
            <a:r>
              <a:rPr lang="en-US" sz="2000" b="1" i="1" dirty="0"/>
              <a:t>VA Form 21-0845, Authorization to Disclose Personal Information to a Third Party</a:t>
            </a:r>
            <a:r>
              <a:rPr lang="en-US" sz="2000" dirty="0"/>
              <a:t>, allows the National Call Centers (NCCs) and regional offices (ROs) to release specified information normally protected under privacy provisions to family members or other designated persons who are not POAs, agents, or fiduciaries.</a:t>
            </a:r>
          </a:p>
          <a:p>
            <a:pPr lvl="1"/>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49400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Processing Third Party Information Requests</a:t>
            </a:r>
            <a:endParaRPr lang="en-US" sz="2800" dirty="0">
              <a:effectLst/>
            </a:endParaRPr>
          </a:p>
        </p:txBody>
      </p:sp>
      <p:sp>
        <p:nvSpPr>
          <p:cNvPr id="3" name="Content Placeholder 2"/>
          <p:cNvSpPr>
            <a:spLocks noGrp="1"/>
          </p:cNvSpPr>
          <p:nvPr>
            <p:ph idx="1"/>
            <p:custDataLst>
              <p:tags r:id="rId2"/>
            </p:custDataLst>
          </p:nvPr>
        </p:nvSpPr>
        <p:spPr>
          <a:xfrm>
            <a:off x="457200" y="1880498"/>
            <a:ext cx="8229600" cy="4461308"/>
          </a:xfrm>
        </p:spPr>
        <p:txBody>
          <a:bodyPr>
            <a:normAutofit fontScale="92500" lnSpcReduction="20000"/>
          </a:bodyPr>
          <a:lstStyle/>
          <a:p>
            <a:pPr hangingPunct="0">
              <a:lnSpc>
                <a:spcPct val="110000"/>
              </a:lnSpc>
              <a:spcAft>
                <a:spcPts val="600"/>
              </a:spcAft>
              <a:buClr>
                <a:schemeClr val="tx1"/>
              </a:buClr>
            </a:pPr>
            <a:r>
              <a:rPr lang="en-US" sz="2400" dirty="0"/>
              <a:t>To be valid, the VA Form 21-0845 must contain or meet the following criteria to be considered substantially complete:</a:t>
            </a:r>
          </a:p>
          <a:p>
            <a:pPr lvl="0">
              <a:lnSpc>
                <a:spcPct val="110000"/>
              </a:lnSpc>
              <a:spcAft>
                <a:spcPts val="600"/>
              </a:spcAft>
              <a:buClr>
                <a:schemeClr val="tx1"/>
              </a:buClr>
            </a:pPr>
            <a:r>
              <a:rPr lang="en-US" sz="2400" dirty="0"/>
              <a:t>the signature of Veteran/claimant and date</a:t>
            </a:r>
          </a:p>
          <a:p>
            <a:pPr lvl="0">
              <a:lnSpc>
                <a:spcPct val="110000"/>
              </a:lnSpc>
              <a:spcAft>
                <a:spcPts val="600"/>
              </a:spcAft>
              <a:buClr>
                <a:schemeClr val="tx1"/>
              </a:buClr>
            </a:pPr>
            <a:r>
              <a:rPr lang="en-US" sz="2400" dirty="0"/>
              <a:t>the name and claims folder number of the Veteran/claimant</a:t>
            </a:r>
          </a:p>
          <a:p>
            <a:pPr lvl="0">
              <a:lnSpc>
                <a:spcPct val="110000"/>
              </a:lnSpc>
              <a:spcAft>
                <a:spcPts val="600"/>
              </a:spcAft>
              <a:buClr>
                <a:schemeClr val="tx1"/>
              </a:buClr>
            </a:pPr>
            <a:r>
              <a:rPr lang="en-US" sz="2400" dirty="0"/>
              <a:t>the contact information (address, daytime or cell phone number, or e-mail address)</a:t>
            </a:r>
          </a:p>
          <a:p>
            <a:pPr lvl="0">
              <a:lnSpc>
                <a:spcPct val="110000"/>
              </a:lnSpc>
              <a:spcAft>
                <a:spcPts val="600"/>
              </a:spcAft>
              <a:buClr>
                <a:schemeClr val="tx1"/>
              </a:buClr>
            </a:pPr>
            <a:r>
              <a:rPr lang="en-US" sz="2400" dirty="0"/>
              <a:t>the type of information authorized for release</a:t>
            </a:r>
          </a:p>
          <a:p>
            <a:pPr lvl="0">
              <a:lnSpc>
                <a:spcPct val="110000"/>
              </a:lnSpc>
              <a:spcAft>
                <a:spcPts val="600"/>
              </a:spcAft>
              <a:buClr>
                <a:schemeClr val="tx1"/>
              </a:buClr>
            </a:pPr>
            <a:r>
              <a:rPr lang="en-US" sz="2400" dirty="0"/>
              <a:t>the length of time authorization is valid, if applicable</a:t>
            </a:r>
          </a:p>
          <a:p>
            <a:pPr marL="569913" lvl="1" indent="-344488">
              <a:lnSpc>
                <a:spcPct val="110000"/>
              </a:lnSpc>
              <a:spcAft>
                <a:spcPts val="600"/>
              </a:spcAft>
              <a:buClr>
                <a:schemeClr val="tx1"/>
              </a:buClr>
            </a:pPr>
            <a:r>
              <a:rPr lang="en-US" sz="2100" dirty="0"/>
              <a:t>a security question and answer</a:t>
            </a:r>
          </a:p>
          <a:p>
            <a:pPr marL="569913" lvl="1" indent="-344488">
              <a:lnSpc>
                <a:spcPct val="110000"/>
              </a:lnSpc>
              <a:spcAft>
                <a:spcPts val="600"/>
              </a:spcAft>
              <a:buClr>
                <a:schemeClr val="tx1"/>
              </a:buClr>
            </a:pPr>
            <a:r>
              <a:rPr lang="en-US" sz="2100" dirty="0"/>
              <a:t>the form date stamped by the VA</a:t>
            </a:r>
          </a:p>
          <a:p>
            <a:pPr marL="569913" lvl="1" indent="-344488">
              <a:lnSpc>
                <a:spcPct val="110000"/>
              </a:lnSpc>
              <a:spcAft>
                <a:spcPts val="600"/>
              </a:spcAft>
              <a:buClr>
                <a:schemeClr val="tx1"/>
              </a:buClr>
            </a:pPr>
            <a:r>
              <a:rPr lang="en-US" sz="2100" dirty="0"/>
              <a:t>the form designates only one person or organization, and</a:t>
            </a:r>
          </a:p>
          <a:p>
            <a:pPr marL="569913" lvl="1" indent="-344488">
              <a:lnSpc>
                <a:spcPct val="110000"/>
              </a:lnSpc>
              <a:spcAft>
                <a:spcPts val="600"/>
              </a:spcAft>
              <a:buClr>
                <a:schemeClr val="tx1"/>
              </a:buClr>
            </a:pPr>
            <a:r>
              <a:rPr lang="en-US" sz="2100" dirty="0"/>
              <a:t>if the Veteran has a fiduciary, the signature of the fiduciary.</a:t>
            </a:r>
          </a:p>
          <a:p>
            <a:pPr lvl="1"/>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31034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Military Service Information</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Aft>
                <a:spcPts val="600"/>
              </a:spcAft>
              <a:buClr>
                <a:schemeClr val="tx1"/>
              </a:buClr>
            </a:pPr>
            <a:r>
              <a:rPr lang="en-US" sz="2000" dirty="0"/>
              <a:t>Claims processors are responsible for ensuring that any unverified period of active duty is entered into VA systems as soon as VA is notified of the (unverified) period of active duty. </a:t>
            </a:r>
          </a:p>
          <a:p>
            <a:pPr hangingPunct="0">
              <a:spcAft>
                <a:spcPts val="600"/>
              </a:spcAft>
              <a:buClr>
                <a:schemeClr val="tx1"/>
              </a:buClr>
            </a:pPr>
            <a:endParaRPr lang="en-US" sz="2000" dirty="0"/>
          </a:p>
          <a:p>
            <a:pPr hangingPunct="0">
              <a:spcAft>
                <a:spcPts val="600"/>
              </a:spcAft>
              <a:buClr>
                <a:schemeClr val="tx1"/>
              </a:buClr>
            </a:pPr>
            <a:r>
              <a:rPr lang="en-US" sz="2000" dirty="0"/>
              <a:t>Update a period of active duty in BIRLS by performing a BIRLS Update. </a:t>
            </a:r>
          </a:p>
          <a:p>
            <a:pPr hangingPunct="0"/>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5687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t>Practical Exercise</a:t>
            </a:r>
            <a:endParaRPr lang="en-US" sz="7200" b="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200970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pPr>
              <a:spcAft>
                <a:spcPts val="600"/>
              </a:spcAft>
            </a:pPr>
            <a:r>
              <a:rPr lang="en-US" sz="7200"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64767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lnSpc>
                <a:spcPct val="110000"/>
              </a:lnSpc>
              <a:spcAft>
                <a:spcPts val="600"/>
              </a:spcAft>
              <a:buClr>
                <a:schemeClr val="tx1"/>
              </a:buClr>
            </a:pPr>
            <a:r>
              <a:rPr lang="en-US" sz="2200" dirty="0"/>
              <a:t>Understand the requirements for updating Contact Information and Direct Deposit Processing</a:t>
            </a:r>
          </a:p>
          <a:p>
            <a:pPr lvl="0" hangingPunct="0">
              <a:lnSpc>
                <a:spcPct val="110000"/>
              </a:lnSpc>
              <a:spcAft>
                <a:spcPts val="600"/>
              </a:spcAft>
              <a:buClr>
                <a:schemeClr val="tx1"/>
              </a:buClr>
            </a:pPr>
            <a:r>
              <a:rPr lang="en-US" sz="2200" dirty="0"/>
              <a:t>Understand the requirements for Change of Name Processing</a:t>
            </a:r>
          </a:p>
          <a:p>
            <a:pPr lvl="0" hangingPunct="0">
              <a:lnSpc>
                <a:spcPct val="110000"/>
              </a:lnSpc>
              <a:spcAft>
                <a:spcPts val="600"/>
              </a:spcAft>
              <a:buClr>
                <a:schemeClr val="tx1"/>
              </a:buClr>
            </a:pPr>
            <a:r>
              <a:rPr lang="en-US" sz="2200" dirty="0"/>
              <a:t>Understand the requirements for Processing Third Party Information Requests</a:t>
            </a:r>
          </a:p>
          <a:p>
            <a:pPr lvl="0" hangingPunct="0">
              <a:lnSpc>
                <a:spcPct val="110000"/>
              </a:lnSpc>
              <a:spcAft>
                <a:spcPts val="600"/>
              </a:spcAft>
              <a:buClr>
                <a:schemeClr val="tx1"/>
              </a:buClr>
            </a:pPr>
            <a:r>
              <a:rPr lang="en-US" sz="2200" dirty="0"/>
              <a:t>Understand the requirements for Updating Military Service Information</a:t>
            </a:r>
          </a:p>
          <a:p>
            <a:pPr hangingPunct="0">
              <a:spcAft>
                <a:spcPts val="0"/>
              </a:spcAft>
              <a:buFont typeface="Arial" panose="020B0604020202020204" pitchFamily="34" charset="0"/>
              <a:buChar char="•"/>
            </a:pPr>
            <a:endParaRPr lang="en-US" sz="3000" dirty="0">
              <a:latin typeface="Times New Roman"/>
              <a:ea typeface="Times New Roman"/>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spcAft>
                <a:spcPts val="600"/>
              </a:spcAft>
              <a:buClr>
                <a:schemeClr val="tx1"/>
              </a:buClr>
            </a:pPr>
            <a:r>
              <a:rPr lang="en-US" sz="2000" dirty="0"/>
              <a:t>M21-1, Part III, Subpart ii, Chapter 3, Section C, System Updates   </a:t>
            </a:r>
          </a:p>
          <a:p>
            <a:pPr lvl="0" hangingPunct="0">
              <a:spcAft>
                <a:spcPts val="600"/>
              </a:spcAft>
              <a:buClr>
                <a:schemeClr val="tx1"/>
              </a:buClr>
            </a:pPr>
            <a:endParaRPr lang="en-US" sz="2000" dirty="0"/>
          </a:p>
          <a:p>
            <a:pPr lvl="0" hangingPunct="0">
              <a:spcAft>
                <a:spcPts val="600"/>
              </a:spcAft>
              <a:buClr>
                <a:schemeClr val="tx1"/>
              </a:buClr>
            </a:pPr>
            <a:r>
              <a:rPr lang="en-US" sz="2000" dirty="0"/>
              <a:t>M21-1, Part III, Subpart ii, Chapter 1, Section E, Centralized Mail (CM) Intake</a:t>
            </a:r>
          </a:p>
          <a:p>
            <a:pPr lvl="0" hangingPunct="0">
              <a:spcAft>
                <a:spcPts val="600"/>
              </a:spcAft>
              <a:buClr>
                <a:schemeClr val="tx1"/>
              </a:buClr>
            </a:pPr>
            <a:endParaRPr lang="en-US" sz="2000" dirty="0"/>
          </a:p>
          <a:p>
            <a:pPr lvl="0" hangingPunct="0">
              <a:spcAft>
                <a:spcPts val="600"/>
              </a:spcAft>
              <a:buClr>
                <a:schemeClr val="tx1"/>
              </a:buClr>
            </a:pPr>
            <a:r>
              <a:rPr lang="en-US" sz="2000" dirty="0"/>
              <a:t>M21-1, Part III, Subpart v, Chapter 9, Section A,  Fiduciary Hub Jurisdictions and Contact Information  </a:t>
            </a:r>
          </a:p>
          <a:p>
            <a:pPr lvl="0"/>
            <a:endParaRPr lang="en-US" sz="2400" dirty="0"/>
          </a:p>
          <a:p>
            <a:pPr hangingPunct="0">
              <a:spcAft>
                <a:spcPts val="0"/>
              </a:spcAft>
              <a:buFont typeface="Arial" panose="020B0604020202020204" pitchFamily="34" charset="0"/>
              <a:buChar char="•"/>
            </a:pPr>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Contact Information and Direct Deposit Processing</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buClr>
                <a:schemeClr val="tx1"/>
              </a:buClr>
            </a:pPr>
            <a:r>
              <a:rPr lang="en-US" sz="2000" dirty="0"/>
              <a:t>Change of contact information or direct deposit notification may come in multiple formats including</a:t>
            </a:r>
          </a:p>
          <a:p>
            <a:pPr marL="569913" lvl="1" indent="-344488">
              <a:spcAft>
                <a:spcPts val="600"/>
              </a:spcAft>
              <a:buClr>
                <a:schemeClr val="tx1"/>
              </a:buClr>
            </a:pPr>
            <a:r>
              <a:rPr lang="en-US" sz="1800" dirty="0"/>
              <a:t>a signed statement from the claimant</a:t>
            </a:r>
          </a:p>
          <a:p>
            <a:pPr marL="569913" lvl="1" indent="-344488">
              <a:spcAft>
                <a:spcPts val="600"/>
              </a:spcAft>
              <a:buClr>
                <a:schemeClr val="tx1"/>
              </a:buClr>
            </a:pPr>
            <a:r>
              <a:rPr lang="en-US" sz="1800" dirty="0"/>
              <a:t>telephone contact with the claimant, after identity has been verified</a:t>
            </a:r>
          </a:p>
          <a:p>
            <a:pPr marL="569913" lvl="1" indent="-344488">
              <a:spcAft>
                <a:spcPts val="600"/>
              </a:spcAft>
              <a:buClr>
                <a:schemeClr val="tx1"/>
              </a:buClr>
            </a:pPr>
            <a:r>
              <a:rPr lang="en-US" sz="1800" dirty="0"/>
              <a:t>undeliverable mail with the United States Post Office (USPS) forwarding address sticker affixed to the envelope</a:t>
            </a:r>
          </a:p>
          <a:p>
            <a:pPr marL="569913" lvl="1" indent="-344488">
              <a:spcAft>
                <a:spcPts val="600"/>
              </a:spcAft>
              <a:buClr>
                <a:schemeClr val="tx1"/>
              </a:buClr>
            </a:pPr>
            <a:r>
              <a:rPr lang="en-US" sz="1800" b="1" i="1" u="sng" dirty="0"/>
              <a:t>VA Form 20-572, Request for Change of Address/Cancellation of Direct Deposit</a:t>
            </a:r>
          </a:p>
          <a:p>
            <a:pPr marL="569913" lvl="1" indent="-344488">
              <a:spcAft>
                <a:spcPts val="600"/>
              </a:spcAft>
              <a:buClr>
                <a:schemeClr val="tx1"/>
              </a:buClr>
            </a:pPr>
            <a:r>
              <a:rPr lang="en-US" sz="1800" dirty="0"/>
              <a:t>other Department of Veterans Affairs (VA) forms that contain the information</a:t>
            </a:r>
          </a:p>
          <a:p>
            <a:pPr lvl="1"/>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3059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Contact Information and Direct Deposit Processing</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a:t>
            </a:fld>
            <a:endParaRPr lang="en-US"/>
          </a:p>
        </p:txBody>
      </p:sp>
      <p:pic>
        <p:nvPicPr>
          <p:cNvPr id="5" name="Picture 4"/>
          <p:cNvPicPr/>
          <p:nvPr/>
        </p:nvPicPr>
        <p:blipFill>
          <a:blip r:embed="rId5"/>
          <a:stretch>
            <a:fillRect/>
          </a:stretch>
        </p:blipFill>
        <p:spPr>
          <a:xfrm>
            <a:off x="2286884" y="2762987"/>
            <a:ext cx="4570231" cy="3301382"/>
          </a:xfrm>
          <a:prstGeom prst="rect">
            <a:avLst/>
          </a:prstGeom>
        </p:spPr>
      </p:pic>
      <p:sp>
        <p:nvSpPr>
          <p:cNvPr id="6" name="TextBox 5">
            <a:extLst>
              <a:ext uri="{FF2B5EF4-FFF2-40B4-BE49-F238E27FC236}">
                <a16:creationId xmlns:a16="http://schemas.microsoft.com/office/drawing/2014/main" id="{42E05EE3-5DFB-464F-A11E-1CE8109834F3}"/>
              </a:ext>
            </a:extLst>
          </p:cNvPr>
          <p:cNvSpPr txBox="1"/>
          <p:nvPr>
            <p:custDataLst>
              <p:tags r:id="rId3"/>
            </p:custDataLst>
          </p:nvPr>
        </p:nvSpPr>
        <p:spPr>
          <a:xfrm>
            <a:off x="491613" y="2045110"/>
            <a:ext cx="8219768" cy="707886"/>
          </a:xfrm>
          <a:prstGeom prst="rect">
            <a:avLst/>
          </a:prstGeom>
          <a:noFill/>
        </p:spPr>
        <p:txBody>
          <a:bodyPr wrap="square" rtlCol="0">
            <a:spAutoFit/>
          </a:bodyPr>
          <a:lstStyle/>
          <a:p>
            <a:pPr marL="228600" indent="-228600">
              <a:spcAft>
                <a:spcPts val="600"/>
              </a:spcAft>
              <a:buClr>
                <a:schemeClr val="tx1"/>
              </a:buClr>
              <a:buFont typeface="Arial" panose="020B0604020202020204" pitchFamily="34" charset="0"/>
              <a:buChar char="•"/>
            </a:pPr>
            <a:r>
              <a:rPr lang="en-US" sz="2000" dirty="0"/>
              <a:t>Prior to making an address change verify that the veteran does not have a fiduciary. </a:t>
            </a:r>
          </a:p>
        </p:txBody>
      </p:sp>
    </p:spTree>
    <p:extLst>
      <p:ext uri="{BB962C8B-B14F-4D97-AF65-F5344CB8AC3E}">
        <p14:creationId xmlns:p14="http://schemas.microsoft.com/office/powerpoint/2010/main" val="56408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Contact Information and Direct Deposit Processing</a:t>
            </a:r>
          </a:p>
        </p:txBody>
      </p:sp>
      <p:sp>
        <p:nvSpPr>
          <p:cNvPr id="3" name="Content Placeholder 2"/>
          <p:cNvSpPr>
            <a:spLocks noGrp="1"/>
          </p:cNvSpPr>
          <p:nvPr>
            <p:ph idx="1"/>
            <p:custDataLst>
              <p:tags r:id="rId2"/>
            </p:custDataLst>
          </p:nvPr>
        </p:nvSpPr>
        <p:spPr>
          <a:xfrm>
            <a:off x="457200" y="2057400"/>
            <a:ext cx="8229600" cy="3916363"/>
          </a:xfrm>
        </p:spPr>
        <p:txBody>
          <a:bodyPr/>
          <a:lstStyle/>
          <a:p>
            <a:pPr lvl="0">
              <a:spcAft>
                <a:spcPts val="600"/>
              </a:spcAft>
              <a:buClr>
                <a:schemeClr val="tx1"/>
              </a:buClr>
            </a:pPr>
            <a:r>
              <a:rPr lang="en-US" sz="2000" dirty="0"/>
              <a:t>For any claimant assigned a fiduciary </a:t>
            </a:r>
            <a:r>
              <a:rPr lang="en-US" sz="2000" b="1" i="1" dirty="0"/>
              <a:t>do</a:t>
            </a:r>
            <a:r>
              <a:rPr lang="en-US" sz="2000" dirty="0"/>
              <a:t> </a:t>
            </a:r>
            <a:r>
              <a:rPr lang="en-US" sz="2000" b="1" i="1" dirty="0"/>
              <a:t>not</a:t>
            </a:r>
            <a:endParaRPr lang="en-US" sz="2000" dirty="0"/>
          </a:p>
          <a:p>
            <a:pPr lvl="0">
              <a:spcAft>
                <a:spcPts val="600"/>
              </a:spcAft>
              <a:buClr>
                <a:schemeClr val="tx1"/>
              </a:buClr>
            </a:pPr>
            <a:r>
              <a:rPr lang="en-US" sz="2000" dirty="0"/>
              <a:t>change the address</a:t>
            </a:r>
          </a:p>
          <a:p>
            <a:pPr lvl="0">
              <a:spcAft>
                <a:spcPts val="600"/>
              </a:spcAft>
              <a:buClr>
                <a:schemeClr val="tx1"/>
              </a:buClr>
            </a:pPr>
            <a:r>
              <a:rPr lang="en-US" sz="2000" dirty="0"/>
              <a:t>establish a direct deposit account, or</a:t>
            </a:r>
          </a:p>
          <a:p>
            <a:pPr lvl="0">
              <a:spcAft>
                <a:spcPts val="600"/>
              </a:spcAft>
              <a:buClr>
                <a:schemeClr val="tx1"/>
              </a:buClr>
            </a:pPr>
            <a:r>
              <a:rPr lang="en-US" sz="2000" dirty="0"/>
              <a:t>change a direct deposit account.</a:t>
            </a:r>
          </a:p>
          <a:p>
            <a:pPr lvl="0">
              <a:spcAft>
                <a:spcPts val="600"/>
              </a:spcAft>
              <a:buClr>
                <a:schemeClr val="tx1"/>
              </a:buClr>
            </a:pPr>
            <a:r>
              <a:rPr lang="en-US" sz="2000" dirty="0"/>
              <a:t>An address change request is to be sent to the Fiduciary Hub of jurisdiction. Contact and jurisdiction information for the Fiduciary hubs can be found at M21-1, Part III, Subpart v, Chapter 9, Section A</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368990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Contact Information in VBMS</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Updating contact information in VBMS is done from the veteran’s profile screen.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349497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Contact Information in VBMS</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715297"/>
          </a:xfrm>
        </p:spPr>
        <p:txBody>
          <a:bodyPr>
            <a:normAutofit lnSpcReduction="10000"/>
          </a:bodyPr>
          <a:lstStyle/>
          <a:p>
            <a:r>
              <a:rPr lang="en-US" sz="2000" dirty="0"/>
              <a:t>Updating contact information in SHARE is done using the Change of Address command.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267" y="3056152"/>
            <a:ext cx="3307465" cy="300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66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Updating Direct Deposit Information</a:t>
            </a:r>
            <a:endParaRPr lang="en-US" sz="2800" dirty="0">
              <a:effectLs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buClr>
                <a:schemeClr val="tx1"/>
              </a:buClr>
            </a:pPr>
            <a:r>
              <a:rPr lang="en-US" sz="2000" dirty="0"/>
              <a:t>Direct Deposit information must be updated when it is received from the veteran or claimant. This includes when establishing an initial claim in VBMS if the claim documents include this information.  </a:t>
            </a:r>
          </a:p>
          <a:p>
            <a:pPr>
              <a:spcAft>
                <a:spcPts val="600"/>
              </a:spcAft>
              <a:buClr>
                <a:schemeClr val="tx1"/>
              </a:buClr>
            </a:pPr>
            <a:endParaRPr lang="en-US" sz="2000" dirty="0"/>
          </a:p>
          <a:p>
            <a:pPr>
              <a:spcAft>
                <a:spcPts val="600"/>
              </a:spcAft>
              <a:buClr>
                <a:schemeClr val="tx1"/>
              </a:buClr>
            </a:pPr>
            <a:r>
              <a:rPr lang="en-US" sz="2000" dirty="0"/>
              <a:t>While a claim is normally established in VBMS, direct deposit information has to be updated in SHARE via the “Change of Address” screen.</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4010826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DUMMYTAG" val="&lt;DummyForForceWrite&gt;&lt;/DummyForForceWrite&gt;"/>
  <p:tag name="HTML_SHAPEINFO" val="&lt;ThreeDShapeInfo&gt;&lt;uuid val=&quot;{86154C4D-A337-41D4-B97A-A13DF840841E}&quot;/&gt;&lt;isInvalidForFieldText val=&quot;0&quot;/&gt;&lt;Image&gt;&lt;filename val=&quot;C:\Users\User\AppData\Local\Temp\CP1221249925093Session\CPTrustFolder1221249925093\PPTImport1221250860843\data\asimages\{86154C4D-A337-41D4-B97A-A13DF840841E}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2BAFAC1-00FB-4298-97D2-E1076655C6E3}&quot;/&gt;&lt;isInvalidForFieldText val=&quot;0&quot;/&gt;&lt;Image&gt;&lt;filename val=&quot;C:\Users\User\AppData\Local\Temp\CP1221249925093Session\CPTrustFolder1221249925093\PPTImport1221250860843\data\asimages\{42BAFAC1-00FB-4298-97D2-E1076655C6E3}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BF9046D4-5AE2-45FD-BA55-269C3DAC14A6}&quot;/&gt;&lt;isInvalidForFieldText val=&quot;0&quot;/&gt;&lt;Image&gt;&lt;filename val=&quot;C:\Users\User\AppData\Local\Temp\CP1221249925093Session\CPTrustFolder1221249925093\PPTImport1221250860843\data\asimages\{BF9046D4-5AE2-45FD-BA55-269C3DAC14A6}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85BEBD9-2DEF-44FF-9322-C391E6CC9E0B}&quot;/&gt;&lt;isInvalidForFieldText val=&quot;0&quot;/&gt;&lt;Image&gt;&lt;filename val=&quot;C:\Users\User\AppData\Local\Temp\CP1221249925093Session\CPTrustFolder1221249925093\PPTImport1221250860843\data\asimages\{785BEBD9-2DEF-44FF-9322-C391E6CC9E0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26&quot;/&gt;&lt;lineCharCount val=&quot;58&quot;/&gt;&lt;lineCharCount val=&quot;67&quot;/&gt;&lt;lineCharCount val=&quot;9&quot;/&gt;&lt;lineCharCount val=&quot;70&quot;/&gt;&lt;/TableIndex&gt;&lt;/ShapeTextInfo&gt;"/>
  <p:tag name="HTML_SHAPEINFO" val="&lt;ThreeDShapeInfo&gt;&lt;uuid val=&quot;{99C4E1D3-4504-4DF7-BA1E-D23DECE27F99}&quot;/&gt;&lt;isInvalidForFieldText val=&quot;0&quot;/&gt;&lt;Image&gt;&lt;filename val=&quot;C:\Users\User\AppData\Local\Temp\CP1221249925093Session\CPTrustFolder1221249925093\PPTImport1221250860843\data\asimages\{99C4E1D3-4504-4DF7-BA1E-D23DECE27F99}_2.png&quot;/&gt;&lt;left val=&quot;42&quot;/&gt;&lt;top val=&quot;212&quot;/&gt;&lt;width val=&quot;875&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51DFF63-4BF5-4B71-B8E8-972D7AABAFE3}&quot;/&gt;&lt;isInvalidForFieldText val=&quot;0&quot;/&gt;&lt;Image&gt;&lt;filename val=&quot;C:\Users\User\AppData\Local\Temp\CP1221249925093Session\CPTrustFolder1221249925093\PPTImport1221250860843\data\asimages\{B51DFF63-4BF5-4B71-B8E8-972D7AABAFE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F7FDAF7-98A2-421B-A3CA-135B245DBE0E}&quot;/&gt;&lt;isInvalidForFieldText val=&quot;0&quot;/&gt;&lt;Image&gt;&lt;filename val=&quot;C:\Users\User\AppData\Local\Temp\CP1221249925093Session\CPTrustFolder1221249925093\PPTImport1221250860843\data\asimages\{AF7FDAF7-98A2-421B-A3CA-135B245DBE0E}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1&quot;/&gt;&lt;lineCharCount val=&quot;68&quot;/&gt;&lt;lineCharCount val=&quot;12&quot;/&gt;&lt;lineCharCount val=&quot;1&quot;/&gt;&lt;lineCharCount val=&quot;65&quot;/&gt;&lt;lineCharCount val=&quot;40&quot;/&gt;&lt;lineCharCount val=&quot;1&quot;/&gt;&lt;/TableIndex&gt;&lt;/ShapeTextInfo&gt;"/>
  <p:tag name="HTML_SHAPEINFO" val="&lt;ThreeDShapeInfo&gt;&lt;uuid val=&quot;{28ADDAD2-880D-4268-9CDA-91DFE2459195}&quot;/&gt;&lt;isInvalidForFieldText val=&quot;0&quot;/&gt;&lt;Image&gt;&lt;filename val=&quot;C:\Users\User\AppData\Local\Temp\CP1221249925093Session\CPTrustFolder1221249925093\PPTImport1221250860843\data\asimages\{28ADDAD2-880D-4268-9CDA-91DFE2459195}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9FE6DA-9CD2-4729-A5FE-1343577D10A0}&quot;/&gt;&lt;isInvalidForFieldText val=&quot;0&quot;/&gt;&lt;Image&gt;&lt;filename val=&quot;C:\Users\User\AppData\Local\Temp\CP1221249925093Session\CPTrustFolder1221249925093\PPTImport1221250860843\data\asimages\{3F9FE6DA-9CD2-4729-A5FE-1343577D10A0}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0&quot;/&gt;&lt;/TableIndex&gt;&lt;/ShapeTextInfo&gt;"/>
  <p:tag name="HTML_SHAPEINFO" val="&lt;ThreeDShapeInfo&gt;&lt;uuid val=&quot;{6BFAA866-1F88-40B1-BEB2-F22697C68983}&quot;/&gt;&lt;isInvalidForFieldText val=&quot;0&quot;/&gt;&lt;Image&gt;&lt;filename val=&quot;C:\Users\User\AppData\Local\Temp\CP1221249925093Session\CPTrustFolder1221249925093\PPTImport1221250860843\data\asimages\{6BFAA866-1F88-40B1-BEB2-F22697C68983}_4.png&quot;/&gt;&lt;left val=&quot;0&quot;/&gt;&lt;top val=&quot;76&quot;/&gt;&lt;width val=&quot;961&quot;/&gt;&lt;height val=&quot;124&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0&quot;/&gt;&lt;lineCharCount val=&quot;30&quot;/&gt;&lt;lineCharCount val=&quot;37&quot;/&gt;&lt;lineCharCount val=&quot;70&quot;/&gt;&lt;lineCharCount val=&quot;72&quot;/&gt;&lt;lineCharCount val=&quot;40&quot;/&gt;&lt;lineCharCount val=&quot;62&quot;/&gt;&lt;lineCharCount val=&quot;15&quot;/&gt;&lt;lineCharCount val=&quot;65&quot;/&gt;&lt;lineCharCount val=&quot;12&quot;/&gt;&lt;/TableIndex&gt;&lt;/ShapeTextInfo&gt;"/>
  <p:tag name="HTML_SHAPEINFO" val="&lt;ThreeDShapeInfo&gt;&lt;uuid val=&quot;{2BC10A2D-99E9-4020-93B2-0272A349738F}&quot;/&gt;&lt;isInvalidForFieldText val=&quot;0&quot;/&gt;&lt;Image&gt;&lt;filename val=&quot;C:\Users\User\AppData\Local\Temp\CP1221249925093Session\CPTrustFolder1221249925093\PPTImport1221250860843\data\asimages\{2BC10A2D-99E9-4020-93B2-0272A349738F}_4.png&quot;/&gt;&lt;left val=&quot;42&quot;/&gt;&lt;top val=&quot;212&quot;/&gt;&lt;width val=&quot;873&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DF3D1D6-2BD9-4E32-80FA-15260B1FE4F0}&quot;/&gt;&lt;isInvalidForFieldText val=&quot;0&quot;/&gt;&lt;Image&gt;&lt;filename val=&quot;C:\Users\User\AppData\Local\Temp\CP1221249925093Session\CPTrustFolder1221249925093\PPTImport1221250860843\data\asimages\{9DF3D1D6-2BD9-4E32-80FA-15260B1FE4F0}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0&quot;/&gt;&lt;/TableIndex&gt;&lt;/ShapeTextInfo&gt;"/>
  <p:tag name="HTML_SHAPEINFO" val="&lt;ThreeDShapeInfo&gt;&lt;uuid val=&quot;{AB8EB20D-1943-4200-AC4B-5B7F4853774F}&quot;/&gt;&lt;isInvalidForFieldText val=&quot;0&quot;/&gt;&lt;Image&gt;&lt;filename val=&quot;C:\Users\User\AppData\Local\Temp\CP1221249925093Session\CPTrustFolder1221249925093\PPTImport1221250860843\data\asimages\{AB8EB20D-1943-4200-AC4B-5B7F4853774F}_5.png&quot;/&gt;&lt;left val=&quot;0&quot;/&gt;&lt;top val=&quot;76&quot;/&gt;&lt;width val=&quot;961&quot;/&gt;&lt;height val=&quot;12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072347A-F35A-400D-999E-31333EB39CA7}&quot;/&gt;&lt;isInvalidForFieldText val=&quot;0&quot;/&gt;&lt;Image&gt;&lt;filename val=&quot;C:\Users\User\AppData\Local\Temp\CP1221249925093Session\CPTrustFolder1221249925093\PPTImport1221250860843\data\asimages\{B072347A-F35A-400D-999E-31333EB39CA7}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8&quot;/&gt;&lt;/TableIndex&gt;&lt;/ShapeTextInfo&gt;"/>
  <p:tag name="HTML_SHAPEINFO" val="&lt;ThreeDShapeInfo&gt;&lt;uuid val=&quot;{FA00AD4A-FC46-4009-8655-8E2A0AD0B3E1}&quot;/&gt;&lt;isInvalidForFieldText val=&quot;0&quot;/&gt;&lt;Image&gt;&lt;filename val=&quot;C:\Users\User\AppData\Local\Temp\CP1221249925093Session\CPTrustFolder1221249925093\PPTImport1221250860843\data\asimages\{FA00AD4A-FC46-4009-8655-8E2A0AD0B3E1}_5.png&quot;/&gt;&lt;left val=&quot;45&quot;/&gt;&lt;top val=&quot;210&quot;/&gt;&lt;width val=&quot;869&quot;/&gt;&lt;height val=&quot;8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0&quot;/&gt;&lt;/TableIndex&gt;&lt;/ShapeTextInfo&gt;"/>
  <p:tag name="HTML_SHAPEINFO" val="&lt;ThreeDShapeInfo&gt;&lt;uuid val=&quot;{0F6E9562-E301-4DA2-989D-08390E43F459}&quot;/&gt;&lt;isInvalidForFieldText val=&quot;0&quot;/&gt;&lt;Image&gt;&lt;filename val=&quot;C:\Users\User\AppData\Local\Temp\CP1221249925093Session\CPTrustFolder1221249925093\PPTImport1221250860843\data\asimages\{0F6E9562-E301-4DA2-989D-08390E43F459}_6.png&quot;/&gt;&lt;left val=&quot;0&quot;/&gt;&lt;top val=&quot;76&quot;/&gt;&lt;width val=&quot;961&quot;/&gt;&lt;height val=&quot;12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19&quot;/&gt;&lt;lineCharCount val=&quot;39&quot;/&gt;&lt;lineCharCount val=&quot;33&quot;/&gt;&lt;lineCharCount val=&quot;64&quot;/&gt;&lt;lineCharCount val=&quot;70&quot;/&gt;&lt;lineCharCount val=&quot;70&quot;/&gt;&lt;/TableIndex&gt;&lt;/ShapeTextInfo&gt;"/>
  <p:tag name="HTML_SHAPEINFO" val="&lt;ThreeDShapeInfo&gt;&lt;uuid val=&quot;{BA05A49E-C27F-49C1-A2AF-718B9085A6ED}&quot;/&gt;&lt;isInvalidForFieldText val=&quot;0&quot;/&gt;&lt;Image&gt;&lt;filename val=&quot;C:\Users\User\AppData\Local\Temp\CP1221249925093Session\CPTrustFolder1221249925093\PPTImport1221250860843\data\asimages\{BA05A49E-C27F-49C1-A2AF-718B9085A6ED}_6.png&quot;/&gt;&lt;left val=&quot;42&quot;/&gt;&lt;top val=&quot;212&quot;/&gt;&lt;width val=&quot;870&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BF6C8AB-F963-45C9-A5ED-BCB37621E7D8}&quot;/&gt;&lt;isInvalidForFieldText val=&quot;0&quot;/&gt;&lt;Image&gt;&lt;filename val=&quot;C:\Users\User\AppData\Local\Temp\CP1221249925093Session\CPTrustFolder1221249925093\PPTImport1221250860843\data\asimages\{9BF6C8AB-F963-45C9-A5ED-BCB37621E7D8}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418ED34-A7D4-4513-97C8-E9FD5AD8D520}&quot;/&gt;&lt;isInvalidForFieldText val=&quot;0&quot;/&gt;&lt;Image&gt;&lt;filename val=&quot;C:\Users\User\AppData\Local\Temp\CP1221249925093Session\CPTrustFolder1221249925093\PPTImport1221250860843\data\asimages\{F418ED34-A7D4-4513-97C8-E9FD5AD8D520}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5&quot;/&gt;&lt;/TableIndex&gt;&lt;/ShapeTextInfo&gt;"/>
  <p:tag name="HTML_SHAPEINFO" val="&lt;ThreeDShapeInfo&gt;&lt;uuid val=&quot;{65C812E7-12C5-4F57-B3FA-E53416341703}&quot;/&gt;&lt;isInvalidForFieldText val=&quot;0&quot;/&gt;&lt;Image&gt;&lt;filename val=&quot;C:\Users\User\AppData\Local\Temp\CP1221249925093Session\CPTrustFolder1221249925093\PPTImport1221250860843\data\asimages\{65C812E7-12C5-4F57-B3FA-E53416341703}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3C88965-9C46-4A47-8088-A9F30AF9222D}&quot;/&gt;&lt;isInvalidForFieldText val=&quot;0&quot;/&gt;&lt;Image&gt;&lt;filename val=&quot;C:\Users\User\AppData\Local\Temp\CP1221249925093Session\CPTrustFolder1221249925093\PPTImport1221250860843\data\asimages\{13C88965-9C46-4A47-8088-A9F30AF9222D}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3C2EBA88-8884-4939-84C4-9735FE5BF0EB}&quot;/&gt;&lt;isInvalidForFieldText val=&quot;0&quot;/&gt;&lt;Image&gt;&lt;filename val=&quot;C:\Users\User\AppData\Local\Temp\CP1221249925093Session\CPTrustFolder1221249925093\PPTImport1221250860843\data\asimages\{3C2EBA88-8884-4939-84C4-9735FE5BF0EB}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8&quot;/&gt;&lt;/TableIndex&gt;&lt;/ShapeTextInfo&gt;"/>
  <p:tag name="HTML_SHAPEINFO" val="&lt;ThreeDShapeInfo&gt;&lt;uuid val=&quot;{343B8B0F-27F9-4E83-B6AD-CF85D09ED571}&quot;/&gt;&lt;isInvalidForFieldText val=&quot;0&quot;/&gt;&lt;Image&gt;&lt;filename val=&quot;C:\Users\User\AppData\Local\Temp\CP1221249925093Session\CPTrustFolder1221249925093\PPTImport1221250860843\data\asimages\{343B8B0F-27F9-4E83-B6AD-CF85D09ED571}_8.png&quot;/&gt;&lt;left val=&quot;42&quot;/&gt;&lt;top val=&quot;212&quot;/&gt;&lt;width val=&quot;870&quot;/&gt;&lt;height val=&quot;8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DC0DD4B-B966-45D5-9D4A-79F0B60E66FA}&quot;/&gt;&lt;isInvalidForFieldText val=&quot;0&quot;/&gt;&lt;Image&gt;&lt;filename val=&quot;C:\Users\User\AppData\Local\Temp\CP1221249925093Session\CPTrustFolder1221249925093\PPTImport1221250860843\data\asimages\{FDC0DD4B-B966-45D5-9D4A-79F0B60E66FA}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695D794-E8B9-4994-ABAA-2608588FC426}&quot;/&gt;&lt;isInvalidForFieldText val=&quot;0&quot;/&gt;&lt;Image&gt;&lt;filename val=&quot;C:\Users\User\AppData\Local\Temp\CP1221249925093Session\CPTrustFolder1221249925093\PPTImport1221250860843\data\asimages\{3695D794-E8B9-4994-ABAA-2608588FC426}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68&quot;/&gt;&lt;lineCharCount val=&quot;65&quot;/&gt;&lt;lineCharCount val=&quot;1&quot;/&gt;&lt;lineCharCount val=&quot;62&quot;/&gt;&lt;lineCharCount val=&quot;67&quot;/&gt;&lt;lineCharCount val=&quot;8&quot;/&gt;&lt;lineCharCount val=&quot;1&quot;/&gt;&lt;/TableIndex&gt;&lt;/ShapeTextInfo&gt;"/>
  <p:tag name="HTML_SHAPEINFO" val="&lt;ThreeDShapeInfo&gt;&lt;uuid val=&quot;{45E39E00-7D31-4035-8EFC-0CC085CE2FAB}&quot;/&gt;&lt;isInvalidForFieldText val=&quot;0&quot;/&gt;&lt;Image&gt;&lt;filename val=&quot;C:\Users\User\AppData\Local\Temp\CP1221249925093Session\CPTrustFolder1221249925093\PPTImport1221250860843\data\asimages\{45E39E00-7D31-4035-8EFC-0CC085CE2FAB}_9.png&quot;/&gt;&lt;left val=&quot;42&quot;/&gt;&lt;top val=&quot;212&quot;/&gt;&lt;width val=&quot;873&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4FADFF-E78B-40E6-8531-36B192069C79}&quot;/&gt;&lt;isInvalidForFieldText val=&quot;0&quot;/&gt;&lt;Image&gt;&lt;filename val=&quot;C:\Users\User\AppData\Local\Temp\CP1221249925093Session\CPTrustFolder1221249925093\PPTImport1221250860843\data\asimages\{B64FADFF-E78B-40E6-8531-36B192069C79}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92A6447-1437-4FF6-AB4F-CD6CC97ABF5E}&quot;/&gt;&lt;isInvalidForFieldText val=&quot;0&quot;/&gt;&lt;Image&gt;&lt;filename val=&quot;C:\Users\User\AppData\Local\Temp\CP1221249925093Session\CPTrustFolder1221249925093\PPTImport1221250860843\data\asimages\{792A6447-1437-4FF6-AB4F-CD6CC97ABF5E}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69&quot;/&gt;&lt;lineCharCount val=&quot;66&quot;/&gt;&lt;lineCharCount val=&quot;65&quot;/&gt;&lt;lineCharCount val=&quot;23&quot;/&gt;&lt;lineCharCount val=&quot;65&quot;/&gt;&lt;lineCharCount val=&quot;65&quot;/&gt;&lt;lineCharCount val=&quot;67&quot;/&gt;&lt;lineCharCount val=&quot;73&quot;/&gt;&lt;lineCharCount val=&quot;18&quot;/&gt;&lt;/TableIndex&gt;&lt;/ShapeTextInfo&gt;"/>
  <p:tag name="HTML_SHAPEINFO" val="&lt;ThreeDShapeInfo&gt;&lt;uuid val=&quot;{B4E4BEAD-5C29-4315-8367-DDEBCF9A98B4}&quot;/&gt;&lt;isInvalidForFieldText val=&quot;0&quot;/&gt;&lt;Image&gt;&lt;filename val=&quot;C:\Users\User\AppData\Local\Temp\CP1221249925093Session\CPTrustFolder1221249925093\PPTImport1221250860843\data\asimages\{B4E4BEAD-5C29-4315-8367-DDEBCF9A98B4}_10.png&quot;/&gt;&lt;left val=&quot;42&quot;/&gt;&lt;top val=&quot;212&quot;/&gt;&lt;width val=&quot;884&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3DA2C72-A821-48BA-AA46-E545273AE8C9}&quot;/&gt;&lt;isInvalidForFieldText val=&quot;0&quot;/&gt;&lt;Image&gt;&lt;filename val=&quot;C:\Users\User\AppData\Local\Temp\CP1221249925093Session\CPTrustFolder1221249925093\PPTImport1221250860843\data\asimages\{13DA2C72-A821-48BA-AA46-E545273AE8C9}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F4FE7E6C-4152-4ACF-9F74-3441627748AE}&quot;/&gt;&lt;isInvalidForFieldText val=&quot;0&quot;/&gt;&lt;Image&gt;&lt;filename val=&quot;C:\Users\User\AppData\Local\Temp\CP1221249925093Session\CPTrustFolder1221249925093\PPTImport1221250860843\data\asimages\{F4FE7E6C-4152-4ACF-9F74-3441627748AE}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62&quot;/&gt;&lt;lineCharCount val=&quot;65&quot;/&gt;&lt;lineCharCount val=&quot;62&quot;/&gt;&lt;lineCharCount val=&quot;61&quot;/&gt;&lt;lineCharCount val=&quot;1&quot;/&gt;&lt;lineCharCount val=&quot;1&quot;/&gt;&lt;/TableIndex&gt;&lt;/ShapeTextInfo&gt;"/>
  <p:tag name="HTML_SHAPEINFO" val="&lt;ThreeDShapeInfo&gt;&lt;uuid val=&quot;{C15BF029-C7E7-4526-BA5D-3BBF5FC1FC0A}&quot;/&gt;&lt;isInvalidForFieldText val=&quot;0&quot;/&gt;&lt;Image&gt;&lt;filename val=&quot;C:\Users\User\AppData\Local\Temp\CP1221249925093Session\CPTrustFolder1221249925093\PPTImport1221250860843\data\asimages\{C15BF029-C7E7-4526-BA5D-3BBF5FC1FC0A}_11.png&quot;/&gt;&lt;left val=&quot;42&quot;/&gt;&lt;top val=&quot;212&quot;/&gt;&lt;width val=&quot;878&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DAB46B-BDB5-4D15-863C-04BBF412305E}&quot;/&gt;&lt;isInvalidForFieldText val=&quot;0&quot;/&gt;&lt;Image&gt;&lt;filename val=&quot;C:\Users\User\AppData\Local\Temp\CP1221249925093Session\CPTrustFolder1221249925093\PPTImport1221250860843\data\asimages\{18DAB46B-BDB5-4D15-863C-04BBF412305E}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AD0092DA-5F82-454E-8D33-5D2E12A9A8DC}&quot;/&gt;&lt;isInvalidForFieldText val=&quot;0&quot;/&gt;&lt;Image&gt;&lt;filename val=&quot;C:\Users\User\AppData\Local\Temp\CP1221249925093Session\CPTrustFolder1221249925093\PPTImport1221250860843\data\asimages\{AD0092DA-5F82-454E-8D33-5D2E12A9A8DC}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8&quot;/&gt;&lt;lineCharCount val=&quot;50&quot;/&gt;&lt;lineCharCount val=&quot;43&quot;/&gt;&lt;lineCharCount val=&quot;58&quot;/&gt;&lt;lineCharCount val=&quot;69&quot;/&gt;&lt;lineCharCount val=&quot;14&quot;/&gt;&lt;lineCharCount val=&quot;47&quot;/&gt;&lt;lineCharCount val=&quot;57&quot;/&gt;&lt;lineCharCount val=&quot;31&quot;/&gt;&lt;lineCharCount val=&quot;32&quot;/&gt;&lt;lineCharCount val=&quot;57&quot;/&gt;&lt;lineCharCount val=&quot;64&quot;/&gt;&lt;lineCharCount val=&quot;1&quot;/&gt;&lt;lineCharCount val=&quot;1&quot;/&gt;&lt;/TableIndex&gt;&lt;/ShapeTextInfo&gt;"/>
  <p:tag name="HTML_SHAPEINFO" val="&lt;ThreeDShapeInfo&gt;&lt;uuid val=&quot;{AF791849-571F-4D71-9CAC-4730C16A3F2B}&quot;/&gt;&lt;isInvalidForFieldText val=&quot;0&quot;/&gt;&lt;Image&gt;&lt;filename val=&quot;C:\Users\User\AppData\Local\Temp\CP1221249925093Session\CPTrustFolder1221249925093\PPTImport1221250860843\data\asimages\{AF791849-571F-4D71-9CAC-4730C16A3F2B}_12.png&quot;/&gt;&lt;left val=&quot;42&quot;/&gt;&lt;top val=&quot;193&quot;/&gt;&lt;width val=&quot;870&quot;/&gt;&lt;height val=&quot;47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AD864F8-1AF4-43E3-AE23-AFA4A4F1FCD8}&quot;/&gt;&lt;isInvalidForFieldText val=&quot;0&quot;/&gt;&lt;Image&gt;&lt;filename val=&quot;C:\Users\User\AppData\Local\Temp\CP1221249925093Session\CPTrustFolder1221249925093\PPTImport1221250860843\data\asimages\{8AD864F8-1AF4-43E3-AE23-AFA4A4F1FCD8}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801EA3C-F0E3-4C26-8BB4-0EF62613AA2E}&quot;/&gt;&lt;isInvalidForFieldText val=&quot;0&quot;/&gt;&lt;Image&gt;&lt;filename val=&quot;C:\Users\User\AppData\Local\Temp\CP1221249925093Session\CPTrustFolder1221249925093\PPTImport1221250860843\data\asimages\{B801EA3C-F0E3-4C26-8BB4-0EF62613AA2E}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6&quot;/&gt;&lt;lineCharCount val=&quot;53&quot;/&gt;&lt;lineCharCount val=&quot;1&quot;/&gt;&lt;lineCharCount val=&quot;62&quot;/&gt;&lt;lineCharCount val=&quot;9&quot;/&gt;&lt;lineCharCount val=&quot;1&quot;/&gt;&lt;lineCharCount val=&quot;1&quot;/&gt;&lt;/TableIndex&gt;&lt;/ShapeTextInfo&gt;"/>
  <p:tag name="HTML_SHAPEINFO" val="&lt;ThreeDShapeInfo&gt;&lt;uuid val=&quot;{D650AAF8-E27C-4847-AD71-9BE26CD67632}&quot;/&gt;&lt;isInvalidForFieldText val=&quot;0&quot;/&gt;&lt;Image&gt;&lt;filename val=&quot;C:\Users\User\AppData\Local\Temp\CP1221249925093Session\CPTrustFolder1221249925093\PPTImport1221250860843\data\asimages\{D650AAF8-E27C-4847-AD71-9BE26CD67632}_13.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9ECAEC1-B97F-46A2-AAB9-D9F3FBC4133B}&quot;/&gt;&lt;isInvalidForFieldText val=&quot;0&quot;/&gt;&lt;Image&gt;&lt;filename val=&quot;C:\Users\User\AppData\Local\Temp\CP1221249925093Session\CPTrustFolder1221249925093\PPTImport1221250860843\data\asimages\{B9ECAEC1-B97F-46A2-AAB9-D9F3FBC4133B}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9C5B936-867A-4F40-BBA8-5C15D0617C8F}&quot;/&gt;&lt;isInvalidForFieldText val=&quot;0&quot;/&gt;&lt;Image&gt;&lt;filename val=&quot;C:\Users\User\AppData\Local\Temp\CP1221249925093Session\CPTrustFolder1221249925093\PPTImport1221250860843\data\asimages\{59C5B936-867A-4F40-BBA8-5C15D0617C8F}_14.png&quot;/&gt;&lt;left val=&quot;0&quot;/&gt;&lt;top val=&quot;278&quot;/&gt;&lt;width val=&quot;961&quot;/&gt;&lt;height val=&quot;20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0E1A1AC7-3912-4EAD-8E81-3198BB350B47}&quot;/&gt;&lt;isInvalidForFieldText val=&quot;0&quot;/&gt;&lt;Image&gt;&lt;filename val=&quot;C:\Users\User\AppData\Local\Temp\CP1221249925093Session\CPTrustFolder1221249925093\PPTImport1221250860843\data\asimages\{0E1A1AC7-3912-4EAD-8E81-3198BB350B47}_14.png&quot;/&gt;&lt;left val=&quot;47&quot;/&gt;&lt;top val=&quot;215&quot;/&gt;&lt;width val=&quot;865&quot;/&gt;&lt;height val=&quot;41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EE8A1F8-BD36-4B83-9105-361DCE9CA840}&quot;/&gt;&lt;isInvalidForFieldText val=&quot;0&quot;/&gt;&lt;Image&gt;&lt;filename val=&quot;C:\Users\User\AppData\Local\Temp\CP1221249925093Session\CPTrustFolder1221249925093\PPTImport1221250860843\data\asimages\{4EE8A1F8-BD36-4B83-9105-361DCE9CA840}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472C8C8-F03D-44AA-8E37-2DDD33723CCE}&quot;/&gt;&lt;isInvalidForFieldText val=&quot;0&quot;/&gt;&lt;Image&gt;&lt;filename val=&quot;C:\Users\User\AppData\Local\Temp\CP1221249925093Session\CPTrustFolder1221249925093\PPTImport1221250860843\data\asimages\{3472C8C8-F03D-44AA-8E37-2DDD33723CCE}_15.png&quot;/&gt;&lt;left val=&quot;0&quot;/&gt;&lt;top val=&quot;278&quot;/&gt;&lt;width val=&quot;961&quot;/&gt;&lt;height val=&quot;20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31EF16-71B3-4680-A748-F89DD2AB6E6A}&quot;/&gt;&lt;isInvalidForFieldText val=&quot;0&quot;/&gt;&lt;Image&gt;&lt;filename val=&quot;C:\Users\User\AppData\Local\Temp\CP1221249925093Session\CPTrustFolder1221249925093\PPTImport1221250860843\data\asimages\{5931EF16-71B3-4680-A748-F89DD2AB6E6A}_15.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RO317-839076992-10447</_dlc_DocId>
    <_dlc_DocIdUrl xmlns="b62c6c12-24c5-4d47-ac4d-c5cc93bcdf7b">
      <Url>https://vaww.vashare.vba.va.gov/sites/SPTNCIO/focusedveterans/training/VSRvirtualtraining/_layouts/15/DocIdRedir.aspx?ID=RO317-839076992-10447</Url>
      <Description>RO317-839076992-10447</Description>
    </_dlc_DocIdUrl>
  </documentManagement>
</p:properties>
</file>

<file path=customXml/itemProps1.xml><?xml version="1.0" encoding="utf-8"?>
<ds:datastoreItem xmlns:ds="http://schemas.openxmlformats.org/officeDocument/2006/customXml" ds:itemID="{AD79FF4F-74C0-4F8A-9F44-FD3A22F8F14D}">
  <ds:schemaRefs>
    <ds:schemaRef ds:uri="http://schemas.microsoft.com/sharepoint/events"/>
  </ds:schemaRefs>
</ds:datastoreItem>
</file>

<file path=customXml/itemProps2.xml><?xml version="1.0" encoding="utf-8"?>
<ds:datastoreItem xmlns:ds="http://schemas.openxmlformats.org/officeDocument/2006/customXml" ds:itemID="{818A0E8B-8235-4FFF-A026-A80F4CE10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Current April 2018</Template>
  <TotalTime>5758</TotalTime>
  <Words>721</Words>
  <Application>Microsoft Office PowerPoint</Application>
  <PresentationFormat>On-screen Show (4:3)</PresentationFormat>
  <Paragraphs>79</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Current April 2018</vt:lpstr>
      <vt:lpstr>System Updates and Compliance</vt:lpstr>
      <vt:lpstr>Objectives</vt:lpstr>
      <vt:lpstr>References</vt:lpstr>
      <vt:lpstr>Updating Contact Information and Direct Deposit Processing</vt:lpstr>
      <vt:lpstr>Updating Contact Information and Direct Deposit Processing</vt:lpstr>
      <vt:lpstr>Updating Contact Information and Direct Deposit Processing</vt:lpstr>
      <vt:lpstr>Updating Contact Information in VBMS</vt:lpstr>
      <vt:lpstr>Updating Contact Information in VBMS</vt:lpstr>
      <vt:lpstr>Updating Direct Deposit Information</vt:lpstr>
      <vt:lpstr>Change of Name Processing</vt:lpstr>
      <vt:lpstr>Processing Third Party Information Requests</vt:lpstr>
      <vt:lpstr>Processing Third Party Information Requests</vt:lpstr>
      <vt:lpstr>Updating Military Service Information</vt:lpstr>
      <vt:lpstr>Practical Exercise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Updates and Compliance PowerPoint Presentation</dc:title>
  <dc:subject>Claims Assistant</dc:subject>
  <dc:creator>Department of Veterans Affairs, Veterans Benefits Administration, Compensation Service, STAFF</dc:creator>
  <cp:keywords>CADD,change of address,direct deposit,system update,third party,service verification,system compliance</cp:keywords>
  <dc:description>This course explains the procedures related to updating VA systems for CAs.</dc:description>
  <cp:lastModifiedBy>Kathy Poole</cp:lastModifiedBy>
  <cp:revision>434</cp:revision>
  <dcterms:created xsi:type="dcterms:W3CDTF">2014-04-30T02:32:11Z</dcterms:created>
  <dcterms:modified xsi:type="dcterms:W3CDTF">2018-08-14T19:57:02Z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Type">
    <vt:lpwstr>Presentation</vt:lpwstr>
  </property>
  <property fmtid="{D5CDD505-2E9C-101B-9397-08002B2CF9AE}" pid="9" name="Language">
    <vt:lpwstr>en</vt:lpwstr>
  </property>
  <property fmtid="{D5CDD505-2E9C-101B-9397-08002B2CF9AE}" pid="10" name="_dlc_DocIdItemGuid">
    <vt:lpwstr>62fd0fab-5145-4c49-a564-d75309c14625</vt:lpwstr>
  </property>
</Properties>
</file>