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5"/>
  </p:sldMasterIdLst>
  <p:notesMasterIdLst>
    <p:notesMasterId r:id="rId34"/>
  </p:notesMasterIdLst>
  <p:handoutMasterIdLst>
    <p:handoutMasterId r:id="rId35"/>
  </p:handoutMasterIdLst>
  <p:sldIdLst>
    <p:sldId id="257" r:id="rId6"/>
    <p:sldId id="258" r:id="rId7"/>
    <p:sldId id="261" r:id="rId8"/>
    <p:sldId id="262" r:id="rId9"/>
    <p:sldId id="263" r:id="rId10"/>
    <p:sldId id="264" r:id="rId11"/>
    <p:sldId id="265" r:id="rId12"/>
    <p:sldId id="266" r:id="rId13"/>
    <p:sldId id="267" r:id="rId14"/>
    <p:sldId id="268" r:id="rId15"/>
    <p:sldId id="269" r:id="rId16"/>
    <p:sldId id="270" r:id="rId17"/>
    <p:sldId id="272" r:id="rId18"/>
    <p:sldId id="271" r:id="rId19"/>
    <p:sldId id="273" r:id="rId20"/>
    <p:sldId id="274" r:id="rId21"/>
    <p:sldId id="275" r:id="rId22"/>
    <p:sldId id="276" r:id="rId23"/>
    <p:sldId id="277" r:id="rId24"/>
    <p:sldId id="278" r:id="rId25"/>
    <p:sldId id="279" r:id="rId26"/>
    <p:sldId id="280" r:id="rId27"/>
    <p:sldId id="286" r:id="rId28"/>
    <p:sldId id="282" r:id="rId29"/>
    <p:sldId id="285" r:id="rId30"/>
    <p:sldId id="283" r:id="rId31"/>
    <p:sldId id="284" r:id="rId32"/>
    <p:sldId id="260" r:id="rId33"/>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5F1E"/>
    <a:srgbClr val="E7D0A4"/>
    <a:srgbClr val="6A5B3F"/>
    <a:srgbClr val="987734"/>
    <a:srgbClr val="AB8C4E"/>
    <a:srgbClr val="C6A156"/>
    <a:srgbClr val="E8D2A8"/>
    <a:srgbClr val="F5F0E9"/>
    <a:srgbClr val="BEA5A1"/>
    <a:srgbClr val="867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3" autoAdjust="0"/>
    <p:restoredTop sz="84460" autoAdjust="0"/>
  </p:normalViewPr>
  <p:slideViewPr>
    <p:cSldViewPr snapToGrid="0">
      <p:cViewPr varScale="1">
        <p:scale>
          <a:sx n="101" d="100"/>
          <a:sy n="101" d="100"/>
        </p:scale>
        <p:origin x="990"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4/27/2018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dirty="0"/>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4/27/2018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dirty="0"/>
          </a:p>
        </p:txBody>
      </p:sp>
    </p:spTree>
    <p:extLst>
      <p:ext uri="{BB962C8B-B14F-4D97-AF65-F5344CB8AC3E}">
        <p14:creationId xmlns:p14="http://schemas.microsoft.com/office/powerpoint/2010/main" val="41710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 screen showing a retired type code of “C” under the DFAS/CG Payments tab. This Veteran is eligible for upfront payments of compensation based on full CRDP eligibility on an original payment provided she is rated 50% or greater from January 1, 2014, or is rated 100% or unemployable (IU) from January 1, 2005.</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14</a:t>
            </a:fld>
            <a:endParaRPr lang="en-US" dirty="0"/>
          </a:p>
        </p:txBody>
      </p:sp>
    </p:spTree>
    <p:extLst>
      <p:ext uri="{BB962C8B-B14F-4D97-AF65-F5344CB8AC3E}">
        <p14:creationId xmlns:p14="http://schemas.microsoft.com/office/powerpoint/2010/main" val="3368320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 screen showing “E” as the Retired Type Code.  Codes “D” and “E” are disability retiree codes, “D” is for temporary disability and “E” is for permanent disability.  This Veteran is not eligible for upfront payments of compensation as she is a disability retiree and may not be eligible for CRDP.  If she is eligible for CRDP, it may not be at the full rate.  As such we will follow current retired pay cutoff withholding procedures in these types of cases. </a:t>
            </a:r>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dirty="0"/>
          </a:p>
        </p:txBody>
      </p:sp>
    </p:spTree>
    <p:extLst>
      <p:ext uri="{BB962C8B-B14F-4D97-AF65-F5344CB8AC3E}">
        <p14:creationId xmlns:p14="http://schemas.microsoft.com/office/powerpoint/2010/main" val="271972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Compensation is withheld up to the retired pay amount and until the current retired pay cutoff date.</a:t>
            </a:r>
          </a:p>
          <a:p>
            <a:endParaRPr lang="en-US" dirty="0"/>
          </a:p>
          <a:p>
            <a:r>
              <a:rPr lang="en-US" dirty="0"/>
              <a:t>If the Veteran were rated 50% or greater in this example, compensation would need to be withheld for retired pay. </a:t>
            </a:r>
          </a:p>
        </p:txBody>
      </p:sp>
      <p:sp>
        <p:nvSpPr>
          <p:cNvPr id="4" name="Slide Number Placeholder 3"/>
          <p:cNvSpPr>
            <a:spLocks noGrp="1"/>
          </p:cNvSpPr>
          <p:nvPr>
            <p:ph type="sldNum" sz="quarter" idx="10"/>
          </p:nvPr>
        </p:nvSpPr>
        <p:spPr/>
        <p:txBody>
          <a:bodyPr/>
          <a:lstStyle/>
          <a:p>
            <a:fld id="{0E7C618C-DDD3-4DC9-ADAB-73264023D4F2}" type="slidenum">
              <a:rPr lang="en-US" smtClean="0"/>
              <a:t>16</a:t>
            </a:fld>
            <a:endParaRPr lang="en-US" dirty="0"/>
          </a:p>
        </p:txBody>
      </p:sp>
    </p:spTree>
    <p:extLst>
      <p:ext uri="{BB962C8B-B14F-4D97-AF65-F5344CB8AC3E}">
        <p14:creationId xmlns:p14="http://schemas.microsoft.com/office/powerpoint/2010/main" val="2466520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this is an original payment example.</a:t>
            </a:r>
          </a:p>
        </p:txBody>
      </p:sp>
      <p:sp>
        <p:nvSpPr>
          <p:cNvPr id="4" name="Slide Number Placeholder 3"/>
          <p:cNvSpPr>
            <a:spLocks noGrp="1"/>
          </p:cNvSpPr>
          <p:nvPr>
            <p:ph type="sldNum" sz="quarter" idx="10"/>
          </p:nvPr>
        </p:nvSpPr>
        <p:spPr/>
        <p:txBody>
          <a:bodyPr/>
          <a:lstStyle/>
          <a:p>
            <a:fld id="{0E7C618C-DDD3-4DC9-ADAB-73264023D4F2}" type="slidenum">
              <a:rPr lang="en-US" smtClean="0"/>
              <a:t>17</a:t>
            </a:fld>
            <a:endParaRPr lang="en-US" dirty="0"/>
          </a:p>
        </p:txBody>
      </p:sp>
    </p:spTree>
    <p:extLst>
      <p:ext uri="{BB962C8B-B14F-4D97-AF65-F5344CB8AC3E}">
        <p14:creationId xmlns:p14="http://schemas.microsoft.com/office/powerpoint/2010/main" val="819905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Non-original payment means any subsequent award of compensation, regardless of whether or not payment is actually made.</a:t>
            </a:r>
          </a:p>
          <a:p>
            <a:r>
              <a:rPr lang="en-US" dirty="0"/>
              <a:t>The same date/rating evaluation rules apply to non-original payment processing, but in CG, PHS or NOAA cases if VIS does</a:t>
            </a:r>
            <a:r>
              <a:rPr lang="en-US" baseline="0" dirty="0"/>
              <a:t> not show a CRDP/CRSC Payment Code of “C” code under the DFAS/CG Payments tab, then </a:t>
            </a:r>
            <a:r>
              <a:rPr lang="en-US" dirty="0"/>
              <a:t>a call must be made to the CGRASB to determine whether or not the Veteran has established any eligibility to CRSC – that’s just eligibility, not payment!!</a:t>
            </a:r>
          </a:p>
          <a:p>
            <a:r>
              <a:rPr lang="en-US" dirty="0"/>
              <a:t>Also note that the 27-0820 and a screenshot of the evidence from VIS showing upfront payment eligibility must be uploaded into the Veteran’s eFolder. </a:t>
            </a:r>
          </a:p>
        </p:txBody>
      </p:sp>
      <p:sp>
        <p:nvSpPr>
          <p:cNvPr id="4" name="Slide Number Placeholder 3"/>
          <p:cNvSpPr>
            <a:spLocks noGrp="1"/>
          </p:cNvSpPr>
          <p:nvPr>
            <p:ph type="sldNum" sz="quarter" idx="10"/>
          </p:nvPr>
        </p:nvSpPr>
        <p:spPr/>
        <p:txBody>
          <a:bodyPr/>
          <a:lstStyle/>
          <a:p>
            <a:fld id="{0E7C618C-DDD3-4DC9-ADAB-73264023D4F2}" type="slidenum">
              <a:rPr lang="en-US" smtClean="0"/>
              <a:t>19</a:t>
            </a:fld>
            <a:endParaRPr lang="en-US" dirty="0"/>
          </a:p>
        </p:txBody>
      </p:sp>
    </p:spTree>
    <p:extLst>
      <p:ext uri="{BB962C8B-B14F-4D97-AF65-F5344CB8AC3E}">
        <p14:creationId xmlns:p14="http://schemas.microsoft.com/office/powerpoint/2010/main" val="2599353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Army, Navy, Air Force, or Marine Corps retirees, if VIS does not show</a:t>
            </a:r>
            <a:r>
              <a:rPr lang="en-US" baseline="0" dirty="0"/>
              <a:t> a CRDP/CRSC Payment Code of “C” under the DFAS/CG Payments tab, then t</a:t>
            </a:r>
            <a:r>
              <a:rPr lang="en-US" dirty="0"/>
              <a:t>he DFAS RCPS must be used to determine if any CRSC eligibility exists; this is what the SCCR screen shows in RCPS.  We are simply looking for CRSC eligibility, not payment of CRSC.   </a:t>
            </a:r>
          </a:p>
          <a:p>
            <a:r>
              <a:rPr lang="en-US" dirty="0"/>
              <a:t>Sure, you could call DFAS, but it’s easier to look it up yourself in the DFAS RCPS.  </a:t>
            </a:r>
          </a:p>
          <a:p>
            <a:r>
              <a:rPr lang="en-US" dirty="0"/>
              <a:t>Also note that a screenshot of the evidence from VIS and/or RCPS showing upfront payment eligibility must be uploaded into the Veteran’s eFolder. </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20</a:t>
            </a:fld>
            <a:endParaRPr lang="en-US" dirty="0"/>
          </a:p>
        </p:txBody>
      </p:sp>
    </p:spTree>
    <p:extLst>
      <p:ext uri="{BB962C8B-B14F-4D97-AF65-F5344CB8AC3E}">
        <p14:creationId xmlns:p14="http://schemas.microsoft.com/office/powerpoint/2010/main" val="3169437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not looking for CRSC payments, we</a:t>
            </a:r>
            <a:r>
              <a:rPr lang="en-US" baseline="0" dirty="0"/>
              <a:t> are only looking for the establishment of CRSC eligibility.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RCPS data allows for upfront payments of compensation based on full CRDP eligibility, while VIS data is mainly used to not allow the upfront payment. </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22</a:t>
            </a:fld>
            <a:endParaRPr lang="en-US" dirty="0"/>
          </a:p>
        </p:txBody>
      </p:sp>
    </p:spTree>
    <p:extLst>
      <p:ext uri="{BB962C8B-B14F-4D97-AF65-F5344CB8AC3E}">
        <p14:creationId xmlns:p14="http://schemas.microsoft.com/office/powerpoint/2010/main" val="302684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23</a:t>
            </a:fld>
            <a:endParaRPr lang="en-US" dirty="0"/>
          </a:p>
        </p:txBody>
      </p:sp>
    </p:spTree>
    <p:extLst>
      <p:ext uri="{BB962C8B-B14F-4D97-AF65-F5344CB8AC3E}">
        <p14:creationId xmlns:p14="http://schemas.microsoft.com/office/powerpoint/2010/main" val="645368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SCCR data found, an upfront payment of compensation based on full CRDP eligibility may not be made. As such we will follow current retired pay cutoff withholding procedures in these types of cases.</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24</a:t>
            </a:fld>
            <a:endParaRPr lang="en-US" dirty="0"/>
          </a:p>
        </p:txBody>
      </p:sp>
    </p:spTree>
    <p:extLst>
      <p:ext uri="{BB962C8B-B14F-4D97-AF65-F5344CB8AC3E}">
        <p14:creationId xmlns:p14="http://schemas.microsoft.com/office/powerpoint/2010/main" val="2357909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no SCCR data found, an upfront payment of compensation based on full CRDP eligibility may be made provided all other criteria are met (Retirement Code in VIS or Retired Law in RCPS, and rating information).</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25</a:t>
            </a:fld>
            <a:endParaRPr lang="en-US" dirty="0"/>
          </a:p>
        </p:txBody>
      </p:sp>
    </p:spTree>
    <p:extLst>
      <p:ext uri="{BB962C8B-B14F-4D97-AF65-F5344CB8AC3E}">
        <p14:creationId xmlns:p14="http://schemas.microsoft.com/office/powerpoint/2010/main" val="838927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VIS may take 35 days or more to update, or may not be updated.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VIS is still evolving.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RCPS data allows for upfront payments of compensation based on full CRDP eligibility, while VIS data is mainly used to not allow the upfront payment.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RCPS is currently updated the day after it is input in that 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RCPS use and data information is included in the SOP. Contact your station’s Trusted Agent for information regarding access to RCPS.</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4</a:t>
            </a:fld>
            <a:endParaRPr lang="en-US" dirty="0"/>
          </a:p>
        </p:txBody>
      </p:sp>
    </p:spTree>
    <p:extLst>
      <p:ext uri="{BB962C8B-B14F-4D97-AF65-F5344CB8AC3E}">
        <p14:creationId xmlns:p14="http://schemas.microsoft.com/office/powerpoint/2010/main" val="3687408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additional amount of compensation due is withheld up to the retired pay amount and until the current retired pay cutoff date.</a:t>
            </a:r>
          </a:p>
          <a:p>
            <a:endParaRPr lang="en-US" dirty="0"/>
          </a:p>
          <a:p>
            <a:r>
              <a:rPr lang="en-US" dirty="0"/>
              <a:t>If no data were found on the SCCR screen, then compensation would need to be withheld for retired pay, as the Veteran is CRDP eligible from the 50% rating.</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26</a:t>
            </a:fld>
            <a:endParaRPr lang="en-US" dirty="0"/>
          </a:p>
        </p:txBody>
      </p:sp>
    </p:spTree>
    <p:extLst>
      <p:ext uri="{BB962C8B-B14F-4D97-AF65-F5344CB8AC3E}">
        <p14:creationId xmlns:p14="http://schemas.microsoft.com/office/powerpoint/2010/main" val="251432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we must wait for an AEW in order to pay any compensation due based on CRDP for the period September 1, 2005 to January 1, 2014, as full CRDP is not payable until January 1, 2014. </a:t>
            </a:r>
          </a:p>
        </p:txBody>
      </p:sp>
      <p:sp>
        <p:nvSpPr>
          <p:cNvPr id="4" name="Slide Number Placeholder 3"/>
          <p:cNvSpPr>
            <a:spLocks noGrp="1"/>
          </p:cNvSpPr>
          <p:nvPr>
            <p:ph type="sldNum" sz="quarter" idx="10"/>
          </p:nvPr>
        </p:nvSpPr>
        <p:spPr/>
        <p:txBody>
          <a:bodyPr/>
          <a:lstStyle/>
          <a:p>
            <a:fld id="{0E7C618C-DDD3-4DC9-ADAB-73264023D4F2}" type="slidenum">
              <a:rPr lang="en-US" smtClean="0"/>
              <a:t>27</a:t>
            </a:fld>
            <a:endParaRPr lang="en-US" dirty="0"/>
          </a:p>
        </p:txBody>
      </p:sp>
    </p:spTree>
    <p:extLst>
      <p:ext uri="{BB962C8B-B14F-4D97-AF65-F5344CB8AC3E}">
        <p14:creationId xmlns:p14="http://schemas.microsoft.com/office/powerpoint/2010/main" val="3399273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amount due based on CRSC is figured by the retired pay centers (DFAS, CG), not VA.  </a:t>
            </a:r>
          </a:p>
          <a:p>
            <a:r>
              <a:rPr lang="en-US" dirty="0"/>
              <a:t>Even if Veteran has elected CRDP over CRSC, withholding is required; VSRs are not being trained to determine whether or not CRSC is payable in any case.</a:t>
            </a:r>
          </a:p>
          <a:p>
            <a:r>
              <a:rPr lang="en-US" dirty="0"/>
              <a:t>VSRs are only being trained to review for CRSC eligibility establishment</a:t>
            </a:r>
            <a:r>
              <a:rPr lang="en-US" baseline="0" dirty="0"/>
              <a:t> </a:t>
            </a:r>
            <a:r>
              <a:rPr lang="en-US" dirty="0"/>
              <a:t>on non-original compensation awards.  </a:t>
            </a:r>
          </a:p>
          <a:p>
            <a:r>
              <a:rPr lang="en-US" dirty="0"/>
              <a:t>CRSC application is DD Form 2680; addresses of all Uniformed Services shown on the form itself. </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6</a:t>
            </a:fld>
            <a:endParaRPr lang="en-US" dirty="0"/>
          </a:p>
        </p:txBody>
      </p:sp>
    </p:spTree>
    <p:extLst>
      <p:ext uri="{BB962C8B-B14F-4D97-AF65-F5344CB8AC3E}">
        <p14:creationId xmlns:p14="http://schemas.microsoft.com/office/powerpoint/2010/main" val="3616011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 payment means the first time the Veteran is awarded compensation, regardless of whether or not payment is actually made.  Non-original payments refer to any subsequent compensation award, regardless of whether or not payment is actually made. </a:t>
            </a:r>
          </a:p>
          <a:p>
            <a:endParaRPr lang="en-US" dirty="0"/>
          </a:p>
          <a:p>
            <a:r>
              <a:rPr lang="en-US" dirty="0"/>
              <a:t>Veterans are not eligible for CRSC until VA establishes a service-connected condition(s).  The Veteran must then file a claim for CRSC with the branch of service from which they retired.  Thus, a Veteran is not eligible for CRSC on an original award of compensation. </a:t>
            </a:r>
          </a:p>
        </p:txBody>
      </p:sp>
      <p:sp>
        <p:nvSpPr>
          <p:cNvPr id="4" name="Slide Number Placeholder 3"/>
          <p:cNvSpPr>
            <a:spLocks noGrp="1"/>
          </p:cNvSpPr>
          <p:nvPr>
            <p:ph type="sldNum" sz="quarter" idx="10"/>
          </p:nvPr>
        </p:nvSpPr>
        <p:spPr/>
        <p:txBody>
          <a:bodyPr/>
          <a:lstStyle/>
          <a:p>
            <a:fld id="{0E7C618C-DDD3-4DC9-ADAB-73264023D4F2}" type="slidenum">
              <a:rPr lang="en-US" smtClean="0"/>
              <a:t>7</a:t>
            </a:fld>
            <a:endParaRPr lang="en-US" dirty="0"/>
          </a:p>
        </p:txBody>
      </p:sp>
    </p:spTree>
    <p:extLst>
      <p:ext uri="{BB962C8B-B14F-4D97-AF65-F5344CB8AC3E}">
        <p14:creationId xmlns:p14="http://schemas.microsoft.com/office/powerpoint/2010/main" val="2193009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 procedures shown</a:t>
            </a:r>
          </a:p>
          <a:p>
            <a:r>
              <a:rPr lang="en-US" dirty="0"/>
              <a:t>Note that RCPS data takes precedence over VIS data.</a:t>
            </a:r>
          </a:p>
          <a:p>
            <a:r>
              <a:rPr lang="en-US" dirty="0"/>
              <a:t>Also note that a screenshot of the evidence from RCPS or VIS showing upfront payment eligibility must be uploaded into the Veteran’s eFolder. </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dirty="0"/>
          </a:p>
        </p:txBody>
      </p:sp>
    </p:spTree>
    <p:extLst>
      <p:ext uri="{BB962C8B-B14F-4D97-AF65-F5344CB8AC3E}">
        <p14:creationId xmlns:p14="http://schemas.microsoft.com/office/powerpoint/2010/main" val="314709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too many retirement types/codes to list; easier to list and review for the disability types/codes only. </a:t>
            </a:r>
          </a:p>
          <a:p>
            <a:r>
              <a:rPr lang="en-US" dirty="0"/>
              <a:t>1201, 1202, 1204, and 1205 are the only disability retired law codes.</a:t>
            </a:r>
          </a:p>
          <a:p>
            <a:r>
              <a:rPr lang="en-US" dirty="0"/>
              <a:t>Disability retirement codes shown in VIS by D, and E, and sometimes F or G. </a:t>
            </a:r>
          </a:p>
          <a:p>
            <a:r>
              <a:rPr lang="en-US" dirty="0"/>
              <a:t>RCPS may show that a retired type code of F, G, or unknown in VIS is other that the disability retired law codes of 1201, 1202, 1204, and 1205, which makes an upfront payment of compensation possible.</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9</a:t>
            </a:fld>
            <a:endParaRPr lang="en-US" dirty="0"/>
          </a:p>
        </p:txBody>
      </p:sp>
    </p:spTree>
    <p:extLst>
      <p:ext uri="{BB962C8B-B14F-4D97-AF65-F5344CB8AC3E}">
        <p14:creationId xmlns:p14="http://schemas.microsoft.com/office/powerpoint/2010/main" val="4192043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Veteran is eligible for upfront payments of compensation based on full CRDP eligibility on an original payment provided she is rated 50% or greater on or after November 1, 2017, the retirement date. </a:t>
            </a:r>
          </a:p>
        </p:txBody>
      </p:sp>
      <p:sp>
        <p:nvSpPr>
          <p:cNvPr id="4" name="Slide Number Placeholder 3"/>
          <p:cNvSpPr>
            <a:spLocks noGrp="1"/>
          </p:cNvSpPr>
          <p:nvPr>
            <p:ph type="sldNum" sz="quarter" idx="10"/>
          </p:nvPr>
        </p:nvSpPr>
        <p:spPr/>
        <p:txBody>
          <a:bodyPr/>
          <a:lstStyle/>
          <a:p>
            <a:fld id="{0E7C618C-DDD3-4DC9-ADAB-73264023D4F2}" type="slidenum">
              <a:rPr lang="en-US" smtClean="0"/>
              <a:t>11</a:t>
            </a:fld>
            <a:endParaRPr lang="en-US" dirty="0"/>
          </a:p>
        </p:txBody>
      </p:sp>
    </p:spTree>
    <p:extLst>
      <p:ext uri="{BB962C8B-B14F-4D97-AF65-F5344CB8AC3E}">
        <p14:creationId xmlns:p14="http://schemas.microsoft.com/office/powerpoint/2010/main" val="3130619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Veteran is not eligible for upfront payments of compensation as she is a disability retiree and may not be eligible for CRDP.  If she is eligible for CRDP, it may not be at the full rate.  As such we will follow current retired pay cutoff withholding procedures in these types of cases.</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12</a:t>
            </a:fld>
            <a:endParaRPr lang="en-US" dirty="0"/>
          </a:p>
        </p:txBody>
      </p:sp>
    </p:spTree>
    <p:extLst>
      <p:ext uri="{BB962C8B-B14F-4D97-AF65-F5344CB8AC3E}">
        <p14:creationId xmlns:p14="http://schemas.microsoft.com/office/powerpoint/2010/main" val="859794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VIS screen showing a retired type of “C” under the Military History tab. This Veteran is eligible for upfront payments of compensation based on full CRDP eligibility on an original payment provided she is rated 50% or greater from January 1, 2014,</a:t>
            </a:r>
            <a:r>
              <a:rPr lang="en-US" baseline="0" dirty="0"/>
              <a:t> o</a:t>
            </a:r>
            <a:r>
              <a:rPr lang="en-US" dirty="0"/>
              <a:t>r is rated 100% or unemployable (IU) from January 1, 2005.</a:t>
            </a:r>
          </a:p>
          <a:p>
            <a:endParaRPr lang="en-US" dirty="0"/>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13</a:t>
            </a:fld>
            <a:endParaRPr lang="en-US" dirty="0"/>
          </a:p>
        </p:txBody>
      </p:sp>
    </p:spTree>
    <p:extLst>
      <p:ext uri="{BB962C8B-B14F-4D97-AF65-F5344CB8AC3E}">
        <p14:creationId xmlns:p14="http://schemas.microsoft.com/office/powerpoint/2010/main" val="2923521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flipV="1">
            <a:off x="499533" y="3259138"/>
            <a:ext cx="11692467" cy="4762"/>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 name="Freeform 3"/>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 name="Freeform 4"/>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 name="Line 5"/>
          <p:cNvSpPr>
            <a:spLocks noChangeShapeType="1"/>
          </p:cNvSpPr>
          <p:nvPr/>
        </p:nvSpPr>
        <p:spPr bwMode="auto">
          <a:xfrm>
            <a:off x="497418" y="3182938"/>
            <a:ext cx="11694583" cy="4762"/>
          </a:xfrm>
          <a:prstGeom prst="line">
            <a:avLst/>
          </a:prstGeom>
          <a:noFill/>
          <a:ln w="76200">
            <a:solidFill>
              <a:srgbClr val="1D327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6" name="Rectangle 6"/>
          <p:cNvSpPr>
            <a:spLocks noChangeArrowheads="1"/>
          </p:cNvSpPr>
          <p:nvPr/>
        </p:nvSpPr>
        <p:spPr bwMode="auto">
          <a:xfrm>
            <a:off x="1635126" y="220663"/>
            <a:ext cx="8921749" cy="1570303"/>
          </a:xfrm>
          <a:prstGeom prst="rect">
            <a:avLst/>
          </a:prstGeom>
          <a:noFill/>
          <a:ln w="9525">
            <a:noFill/>
            <a:miter lim="800000"/>
            <a:headEnd/>
            <a:tailEnd/>
          </a:ln>
          <a:effectLst>
            <a:outerShdw dist="17961" dir="2700000" algn="ctr" rotWithShape="0">
              <a:srgbClr val="808080"/>
            </a:outerShdw>
          </a:effectLst>
        </p:spPr>
        <p:txBody>
          <a:bodyPr lIns="92075" tIns="46038" rIns="92075" bIns="46038">
            <a:spAutoFit/>
          </a:bodyPr>
          <a:lstStyle/>
          <a:p>
            <a:pPr algn="ctr">
              <a:defRPr/>
            </a:pPr>
            <a:r>
              <a:rPr lang="en-US" sz="4800" b="1" i="1" dirty="0">
                <a:solidFill>
                  <a:srgbClr val="1D3275"/>
                </a:solidFill>
                <a:latin typeface="Century Schoolbook" pitchFamily="18" charset="0"/>
              </a:rPr>
              <a:t>Veterans Benefits Administration</a:t>
            </a:r>
            <a:endParaRPr lang="en-US" sz="2800" b="1" i="1" dirty="0">
              <a:solidFill>
                <a:srgbClr val="1D3275"/>
              </a:solidFill>
              <a:effectLst>
                <a:outerShdw blurRad="38100" dist="38100" dir="2700000" algn="tl">
                  <a:srgbClr val="C0C0C0"/>
                </a:outerShdw>
              </a:effectLst>
              <a:latin typeface="Century Schoolbook" pitchFamily="18" charset="0"/>
            </a:endParaRPr>
          </a:p>
        </p:txBody>
      </p:sp>
      <p:sp>
        <p:nvSpPr>
          <p:cNvPr id="7" name="Rectangle 8"/>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8" name="Rectangle 9"/>
          <p:cNvSpPr>
            <a:spLocks noChangeArrowheads="1"/>
          </p:cNvSpPr>
          <p:nvPr/>
        </p:nvSpPr>
        <p:spPr bwMode="auto">
          <a:xfrm>
            <a:off x="299946"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pic>
        <p:nvPicPr>
          <p:cNvPr id="9" name="Picture 10" descr="vetera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3600" y="2133600"/>
            <a:ext cx="2743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892109"/>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69195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3685" y="0"/>
            <a:ext cx="2618316" cy="6051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16617" y="0"/>
            <a:ext cx="7653867" cy="6051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520776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8081" y="0"/>
            <a:ext cx="9717743" cy="1151592"/>
          </a:xfrm>
        </p:spPr>
        <p:txBody>
          <a:bodyPr/>
          <a:lstStyle/>
          <a:p>
            <a:r>
              <a:rPr lang="en-US"/>
              <a:t>Click to edit Master title style</a:t>
            </a:r>
          </a:p>
        </p:txBody>
      </p:sp>
      <p:sp>
        <p:nvSpPr>
          <p:cNvPr id="3" name="Content Placeholder 2"/>
          <p:cNvSpPr>
            <a:spLocks noGrp="1"/>
          </p:cNvSpPr>
          <p:nvPr>
            <p:ph idx="1"/>
          </p:nvPr>
        </p:nvSpPr>
        <p:spPr>
          <a:xfrm>
            <a:off x="847165" y="1789114"/>
            <a:ext cx="10945906" cy="426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27850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8357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16618" y="1789114"/>
            <a:ext cx="4991100"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10917" y="1789114"/>
            <a:ext cx="4993216"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538704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8082" y="0"/>
            <a:ext cx="9444318" cy="141763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2723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363441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501218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453744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71495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1852085" y="1361794"/>
            <a:ext cx="10339916" cy="4762"/>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027" name="Rectangle 3"/>
          <p:cNvSpPr>
            <a:spLocks noChangeArrowheads="1"/>
          </p:cNvSpPr>
          <p:nvPr/>
        </p:nvSpPr>
        <p:spPr bwMode="auto">
          <a:xfrm>
            <a:off x="565152" y="6396039"/>
            <a:ext cx="11626849" cy="53975"/>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28" name="Rectangle 4"/>
          <p:cNvSpPr>
            <a:spLocks noChangeArrowheads="1"/>
          </p:cNvSpPr>
          <p:nvPr/>
        </p:nvSpPr>
        <p:spPr bwMode="auto">
          <a:xfrm>
            <a:off x="1388533" y="1199870"/>
            <a:ext cx="10803467" cy="79375"/>
          </a:xfrm>
          <a:prstGeom prst="rect">
            <a:avLst/>
          </a:prstGeom>
          <a:gradFill rotWithShape="0">
            <a:gsLst>
              <a:gs pos="0">
                <a:srgbClr val="1D3275"/>
              </a:gs>
              <a:gs pos="100000">
                <a:srgbClr val="1A2D69"/>
              </a:gs>
            </a:gsLst>
            <a:lin ang="0" scaled="1"/>
          </a:gradFill>
          <a:ln w="12700">
            <a:solidFill>
              <a:srgbClr val="000080"/>
            </a:solidFill>
            <a:miter lim="800000"/>
            <a:headEnd/>
            <a:tailEnd/>
          </a:ln>
        </p:spPr>
        <p:txBody>
          <a:bodyPr wrap="none" anchor="ctr"/>
          <a:lstStyle/>
          <a:p>
            <a:pPr algn="ctr"/>
            <a:endParaRPr lang="en-US" dirty="0"/>
          </a:p>
        </p:txBody>
      </p:sp>
      <p:sp>
        <p:nvSpPr>
          <p:cNvPr id="1029" name="Freeform 5"/>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30" name="Freeform 6"/>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2215" name="Rectangle 7"/>
          <p:cNvSpPr>
            <a:spLocks noGrp="1" noChangeArrowheads="1"/>
          </p:cNvSpPr>
          <p:nvPr>
            <p:ph type="title"/>
          </p:nvPr>
        </p:nvSpPr>
        <p:spPr bwMode="auto">
          <a:xfrm>
            <a:off x="2135094" y="49307"/>
            <a:ext cx="9752105" cy="1103312"/>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32" name="Rectangle 8"/>
          <p:cNvSpPr>
            <a:spLocks noGrp="1" noChangeArrowheads="1"/>
          </p:cNvSpPr>
          <p:nvPr>
            <p:ph type="body" idx="1"/>
          </p:nvPr>
        </p:nvSpPr>
        <p:spPr bwMode="auto">
          <a:xfrm>
            <a:off x="859367" y="1573306"/>
            <a:ext cx="11044767" cy="447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rmAutofit/>
          </a:bodyPr>
          <a:lstStyle/>
          <a:p>
            <a:pPr lvl="0"/>
            <a:endParaRPr lang="en-US" dirty="0"/>
          </a:p>
        </p:txBody>
      </p:sp>
      <p:sp>
        <p:nvSpPr>
          <p:cNvPr id="222218" name="Rectangle 10"/>
          <p:cNvSpPr>
            <a:spLocks noGrp="1" noChangeArrowheads="1"/>
          </p:cNvSpPr>
          <p:nvPr>
            <p:ph type="sldNum" sz="quarter" idx="4"/>
          </p:nvPr>
        </p:nvSpPr>
        <p:spPr bwMode="auto">
          <a:xfrm>
            <a:off x="10566400" y="6356350"/>
            <a:ext cx="1625600" cy="457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lvl1pPr algn="ctr" eaLnBrk="0" hangingPunct="0">
              <a:defRPr sz="1600" b="1" i="1">
                <a:solidFill>
                  <a:srgbClr val="1D3275"/>
                </a:solidFill>
                <a:effectLst>
                  <a:outerShdw blurRad="38100" dist="38100" dir="2700000" algn="tl">
                    <a:srgbClr val="C0C0C0"/>
                  </a:outerShdw>
                </a:effectLst>
                <a:latin typeface="Century Schoolbook" pitchFamily="18" charset="0"/>
              </a:defRPr>
            </a:lvl1pPr>
          </a:lstStyle>
          <a:p>
            <a:fld id="{36A6A193-2FDC-48DD-8023-1C75B05EEA9A}" type="slidenum">
              <a:rPr lang="en-US" smtClean="0"/>
              <a:t>‹#›</a:t>
            </a:fld>
            <a:endParaRPr lang="en-US" dirty="0"/>
          </a:p>
        </p:txBody>
      </p:sp>
      <p:sp>
        <p:nvSpPr>
          <p:cNvPr id="1034" name="Rectangle 11"/>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35" name="Rectangle 12"/>
          <p:cNvSpPr>
            <a:spLocks noChangeArrowheads="1"/>
          </p:cNvSpPr>
          <p:nvPr/>
        </p:nvSpPr>
        <p:spPr bwMode="auto">
          <a:xfrm>
            <a:off x="273052"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sp>
        <p:nvSpPr>
          <p:cNvPr id="1036" name="Rectangle 13"/>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037" name="Rectangle 14"/>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222223" name="Rectangle 15"/>
          <p:cNvSpPr>
            <a:spLocks noChangeArrowheads="1"/>
          </p:cNvSpPr>
          <p:nvPr/>
        </p:nvSpPr>
        <p:spPr bwMode="auto">
          <a:xfrm>
            <a:off x="859367" y="6400800"/>
            <a:ext cx="2574423" cy="339196"/>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1600" b="1" i="1" dirty="0">
                <a:solidFill>
                  <a:srgbClr val="1D3275"/>
                </a:solidFill>
                <a:effectLst>
                  <a:outerShdw blurRad="38100" dist="38100" dir="2700000" algn="tl">
                    <a:srgbClr val="C0C0C0"/>
                  </a:outerShdw>
                </a:effectLst>
                <a:latin typeface="Century Schoolbook" pitchFamily="18" charset="0"/>
              </a:rPr>
              <a:t>Compensation Service </a:t>
            </a:r>
          </a:p>
        </p:txBody>
      </p:sp>
      <p:pic>
        <p:nvPicPr>
          <p:cNvPr id="1039" name="Picture 19" descr="veteran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5878" y="-19577"/>
            <a:ext cx="1659217" cy="141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hf hdr="0" ftr="0" dt="0"/>
  <p:txStyles>
    <p:title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Word_Document.docx"/></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731520" y="3368675"/>
            <a:ext cx="359664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pPr algn="ctr"/>
            <a:r>
              <a:rPr lang="en-US" sz="2800" b="1" i="1" dirty="0">
                <a:solidFill>
                  <a:srgbClr val="1D3275"/>
                </a:solidFill>
                <a:latin typeface="Century Schoolbook" pitchFamily="18" charset="0"/>
              </a:rPr>
              <a:t>Compensation Service</a:t>
            </a:r>
          </a:p>
        </p:txBody>
      </p:sp>
      <p:sp>
        <p:nvSpPr>
          <p:cNvPr id="3" name="Rectangle 3"/>
          <p:cNvSpPr txBox="1">
            <a:spLocks noChangeArrowheads="1"/>
          </p:cNvSpPr>
          <p:nvPr/>
        </p:nvSpPr>
        <p:spPr bwMode="auto">
          <a:xfrm>
            <a:off x="8046720" y="3535680"/>
            <a:ext cx="3139440" cy="102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Wingdings" pitchFamily="2" charset="2"/>
              <a:buChar char="•"/>
              <a:defRPr sz="2800">
                <a:solidFill>
                  <a:srgbClr val="1D3275"/>
                </a:solidFill>
                <a:latin typeface="+mn-lt"/>
                <a:ea typeface="+mn-ea"/>
                <a:cs typeface="+mn-cs"/>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indent="0" algn="ctr">
              <a:lnSpc>
                <a:spcPct val="80000"/>
              </a:lnSpc>
              <a:buFont typeface="Wingdings" pitchFamily="2" charset="2"/>
              <a:buNone/>
            </a:pPr>
            <a:r>
              <a:rPr lang="en-US" b="1" i="1" kern="0" dirty="0">
                <a:latin typeface="Century Schoolbook" pitchFamily="18" charset="0"/>
              </a:rPr>
              <a:t>April 2018</a:t>
            </a:r>
          </a:p>
        </p:txBody>
      </p:sp>
      <p:sp>
        <p:nvSpPr>
          <p:cNvPr id="4" name="Rectangle 2"/>
          <p:cNvSpPr txBox="1">
            <a:spLocks noChangeArrowheads="1"/>
          </p:cNvSpPr>
          <p:nvPr/>
        </p:nvSpPr>
        <p:spPr bwMode="auto">
          <a:xfrm>
            <a:off x="2209800" y="4953000"/>
            <a:ext cx="7772400" cy="6096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r>
              <a:rPr lang="en-US" sz="2400" b="1" dirty="0">
                <a:latin typeface="Times New Roman" panose="02020603050405020304" pitchFamily="18" charset="0"/>
                <a:cs typeface="Times New Roman" panose="02020603050405020304" pitchFamily="18" charset="0"/>
              </a:rPr>
              <a:t>Upfront Payments of Compensation Based on Full Concurrent Retirement and Disability Payments (CRDP) Eligibility</a:t>
            </a:r>
          </a:p>
        </p:txBody>
      </p:sp>
    </p:spTree>
    <p:extLst>
      <p:ext uri="{BB962C8B-B14F-4D97-AF65-F5344CB8AC3E}">
        <p14:creationId xmlns:p14="http://schemas.microsoft.com/office/powerpoint/2010/main" val="303315381"/>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Original Payment Processing (cont.)</a:t>
            </a:r>
          </a:p>
        </p:txBody>
      </p:sp>
      <p:sp>
        <p:nvSpPr>
          <p:cNvPr id="3" name="Content Placeholder 2"/>
          <p:cNvSpPr>
            <a:spLocks noGrp="1"/>
          </p:cNvSpPr>
          <p:nvPr>
            <p:ph idx="1"/>
          </p:nvPr>
        </p:nvSpPr>
        <p:spPr/>
        <p:txBody>
          <a:bodyPr>
            <a:normAutofit lnSpcReduction="10000"/>
          </a:bodyPr>
          <a:lstStyle/>
          <a:p>
            <a:pPr lvl="0"/>
            <a:r>
              <a:rPr lang="en-US" dirty="0"/>
              <a:t>RCPS only contain Army, Navy, Air Force, and Marine Corps retiree records.</a:t>
            </a:r>
          </a:p>
          <a:p>
            <a:pPr lvl="0"/>
            <a:r>
              <a:rPr lang="en-US" dirty="0"/>
              <a:t>VIS must be used for Coast Guard (CG), Public Health Service (PHS) and National Oceanic and Atmospheric Administration (NOAA) retirees.   </a:t>
            </a:r>
          </a:p>
          <a:p>
            <a:r>
              <a:rPr lang="en-US" dirty="0"/>
              <a:t>Reserve retirees may be eligible for retired pay as early as age 50, though payment usually starts on the Veteran’s 60</a:t>
            </a:r>
            <a:r>
              <a:rPr lang="en-US" baseline="30000" dirty="0"/>
              <a:t>th</a:t>
            </a:r>
            <a:r>
              <a:rPr lang="en-US" dirty="0"/>
              <a:t> birthday.  Review VIS and RCPS for any indication of a retirement date; if none found, do not withhold for retired pay.</a:t>
            </a:r>
          </a:p>
          <a:p>
            <a:r>
              <a:rPr lang="en-US" dirty="0"/>
              <a:t>A screenshot of the VIS screen or the HUNT MBRENT screen showing full CRDP eligibility must be uploaded into the Veteran’s eFolder.</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10</a:t>
            </a:fld>
            <a:endParaRPr lang="en-US" dirty="0"/>
          </a:p>
        </p:txBody>
      </p:sp>
    </p:spTree>
    <p:extLst>
      <p:ext uri="{BB962C8B-B14F-4D97-AF65-F5344CB8AC3E}">
        <p14:creationId xmlns:p14="http://schemas.microsoft.com/office/powerpoint/2010/main" val="914352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Original Payment Processing (cont.)</a:t>
            </a:r>
          </a:p>
        </p:txBody>
      </p:sp>
      <p:sp>
        <p:nvSpPr>
          <p:cNvPr id="4" name="Slide Number Placeholder 3"/>
          <p:cNvSpPr>
            <a:spLocks noGrp="1"/>
          </p:cNvSpPr>
          <p:nvPr>
            <p:ph type="sldNum" sz="quarter" idx="10"/>
          </p:nvPr>
        </p:nvSpPr>
        <p:spPr/>
        <p:txBody>
          <a:bodyPr/>
          <a:lstStyle/>
          <a:p>
            <a:fld id="{7C414AED-89CE-4A48-8B2B-1B3A5C68EA2A}" type="slidenum">
              <a:rPr lang="en-US" smtClean="0"/>
              <a:t>11</a:t>
            </a:fld>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52697" y="1577284"/>
            <a:ext cx="6858594" cy="381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30310" y="5640946"/>
            <a:ext cx="10393251" cy="523220"/>
          </a:xfrm>
          <a:prstGeom prst="rect">
            <a:avLst/>
          </a:prstGeom>
          <a:noFill/>
        </p:spPr>
        <p:txBody>
          <a:bodyPr wrap="square" rtlCol="0">
            <a:spAutoFit/>
          </a:bodyPr>
          <a:lstStyle/>
          <a:p>
            <a:pPr lvl="0"/>
            <a:r>
              <a:rPr lang="en-US" sz="2800" dirty="0">
                <a:solidFill>
                  <a:schemeClr val="accent2">
                    <a:lumMod val="50000"/>
                  </a:schemeClr>
                </a:solidFill>
                <a:latin typeface="Times New Roman" panose="02020603050405020304" pitchFamily="18" charset="0"/>
                <a:cs typeface="Times New Roman" panose="02020603050405020304" pitchFamily="18" charset="0"/>
              </a:rPr>
              <a:t>NOTE:  HUNT MBRENT screen showing retired law code 3914</a:t>
            </a:r>
          </a:p>
        </p:txBody>
      </p:sp>
    </p:spTree>
    <p:extLst>
      <p:ext uri="{BB962C8B-B14F-4D97-AF65-F5344CB8AC3E}">
        <p14:creationId xmlns:p14="http://schemas.microsoft.com/office/powerpoint/2010/main" val="953385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Original Payment Processing (cont.)</a:t>
            </a:r>
          </a:p>
        </p:txBody>
      </p:sp>
      <p:sp>
        <p:nvSpPr>
          <p:cNvPr id="4" name="Slide Number Placeholder 3"/>
          <p:cNvSpPr>
            <a:spLocks noGrp="1"/>
          </p:cNvSpPr>
          <p:nvPr>
            <p:ph type="sldNum" sz="quarter" idx="10"/>
          </p:nvPr>
        </p:nvSpPr>
        <p:spPr/>
        <p:txBody>
          <a:bodyPr/>
          <a:lstStyle/>
          <a:p>
            <a:fld id="{7C414AED-89CE-4A48-8B2B-1B3A5C68EA2A}" type="slidenum">
              <a:rPr lang="en-US" smtClean="0"/>
              <a:t>12</a:t>
            </a:fld>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91334" y="1500087"/>
            <a:ext cx="6858594" cy="4041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59854" y="5756856"/>
            <a:ext cx="11037194" cy="523220"/>
          </a:xfrm>
          <a:prstGeom prst="rect">
            <a:avLst/>
          </a:prstGeom>
          <a:noFill/>
        </p:spPr>
        <p:txBody>
          <a:bodyPr wrap="square" rtlCol="0">
            <a:spAutoFit/>
          </a:bodyPr>
          <a:lstStyle/>
          <a:p>
            <a:pPr lvl="0"/>
            <a:r>
              <a:rPr lang="en-US" sz="2800" dirty="0">
                <a:solidFill>
                  <a:schemeClr val="accent2">
                    <a:lumMod val="50000"/>
                  </a:schemeClr>
                </a:solidFill>
                <a:latin typeface="Times New Roman" panose="02020603050405020304" pitchFamily="18" charset="0"/>
                <a:cs typeface="Times New Roman" panose="02020603050405020304" pitchFamily="18" charset="0"/>
              </a:rPr>
              <a:t>NOTE:  HUNT MBRENT screen showing retired law code 1201</a:t>
            </a:r>
          </a:p>
        </p:txBody>
      </p:sp>
    </p:spTree>
    <p:extLst>
      <p:ext uri="{BB962C8B-B14F-4D97-AF65-F5344CB8AC3E}">
        <p14:creationId xmlns:p14="http://schemas.microsoft.com/office/powerpoint/2010/main" val="470990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Original Payment Processing (cont.)</a:t>
            </a:r>
          </a:p>
        </p:txBody>
      </p:sp>
      <p:sp>
        <p:nvSpPr>
          <p:cNvPr id="4" name="Slide Number Placeholder 3"/>
          <p:cNvSpPr>
            <a:spLocks noGrp="1"/>
          </p:cNvSpPr>
          <p:nvPr>
            <p:ph type="sldNum" sz="quarter" idx="10"/>
          </p:nvPr>
        </p:nvSpPr>
        <p:spPr/>
        <p:txBody>
          <a:bodyPr/>
          <a:lstStyle/>
          <a:p>
            <a:fld id="{7C414AED-89CE-4A48-8B2B-1B3A5C68EA2A}" type="slidenum">
              <a:rPr lang="en-US" smtClean="0"/>
              <a:t>13</a:t>
            </a:fld>
            <a:endParaRPr lang="en-US" dirty="0"/>
          </a:p>
        </p:txBody>
      </p:sp>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1724874" y="1647958"/>
            <a:ext cx="9243030" cy="3823530"/>
          </a:xfrm>
          <a:prstGeom prst="rect">
            <a:avLst/>
          </a:prstGeom>
          <a:noFill/>
        </p:spPr>
      </p:pic>
      <p:sp>
        <p:nvSpPr>
          <p:cNvPr id="6" name="TextBox 5"/>
          <p:cNvSpPr txBox="1"/>
          <p:nvPr/>
        </p:nvSpPr>
        <p:spPr>
          <a:xfrm>
            <a:off x="811369" y="5782614"/>
            <a:ext cx="10650828" cy="523220"/>
          </a:xfrm>
          <a:prstGeom prst="rect">
            <a:avLst/>
          </a:prstGeom>
          <a:noFill/>
        </p:spPr>
        <p:txBody>
          <a:bodyPr wrap="square" rtlCol="0">
            <a:spAutoFit/>
          </a:bodyPr>
          <a:lstStyle/>
          <a:p>
            <a:pPr lvl="0"/>
            <a:r>
              <a:rPr lang="en-US" sz="2800" dirty="0">
                <a:solidFill>
                  <a:schemeClr val="accent2">
                    <a:lumMod val="50000"/>
                  </a:schemeClr>
                </a:solidFill>
                <a:latin typeface="Times New Roman" panose="02020603050405020304" pitchFamily="18" charset="0"/>
                <a:cs typeface="Times New Roman" panose="02020603050405020304" pitchFamily="18" charset="0"/>
              </a:rPr>
              <a:t>NOTE:  Military History tab info in VIS showing retirement code C</a:t>
            </a:r>
          </a:p>
        </p:txBody>
      </p:sp>
    </p:spTree>
    <p:extLst>
      <p:ext uri="{BB962C8B-B14F-4D97-AF65-F5344CB8AC3E}">
        <p14:creationId xmlns:p14="http://schemas.microsoft.com/office/powerpoint/2010/main" val="619920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Original Payment Processing (cont.)</a:t>
            </a:r>
          </a:p>
        </p:txBody>
      </p:sp>
      <p:sp>
        <p:nvSpPr>
          <p:cNvPr id="4" name="Slide Number Placeholder 3"/>
          <p:cNvSpPr>
            <a:spLocks noGrp="1"/>
          </p:cNvSpPr>
          <p:nvPr>
            <p:ph type="sldNum" sz="quarter" idx="10"/>
          </p:nvPr>
        </p:nvSpPr>
        <p:spPr/>
        <p:txBody>
          <a:bodyPr/>
          <a:lstStyle/>
          <a:p>
            <a:fld id="{7C414AED-89CE-4A48-8B2B-1B3A5C68EA2A}" type="slidenum">
              <a:rPr lang="en-US" smtClean="0"/>
              <a:t>14</a:t>
            </a:fld>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828908" y="1545465"/>
            <a:ext cx="7564964" cy="410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94704" y="5911403"/>
            <a:ext cx="10238704" cy="461665"/>
          </a:xfrm>
          <a:prstGeom prst="rect">
            <a:avLst/>
          </a:prstGeom>
          <a:noFill/>
        </p:spPr>
        <p:txBody>
          <a:bodyPr wrap="square" rtlCol="0">
            <a:spAutoFit/>
          </a:bodyPr>
          <a:lstStyle/>
          <a:p>
            <a:pPr lvl="0"/>
            <a:r>
              <a:rPr lang="en-US" sz="2400" dirty="0">
                <a:solidFill>
                  <a:schemeClr val="accent2">
                    <a:lumMod val="50000"/>
                  </a:schemeClr>
                </a:solidFill>
                <a:latin typeface="Times New Roman" panose="02020603050405020304" pitchFamily="18" charset="0"/>
                <a:cs typeface="Times New Roman" panose="02020603050405020304" pitchFamily="18" charset="0"/>
              </a:rPr>
              <a:t>NOTE:  DFAS/CG Payments tab info in VIS showing retirement code C</a:t>
            </a:r>
          </a:p>
        </p:txBody>
      </p:sp>
    </p:spTree>
    <p:extLst>
      <p:ext uri="{BB962C8B-B14F-4D97-AF65-F5344CB8AC3E}">
        <p14:creationId xmlns:p14="http://schemas.microsoft.com/office/powerpoint/2010/main" val="12127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Original Payment Processing (cont.)</a:t>
            </a:r>
          </a:p>
        </p:txBody>
      </p:sp>
      <p:sp>
        <p:nvSpPr>
          <p:cNvPr id="4" name="Slide Number Placeholder 3"/>
          <p:cNvSpPr>
            <a:spLocks noGrp="1"/>
          </p:cNvSpPr>
          <p:nvPr>
            <p:ph type="sldNum" sz="quarter" idx="10"/>
          </p:nvPr>
        </p:nvSpPr>
        <p:spPr/>
        <p:txBody>
          <a:bodyPr/>
          <a:lstStyle/>
          <a:p>
            <a:fld id="{7C414AED-89CE-4A48-8B2B-1B3A5C68EA2A}" type="slidenum">
              <a:rPr lang="en-US" smtClean="0"/>
              <a:t>15</a:t>
            </a:fld>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318199" y="1596980"/>
            <a:ext cx="8474920" cy="391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98490" y="5705341"/>
            <a:ext cx="10457645" cy="461665"/>
          </a:xfrm>
          <a:prstGeom prst="rect">
            <a:avLst/>
          </a:prstGeom>
          <a:noFill/>
        </p:spPr>
        <p:txBody>
          <a:bodyPr wrap="square" rtlCol="0">
            <a:spAutoFit/>
          </a:bodyPr>
          <a:lstStyle/>
          <a:p>
            <a:pPr lvl="0" algn="ctr"/>
            <a:r>
              <a:rPr lang="en-US" sz="2400" dirty="0">
                <a:solidFill>
                  <a:schemeClr val="accent2">
                    <a:lumMod val="50000"/>
                  </a:schemeClr>
                </a:solidFill>
                <a:latin typeface="Times New Roman" panose="02020603050405020304" pitchFamily="18" charset="0"/>
                <a:cs typeface="Times New Roman" panose="02020603050405020304" pitchFamily="18" charset="0"/>
              </a:rPr>
              <a:t>NOTE:  DFAS/CG Payments tab info in VIS showing retirement code E.</a:t>
            </a:r>
          </a:p>
        </p:txBody>
      </p:sp>
    </p:spTree>
    <p:extLst>
      <p:ext uri="{BB962C8B-B14F-4D97-AF65-F5344CB8AC3E}">
        <p14:creationId xmlns:p14="http://schemas.microsoft.com/office/powerpoint/2010/main" val="4259665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p:txBody>
          <a:bodyPr/>
          <a:lstStyle/>
          <a:p>
            <a:pPr marL="0" lvl="0" indent="0">
              <a:buNone/>
            </a:pPr>
            <a:r>
              <a:rPr lang="en-US" dirty="0"/>
              <a:t>Question - Army Veteran retired October 1, 2017. VIS shows retirement code “B”. The Veteran is rated 40% effective October 1, 2017. Today’s date is December 12, 2017. Does compensation need to be withheld for retired pay in this example?</a:t>
            </a:r>
          </a:p>
          <a:p>
            <a:pPr marL="0" lvl="0" indent="0">
              <a:buNone/>
            </a:pPr>
            <a:endParaRPr lang="en-US" dirty="0"/>
          </a:p>
          <a:p>
            <a:pPr marL="0" lvl="0" indent="0">
              <a:buNone/>
            </a:pPr>
            <a:r>
              <a:rPr lang="en-US" dirty="0"/>
              <a:t>Answer – Compensation must be withheld for retired pay in this example, as the Veteran is rated 40% and therefore not eligible for CRDP.</a:t>
            </a:r>
          </a:p>
        </p:txBody>
      </p:sp>
      <p:sp>
        <p:nvSpPr>
          <p:cNvPr id="4" name="Slide Number Placeholder 3"/>
          <p:cNvSpPr>
            <a:spLocks noGrp="1"/>
          </p:cNvSpPr>
          <p:nvPr>
            <p:ph type="sldNum" sz="quarter" idx="10"/>
          </p:nvPr>
        </p:nvSpPr>
        <p:spPr/>
        <p:txBody>
          <a:bodyPr/>
          <a:lstStyle/>
          <a:p>
            <a:fld id="{7C414AED-89CE-4A48-8B2B-1B3A5C68EA2A}" type="slidenum">
              <a:rPr lang="en-US" smtClean="0"/>
              <a:t>16</a:t>
            </a:fld>
            <a:endParaRPr lang="en-US" dirty="0"/>
          </a:p>
        </p:txBody>
      </p:sp>
    </p:spTree>
    <p:extLst>
      <p:ext uri="{BB962C8B-B14F-4D97-AF65-F5344CB8AC3E}">
        <p14:creationId xmlns:p14="http://schemas.microsoft.com/office/powerpoint/2010/main" val="167317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p:txBody>
          <a:bodyPr>
            <a:normAutofit fontScale="92500"/>
          </a:bodyPr>
          <a:lstStyle/>
          <a:p>
            <a:pPr marL="0" lvl="0" indent="0">
              <a:buNone/>
            </a:pPr>
            <a:r>
              <a:rPr lang="en-US" dirty="0"/>
              <a:t>Question - Army Veteran retired September 1, 2017. The HUNT MBRENT in RCPS shows a RET LAW code of 6330. The Veteran is rated 40% effective September 1, 2017 and 50% effective October 30, 2017. Today’s date is December 12, 2017. Does compensation need to be withheld for retired pay in this example?</a:t>
            </a:r>
          </a:p>
          <a:p>
            <a:pPr marL="0" lvl="0" indent="0">
              <a:buNone/>
            </a:pPr>
            <a:endParaRPr lang="en-US" dirty="0"/>
          </a:p>
          <a:p>
            <a:pPr marL="0" lvl="0" indent="0">
              <a:buNone/>
            </a:pPr>
            <a:r>
              <a:rPr lang="en-US" dirty="0"/>
              <a:t>Answer – All compensation payable from September 1, 2017 to November 1, 2017 must be withheld up to the retired pay amount, as the Veteran is not CRDP eligible during this period. However, compensation may be paid with no withhold for retired pay from November 1, 2017, based on full CRDP eligibility.  </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17</a:t>
            </a:fld>
            <a:endParaRPr lang="en-US" dirty="0"/>
          </a:p>
        </p:txBody>
      </p:sp>
    </p:spTree>
    <p:extLst>
      <p:ext uri="{BB962C8B-B14F-4D97-AF65-F5344CB8AC3E}">
        <p14:creationId xmlns:p14="http://schemas.microsoft.com/office/powerpoint/2010/main" val="101272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p:txBody>
          <a:bodyPr>
            <a:normAutofit lnSpcReduction="10000"/>
          </a:bodyPr>
          <a:lstStyle/>
          <a:p>
            <a:pPr marL="0" lvl="0" indent="0">
              <a:buNone/>
            </a:pPr>
            <a:r>
              <a:rPr lang="en-US" dirty="0"/>
              <a:t>Question - Army Veteran retired September 1, 2017. VIS shows no retirement code, but HUNT MBRENT in RCPS shows a RET LAW code of 1201. The Veteran is rated 100% effective September 1, 2017. Does compensation need to be withheld for retired pay in this example?</a:t>
            </a:r>
          </a:p>
          <a:p>
            <a:pPr marL="0" lvl="0" indent="0">
              <a:buNone/>
            </a:pPr>
            <a:endParaRPr lang="en-US" dirty="0"/>
          </a:p>
          <a:p>
            <a:pPr marL="0" lvl="0" indent="0">
              <a:buNone/>
            </a:pPr>
            <a:r>
              <a:rPr lang="en-US" dirty="0"/>
              <a:t>Answer – Compensation must be withheld up to the retired pay amount in this example, as the Veteran is a disability retiree (RET LAW code of 1201). The Veteran may still be eligible for CRDP, but we must wait for an Audit Error Worksheet before issuing further payments of compensation based on CRDP or CRSC eligibility.    </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18</a:t>
            </a:fld>
            <a:endParaRPr lang="en-US" dirty="0"/>
          </a:p>
        </p:txBody>
      </p:sp>
    </p:spTree>
    <p:extLst>
      <p:ext uri="{BB962C8B-B14F-4D97-AF65-F5344CB8AC3E}">
        <p14:creationId xmlns:p14="http://schemas.microsoft.com/office/powerpoint/2010/main" val="262650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Non-original Payment Processing (CG, PHS, or NOAA)</a:t>
            </a:r>
          </a:p>
        </p:txBody>
      </p:sp>
      <p:sp>
        <p:nvSpPr>
          <p:cNvPr id="4" name="Slide Number Placeholder 3"/>
          <p:cNvSpPr>
            <a:spLocks noGrp="1"/>
          </p:cNvSpPr>
          <p:nvPr>
            <p:ph type="sldNum" sz="quarter" idx="10"/>
          </p:nvPr>
        </p:nvSpPr>
        <p:spPr/>
        <p:txBody>
          <a:bodyPr/>
          <a:lstStyle/>
          <a:p>
            <a:fld id="{7C414AED-89CE-4A48-8B2B-1B3A5C68EA2A}" type="slidenum">
              <a:rPr lang="en-US" smtClean="0"/>
              <a:t>19</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41865116"/>
              </p:ext>
            </p:extLst>
          </p:nvPr>
        </p:nvGraphicFramePr>
        <p:xfrm>
          <a:off x="1326524" y="1584101"/>
          <a:ext cx="9723549" cy="4318430"/>
        </p:xfrm>
        <a:graphic>
          <a:graphicData uri="http://schemas.openxmlformats.org/drawingml/2006/table">
            <a:tbl>
              <a:tblPr firstRow="1" firstCol="1" bandRow="1"/>
              <a:tblGrid>
                <a:gridCol w="3068665">
                  <a:extLst>
                    <a:ext uri="{9D8B030D-6E8A-4147-A177-3AD203B41FA5}">
                      <a16:colId xmlns:a16="http://schemas.microsoft.com/office/drawing/2014/main" val="20000"/>
                    </a:ext>
                  </a:extLst>
                </a:gridCol>
                <a:gridCol w="6654884">
                  <a:extLst>
                    <a:ext uri="{9D8B030D-6E8A-4147-A177-3AD203B41FA5}">
                      <a16:colId xmlns:a16="http://schemas.microsoft.com/office/drawing/2014/main" val="20001"/>
                    </a:ext>
                  </a:extLst>
                </a:gridCol>
              </a:tblGrid>
              <a:tr h="238975">
                <a:tc>
                  <a:txBody>
                    <a:bodyPr/>
                    <a:lstStyle/>
                    <a:p>
                      <a:pPr marL="0" marR="0">
                        <a:spcBef>
                          <a:spcPts val="0"/>
                        </a:spcBef>
                        <a:spcAft>
                          <a:spcPts val="0"/>
                        </a:spcAft>
                      </a:pPr>
                      <a:r>
                        <a:rPr lang="en-US" sz="1100" b="1" dirty="0">
                          <a:solidFill>
                            <a:srgbClr val="000000"/>
                          </a:solidFill>
                          <a:effectLst/>
                          <a:latin typeface="Times New Roman"/>
                          <a:ea typeface="Times New Roman"/>
                          <a:cs typeface="Times New Roman"/>
                        </a:rPr>
                        <a:t>If …</a:t>
                      </a:r>
                      <a:endParaRPr lang="en-US" sz="1200" dirty="0">
                        <a:solidFill>
                          <a:srgbClr val="00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1100" b="1" dirty="0">
                          <a:solidFill>
                            <a:srgbClr val="000000"/>
                          </a:solidFill>
                          <a:effectLst/>
                          <a:latin typeface="Times New Roman"/>
                          <a:ea typeface="Times New Roman"/>
                          <a:cs typeface="Times New Roman"/>
                        </a:rPr>
                        <a:t>Then…</a:t>
                      </a:r>
                      <a:endParaRPr lang="en-US" sz="1200" dirty="0">
                        <a:solidFill>
                          <a:srgbClr val="00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3823593">
                <a:tc>
                  <a:txBody>
                    <a:bodyPr/>
                    <a:lstStyle/>
                    <a:p>
                      <a:pPr marL="0" marR="0">
                        <a:spcBef>
                          <a:spcPts val="0"/>
                        </a:spcBef>
                        <a:spcAft>
                          <a:spcPts val="0"/>
                        </a:spcAft>
                      </a:pPr>
                      <a:r>
                        <a:rPr lang="en-US" sz="1400" dirty="0">
                          <a:solidFill>
                            <a:srgbClr val="000000"/>
                          </a:solidFill>
                          <a:effectLst/>
                          <a:latin typeface="Times New Roman"/>
                          <a:ea typeface="Times New Roman"/>
                          <a:cs typeface="Times New Roman"/>
                        </a:rPr>
                        <a:t>the Veteran retired from the Coast Guard (CG), Public Health Service (PHS), or National Oceanic and Atmospheric Administration (NOAA), and VIS shows Ret Type of A, B, or C under the Military History tab or a Ret Type Cd of A, B, or C under the DFAS/CG Payments tab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Times New Roman"/>
                          <a:ea typeface="Times New Roman"/>
                          <a:cs typeface="Times New Roman"/>
                        </a:rPr>
                        <a:t>Review the DFAS/CG Payments tab in VIS.  </a:t>
                      </a:r>
                    </a:p>
                    <a:p>
                      <a:pPr marL="0" marR="0">
                        <a:spcBef>
                          <a:spcPts val="0"/>
                        </a:spcBef>
                        <a:spcAft>
                          <a:spcPts val="0"/>
                        </a:spcAft>
                      </a:pPr>
                      <a:r>
                        <a:rPr lang="en-US" sz="1400" dirty="0">
                          <a:solidFill>
                            <a:srgbClr val="000000"/>
                          </a:solidFill>
                          <a:effectLst/>
                          <a:latin typeface="Times New Roman"/>
                          <a:ea typeface="Times New Roman"/>
                          <a:cs typeface="Times New Roman"/>
                        </a:rPr>
                        <a:t> </a:t>
                      </a:r>
                    </a:p>
                    <a:p>
                      <a:pPr marL="0" marR="0">
                        <a:spcBef>
                          <a:spcPts val="0"/>
                        </a:spcBef>
                        <a:spcAft>
                          <a:spcPts val="0"/>
                        </a:spcAft>
                      </a:pPr>
                      <a:r>
                        <a:rPr lang="en-US" sz="1400" dirty="0">
                          <a:solidFill>
                            <a:srgbClr val="000000"/>
                          </a:solidFill>
                          <a:effectLst/>
                          <a:latin typeface="Times New Roman"/>
                          <a:ea typeface="Times New Roman"/>
                          <a:cs typeface="Times New Roman"/>
                        </a:rPr>
                        <a:t>If any CRDP/CRSC Paymt Cd is “C”, then follow current retired pay cutoff withholding procedures.  </a:t>
                      </a:r>
                    </a:p>
                    <a:p>
                      <a:pPr marL="0" marR="0">
                        <a:spcBef>
                          <a:spcPts val="0"/>
                        </a:spcBef>
                        <a:spcAft>
                          <a:spcPts val="0"/>
                        </a:spcAft>
                      </a:pPr>
                      <a:r>
                        <a:rPr lang="en-US" sz="1400" dirty="0">
                          <a:solidFill>
                            <a:srgbClr val="000000"/>
                          </a:solidFill>
                          <a:effectLst/>
                          <a:latin typeface="Times New Roman"/>
                          <a:ea typeface="Times New Roman"/>
                          <a:cs typeface="Times New Roman"/>
                        </a:rPr>
                        <a:t> </a:t>
                      </a:r>
                    </a:p>
                    <a:p>
                      <a:pPr marL="0" marR="0">
                        <a:spcBef>
                          <a:spcPts val="0"/>
                        </a:spcBef>
                        <a:spcAft>
                          <a:spcPts val="0"/>
                        </a:spcAft>
                      </a:pPr>
                      <a:r>
                        <a:rPr lang="en-US" sz="1400" dirty="0">
                          <a:solidFill>
                            <a:srgbClr val="000000"/>
                          </a:solidFill>
                          <a:effectLst/>
                          <a:latin typeface="Times New Roman"/>
                          <a:ea typeface="Times New Roman"/>
                          <a:cs typeface="Times New Roman"/>
                        </a:rPr>
                        <a:t>If this tab does not show any CRDP/CRSC Paymt Cd as “C”, then contact the Coast Guard Retiree and Annuitant Service Branch (CGRASB) at 1-800-772-8724 or 1-785-339-3415 and ask if the Veteran has any eligibility to Combat-Related Special Compensation (CRSC).  If yes, follow current retired pay cutoff withholding procedures.  If no, then:</a:t>
                      </a:r>
                    </a:p>
                    <a:p>
                      <a:pPr marL="0" marR="0">
                        <a:spcBef>
                          <a:spcPts val="0"/>
                        </a:spcBef>
                        <a:spcAft>
                          <a:spcPts val="0"/>
                        </a:spcAft>
                      </a:pPr>
                      <a:r>
                        <a:rPr lang="en-US" sz="1400" dirty="0">
                          <a:solidFill>
                            <a:srgbClr val="000000"/>
                          </a:solidFill>
                          <a:effectLst/>
                          <a:latin typeface="Times New Roman"/>
                          <a:ea typeface="Times New Roman"/>
                          <a:cs typeface="Times New Roman"/>
                        </a:rPr>
                        <a:t> </a:t>
                      </a:r>
                    </a:p>
                    <a:p>
                      <a:pPr marL="342900" marR="0" lvl="0" indent="-342900">
                        <a:spcBef>
                          <a:spcPts val="0"/>
                        </a:spcBef>
                        <a:spcAft>
                          <a:spcPts val="0"/>
                        </a:spcAft>
                        <a:buFont typeface="Symbol"/>
                        <a:buChar char=""/>
                      </a:pPr>
                      <a:r>
                        <a:rPr lang="en-US" sz="1400" dirty="0">
                          <a:solidFill>
                            <a:srgbClr val="000000"/>
                          </a:solidFill>
                          <a:effectLst/>
                          <a:latin typeface="Times New Roman"/>
                          <a:ea typeface="Times New Roman"/>
                          <a:cs typeface="Times New Roman"/>
                        </a:rPr>
                        <a:t>as of January 1, 2005, compensation may be paid in full when rated 100% or unemployable, or </a:t>
                      </a:r>
                    </a:p>
                    <a:p>
                      <a:pPr marL="307340" marR="0">
                        <a:spcBef>
                          <a:spcPts val="0"/>
                        </a:spcBef>
                        <a:spcAft>
                          <a:spcPts val="0"/>
                        </a:spcAft>
                      </a:pPr>
                      <a:r>
                        <a:rPr lang="en-US" sz="1400" dirty="0">
                          <a:solidFill>
                            <a:srgbClr val="000000"/>
                          </a:solidFill>
                          <a:effectLst/>
                          <a:latin typeface="Times New Roman"/>
                          <a:ea typeface="Times New Roman"/>
                          <a:cs typeface="Times New Roman"/>
                        </a:rPr>
                        <a:t> </a:t>
                      </a:r>
                    </a:p>
                    <a:p>
                      <a:pPr marL="342900" marR="0" lvl="0" indent="-342900">
                        <a:spcBef>
                          <a:spcPts val="0"/>
                        </a:spcBef>
                        <a:spcAft>
                          <a:spcPts val="0"/>
                        </a:spcAft>
                        <a:buFont typeface="Symbol"/>
                        <a:buChar char=""/>
                      </a:pPr>
                      <a:r>
                        <a:rPr lang="en-US" sz="1400" dirty="0">
                          <a:solidFill>
                            <a:srgbClr val="000000"/>
                          </a:solidFill>
                          <a:effectLst/>
                          <a:latin typeface="Times New Roman"/>
                          <a:ea typeface="Times New Roman"/>
                          <a:cs typeface="Times New Roman"/>
                        </a:rPr>
                        <a:t>as of January 1, 2014, compensation may be paid in full when rated 50% or greater.  </a:t>
                      </a:r>
                    </a:p>
                    <a:p>
                      <a:pPr marL="0" marR="0">
                        <a:spcBef>
                          <a:spcPts val="0"/>
                        </a:spcBef>
                        <a:spcAft>
                          <a:spcPts val="0"/>
                        </a:spcAft>
                      </a:pPr>
                      <a:r>
                        <a:rPr lang="en-US" sz="1400" dirty="0">
                          <a:solidFill>
                            <a:srgbClr val="000000"/>
                          </a:solidFill>
                          <a:effectLst/>
                          <a:latin typeface="Times New Roman"/>
                          <a:ea typeface="Times New Roman"/>
                          <a:cs typeface="Times New Roman"/>
                        </a:rPr>
                        <a:t> </a:t>
                      </a:r>
                    </a:p>
                    <a:p>
                      <a:pPr marL="0" marR="0">
                        <a:spcBef>
                          <a:spcPts val="0"/>
                        </a:spcBef>
                        <a:spcAft>
                          <a:spcPts val="0"/>
                        </a:spcAft>
                      </a:pPr>
                      <a:r>
                        <a:rPr lang="en-US" sz="1400" dirty="0">
                          <a:solidFill>
                            <a:srgbClr val="000000"/>
                          </a:solidFill>
                          <a:effectLst/>
                          <a:latin typeface="Times New Roman"/>
                          <a:ea typeface="Times New Roman"/>
                          <a:cs typeface="Times New Roman"/>
                        </a:rPr>
                        <a:t>In addition, document the information obtained from CGRASB on VA Form 27-0820, Report of General Information.  Upload the form into the Veteran’s eFolder, along with a screenshot of the VIS DFAS/CG Payments tab.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8975">
                <a:tc>
                  <a:txBody>
                    <a:bodyPr/>
                    <a:lstStyle/>
                    <a:p>
                      <a:pPr marL="0" marR="0">
                        <a:spcBef>
                          <a:spcPts val="0"/>
                        </a:spcBef>
                        <a:spcAft>
                          <a:spcPts val="0"/>
                        </a:spcAft>
                      </a:pPr>
                      <a:r>
                        <a:rPr lang="en-US" sz="1400" dirty="0">
                          <a:solidFill>
                            <a:srgbClr val="000000"/>
                          </a:solidFill>
                          <a:effectLst/>
                          <a:latin typeface="Times New Roman"/>
                          <a:ea typeface="Times New Roman"/>
                          <a:cs typeface="Times New Roman"/>
                        </a:rPr>
                        <a:t>(continued on next slide)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Times New Roman"/>
                          <a:ea typeface="Times New Roman"/>
                          <a:cs typeface="Times New Roman"/>
                        </a:rPr>
                        <a:t>(continued on next slide)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02144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fontScale="92500" lnSpcReduction="10000"/>
          </a:bodyPr>
          <a:lstStyle/>
          <a:p>
            <a:r>
              <a:rPr lang="en-US" dirty="0"/>
              <a:t>Using the materials provided, quickly and accurately make upfront CRDP payments to eligible Veterans </a:t>
            </a:r>
          </a:p>
          <a:p>
            <a:endParaRPr lang="en-US" dirty="0"/>
          </a:p>
          <a:p>
            <a:r>
              <a:rPr lang="en-US" dirty="0"/>
              <a:t>Identify full CRDP eligible Veterans for upfront processing </a:t>
            </a:r>
          </a:p>
          <a:p>
            <a:endParaRPr lang="en-US" dirty="0"/>
          </a:p>
          <a:p>
            <a:r>
              <a:rPr lang="en-US" dirty="0"/>
              <a:t>Understand the programs needed to process upfront CRDP payments and their functionality</a:t>
            </a:r>
          </a:p>
          <a:p>
            <a:endParaRPr lang="en-US" dirty="0"/>
          </a:p>
          <a:p>
            <a:r>
              <a:rPr lang="en-US" dirty="0"/>
              <a:t>Differentiate between processing upfront CRDP payments for original and non-original awards </a:t>
            </a:r>
          </a:p>
        </p:txBody>
      </p:sp>
      <p:sp>
        <p:nvSpPr>
          <p:cNvPr id="4" name="Slide Number Placeholder 3"/>
          <p:cNvSpPr>
            <a:spLocks noGrp="1"/>
          </p:cNvSpPr>
          <p:nvPr>
            <p:ph type="sldNum" sz="quarter" idx="10"/>
          </p:nvPr>
        </p:nvSpPr>
        <p:spPr/>
        <p:txBody>
          <a:bodyPr/>
          <a:lstStyle/>
          <a:p>
            <a:fld id="{7C414AED-89CE-4A48-8B2B-1B3A5C68EA2A}" type="slidenum">
              <a:rPr lang="en-US" smtClean="0"/>
              <a:t>2</a:t>
            </a:fld>
            <a:endParaRPr lang="en-US" dirty="0"/>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Non-original payment processing (all other retirees)</a:t>
            </a:r>
          </a:p>
        </p:txBody>
      </p:sp>
      <p:sp>
        <p:nvSpPr>
          <p:cNvPr id="4" name="Slide Number Placeholder 3"/>
          <p:cNvSpPr>
            <a:spLocks noGrp="1"/>
          </p:cNvSpPr>
          <p:nvPr>
            <p:ph type="sldNum" sz="quarter" idx="10"/>
          </p:nvPr>
        </p:nvSpPr>
        <p:spPr/>
        <p:txBody>
          <a:bodyPr/>
          <a:lstStyle/>
          <a:p>
            <a:fld id="{7C414AED-89CE-4A48-8B2B-1B3A5C68EA2A}" type="slidenum">
              <a:rPr lang="en-US" smtClean="0"/>
              <a:t>20</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97922975"/>
              </p:ext>
            </p:extLst>
          </p:nvPr>
        </p:nvGraphicFramePr>
        <p:xfrm>
          <a:off x="1287887" y="1448960"/>
          <a:ext cx="10019764" cy="225489"/>
        </p:xfrm>
        <a:graphic>
          <a:graphicData uri="http://schemas.openxmlformats.org/drawingml/2006/table">
            <a:tbl>
              <a:tblPr firstRow="1" firstCol="1" bandRow="1"/>
              <a:tblGrid>
                <a:gridCol w="3162148">
                  <a:extLst>
                    <a:ext uri="{9D8B030D-6E8A-4147-A177-3AD203B41FA5}">
                      <a16:colId xmlns:a16="http://schemas.microsoft.com/office/drawing/2014/main" val="20000"/>
                    </a:ext>
                  </a:extLst>
                </a:gridCol>
                <a:gridCol w="6857616">
                  <a:extLst>
                    <a:ext uri="{9D8B030D-6E8A-4147-A177-3AD203B41FA5}">
                      <a16:colId xmlns:a16="http://schemas.microsoft.com/office/drawing/2014/main" val="20001"/>
                    </a:ext>
                  </a:extLst>
                </a:gridCol>
              </a:tblGrid>
              <a:tr h="0">
                <a:tc>
                  <a:txBody>
                    <a:bodyPr/>
                    <a:lstStyle/>
                    <a:p>
                      <a:pPr marL="0" marR="0">
                        <a:lnSpc>
                          <a:spcPct val="115000"/>
                        </a:lnSpc>
                        <a:spcBef>
                          <a:spcPts val="0"/>
                        </a:spcBef>
                        <a:spcAft>
                          <a:spcPts val="0"/>
                        </a:spcAft>
                      </a:pPr>
                      <a:r>
                        <a:rPr lang="en-US" sz="1400" b="1" dirty="0">
                          <a:effectLst/>
                          <a:latin typeface="Times New Roman"/>
                          <a:ea typeface="Calibri"/>
                          <a:cs typeface="Times New Roman"/>
                        </a:rPr>
                        <a:t>If…</a:t>
                      </a:r>
                      <a:endParaRPr lang="en-US" sz="14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400" b="1" dirty="0">
                          <a:effectLst/>
                          <a:latin typeface="Times New Roman"/>
                          <a:ea typeface="Calibri"/>
                          <a:cs typeface="Times New Roman"/>
                        </a:rPr>
                        <a:t>Then…</a:t>
                      </a:r>
                      <a:endParaRPr lang="en-US" sz="14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76017790"/>
              </p:ext>
            </p:extLst>
          </p:nvPr>
        </p:nvGraphicFramePr>
        <p:xfrm>
          <a:off x="1275009" y="1674255"/>
          <a:ext cx="10045522" cy="4553171"/>
        </p:xfrm>
        <a:graphic>
          <a:graphicData uri="http://schemas.openxmlformats.org/drawingml/2006/table">
            <a:tbl>
              <a:tblPr firstRow="1" firstCol="1" bandRow="1"/>
              <a:tblGrid>
                <a:gridCol w="3154578">
                  <a:extLst>
                    <a:ext uri="{9D8B030D-6E8A-4147-A177-3AD203B41FA5}">
                      <a16:colId xmlns:a16="http://schemas.microsoft.com/office/drawing/2014/main" val="20000"/>
                    </a:ext>
                  </a:extLst>
                </a:gridCol>
                <a:gridCol w="6890944">
                  <a:extLst>
                    <a:ext uri="{9D8B030D-6E8A-4147-A177-3AD203B41FA5}">
                      <a16:colId xmlns:a16="http://schemas.microsoft.com/office/drawing/2014/main" val="20001"/>
                    </a:ext>
                  </a:extLst>
                </a:gridCol>
              </a:tblGrid>
              <a:tr h="4376006">
                <a:tc>
                  <a:txBody>
                    <a:bodyPr/>
                    <a:lstStyle/>
                    <a:p>
                      <a:pPr marL="0" marR="0">
                        <a:lnSpc>
                          <a:spcPct val="115000"/>
                        </a:lnSpc>
                        <a:spcBef>
                          <a:spcPts val="0"/>
                        </a:spcBef>
                        <a:spcAft>
                          <a:spcPts val="0"/>
                        </a:spcAft>
                      </a:pPr>
                      <a:r>
                        <a:rPr lang="en-US" sz="1400" dirty="0">
                          <a:solidFill>
                            <a:srgbClr val="000000"/>
                          </a:solidFill>
                          <a:effectLst/>
                          <a:latin typeface="Times New Roman" panose="02020603050405020304" pitchFamily="18" charset="0"/>
                          <a:ea typeface="Times New Roman"/>
                          <a:cs typeface="Times New Roman" panose="02020603050405020304" pitchFamily="18" charset="0"/>
                        </a:rPr>
                        <a:t>the Veteran retired from the Army, Navy, Air Force, or Marine Corps and VIS shows Ret Type of A, B, or C under the Military History tab or a Ret Type Cd of A, B or C under the DFAS/CG Payments tab, or if RET LAW on HUNT MBRENT screen in RCPS </a:t>
                      </a:r>
                      <a:r>
                        <a:rPr lang="en-US" sz="1400" b="1" i="1" dirty="0">
                          <a:solidFill>
                            <a:srgbClr val="000000"/>
                          </a:solidFill>
                          <a:effectLst/>
                          <a:latin typeface="Times New Roman" panose="02020603050405020304" pitchFamily="18" charset="0"/>
                          <a:ea typeface="Times New Roman"/>
                          <a:cs typeface="Times New Roman" panose="02020603050405020304" pitchFamily="18" charset="0"/>
                        </a:rPr>
                        <a:t>is other than</a:t>
                      </a:r>
                      <a:r>
                        <a:rPr lang="en-US" sz="1400" dirty="0">
                          <a:solidFill>
                            <a:srgbClr val="000000"/>
                          </a:solidFill>
                          <a:effectLst/>
                          <a:latin typeface="Times New Roman" panose="02020603050405020304" pitchFamily="18" charset="0"/>
                          <a:ea typeface="Times New Roman"/>
                          <a:cs typeface="Times New Roman" panose="02020603050405020304" pitchFamily="18" charset="0"/>
                        </a:rPr>
                        <a:t> 1201, 1202, 1204, 1205, 0000, blank, or does not exist</a:t>
                      </a:r>
                      <a:endParaRPr lang="en-US" sz="1400" dirty="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r>
                        <a:rPr lang="en-US" sz="1400" dirty="0">
                          <a:solidFill>
                            <a:srgbClr val="000000"/>
                          </a:solidFill>
                          <a:effectLst/>
                          <a:latin typeface="Times New Roman" panose="02020603050405020304" pitchFamily="18" charset="0"/>
                          <a:ea typeface="Times New Roman"/>
                          <a:cs typeface="Times New Roman" panose="02020603050405020304" pitchFamily="18" charset="0"/>
                        </a:rPr>
                        <a:t> </a:t>
                      </a:r>
                      <a:endParaRPr lang="en-US" sz="1400" dirty="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r>
                        <a:rPr lang="en-US" sz="1400" b="1" dirty="0">
                          <a:solidFill>
                            <a:srgbClr val="000000"/>
                          </a:solidFill>
                          <a:effectLst/>
                          <a:latin typeface="Times New Roman" panose="02020603050405020304" pitchFamily="18" charset="0"/>
                          <a:ea typeface="Times New Roman"/>
                          <a:cs typeface="Times New Roman" panose="02020603050405020304" pitchFamily="18" charset="0"/>
                        </a:rPr>
                        <a:t>Note</a:t>
                      </a:r>
                      <a:r>
                        <a:rPr lang="en-US" sz="1400" dirty="0">
                          <a:solidFill>
                            <a:srgbClr val="000000"/>
                          </a:solidFill>
                          <a:effectLst/>
                          <a:latin typeface="Times New Roman" panose="02020603050405020304" pitchFamily="18" charset="0"/>
                          <a:ea typeface="Times New Roman"/>
                          <a:cs typeface="Times New Roman" panose="02020603050405020304" pitchFamily="18" charset="0"/>
                        </a:rPr>
                        <a:t>: RCPS data takes precedence over VIS data.</a:t>
                      </a:r>
                      <a:endParaRPr lang="en-US" sz="1400" dirty="0">
                        <a:effectLst/>
                        <a:latin typeface="Times New Roman" panose="02020603050405020304" pitchFamily="18" charset="0"/>
                        <a:ea typeface="Calibri"/>
                        <a:cs typeface="Times New Roman" panose="02020603050405020304" pitchFamily="18" charset="0"/>
                      </a:endParaRPr>
                    </a:p>
                  </a:txBody>
                  <a:tcPr marL="57976" marR="57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a:cs typeface="Times New Roman" panose="02020603050405020304" pitchFamily="18" charset="0"/>
                        </a:rPr>
                        <a:t>Review the DFAS/CG Payments tab in VIS.  </a:t>
                      </a:r>
                      <a:endParaRPr lang="en-US" sz="1200" dirty="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a:cs typeface="Times New Roman" panose="02020603050405020304" pitchFamily="18" charset="0"/>
                        </a:rPr>
                        <a:t> </a:t>
                      </a:r>
                      <a:endParaRPr lang="en-US" sz="1200" dirty="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a:cs typeface="Times New Roman" panose="02020603050405020304" pitchFamily="18" charset="0"/>
                        </a:rPr>
                        <a:t>If any CRDP/CRSC Paymt Cd is “C”, then follow current retired pay cutoff withholding procedures.  </a:t>
                      </a:r>
                      <a:endParaRPr lang="en-US" sz="1200" dirty="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a:cs typeface="Times New Roman" panose="02020603050405020304" pitchFamily="18" charset="0"/>
                        </a:rPr>
                        <a:t> </a:t>
                      </a:r>
                      <a:endParaRPr lang="en-US" sz="1200" dirty="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a:cs typeface="Times New Roman" panose="02020603050405020304" pitchFamily="18" charset="0"/>
                        </a:rPr>
                        <a:t>If this tab does not show any CRDP/CRSC Paymt Cd as “C”, then review RCPS SCCR screen.</a:t>
                      </a:r>
                      <a:endParaRPr lang="en-US" sz="1200" dirty="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a:cs typeface="Times New Roman" panose="02020603050405020304" pitchFamily="18" charset="0"/>
                        </a:rPr>
                        <a:t> </a:t>
                      </a:r>
                      <a:endParaRPr lang="en-US" sz="1200" dirty="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a:cs typeface="Times New Roman" panose="02020603050405020304" pitchFamily="18" charset="0"/>
                        </a:rPr>
                        <a:t>If SCCR screen shows data, then withhold using current retired pay cutoff withholding procedures.  See the Compensation Service Intranet Calendar to determine the current retired pay cutoff, and use the Retired Pay Withholding Calculator</a:t>
                      </a:r>
                      <a:r>
                        <a:rPr lang="en-US" sz="1200" baseline="0"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a:cs typeface="Times New Roman" panose="02020603050405020304" pitchFamily="18" charset="0"/>
                        </a:rPr>
                        <a:t>located on the Special</a:t>
                      </a:r>
                      <a:r>
                        <a:rPr lang="en-US" sz="1200" baseline="0" dirty="0">
                          <a:solidFill>
                            <a:srgbClr val="000000"/>
                          </a:solidFill>
                          <a:effectLst/>
                          <a:latin typeface="Times New Roman" panose="02020603050405020304" pitchFamily="18" charset="0"/>
                          <a:ea typeface="Times New Roman"/>
                          <a:cs typeface="Times New Roman" panose="02020603050405020304" pitchFamily="18" charset="0"/>
                        </a:rPr>
                        <a:t> Military Retirement Benefits </a:t>
                      </a:r>
                      <a:r>
                        <a:rPr lang="en-US" sz="1200" dirty="0">
                          <a:solidFill>
                            <a:srgbClr val="000000"/>
                          </a:solidFill>
                          <a:effectLst/>
                          <a:latin typeface="Times New Roman" panose="02020603050405020304" pitchFamily="18" charset="0"/>
                          <a:ea typeface="Times New Roman"/>
                          <a:cs typeface="Times New Roman" panose="02020603050405020304" pitchFamily="18" charset="0"/>
                        </a:rPr>
                        <a:t>intranet page.</a:t>
                      </a:r>
                      <a:endParaRPr lang="en-US" sz="1200" dirty="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a:cs typeface="Times New Roman" panose="02020603050405020304" pitchFamily="18" charset="0"/>
                        </a:rPr>
                        <a:t> </a:t>
                      </a:r>
                      <a:endParaRPr lang="en-US" sz="1200" dirty="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a:cs typeface="Times New Roman" panose="02020603050405020304" pitchFamily="18" charset="0"/>
                        </a:rPr>
                        <a:t>If SCCR screen shows no data, then:</a:t>
                      </a:r>
                      <a:endParaRPr lang="en-US" sz="1200" dirty="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a:cs typeface="Times New Roman" panose="02020603050405020304" pitchFamily="18" charset="0"/>
                        </a:rPr>
                        <a:t> </a:t>
                      </a:r>
                      <a:endParaRPr lang="en-US" sz="1200" dirty="0">
                        <a:effectLst/>
                        <a:latin typeface="Times New Roman" panose="02020603050405020304" pitchFamily="18" charset="0"/>
                        <a:ea typeface="Calibri"/>
                        <a:cs typeface="Times New Roman" panose="02020603050405020304" pitchFamily="18" charset="0"/>
                      </a:endParaRPr>
                    </a:p>
                    <a:p>
                      <a:pPr marL="342900" lvl="0" indent="-342900">
                        <a:buFont typeface="Symbol"/>
                        <a:buChar char=""/>
                      </a:pPr>
                      <a:r>
                        <a:rPr lang="en-US" sz="1200" dirty="0">
                          <a:solidFill>
                            <a:srgbClr val="000000"/>
                          </a:solidFill>
                          <a:effectLst/>
                          <a:latin typeface="Times New Roman" panose="02020603050405020304" pitchFamily="18" charset="0"/>
                          <a:ea typeface="Times New Roman"/>
                          <a:cs typeface="Times New Roman" panose="02020603050405020304" pitchFamily="18" charset="0"/>
                        </a:rPr>
                        <a:t>as of January 1, 2005, compensation may be paid in full when rated 100% or unemployable, or </a:t>
                      </a:r>
                      <a:endParaRPr lang="en-US" sz="1200" dirty="0">
                        <a:effectLst/>
                        <a:latin typeface="Times New Roman" panose="02020603050405020304" pitchFamily="18" charset="0"/>
                        <a:cs typeface="Times New Roman" panose="02020603050405020304" pitchFamily="18" charset="0"/>
                      </a:endParaRPr>
                    </a:p>
                    <a:p>
                      <a:pPr marL="30734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a:cs typeface="Times New Roman" panose="02020603050405020304" pitchFamily="18" charset="0"/>
                        </a:rPr>
                        <a:t> </a:t>
                      </a:r>
                      <a:endParaRPr lang="en-US" sz="1200" dirty="0">
                        <a:effectLst/>
                        <a:latin typeface="Times New Roman" panose="02020603050405020304" pitchFamily="18" charset="0"/>
                        <a:ea typeface="Calibri"/>
                        <a:cs typeface="Times New Roman" panose="02020603050405020304" pitchFamily="18" charset="0"/>
                      </a:endParaRPr>
                    </a:p>
                    <a:p>
                      <a:pPr marL="342900" lvl="0" indent="-342900">
                        <a:buFont typeface="Symbol"/>
                        <a:buChar char=""/>
                      </a:pPr>
                      <a:r>
                        <a:rPr lang="en-US" sz="1200" dirty="0">
                          <a:solidFill>
                            <a:srgbClr val="000000"/>
                          </a:solidFill>
                          <a:effectLst/>
                          <a:latin typeface="Times New Roman" panose="02020603050405020304" pitchFamily="18" charset="0"/>
                          <a:ea typeface="Times New Roman"/>
                          <a:cs typeface="Times New Roman" panose="02020603050405020304" pitchFamily="18" charset="0"/>
                        </a:rPr>
                        <a:t>as of January 1, 2014, compensation may be paid in full when rated 50% or greater.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a:cs typeface="Times New Roman" panose="02020603050405020304" pitchFamily="18" charset="0"/>
                        </a:rPr>
                        <a:t> </a:t>
                      </a:r>
                      <a:endParaRPr lang="en-US" sz="1200" dirty="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a:cs typeface="Times New Roman" panose="02020603050405020304" pitchFamily="18" charset="0"/>
                        </a:rPr>
                        <a:t>In addition, upload a screenshot of the VIS screen or the HUNT MBRENT screen showing full compensation payment eligibility, as noted in the “If” box, and a screenshot of the SCCR screen showing no data, into the eFolder.  </a:t>
                      </a:r>
                      <a:endParaRPr lang="en-US" sz="1200" dirty="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r>
                        <a:rPr lang="en-US" sz="1100" dirty="0">
                          <a:solidFill>
                            <a:srgbClr val="000000"/>
                          </a:solidFill>
                          <a:effectLst/>
                          <a:latin typeface="Times New Roman"/>
                          <a:ea typeface="Times New Roman"/>
                          <a:cs typeface="Times New Roman"/>
                        </a:rPr>
                        <a:t> </a:t>
                      </a:r>
                      <a:endParaRPr lang="en-US" sz="1100" dirty="0">
                        <a:effectLst/>
                        <a:latin typeface="Arial"/>
                        <a:ea typeface="Calibri"/>
                        <a:cs typeface="Times New Roman"/>
                      </a:endParaRPr>
                    </a:p>
                  </a:txBody>
                  <a:tcPr marL="57976" marR="57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8714">
                <a:tc>
                  <a:txBody>
                    <a:bodyPr/>
                    <a:lstStyle/>
                    <a:p>
                      <a:pPr marL="0" marR="0">
                        <a:lnSpc>
                          <a:spcPct val="115000"/>
                        </a:lnSpc>
                        <a:spcBef>
                          <a:spcPts val="0"/>
                        </a:spcBef>
                        <a:spcAft>
                          <a:spcPts val="0"/>
                        </a:spcAft>
                      </a:pPr>
                      <a:r>
                        <a:rPr lang="en-US" sz="1100" dirty="0">
                          <a:solidFill>
                            <a:srgbClr val="000000"/>
                          </a:solidFill>
                          <a:effectLst/>
                          <a:latin typeface="Times New Roman"/>
                          <a:ea typeface="Times New Roman"/>
                          <a:cs typeface="Times New Roman"/>
                        </a:rPr>
                        <a:t>(continued on next slide)</a:t>
                      </a:r>
                      <a:endParaRPr lang="en-US" sz="1100" dirty="0">
                        <a:effectLst/>
                        <a:latin typeface="Arial"/>
                        <a:ea typeface="Calibri"/>
                        <a:cs typeface="Times New Roman"/>
                      </a:endParaRPr>
                    </a:p>
                  </a:txBody>
                  <a:tcPr marL="57976" marR="57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000000"/>
                          </a:solidFill>
                          <a:effectLst/>
                          <a:latin typeface="Times New Roman"/>
                          <a:ea typeface="Times New Roman"/>
                          <a:cs typeface="Times New Roman"/>
                        </a:rPr>
                        <a:t>(continued on next slide)</a:t>
                      </a:r>
                      <a:endParaRPr lang="en-US" sz="1100" dirty="0">
                        <a:effectLst/>
                        <a:latin typeface="Arial"/>
                        <a:ea typeface="Calibri"/>
                        <a:cs typeface="Times New Roman"/>
                      </a:endParaRPr>
                    </a:p>
                  </a:txBody>
                  <a:tcPr marL="57976" marR="57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03276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Non-original payment processing (all other retirees)</a:t>
            </a:r>
          </a:p>
        </p:txBody>
      </p:sp>
      <p:sp>
        <p:nvSpPr>
          <p:cNvPr id="4" name="Slide Number Placeholder 3"/>
          <p:cNvSpPr>
            <a:spLocks noGrp="1"/>
          </p:cNvSpPr>
          <p:nvPr>
            <p:ph type="sldNum" sz="quarter" idx="10"/>
          </p:nvPr>
        </p:nvSpPr>
        <p:spPr/>
        <p:txBody>
          <a:bodyPr/>
          <a:lstStyle/>
          <a:p>
            <a:fld id="{7C414AED-89CE-4A48-8B2B-1B3A5C68EA2A}" type="slidenum">
              <a:rPr lang="en-US" smtClean="0"/>
              <a:t>21</a:t>
            </a:fld>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4127" y="1687133"/>
            <a:ext cx="9034223" cy="1722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664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Non-original Payment Processing (cont.)</a:t>
            </a:r>
          </a:p>
        </p:txBody>
      </p:sp>
      <p:sp>
        <p:nvSpPr>
          <p:cNvPr id="3" name="Content Placeholder 2"/>
          <p:cNvSpPr>
            <a:spLocks noGrp="1"/>
          </p:cNvSpPr>
          <p:nvPr>
            <p:ph idx="1"/>
          </p:nvPr>
        </p:nvSpPr>
        <p:spPr/>
        <p:txBody>
          <a:bodyPr>
            <a:normAutofit fontScale="92500" lnSpcReduction="10000"/>
          </a:bodyPr>
          <a:lstStyle/>
          <a:p>
            <a:pPr lvl="0"/>
            <a:r>
              <a:rPr lang="en-US" dirty="0"/>
              <a:t>Same as original payment processing with one additional review - review for CRSC is required</a:t>
            </a:r>
          </a:p>
          <a:p>
            <a:pPr marL="457200" lvl="1" indent="0">
              <a:buNone/>
            </a:pPr>
            <a:r>
              <a:rPr lang="en-US" dirty="0">
                <a:latin typeface="Times New Roman" panose="02020603050405020304" pitchFamily="18" charset="0"/>
                <a:cs typeface="Times New Roman" panose="02020603050405020304" pitchFamily="18" charset="0"/>
              </a:rPr>
              <a:t>- review the RCPS SCCR screen in Army, Navy, Air Force, and Marine Corps cases</a:t>
            </a:r>
          </a:p>
          <a:p>
            <a:pPr marL="457200" lvl="1" indent="0">
              <a:buNone/>
            </a:pPr>
            <a:r>
              <a:rPr lang="en-US" dirty="0">
                <a:latin typeface="Times New Roman" panose="02020603050405020304" pitchFamily="18" charset="0"/>
                <a:cs typeface="Times New Roman" panose="02020603050405020304" pitchFamily="18" charset="0"/>
              </a:rPr>
              <a:t>- call the CG, for CG, PHS, NOAA cases </a:t>
            </a:r>
          </a:p>
          <a:p>
            <a:pPr marL="457200" lvl="1" indent="0">
              <a:buNone/>
            </a:pPr>
            <a:r>
              <a:rPr lang="en-US" dirty="0">
                <a:latin typeface="Times New Roman" panose="02020603050405020304" pitchFamily="18" charset="0"/>
                <a:cs typeface="Times New Roman" panose="02020603050405020304" pitchFamily="18" charset="0"/>
              </a:rPr>
              <a:t>- if VIS shows a code CRDP/CRSC Payment Code of “C” under the DFAS/CG Payments</a:t>
            </a:r>
          </a:p>
          <a:p>
            <a:pPr marL="457200" lvl="1" indent="0">
              <a:buNone/>
            </a:pPr>
            <a:r>
              <a:rPr lang="en-US" dirty="0">
                <a:latin typeface="Times New Roman" panose="02020603050405020304" pitchFamily="18" charset="0"/>
                <a:cs typeface="Times New Roman" panose="02020603050405020304" pitchFamily="18" charset="0"/>
              </a:rPr>
              <a:t>   tab, then neither a review of the RCPS SCCR screen or a call to CG is necessary, as</a:t>
            </a:r>
          </a:p>
          <a:p>
            <a:pPr marL="457200" lvl="1" indent="0">
              <a:buNone/>
            </a:pPr>
            <a:r>
              <a:rPr lang="en-US" dirty="0">
                <a:latin typeface="Times New Roman" panose="02020603050405020304" pitchFamily="18" charset="0"/>
                <a:cs typeface="Times New Roman" panose="02020603050405020304" pitchFamily="18" charset="0"/>
              </a:rPr>
              <a:t>   CRSC eligibility is shown by code “C”    </a:t>
            </a:r>
          </a:p>
          <a:p>
            <a:pPr lvl="1">
              <a:buFont typeface="Wingdings" panose="05000000000000000000" pitchFamily="2" charset="2"/>
              <a:buChar char="Ø"/>
            </a:pPr>
            <a:endParaRPr lang="en-US" dirty="0"/>
          </a:p>
          <a:p>
            <a:pPr lvl="0"/>
            <a:r>
              <a:rPr lang="en-US" dirty="0"/>
              <a:t>Screenshots of the VIS screen or the HUNT MBRENT screen, as well as the SCCR screen, must be uploaded into the Veteran’s eFolder to show full CRDP eligibility. VA Form 27-0820 required in CG, PHS, and NOAA cases. </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22</a:t>
            </a:fld>
            <a:endParaRPr lang="en-US" dirty="0"/>
          </a:p>
        </p:txBody>
      </p:sp>
    </p:spTree>
    <p:extLst>
      <p:ext uri="{BB962C8B-B14F-4D97-AF65-F5344CB8AC3E}">
        <p14:creationId xmlns:p14="http://schemas.microsoft.com/office/powerpoint/2010/main" val="297249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Non-original Payment Processing (cont.)</a:t>
            </a:r>
          </a:p>
        </p:txBody>
      </p:sp>
      <p:sp>
        <p:nvSpPr>
          <p:cNvPr id="4" name="Slide Number Placeholder 3"/>
          <p:cNvSpPr>
            <a:spLocks noGrp="1"/>
          </p:cNvSpPr>
          <p:nvPr>
            <p:ph type="sldNum" sz="quarter" idx="10"/>
          </p:nvPr>
        </p:nvSpPr>
        <p:spPr/>
        <p:txBody>
          <a:bodyPr/>
          <a:lstStyle/>
          <a:p>
            <a:fld id="{7C414AED-89CE-4A48-8B2B-1B3A5C68EA2A}" type="slidenum">
              <a:rPr lang="en-US" smtClean="0"/>
              <a:t>23</a:t>
            </a:fld>
            <a:endParaRPr lang="en-US" dirty="0"/>
          </a:p>
        </p:txBody>
      </p:sp>
      <p:sp>
        <p:nvSpPr>
          <p:cNvPr id="3" name="Content Placeholder 2"/>
          <p:cNvSpPr>
            <a:spLocks noGrp="1"/>
          </p:cNvSpPr>
          <p:nvPr>
            <p:ph idx="1"/>
          </p:nvPr>
        </p:nvSpPr>
        <p:spPr>
          <a:xfrm>
            <a:off x="847165" y="5872765"/>
            <a:ext cx="10945906" cy="425003"/>
          </a:xfrm>
        </p:spPr>
        <p:txBody>
          <a:bodyPr>
            <a:normAutofit lnSpcReduction="10000"/>
          </a:bodyPr>
          <a:lstStyle/>
          <a:p>
            <a:pPr marL="0" indent="0">
              <a:buNone/>
            </a:pPr>
            <a:r>
              <a:rPr lang="en-US" sz="2400" dirty="0"/>
              <a:t>Note: DFAS/CG Payments tab info in VIS showing CRDP/CRSC Payment Code C</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50" y="1429554"/>
            <a:ext cx="10175875" cy="4417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498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Non-original payment processing (all other retirees)</a:t>
            </a:r>
          </a:p>
        </p:txBody>
      </p:sp>
      <p:sp>
        <p:nvSpPr>
          <p:cNvPr id="4" name="Slide Number Placeholder 3"/>
          <p:cNvSpPr>
            <a:spLocks noGrp="1"/>
          </p:cNvSpPr>
          <p:nvPr>
            <p:ph type="sldNum" sz="quarter" idx="10"/>
          </p:nvPr>
        </p:nvSpPr>
        <p:spPr/>
        <p:txBody>
          <a:bodyPr/>
          <a:lstStyle/>
          <a:p>
            <a:fld id="{7C414AED-89CE-4A48-8B2B-1B3A5C68EA2A}" type="slidenum">
              <a:rPr lang="en-US" smtClean="0"/>
              <a:t>24</a:t>
            </a:fld>
            <a:endParaRPr lang="en-US" dirty="0"/>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88654" y="1480724"/>
            <a:ext cx="7622858" cy="419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72732" y="5821251"/>
            <a:ext cx="10959922" cy="461665"/>
          </a:xfrm>
          <a:prstGeom prst="rect">
            <a:avLst/>
          </a:prstGeom>
          <a:noFill/>
        </p:spPr>
        <p:txBody>
          <a:bodyPr wrap="square" rtlCol="0">
            <a:spAutoFit/>
          </a:bodyPr>
          <a:lstStyle/>
          <a:p>
            <a:r>
              <a:rPr lang="en-US" sz="2400" dirty="0">
                <a:solidFill>
                  <a:schemeClr val="accent2">
                    <a:lumMod val="50000"/>
                  </a:schemeClr>
                </a:solidFill>
                <a:latin typeface="Times New Roman" panose="02020603050405020304" pitchFamily="18" charset="0"/>
                <a:cs typeface="Times New Roman" panose="02020603050405020304" pitchFamily="18" charset="0"/>
              </a:rPr>
              <a:t>SCCR screen showing data for given SSN; upfront payment not authorized</a:t>
            </a:r>
          </a:p>
        </p:txBody>
      </p:sp>
    </p:spTree>
    <p:extLst>
      <p:ext uri="{BB962C8B-B14F-4D97-AF65-F5344CB8AC3E}">
        <p14:creationId xmlns:p14="http://schemas.microsoft.com/office/powerpoint/2010/main" val="31331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Non-original payment processing (all other retirees)</a:t>
            </a:r>
          </a:p>
        </p:txBody>
      </p:sp>
      <p:sp>
        <p:nvSpPr>
          <p:cNvPr id="4" name="Slide Number Placeholder 3"/>
          <p:cNvSpPr>
            <a:spLocks noGrp="1"/>
          </p:cNvSpPr>
          <p:nvPr>
            <p:ph type="sldNum" sz="quarter" idx="10"/>
          </p:nvPr>
        </p:nvSpPr>
        <p:spPr/>
        <p:txBody>
          <a:bodyPr/>
          <a:lstStyle/>
          <a:p>
            <a:fld id="{7C414AED-89CE-4A48-8B2B-1B3A5C68EA2A}" type="slidenum">
              <a:rPr lang="en-US" smtClean="0"/>
              <a:t>25</a:t>
            </a:fld>
            <a:endParaRPr lang="en-US" dirty="0"/>
          </a:p>
        </p:txBody>
      </p:sp>
      <p:sp>
        <p:nvSpPr>
          <p:cNvPr id="5" name="TextBox 4"/>
          <p:cNvSpPr txBox="1"/>
          <p:nvPr/>
        </p:nvSpPr>
        <p:spPr>
          <a:xfrm>
            <a:off x="772732" y="5821251"/>
            <a:ext cx="10959922" cy="400110"/>
          </a:xfrm>
          <a:prstGeom prst="rect">
            <a:avLst/>
          </a:prstGeom>
          <a:noFill/>
        </p:spPr>
        <p:txBody>
          <a:bodyPr wrap="square" rtlCol="0">
            <a:spAutoFit/>
          </a:bodyPr>
          <a:lstStyle/>
          <a:p>
            <a:r>
              <a:rPr lang="en-US" sz="2000" dirty="0">
                <a:solidFill>
                  <a:schemeClr val="accent2">
                    <a:lumMod val="50000"/>
                  </a:schemeClr>
                </a:solidFill>
                <a:latin typeface="Times New Roman" panose="02020603050405020304" pitchFamily="18" charset="0"/>
                <a:cs typeface="Times New Roman" panose="02020603050405020304" pitchFamily="18" charset="0"/>
              </a:rPr>
              <a:t>SCCR screen showing no data for given SSN; upfront payment authorized if all other criteria met</a:t>
            </a:r>
          </a:p>
        </p:txBody>
      </p:sp>
      <p:pic>
        <p:nvPicPr>
          <p:cNvPr id="7" name="Content Placeholder 6"/>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24260" y="1455314"/>
            <a:ext cx="7753081" cy="4196432"/>
          </a:xfrm>
          <a:prstGeom prst="rect">
            <a:avLst/>
          </a:prstGeom>
          <a:noFill/>
        </p:spPr>
      </p:pic>
    </p:spTree>
    <p:extLst>
      <p:ext uri="{BB962C8B-B14F-4D97-AF65-F5344CB8AC3E}">
        <p14:creationId xmlns:p14="http://schemas.microsoft.com/office/powerpoint/2010/main" val="2978161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p:txBody>
          <a:bodyPr/>
          <a:lstStyle/>
          <a:p>
            <a:pPr marL="0" lvl="0" indent="0">
              <a:buNone/>
            </a:pPr>
            <a:r>
              <a:rPr lang="en-US" dirty="0"/>
              <a:t>Question - Army Veteran retired October 1, 2000. VIS shows retirement code “B”. The Veteran’s evaluation is increased from 30% to 50% effective January 1, 2015. Data is found on the Veteran’s SCCR screen in RCPS. Does compensation need to be withheld for retired pay in this example?</a:t>
            </a:r>
          </a:p>
          <a:p>
            <a:pPr marL="0" lvl="0" indent="0">
              <a:buNone/>
            </a:pPr>
            <a:endParaRPr lang="en-US" dirty="0"/>
          </a:p>
          <a:p>
            <a:pPr marL="0" lvl="0" indent="0">
              <a:buNone/>
            </a:pPr>
            <a:r>
              <a:rPr lang="en-US" dirty="0"/>
              <a:t>Answer – Compensation must be withheld for retired pay in this example, as data was found on the SCCR screen in RCPS.  </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26</a:t>
            </a:fld>
            <a:endParaRPr lang="en-US" dirty="0"/>
          </a:p>
        </p:txBody>
      </p:sp>
    </p:spTree>
    <p:extLst>
      <p:ext uri="{BB962C8B-B14F-4D97-AF65-F5344CB8AC3E}">
        <p14:creationId xmlns:p14="http://schemas.microsoft.com/office/powerpoint/2010/main" val="280346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p:txBody>
          <a:bodyPr>
            <a:normAutofit fontScale="92500"/>
          </a:bodyPr>
          <a:lstStyle/>
          <a:p>
            <a:pPr marL="0" lvl="0" indent="0">
              <a:buNone/>
            </a:pPr>
            <a:r>
              <a:rPr lang="en-US" dirty="0"/>
              <a:t>Question - Army Veteran retired September 1, 2005. The HUNT MBRENT in RCPS shows a RET LAW code of 6330. The Veteran’s evaluation is increased from 30% to 50% effective September 1, 2005. No data is found on the Veteran’s SCCR screen in RCPS. Today’s date is December 12, 2017. Does compensation need to be withheld for retired pay in this example?</a:t>
            </a:r>
          </a:p>
          <a:p>
            <a:pPr marL="0" lvl="0" indent="0">
              <a:buNone/>
            </a:pPr>
            <a:endParaRPr lang="en-US" dirty="0"/>
          </a:p>
          <a:p>
            <a:pPr marL="0" lvl="0" indent="0">
              <a:buNone/>
            </a:pPr>
            <a:r>
              <a:rPr lang="en-US" dirty="0"/>
              <a:t>Answer – The increase in compensation from September 1, 2005 to January 1, 2014 must be withheld up to the retired pay amount, as the Veteran is not full CRDP eligible during this period. However, compensation may be paid with no withhold for retired pay from January 1, 2014, based on full CRDP eligibility.  </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27</a:t>
            </a:fld>
            <a:endParaRPr lang="en-US" dirty="0"/>
          </a:p>
        </p:txBody>
      </p:sp>
    </p:spTree>
    <p:extLst>
      <p:ext uri="{BB962C8B-B14F-4D97-AF65-F5344CB8AC3E}">
        <p14:creationId xmlns:p14="http://schemas.microsoft.com/office/powerpoint/2010/main" val="112528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Slide Number Placeholder 3"/>
          <p:cNvSpPr>
            <a:spLocks noGrp="1"/>
          </p:cNvSpPr>
          <p:nvPr>
            <p:ph type="sldNum" sz="quarter" idx="10"/>
          </p:nvPr>
        </p:nvSpPr>
        <p:spPr/>
        <p:txBody>
          <a:bodyPr/>
          <a:lstStyle/>
          <a:p>
            <a:fld id="{7C414AED-89CE-4A48-8B2B-1B3A5C68EA2A}" type="slidenum">
              <a:rPr lang="en-US" smtClean="0"/>
              <a:t>28</a:t>
            </a:fld>
            <a:endParaRPr lang="en-US" dirty="0"/>
          </a:p>
        </p:txBody>
      </p:sp>
      <p:pic>
        <p:nvPicPr>
          <p:cNvPr id="5" name="Picture 2" descr="C:\Users\VBACOKENVIT\Desktop\3d-Business-question-helps-background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79007" y="1789113"/>
            <a:ext cx="5683249" cy="4262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858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Upfront Payments of CRDP</a:t>
            </a:r>
          </a:p>
        </p:txBody>
      </p:sp>
      <p:sp>
        <p:nvSpPr>
          <p:cNvPr id="3" name="Content Placeholder 2"/>
          <p:cNvSpPr>
            <a:spLocks noGrp="1"/>
          </p:cNvSpPr>
          <p:nvPr>
            <p:ph idx="1"/>
          </p:nvPr>
        </p:nvSpPr>
        <p:spPr/>
        <p:txBody>
          <a:bodyPr>
            <a:normAutofit fontScale="92500"/>
          </a:bodyPr>
          <a:lstStyle/>
          <a:p>
            <a:r>
              <a:rPr lang="en-US" dirty="0"/>
              <a:t>Upfront Payments pay Veterans faster, as withholding for retired pay not necessary</a:t>
            </a:r>
          </a:p>
          <a:p>
            <a:endParaRPr lang="en-US" dirty="0"/>
          </a:p>
          <a:p>
            <a:r>
              <a:rPr lang="en-US" dirty="0"/>
              <a:t>Audit Error Worksheet (AEW) not needed</a:t>
            </a:r>
          </a:p>
          <a:p>
            <a:endParaRPr lang="en-US" dirty="0"/>
          </a:p>
          <a:p>
            <a:r>
              <a:rPr lang="en-US" dirty="0"/>
              <a:t>AEWs will be issued only in cases where full CRDP eligibility does not exist </a:t>
            </a:r>
          </a:p>
          <a:p>
            <a:endParaRPr lang="en-US" dirty="0"/>
          </a:p>
          <a:p>
            <a:r>
              <a:rPr lang="en-US" dirty="0"/>
              <a:t>Upfront payments reduce manual workload as less non-batch processed AEWs will be issued</a:t>
            </a:r>
          </a:p>
          <a:p>
            <a:endParaRPr lang="en-US" i="1" dirty="0"/>
          </a:p>
        </p:txBody>
      </p:sp>
      <p:sp>
        <p:nvSpPr>
          <p:cNvPr id="4" name="Slide Number Placeholder 3"/>
          <p:cNvSpPr>
            <a:spLocks noGrp="1"/>
          </p:cNvSpPr>
          <p:nvPr>
            <p:ph type="sldNum" sz="quarter" idx="10"/>
          </p:nvPr>
        </p:nvSpPr>
        <p:spPr/>
        <p:txBody>
          <a:bodyPr/>
          <a:lstStyle/>
          <a:p>
            <a:fld id="{7C414AED-89CE-4A48-8B2B-1B3A5C68EA2A}" type="slidenum">
              <a:rPr lang="en-US" smtClean="0"/>
              <a:t>3</a:t>
            </a:fld>
            <a:endParaRPr lang="en-US" dirty="0"/>
          </a:p>
        </p:txBody>
      </p:sp>
    </p:spTree>
    <p:extLst>
      <p:ext uri="{BB962C8B-B14F-4D97-AF65-F5344CB8AC3E}">
        <p14:creationId xmlns:p14="http://schemas.microsoft.com/office/powerpoint/2010/main" val="2075461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Requirements</a:t>
            </a:r>
          </a:p>
        </p:txBody>
      </p:sp>
      <p:sp>
        <p:nvSpPr>
          <p:cNvPr id="3" name="Content Placeholder 2"/>
          <p:cNvSpPr>
            <a:spLocks noGrp="1"/>
          </p:cNvSpPr>
          <p:nvPr>
            <p:ph idx="1"/>
          </p:nvPr>
        </p:nvSpPr>
        <p:spPr>
          <a:xfrm>
            <a:off x="847165" y="1519708"/>
            <a:ext cx="10945906" cy="4531844"/>
          </a:xfrm>
        </p:spPr>
        <p:txBody>
          <a:bodyPr>
            <a:normAutofit lnSpcReduction="10000"/>
          </a:bodyPr>
          <a:lstStyle/>
          <a:p>
            <a:r>
              <a:rPr lang="en-US" dirty="0"/>
              <a:t>Programs needed:</a:t>
            </a:r>
          </a:p>
          <a:p>
            <a:pPr marL="0" indent="0">
              <a:buNone/>
            </a:pPr>
            <a:r>
              <a:rPr lang="en-US" dirty="0"/>
              <a:t>       1) Veterans Information Solution (VIS)</a:t>
            </a:r>
          </a:p>
          <a:p>
            <a:pPr marL="0" indent="0">
              <a:buNone/>
            </a:pPr>
            <a:r>
              <a:rPr lang="en-US" dirty="0"/>
              <a:t>       2) Defense Finance and Accounting Service</a:t>
            </a:r>
          </a:p>
          <a:p>
            <a:pPr marL="0" indent="0">
              <a:buNone/>
            </a:pPr>
            <a:r>
              <a:rPr lang="en-US" dirty="0"/>
              <a:t>            (DFAS) Retired and Casualty</a:t>
            </a:r>
          </a:p>
          <a:p>
            <a:pPr marL="0" indent="0">
              <a:buNone/>
            </a:pPr>
            <a:r>
              <a:rPr lang="en-US" dirty="0"/>
              <a:t>            Pay  Subsystem (RCPS)</a:t>
            </a:r>
          </a:p>
          <a:p>
            <a:pPr marL="0" indent="0">
              <a:buNone/>
            </a:pPr>
            <a:endParaRPr lang="en-US" dirty="0"/>
          </a:p>
          <a:p>
            <a:pPr lvl="0"/>
            <a:r>
              <a:rPr lang="en-US" dirty="0">
                <a:solidFill>
                  <a:schemeClr val="accent2">
                    <a:lumMod val="50000"/>
                  </a:schemeClr>
                </a:solidFill>
              </a:rPr>
              <a:t>RCPS data takes precedence over VIS data </a:t>
            </a:r>
          </a:p>
          <a:p>
            <a:pPr lvl="0"/>
            <a:endParaRPr lang="en-US" dirty="0">
              <a:solidFill>
                <a:schemeClr val="accent2">
                  <a:lumMod val="50000"/>
                </a:schemeClr>
              </a:solidFill>
            </a:endParaRPr>
          </a:p>
          <a:p>
            <a:pPr lvl="0"/>
            <a:r>
              <a:rPr lang="en-US" dirty="0"/>
              <a:t>RCPS data is more up-to-date than VIS data</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4</a:t>
            </a:fld>
            <a:endParaRPr lang="en-US" dirty="0"/>
          </a:p>
        </p:txBody>
      </p:sp>
    </p:spTree>
    <p:extLst>
      <p:ext uri="{BB962C8B-B14F-4D97-AF65-F5344CB8AC3E}">
        <p14:creationId xmlns:p14="http://schemas.microsoft.com/office/powerpoint/2010/main" val="1949405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 Requirements</a:t>
            </a:r>
          </a:p>
        </p:txBody>
      </p:sp>
      <p:sp>
        <p:nvSpPr>
          <p:cNvPr id="3" name="Content Placeholder 2"/>
          <p:cNvSpPr>
            <a:spLocks noGrp="1"/>
          </p:cNvSpPr>
          <p:nvPr>
            <p:ph idx="1"/>
          </p:nvPr>
        </p:nvSpPr>
        <p:spPr/>
        <p:txBody>
          <a:bodyPr/>
          <a:lstStyle/>
          <a:p>
            <a:r>
              <a:rPr lang="en-US" dirty="0"/>
              <a:t>Full CRDP eligible Veterans:</a:t>
            </a:r>
          </a:p>
          <a:p>
            <a:pPr marL="0" indent="0">
              <a:buNone/>
            </a:pPr>
            <a:r>
              <a:rPr lang="en-US" dirty="0"/>
              <a:t>    - retired on length of service, not disability,      						and</a:t>
            </a:r>
          </a:p>
          <a:p>
            <a:pPr marL="0" indent="0">
              <a:spcBef>
                <a:spcPts val="0"/>
              </a:spcBef>
              <a:buNone/>
            </a:pPr>
            <a:r>
              <a:rPr lang="en-US" dirty="0"/>
              <a:t>    - rated 50% or greater from January 1, 2014, </a:t>
            </a:r>
          </a:p>
          <a:p>
            <a:pPr marL="0" indent="0">
              <a:spcBef>
                <a:spcPts val="0"/>
              </a:spcBef>
              <a:buNone/>
            </a:pPr>
            <a:r>
              <a:rPr lang="en-US" dirty="0"/>
              <a:t>      or rated 100% or unemployable (IU)</a:t>
            </a:r>
          </a:p>
          <a:p>
            <a:pPr marL="0" indent="0">
              <a:spcBef>
                <a:spcPts val="0"/>
              </a:spcBef>
              <a:buNone/>
            </a:pPr>
            <a:r>
              <a:rPr lang="en-US" dirty="0"/>
              <a:t>      from January 1, 2005</a:t>
            </a:r>
          </a:p>
          <a:p>
            <a:pPr marL="0" indent="0">
              <a:spcBef>
                <a:spcPts val="0"/>
              </a:spcBef>
              <a:buNone/>
            </a:pPr>
            <a:r>
              <a:rPr lang="en-US" dirty="0"/>
              <a:t>                              and</a:t>
            </a:r>
          </a:p>
          <a:p>
            <a:pPr marL="0" indent="0">
              <a:spcBef>
                <a:spcPts val="0"/>
              </a:spcBef>
              <a:buNone/>
            </a:pPr>
            <a:r>
              <a:rPr lang="en-US" dirty="0"/>
              <a:t>    - have not established Combat-Related Special   </a:t>
            </a:r>
          </a:p>
          <a:p>
            <a:pPr marL="0" indent="0">
              <a:spcBef>
                <a:spcPts val="0"/>
              </a:spcBef>
              <a:buNone/>
            </a:pPr>
            <a:r>
              <a:rPr lang="en-US" dirty="0"/>
              <a:t>      Compensation (CRSC) eligibility</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5</a:t>
            </a:fld>
            <a:endParaRPr lang="en-US" dirty="0"/>
          </a:p>
        </p:txBody>
      </p:sp>
    </p:spTree>
    <p:extLst>
      <p:ext uri="{BB962C8B-B14F-4D97-AF65-F5344CB8AC3E}">
        <p14:creationId xmlns:p14="http://schemas.microsoft.com/office/powerpoint/2010/main" val="670598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 Requirements</a:t>
            </a:r>
          </a:p>
        </p:txBody>
      </p:sp>
      <p:sp>
        <p:nvSpPr>
          <p:cNvPr id="3" name="Content Placeholder 2"/>
          <p:cNvSpPr>
            <a:spLocks noGrp="1"/>
          </p:cNvSpPr>
          <p:nvPr>
            <p:ph idx="1"/>
          </p:nvPr>
        </p:nvSpPr>
        <p:spPr/>
        <p:txBody>
          <a:bodyPr/>
          <a:lstStyle/>
          <a:p>
            <a:r>
              <a:rPr lang="en-US" sz="3200" dirty="0"/>
              <a:t>CRSC eligibility stops a full CRDP eligibility determination on the VA payment side.  </a:t>
            </a:r>
          </a:p>
          <a:p>
            <a:endParaRPr lang="en-US" sz="3200" dirty="0"/>
          </a:p>
          <a:p>
            <a:r>
              <a:rPr lang="en-US" sz="3200" dirty="0"/>
              <a:t>CRSC eligibility determined by the uniformed service from which the Veteran retired</a:t>
            </a:r>
          </a:p>
          <a:p>
            <a:pPr marL="914400" lvl="2" indent="0">
              <a:buNone/>
            </a:pPr>
            <a:r>
              <a:rPr lang="en-US" sz="2800" dirty="0">
                <a:latin typeface="Times New Roman" panose="02020603050405020304" pitchFamily="18" charset="0"/>
                <a:cs typeface="Times New Roman" panose="02020603050405020304" pitchFamily="18" charset="0"/>
              </a:rPr>
              <a:t>- after rating decision(s)</a:t>
            </a:r>
          </a:p>
          <a:p>
            <a:pPr marL="800100" lvl="2" indent="0">
              <a:buNone/>
            </a:pPr>
            <a:r>
              <a:rPr lang="en-US" sz="2800" dirty="0">
                <a:latin typeface="Times New Roman" panose="02020603050405020304" pitchFamily="18" charset="0"/>
                <a:cs typeface="Times New Roman" panose="02020603050405020304" pitchFamily="18" charset="0"/>
              </a:rPr>
              <a:t>             and </a:t>
            </a:r>
          </a:p>
          <a:p>
            <a:pPr marL="914400" lvl="2" indent="0">
              <a:buNone/>
            </a:pPr>
            <a:r>
              <a:rPr lang="en-US" sz="2800" dirty="0">
                <a:latin typeface="Times New Roman" panose="02020603050405020304" pitchFamily="18" charset="0"/>
                <a:cs typeface="Times New Roman" panose="02020603050405020304" pitchFamily="18" charset="0"/>
              </a:rPr>
              <a:t>- after receipt of application from Veteran  </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6</a:t>
            </a:fld>
            <a:endParaRPr lang="en-US" dirty="0"/>
          </a:p>
        </p:txBody>
      </p:sp>
    </p:spTree>
    <p:extLst>
      <p:ext uri="{BB962C8B-B14F-4D97-AF65-F5344CB8AC3E}">
        <p14:creationId xmlns:p14="http://schemas.microsoft.com/office/powerpoint/2010/main" val="1424061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Processing </a:t>
            </a:r>
          </a:p>
        </p:txBody>
      </p:sp>
      <p:sp>
        <p:nvSpPr>
          <p:cNvPr id="3" name="Content Placeholder 2"/>
          <p:cNvSpPr>
            <a:spLocks noGrp="1"/>
          </p:cNvSpPr>
          <p:nvPr>
            <p:ph idx="1"/>
          </p:nvPr>
        </p:nvSpPr>
        <p:spPr/>
        <p:txBody>
          <a:bodyPr/>
          <a:lstStyle/>
          <a:p>
            <a:pPr lvl="0"/>
            <a:r>
              <a:rPr lang="en-US" dirty="0"/>
              <a:t>Procedures broken down into two different categories:</a:t>
            </a:r>
          </a:p>
          <a:p>
            <a:pPr marL="0" lvl="0" indent="0">
              <a:buNone/>
            </a:pPr>
            <a:r>
              <a:rPr lang="en-US" dirty="0"/>
              <a:t>	</a:t>
            </a:r>
          </a:p>
          <a:p>
            <a:pPr marL="0" lvl="0" indent="0">
              <a:buNone/>
            </a:pPr>
            <a:r>
              <a:rPr lang="en-US" dirty="0"/>
              <a:t>	1) Original payment processing </a:t>
            </a:r>
          </a:p>
          <a:p>
            <a:pPr marL="0" lvl="0" indent="0">
              <a:buNone/>
            </a:pPr>
            <a:r>
              <a:rPr lang="en-US" dirty="0"/>
              <a:t>               - No CRSC review needed</a:t>
            </a:r>
          </a:p>
          <a:p>
            <a:pPr marL="0" lvl="0" indent="0">
              <a:buNone/>
            </a:pPr>
            <a:r>
              <a:rPr lang="en-US" dirty="0"/>
              <a:t>	</a:t>
            </a:r>
          </a:p>
          <a:p>
            <a:pPr marL="0" lvl="0" indent="0">
              <a:buNone/>
            </a:pPr>
            <a:r>
              <a:rPr lang="en-US" dirty="0"/>
              <a:t>	2)  Non-original payment processing</a:t>
            </a:r>
          </a:p>
          <a:p>
            <a:pPr marL="0" lvl="0" indent="0">
              <a:buNone/>
            </a:pPr>
            <a:r>
              <a:rPr lang="en-US" dirty="0"/>
              <a:t>               - CRSC review required</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7</a:t>
            </a:fld>
            <a:endParaRPr lang="en-US" dirty="0"/>
          </a:p>
        </p:txBody>
      </p:sp>
    </p:spTree>
    <p:extLst>
      <p:ext uri="{BB962C8B-B14F-4D97-AF65-F5344CB8AC3E}">
        <p14:creationId xmlns:p14="http://schemas.microsoft.com/office/powerpoint/2010/main" val="1393035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Original Payment Processing</a:t>
            </a:r>
          </a:p>
        </p:txBody>
      </p:sp>
      <p:sp>
        <p:nvSpPr>
          <p:cNvPr id="3" name="Content Placeholder 2"/>
          <p:cNvSpPr>
            <a:spLocks noGrp="1"/>
          </p:cNvSpPr>
          <p:nvPr>
            <p:ph idx="1"/>
          </p:nvPr>
        </p:nvSpPr>
        <p:spPr/>
        <p:txBody>
          <a:bodyPr/>
          <a:lstStyle/>
          <a:p>
            <a:pPr marL="0" lv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27080854"/>
              </p:ext>
            </p:extLst>
          </p:nvPr>
        </p:nvGraphicFramePr>
        <p:xfrm>
          <a:off x="2633685" y="1526952"/>
          <a:ext cx="6873113" cy="4731376"/>
        </p:xfrm>
        <a:graphic>
          <a:graphicData uri="http://schemas.openxmlformats.org/presentationml/2006/ole">
            <mc:AlternateContent xmlns:mc="http://schemas.openxmlformats.org/markup-compatibility/2006">
              <mc:Choice xmlns:v="urn:schemas-microsoft-com:vml" Requires="v">
                <p:oleObj spid="_x0000_s1082" name="Document" r:id="rId4" imgW="6093237" imgH="4055122" progId="Word.Document.12">
                  <p:embed/>
                </p:oleObj>
              </mc:Choice>
              <mc:Fallback>
                <p:oleObj name="Document" r:id="rId4" imgW="6093237" imgH="4055122" progId="Word.Document.12">
                  <p:embed/>
                  <p:pic>
                    <p:nvPicPr>
                      <p:cNvPr id="0" name="Object 6"/>
                      <p:cNvPicPr>
                        <a:picLocks noChangeAspect="1" noChangeArrowheads="1"/>
                      </p:cNvPicPr>
                      <p:nvPr/>
                    </p:nvPicPr>
                    <p:blipFill>
                      <a:blip r:embed="rId5"/>
                      <a:srcRect/>
                      <a:stretch>
                        <a:fillRect/>
                      </a:stretch>
                    </p:blipFill>
                    <p:spPr bwMode="auto">
                      <a:xfrm>
                        <a:off x="2633685" y="1526952"/>
                        <a:ext cx="6873113" cy="473137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00712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Original Payment Processing (cont.)</a:t>
            </a:r>
          </a:p>
        </p:txBody>
      </p:sp>
      <p:sp>
        <p:nvSpPr>
          <p:cNvPr id="3" name="Content Placeholder 2"/>
          <p:cNvSpPr>
            <a:spLocks noGrp="1"/>
          </p:cNvSpPr>
          <p:nvPr>
            <p:ph idx="1"/>
          </p:nvPr>
        </p:nvSpPr>
        <p:spPr/>
        <p:txBody>
          <a:bodyPr>
            <a:normAutofit lnSpcReduction="10000"/>
          </a:bodyPr>
          <a:lstStyle/>
          <a:p>
            <a:pPr lvl="0"/>
            <a:r>
              <a:rPr lang="en-US" dirty="0"/>
              <a:t>Review for retirement type</a:t>
            </a:r>
          </a:p>
          <a:p>
            <a:pPr lvl="0"/>
            <a:endParaRPr lang="en-US" dirty="0"/>
          </a:p>
          <a:p>
            <a:pPr lvl="0"/>
            <a:r>
              <a:rPr lang="en-US" dirty="0"/>
              <a:t>If a disability retirement is shown, upfront payments are </a:t>
            </a:r>
            <a:r>
              <a:rPr lang="en-US" b="1" i="1" dirty="0"/>
              <a:t>not</a:t>
            </a:r>
            <a:r>
              <a:rPr lang="en-US" dirty="0"/>
              <a:t> made</a:t>
            </a:r>
          </a:p>
          <a:p>
            <a:pPr lvl="0"/>
            <a:endParaRPr lang="en-US" dirty="0"/>
          </a:p>
          <a:p>
            <a:pPr lvl="0"/>
            <a:r>
              <a:rPr lang="en-US" dirty="0"/>
              <a:t>Disability retirement shown as follows:</a:t>
            </a:r>
          </a:p>
          <a:p>
            <a:pPr marL="0" lvl="0" indent="0">
              <a:buNone/>
            </a:pPr>
            <a:r>
              <a:rPr lang="en-US" dirty="0"/>
              <a:t>     - in RCPS by retired law codes 1201, 1202, 1204, and 1205</a:t>
            </a:r>
          </a:p>
          <a:p>
            <a:pPr marL="0" lvl="0" indent="0">
              <a:buNone/>
            </a:pPr>
            <a:r>
              <a:rPr lang="en-US" dirty="0"/>
              <a:t>     - in VIS by retired type codes D, E, and sometimes F or G.</a:t>
            </a:r>
          </a:p>
          <a:p>
            <a:pPr lvl="0"/>
            <a:endParaRPr lang="en-US" dirty="0"/>
          </a:p>
          <a:p>
            <a:pPr lvl="0"/>
            <a:r>
              <a:rPr lang="en-US" dirty="0"/>
              <a:t>RCPS data takes precedence over VIS data</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9</a:t>
            </a:fld>
            <a:endParaRPr lang="en-US" dirty="0"/>
          </a:p>
        </p:txBody>
      </p:sp>
    </p:spTree>
    <p:extLst>
      <p:ext uri="{BB962C8B-B14F-4D97-AF65-F5344CB8AC3E}">
        <p14:creationId xmlns:p14="http://schemas.microsoft.com/office/powerpoint/2010/main" val="28854419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heme/theme1.xml><?xml version="1.0" encoding="utf-8"?>
<a:theme xmlns:a="http://schemas.openxmlformats.org/drawingml/2006/main" name="Ppt0000000">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SecBrfNov20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ecBrfNov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cBrfNov2002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cBrfNov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cBrfNov2002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cBrfNov2002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cBrfNov2002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RO317-839076992-9540</_dlc_DocId>
    <_dlc_DocIdUrl xmlns="b62c6c12-24c5-4d47-ac4d-c5cc93bcdf7b">
      <Url>https://vaww.vashare.vba.va.gov/sites/SPTNCIO/focusedveterans/training/VSRvirtualtraining/_layouts/15/DocIdRedir.aspx?ID=RO317-839076992-9540</Url>
      <Description>RO317-839076992-9540</Description>
    </_dlc_DocIdUrl>
  </documentManagement>
</p:properties>
</file>

<file path=customXml/itemProps1.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2.xml><?xml version="1.0" encoding="utf-8"?>
<ds:datastoreItem xmlns:ds="http://schemas.openxmlformats.org/officeDocument/2006/customXml" ds:itemID="{64F718F3-085C-4B0B-BA36-1A5E424672F0}">
  <ds:schemaRefs>
    <ds:schemaRef ds:uri="http://schemas.microsoft.com/sharepoint/events"/>
  </ds:schemaRefs>
</ds:datastoreItem>
</file>

<file path=customXml/itemProps3.xml><?xml version="1.0" encoding="utf-8"?>
<ds:datastoreItem xmlns:ds="http://schemas.openxmlformats.org/officeDocument/2006/customXml" ds:itemID="{111A7B9C-0857-4A35-A32A-A5CF4E511E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35E050F-F6DD-446A-BC54-722BE857956D}">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b62c6c12-24c5-4d47-ac4d-c5cc93bcdf7b"/>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5053</TotalTime>
  <Words>2800</Words>
  <Application>Microsoft Office PowerPoint</Application>
  <PresentationFormat>Widescreen</PresentationFormat>
  <Paragraphs>247</Paragraphs>
  <Slides>28</Slides>
  <Notes>21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7" baseType="lpstr">
      <vt:lpstr>Arial</vt:lpstr>
      <vt:lpstr>Calibri</vt:lpstr>
      <vt:lpstr>Century Schoolbook</vt:lpstr>
      <vt:lpstr>Symbol</vt:lpstr>
      <vt:lpstr>Tahoma</vt:lpstr>
      <vt:lpstr>Times New Roman</vt:lpstr>
      <vt:lpstr>Wingdings</vt:lpstr>
      <vt:lpstr>Ppt0000000</vt:lpstr>
      <vt:lpstr>Document</vt:lpstr>
      <vt:lpstr>PowerPoint Presentation</vt:lpstr>
      <vt:lpstr>Objectives</vt:lpstr>
      <vt:lpstr>Benefits of Upfront Payments of CRDP</vt:lpstr>
      <vt:lpstr>System Requirements</vt:lpstr>
      <vt:lpstr>Eligibility Requirements</vt:lpstr>
      <vt:lpstr>Eligibility Requirements</vt:lpstr>
      <vt:lpstr>Payment Processing </vt:lpstr>
      <vt:lpstr>Original Payment Processing</vt:lpstr>
      <vt:lpstr>Original Payment Processing (cont.)</vt:lpstr>
      <vt:lpstr>Original Payment Processing (cont.)</vt:lpstr>
      <vt:lpstr>Original Payment Processing (cont.)</vt:lpstr>
      <vt:lpstr>Original Payment Processing (cont.)</vt:lpstr>
      <vt:lpstr>Original Payment Processing (cont.)</vt:lpstr>
      <vt:lpstr>Original Payment Processing (cont.)</vt:lpstr>
      <vt:lpstr>Original Payment Processing (cont.)</vt:lpstr>
      <vt:lpstr>Example 1</vt:lpstr>
      <vt:lpstr>Example 2</vt:lpstr>
      <vt:lpstr>Example 3</vt:lpstr>
      <vt:lpstr>Non-original Payment Processing (CG, PHS, or NOAA)</vt:lpstr>
      <vt:lpstr>Non-original payment processing (all other retirees)</vt:lpstr>
      <vt:lpstr>Non-original payment processing (all other retirees)</vt:lpstr>
      <vt:lpstr>Non-original Payment Processing (cont.)</vt:lpstr>
      <vt:lpstr>Non-original Payment Processing (cont.)</vt:lpstr>
      <vt:lpstr>Non-original payment processing (all other retirees)</vt:lpstr>
      <vt:lpstr>Non-original payment processing (all other retirees)</vt:lpstr>
      <vt:lpstr>Example 1</vt:lpstr>
      <vt:lpstr>Example 2</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Upfront Payments of Compensation Based on Full Concurrent Retirement and Disability Payments (CRDP) Eligibility PowerPoint Presentation</dc:title>
  <dc:creator>Department of Veterans Affairs, Veterans Benefits Administration, Compensation Service, STAFF</dc:creator>
  <cp:keywords>CRDP,upfront processing,compensation,concurrent retirement disability payments</cp:keywords>
  <dc:description>This course is intended as a pilot program to implement upfront processing of CRDP for fully eligible Veteran's.</dc:description>
  <cp:lastModifiedBy>Kathy Poole</cp:lastModifiedBy>
  <cp:revision>419</cp:revision>
  <dcterms:created xsi:type="dcterms:W3CDTF">2014-04-30T02:32:11Z</dcterms:created>
  <dcterms:modified xsi:type="dcterms:W3CDTF">2018-04-27T17:00:39Z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_dlc_DocIdItemGuid">
    <vt:lpwstr>ac363d3d-9cf6-44a0-8d8b-73eb054b48ea</vt:lpwstr>
  </property>
  <property fmtid="{D5CDD505-2E9C-101B-9397-08002B2CF9AE}" pid="9" name="Language">
    <vt:lpwstr>en</vt:lpwstr>
  </property>
  <property fmtid="{D5CDD505-2E9C-101B-9397-08002B2CF9AE}" pid="10" name="Type">
    <vt:lpwstr>Presentation</vt:lpwstr>
  </property>
</Properties>
</file>