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9"/>
  </p:notesMasterIdLst>
  <p:handoutMasterIdLst>
    <p:handoutMasterId r:id="rId20"/>
  </p:handoutMasterIdLst>
  <p:sldIdLst>
    <p:sldId id="256" r:id="rId5"/>
    <p:sldId id="317" r:id="rId6"/>
    <p:sldId id="318" r:id="rId7"/>
    <p:sldId id="321" r:id="rId8"/>
    <p:sldId id="489" r:id="rId9"/>
    <p:sldId id="490" r:id="rId10"/>
    <p:sldId id="462" r:id="rId11"/>
    <p:sldId id="465" r:id="rId12"/>
    <p:sldId id="466" r:id="rId13"/>
    <p:sldId id="467" r:id="rId14"/>
    <p:sldId id="487" r:id="rId15"/>
    <p:sldId id="488" r:id="rId16"/>
    <p:sldId id="314" r:id="rId17"/>
    <p:sldId id="292" r:id="rId18"/>
  </p:sldIdLst>
  <p:sldSz cx="9144000" cy="6858000" type="screen4x3"/>
  <p:notesSz cx="7315200" cy="96012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032" autoAdjust="0"/>
    <p:restoredTop sz="53946" autoAdjust="0"/>
  </p:normalViewPr>
  <p:slideViewPr>
    <p:cSldViewPr>
      <p:cViewPr varScale="1">
        <p:scale>
          <a:sx n="60" d="100"/>
          <a:sy n="60" d="100"/>
        </p:scale>
        <p:origin x="1566" y="60"/>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2A04FE-4DF4-4FD3-9CA5-467DBBCB7C05}"/>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a:extLst>
              <a:ext uri="{FF2B5EF4-FFF2-40B4-BE49-F238E27FC236}">
                <a16:creationId xmlns:a16="http://schemas.microsoft.com/office/drawing/2014/main" id="{A75DCC85-04E6-40A9-9172-8CCCB634DA30}"/>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98919239-A8AC-46F6-A036-FE0D15708849}" type="datetimeFigureOut">
              <a:rPr lang="en-US" smtClean="0"/>
              <a:t>2/9/2023</a:t>
            </a:fld>
            <a:endParaRPr lang="en-US" dirty="0"/>
          </a:p>
        </p:txBody>
      </p:sp>
      <p:sp>
        <p:nvSpPr>
          <p:cNvPr id="4" name="Footer Placeholder 3">
            <a:extLst>
              <a:ext uri="{FF2B5EF4-FFF2-40B4-BE49-F238E27FC236}">
                <a16:creationId xmlns:a16="http://schemas.microsoft.com/office/drawing/2014/main" id="{8D071C19-BBFD-4D39-8FDA-AC36FC2DFD3F}"/>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5A505CEC-7C76-44AD-8B1B-159CEED3145A}"/>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5C6ACA80-9A98-43DA-A406-41DEAA7E9199}" type="slidenum">
              <a:rPr lang="en-US" smtClean="0"/>
              <a:t>‹#›</a:t>
            </a:fld>
            <a:endParaRPr lang="en-US" dirty="0"/>
          </a:p>
        </p:txBody>
      </p:sp>
    </p:spTree>
    <p:extLst>
      <p:ext uri="{BB962C8B-B14F-4D97-AF65-F5344CB8AC3E}">
        <p14:creationId xmlns:p14="http://schemas.microsoft.com/office/powerpoint/2010/main" val="3905026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2/9/2023</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t>Course Description:</a:t>
            </a:r>
            <a:endParaRPr lang="en-US" sz="1300" dirty="0"/>
          </a:p>
          <a:p>
            <a:pPr defTabSz="966612">
              <a:defRPr/>
            </a:pPr>
            <a:endParaRPr lang="en-US" sz="1300" u="sng" dirty="0"/>
          </a:p>
          <a:p>
            <a:pPr defTabSz="966612">
              <a:defRPr/>
            </a:pPr>
            <a:r>
              <a:rPr lang="en-US" sz="1300" dirty="0"/>
              <a:t>The purpose of this lesson is to provide students with an overview of the field examination report basics and identifying information housed in the first few sections of the VBMS-Fiduciary Field Examination Report. </a:t>
            </a:r>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u="none" dirty="0"/>
              <a:t>Policy</a:t>
            </a:r>
            <a:r>
              <a:rPr lang="en-US" b="0" i="1" u="none" baseline="0" dirty="0"/>
              <a:t> Reference(s): VBMS User Guide</a:t>
            </a:r>
          </a:p>
          <a:p>
            <a:endParaRPr lang="en-US" b="0" u="sng" dirty="0"/>
          </a:p>
          <a:p>
            <a:r>
              <a:rPr lang="en-US" b="0" u="sng" dirty="0"/>
              <a:t>Instructor Notes: </a:t>
            </a:r>
          </a:p>
          <a:p>
            <a:pPr>
              <a:buFont typeface="Wingdings" panose="05000000000000000000" pitchFamily="2" charset="2"/>
              <a:buChar char="§"/>
              <a:defRPr/>
            </a:pPr>
            <a:r>
              <a:rPr lang="en-US" b="0" dirty="0"/>
              <a:t>For an IA, this “Fiduciary Information” tab appears.  For a SIA, a Previous Fiduciary Information and a Successor Fiduciary Information tab appears.</a:t>
            </a:r>
          </a:p>
          <a:p>
            <a:pPr>
              <a:buFont typeface="Wingdings" panose="05000000000000000000" pitchFamily="2" charset="2"/>
              <a:buChar char="§"/>
              <a:defRPr/>
            </a:pPr>
            <a:endParaRPr lang="en-US" b="0" dirty="0"/>
          </a:p>
          <a:p>
            <a:pPr>
              <a:buFont typeface="Wingdings" panose="05000000000000000000" pitchFamily="2" charset="2"/>
              <a:buChar char="§"/>
              <a:defRPr/>
            </a:pPr>
            <a:r>
              <a:rPr lang="en-US" b="0" dirty="0"/>
              <a:t>Fiduciary Name—Choose the name of the Fiduciary using the magnifying glass</a:t>
            </a:r>
          </a:p>
          <a:p>
            <a:pPr>
              <a:buFont typeface="Wingdings" panose="05000000000000000000" pitchFamily="2" charset="2"/>
              <a:buChar char="§"/>
              <a:defRPr/>
            </a:pPr>
            <a:r>
              <a:rPr lang="en-US" b="0" dirty="0"/>
              <a:t>Relationship—From the drop-down menu, select the most appropriate option.</a:t>
            </a:r>
          </a:p>
          <a:p>
            <a:pPr lvl="1">
              <a:buFont typeface="Wingdings" panose="05000000000000000000" pitchFamily="2" charset="2"/>
              <a:buChar char="§"/>
              <a:defRPr/>
            </a:pPr>
            <a:r>
              <a:rPr lang="en-US" b="0" dirty="0"/>
              <a:t>Spouse</a:t>
            </a:r>
          </a:p>
          <a:p>
            <a:pPr lvl="1">
              <a:buFont typeface="Wingdings" panose="05000000000000000000" pitchFamily="2" charset="2"/>
              <a:buChar char="§"/>
              <a:defRPr/>
            </a:pPr>
            <a:r>
              <a:rPr lang="en-US" b="0" dirty="0"/>
              <a:t>Family Member</a:t>
            </a:r>
          </a:p>
          <a:p>
            <a:pPr lvl="1">
              <a:buFont typeface="Wingdings" panose="05000000000000000000" pitchFamily="2" charset="2"/>
              <a:buChar char="§"/>
              <a:defRPr/>
            </a:pPr>
            <a:r>
              <a:rPr lang="en-US" b="0" dirty="0"/>
              <a:t>Parent</a:t>
            </a:r>
          </a:p>
          <a:p>
            <a:pPr lvl="1">
              <a:buFont typeface="Wingdings" panose="05000000000000000000" pitchFamily="2" charset="2"/>
              <a:buChar char="§"/>
              <a:defRPr/>
            </a:pPr>
            <a:r>
              <a:rPr lang="en-US" b="0" dirty="0"/>
              <a:t>Non-Family Member</a:t>
            </a:r>
          </a:p>
          <a:p>
            <a:pPr lvl="1">
              <a:buFont typeface="Wingdings" panose="05000000000000000000" pitchFamily="2" charset="2"/>
              <a:buChar char="§"/>
              <a:defRPr/>
            </a:pPr>
            <a:r>
              <a:rPr lang="en-US" b="0" dirty="0"/>
              <a:t>Friend</a:t>
            </a:r>
          </a:p>
          <a:p>
            <a:pPr lvl="1">
              <a:buFont typeface="Wingdings" panose="05000000000000000000" pitchFamily="2" charset="2"/>
              <a:buChar char="§"/>
              <a:defRPr/>
            </a:pPr>
            <a:r>
              <a:rPr lang="en-US" b="0" dirty="0"/>
              <a:t>Caregiver</a:t>
            </a:r>
          </a:p>
          <a:p>
            <a:pPr lvl="1">
              <a:buFont typeface="Wingdings" panose="05000000000000000000" pitchFamily="2" charset="2"/>
              <a:buChar char="§"/>
              <a:defRPr/>
            </a:pPr>
            <a:r>
              <a:rPr lang="en-US" b="0" dirty="0"/>
              <a:t>Other Third Party</a:t>
            </a:r>
          </a:p>
          <a:p>
            <a:pPr lvl="1">
              <a:buFont typeface="Wingdings" panose="05000000000000000000" pitchFamily="2" charset="2"/>
              <a:buChar char="§"/>
              <a:defRPr/>
            </a:pPr>
            <a:r>
              <a:rPr lang="en-US" b="0" dirty="0"/>
              <a:t>Trustee</a:t>
            </a:r>
          </a:p>
          <a:p>
            <a:pPr lvl="1">
              <a:buFont typeface="Wingdings" panose="05000000000000000000" pitchFamily="2" charset="2"/>
              <a:buChar char="§"/>
              <a:defRPr/>
            </a:pPr>
            <a:r>
              <a:rPr lang="en-US" b="0" dirty="0"/>
              <a:t>Guardian</a:t>
            </a:r>
          </a:p>
          <a:p>
            <a:pPr lvl="1">
              <a:buFont typeface="Wingdings" panose="05000000000000000000" pitchFamily="2" charset="2"/>
              <a:buChar char="§"/>
              <a:defRPr/>
            </a:pPr>
            <a:r>
              <a:rPr lang="en-US" b="0" dirty="0"/>
              <a:t>Facility</a:t>
            </a:r>
          </a:p>
          <a:p>
            <a:pPr lvl="1">
              <a:buFont typeface="Wingdings" panose="05000000000000000000" pitchFamily="2" charset="2"/>
              <a:buChar char="§"/>
              <a:defRPr/>
            </a:pPr>
            <a:r>
              <a:rPr lang="en-US" b="0" dirty="0"/>
              <a:t>Bonded Officer of an Indian Reservation</a:t>
            </a:r>
          </a:p>
          <a:p>
            <a:pPr lvl="1">
              <a:buFont typeface="Wingdings" panose="05000000000000000000" pitchFamily="2" charset="2"/>
              <a:buChar char="§"/>
              <a:defRPr/>
            </a:pPr>
            <a:r>
              <a:rPr lang="en-US" b="0" dirty="0"/>
              <a:t>Individual Appointed By A Court</a:t>
            </a:r>
          </a:p>
          <a:p>
            <a:pPr lvl="1">
              <a:buFont typeface="Wingdings" panose="05000000000000000000" pitchFamily="2" charset="2"/>
              <a:buChar char="§"/>
              <a:defRPr/>
            </a:pPr>
            <a:r>
              <a:rPr lang="en-US" b="0" dirty="0"/>
              <a:t>Temporary</a:t>
            </a:r>
          </a:p>
          <a:p>
            <a:pPr>
              <a:buFont typeface="Wingdings" panose="05000000000000000000" pitchFamily="2" charset="2"/>
              <a:buChar char="§"/>
              <a:defRPr/>
            </a:pPr>
            <a:r>
              <a:rPr lang="en-US" b="0" dirty="0"/>
              <a:t>Type of fiduciary—Select the VA Appointment Type from the drop-down menu</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0" dirty="0"/>
              <a:t>VA-appointed fiduciary</a:t>
            </a:r>
          </a:p>
          <a:p>
            <a:pPr lvl="1">
              <a:buFont typeface="Wingdings" panose="05000000000000000000" pitchFamily="2" charset="2"/>
              <a:buChar char="§"/>
              <a:defRPr/>
            </a:pPr>
            <a:r>
              <a:rPr lang="en-US" b="0" dirty="0"/>
              <a:t>Spouse fiduciary</a:t>
            </a:r>
          </a:p>
          <a:p>
            <a:pPr lvl="1">
              <a:buFont typeface="Wingdings" panose="05000000000000000000" pitchFamily="2" charset="2"/>
              <a:buChar char="§"/>
              <a:defRPr/>
            </a:pPr>
            <a:r>
              <a:rPr lang="en-US" b="0" dirty="0"/>
              <a:t>Supervised Direct Pay</a:t>
            </a:r>
          </a:p>
          <a:p>
            <a:pPr lvl="1">
              <a:buFont typeface="Wingdings" panose="05000000000000000000" pitchFamily="2" charset="2"/>
              <a:buChar char="§"/>
              <a:defRPr/>
            </a:pPr>
            <a:r>
              <a:rPr lang="en-US" b="0" dirty="0"/>
              <a:t>Temporary</a:t>
            </a:r>
          </a:p>
          <a:p>
            <a:pPr>
              <a:buFont typeface="Wingdings" panose="05000000000000000000" pitchFamily="2" charset="2"/>
              <a:buChar char="§"/>
              <a:defRPr/>
            </a:pPr>
            <a:r>
              <a:rPr lang="en-US" b="0" dirty="0"/>
              <a:t>Date Fiduciary Interviewed</a:t>
            </a:r>
          </a:p>
          <a:p>
            <a:pPr lvl="0">
              <a:buFont typeface="Wingdings" panose="05000000000000000000" pitchFamily="2" charset="2"/>
              <a:buChar char="§"/>
            </a:pPr>
            <a:r>
              <a:rPr lang="en-US" b="0" dirty="0"/>
              <a:t>How contacted</a:t>
            </a:r>
          </a:p>
          <a:p>
            <a:pPr lvl="1">
              <a:buFont typeface="Wingdings" panose="05000000000000000000" pitchFamily="2" charset="2"/>
              <a:buChar char="§"/>
            </a:pPr>
            <a:r>
              <a:rPr lang="en-US" b="0" dirty="0"/>
              <a:t>In person, Physical Address</a:t>
            </a:r>
          </a:p>
          <a:p>
            <a:pPr lvl="1">
              <a:buFont typeface="Wingdings" panose="05000000000000000000" pitchFamily="2" charset="2"/>
              <a:buChar char="§"/>
            </a:pPr>
            <a:r>
              <a:rPr lang="en-US" b="0" dirty="0"/>
              <a:t>In Person, Other Location</a:t>
            </a:r>
          </a:p>
          <a:p>
            <a:pPr lvl="1">
              <a:buFont typeface="Wingdings" panose="05000000000000000000" pitchFamily="2" charset="2"/>
              <a:buChar char="§"/>
            </a:pPr>
            <a:r>
              <a:rPr lang="en-US" b="0" dirty="0"/>
              <a:t>Telephone</a:t>
            </a:r>
          </a:p>
          <a:p>
            <a:pPr lvl="1">
              <a:buFont typeface="Wingdings" panose="05000000000000000000" pitchFamily="2" charset="2"/>
              <a:buChar char="§"/>
            </a:pPr>
            <a:r>
              <a:rPr lang="en-US" b="0" dirty="0"/>
              <a:t>Not Seen</a:t>
            </a:r>
          </a:p>
          <a:p>
            <a:pPr lvl="1">
              <a:buFont typeface="Wingdings" panose="05000000000000000000" pitchFamily="2" charset="2"/>
              <a:buChar char="§"/>
            </a:pPr>
            <a:r>
              <a:rPr lang="en-US" b="0" dirty="0"/>
              <a:t>Letter</a:t>
            </a:r>
          </a:p>
          <a:p>
            <a:pPr lvl="1">
              <a:buFont typeface="Wingdings" panose="05000000000000000000" pitchFamily="2" charset="2"/>
              <a:buChar char="§"/>
            </a:pPr>
            <a:r>
              <a:rPr lang="en-US" b="0" dirty="0"/>
              <a:t>Virtual Conference </a:t>
            </a:r>
          </a:p>
          <a:p>
            <a:pPr>
              <a:buFont typeface="Wingdings" panose="05000000000000000000" pitchFamily="2" charset="2"/>
              <a:buChar char="§"/>
              <a:defRPr/>
            </a:pPr>
            <a:r>
              <a:rPr lang="en-US" b="0" dirty="0"/>
              <a:t>Mailing Address for the proposed fiduciary.</a:t>
            </a:r>
          </a:p>
          <a:p>
            <a:pPr>
              <a:buFont typeface="Wingdings" panose="05000000000000000000" pitchFamily="2" charset="2"/>
              <a:buNone/>
              <a:defRPr/>
            </a:pPr>
            <a:endParaRPr lang="en-US" b="0" dirty="0"/>
          </a:p>
          <a:p>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a:p>
            <a:pPr>
              <a:buFont typeface="Wingdings" panose="05000000000000000000" pitchFamily="2" charset="2"/>
              <a:buNone/>
              <a:defRPr/>
            </a:pPr>
            <a:endParaRPr lang="en-US" b="0" dirty="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10</a:t>
            </a:fld>
            <a:endParaRPr lang="en-US" dirty="0"/>
          </a:p>
        </p:txBody>
      </p:sp>
    </p:spTree>
    <p:extLst>
      <p:ext uri="{BB962C8B-B14F-4D97-AF65-F5344CB8AC3E}">
        <p14:creationId xmlns:p14="http://schemas.microsoft.com/office/powerpoint/2010/main" val="913315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u="none" dirty="0"/>
              <a:t>Policy</a:t>
            </a:r>
            <a:r>
              <a:rPr lang="en-US" b="0" i="1" u="none" baseline="0" dirty="0"/>
              <a:t> Reference(s): VBMS User Guide</a:t>
            </a:r>
          </a:p>
          <a:p>
            <a:endParaRPr lang="en-US" b="0" u="sng" dirty="0"/>
          </a:p>
          <a:p>
            <a:r>
              <a:rPr lang="en-US" b="0" u="sng" dirty="0"/>
              <a:t>Instructor Notes: </a:t>
            </a:r>
          </a:p>
          <a:p>
            <a:endParaRPr lang="en-US" b="0" u="sng" dirty="0"/>
          </a:p>
          <a:p>
            <a:pPr marL="171450" indent="-171450">
              <a:buFont typeface="Arial" panose="020B0604020202020204" pitchFamily="34" charset="0"/>
              <a:buChar char="•"/>
            </a:pPr>
            <a:r>
              <a:rPr lang="en-US" b="0" dirty="0"/>
              <a:t>For a SIA, a Previous Fiduciary Information and a Successor Fiduciary Information tab appears.  The Previous Fiduciary Information tab is for the outgoing fiduciary and the Successor Fiduciary Information tab is for the incoming fiduciary.</a:t>
            </a:r>
          </a:p>
          <a:p>
            <a:pPr marL="0" indent="0">
              <a:buFont typeface="Arial" panose="020B0604020202020204" pitchFamily="34" charset="0"/>
              <a:buNone/>
            </a:pPr>
            <a:endParaRPr lang="en-US" b="0" dirty="0"/>
          </a:p>
          <a:p>
            <a:pPr marL="171450" indent="-171450">
              <a:buFont typeface="Arial" panose="020B0604020202020204" pitchFamily="34" charset="0"/>
              <a:buChar char="•"/>
              <a:defRPr/>
            </a:pPr>
            <a:r>
              <a:rPr lang="en-US" b="0" dirty="0"/>
              <a:t>Fiduciary Name—Choose the name of the Fiduciary using the magnifying glass  </a:t>
            </a:r>
          </a:p>
          <a:p>
            <a:pPr marL="171450" indent="-171450">
              <a:buFont typeface="Arial" panose="020B0604020202020204" pitchFamily="34" charset="0"/>
              <a:buChar char="•"/>
              <a:defRPr/>
            </a:pPr>
            <a:r>
              <a:rPr lang="en-US" b="0" dirty="0"/>
              <a:t>Date Fiduciary Interviewed</a:t>
            </a:r>
          </a:p>
          <a:p>
            <a:pPr marL="171450" lvl="0" indent="-171450">
              <a:buFont typeface="Arial" panose="020B0604020202020204" pitchFamily="34" charset="0"/>
              <a:buChar char="•"/>
            </a:pPr>
            <a:r>
              <a:rPr lang="en-US" b="0" dirty="0"/>
              <a:t>  How contacted:</a:t>
            </a:r>
          </a:p>
          <a:p>
            <a:pPr marL="628650" lvl="1" indent="-171450">
              <a:buFont typeface="Arial" panose="020B0604020202020204" pitchFamily="34" charset="0"/>
              <a:buChar char="•"/>
            </a:pPr>
            <a:r>
              <a:rPr lang="en-US" b="0" dirty="0"/>
              <a:t>In person, Physical Address</a:t>
            </a:r>
          </a:p>
          <a:p>
            <a:pPr marL="628650" lvl="1" indent="-171450">
              <a:buFont typeface="Arial" panose="020B0604020202020204" pitchFamily="34" charset="0"/>
              <a:buChar char="•"/>
            </a:pPr>
            <a:r>
              <a:rPr lang="en-US" b="0" dirty="0"/>
              <a:t>In Person, Other Location</a:t>
            </a:r>
          </a:p>
          <a:p>
            <a:pPr marL="628650" lvl="1" indent="-171450">
              <a:buFont typeface="Arial" panose="020B0604020202020204" pitchFamily="34" charset="0"/>
              <a:buChar char="•"/>
            </a:pPr>
            <a:r>
              <a:rPr lang="en-US" b="0" dirty="0"/>
              <a:t>Telephone</a:t>
            </a:r>
          </a:p>
          <a:p>
            <a:pPr marL="628650" lvl="1" indent="-171450">
              <a:buFont typeface="Arial" panose="020B0604020202020204" pitchFamily="34" charset="0"/>
              <a:buChar char="•"/>
            </a:pPr>
            <a:r>
              <a:rPr lang="en-US" b="0" dirty="0"/>
              <a:t>Not Seen</a:t>
            </a:r>
          </a:p>
          <a:p>
            <a:pPr marL="628650" lvl="1" indent="-171450">
              <a:buFont typeface="Arial" panose="020B0604020202020204" pitchFamily="34" charset="0"/>
              <a:buChar char="•"/>
            </a:pPr>
            <a:r>
              <a:rPr lang="en-US" b="0" dirty="0"/>
              <a:t>Letter</a:t>
            </a:r>
          </a:p>
          <a:p>
            <a:pPr marL="628650" lvl="1" indent="-171450">
              <a:buFont typeface="Arial" panose="020B0604020202020204" pitchFamily="34" charset="0"/>
              <a:buChar char="•"/>
            </a:pPr>
            <a:r>
              <a:rPr lang="en-US" b="0" dirty="0"/>
              <a:t>Virtual Conference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  Explain the results of this interview and any pertinent facts.  This is a free-text box for the FE to provide any relevant information.</a:t>
            </a:r>
          </a:p>
          <a:p>
            <a:pPr marL="171450" indent="-171450">
              <a:buFont typeface="Arial" panose="020B0604020202020204" pitchFamily="34" charset="0"/>
              <a:buChar char="•"/>
              <a:defRPr/>
            </a:pPr>
            <a:r>
              <a:rPr lang="en-US" b="0" dirty="0"/>
              <a:t>  Mailing Address for the previous fiduciary.</a:t>
            </a:r>
          </a:p>
          <a:p>
            <a:pPr>
              <a:buFont typeface="Wingdings" panose="05000000000000000000" pitchFamily="2" charset="2"/>
              <a:buNone/>
              <a:defRPr/>
            </a:pPr>
            <a:endParaRPr lang="en-US" b="0" dirty="0"/>
          </a:p>
          <a:p>
            <a:r>
              <a:rPr lang="en-US" sz="1200" b="1" u="sng" kern="1200" dirty="0">
                <a:solidFill>
                  <a:schemeClr val="tx1"/>
                </a:solidFill>
                <a:effectLst/>
                <a:latin typeface="+mn-lt"/>
                <a:ea typeface="+mn-ea"/>
                <a:cs typeface="+mn-cs"/>
              </a:rPr>
              <a:t>Instructor Actions:</a:t>
            </a:r>
            <a:r>
              <a:rPr lang="en-US" sz="1200" b="1"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11</a:t>
            </a:fld>
            <a:endParaRPr lang="en-US" dirty="0"/>
          </a:p>
        </p:txBody>
      </p:sp>
    </p:spTree>
    <p:extLst>
      <p:ext uri="{BB962C8B-B14F-4D97-AF65-F5344CB8AC3E}">
        <p14:creationId xmlns:p14="http://schemas.microsoft.com/office/powerpoint/2010/main" val="2310615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u="none" dirty="0"/>
              <a:t>Policy</a:t>
            </a:r>
            <a:r>
              <a:rPr lang="en-US" b="0" i="1" u="none" baseline="0" dirty="0"/>
              <a:t> Reference(s): VBMS User Guide</a:t>
            </a:r>
          </a:p>
          <a:p>
            <a:endParaRPr lang="en-US" b="0" u="sng" dirty="0"/>
          </a:p>
          <a:p>
            <a:r>
              <a:rPr lang="en-US" b="0" u="sng" dirty="0"/>
              <a:t>Instructor Notes: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0" dirty="0"/>
              <a:t>The Successor Fiduciary Information tab is for the incoming fiduciary.</a:t>
            </a:r>
          </a:p>
          <a:p>
            <a:pPr>
              <a:buFont typeface="Wingdings" panose="05000000000000000000" pitchFamily="2" charset="2"/>
              <a:buChar char="§"/>
              <a:defRPr/>
            </a:pPr>
            <a:endParaRPr lang="en-US" b="0" dirty="0"/>
          </a:p>
          <a:p>
            <a:pPr>
              <a:buFont typeface="Wingdings" panose="05000000000000000000" pitchFamily="2" charset="2"/>
              <a:buChar char="§"/>
              <a:defRPr/>
            </a:pPr>
            <a:r>
              <a:rPr lang="en-US" b="0" dirty="0"/>
              <a:t>Fiduciary Name—Choose the name of the Fiduciary using the magnifying glass</a:t>
            </a:r>
          </a:p>
          <a:p>
            <a:pPr>
              <a:buFont typeface="Wingdings" panose="05000000000000000000" pitchFamily="2" charset="2"/>
              <a:buChar char="§"/>
              <a:defRPr/>
            </a:pPr>
            <a:r>
              <a:rPr lang="en-US" b="0" dirty="0"/>
              <a:t>Relationship—From the drop-down menu, select the most appropriate option.</a:t>
            </a:r>
          </a:p>
          <a:p>
            <a:pPr lvl="1">
              <a:buFont typeface="Wingdings" panose="05000000000000000000" pitchFamily="2" charset="2"/>
              <a:buChar char="§"/>
              <a:defRPr/>
            </a:pPr>
            <a:r>
              <a:rPr lang="en-US" b="0" dirty="0"/>
              <a:t>Spouse</a:t>
            </a:r>
          </a:p>
          <a:p>
            <a:pPr lvl="1">
              <a:buFont typeface="Wingdings" panose="05000000000000000000" pitchFamily="2" charset="2"/>
              <a:buChar char="§"/>
              <a:defRPr/>
            </a:pPr>
            <a:r>
              <a:rPr lang="en-US" b="0" dirty="0"/>
              <a:t>Family Member</a:t>
            </a:r>
          </a:p>
          <a:p>
            <a:pPr lvl="1">
              <a:buFont typeface="Wingdings" panose="05000000000000000000" pitchFamily="2" charset="2"/>
              <a:buChar char="§"/>
              <a:defRPr/>
            </a:pPr>
            <a:r>
              <a:rPr lang="en-US" b="0" dirty="0"/>
              <a:t>Parent</a:t>
            </a:r>
          </a:p>
          <a:p>
            <a:pPr lvl="1">
              <a:buFont typeface="Wingdings" panose="05000000000000000000" pitchFamily="2" charset="2"/>
              <a:buChar char="§"/>
              <a:defRPr/>
            </a:pPr>
            <a:r>
              <a:rPr lang="en-US" b="0" dirty="0"/>
              <a:t>Non-Family Member</a:t>
            </a:r>
          </a:p>
          <a:p>
            <a:pPr lvl="1">
              <a:buFont typeface="Wingdings" panose="05000000000000000000" pitchFamily="2" charset="2"/>
              <a:buChar char="§"/>
              <a:defRPr/>
            </a:pPr>
            <a:r>
              <a:rPr lang="en-US" b="0" dirty="0"/>
              <a:t>Friend</a:t>
            </a:r>
          </a:p>
          <a:p>
            <a:pPr lvl="1">
              <a:buFont typeface="Wingdings" panose="05000000000000000000" pitchFamily="2" charset="2"/>
              <a:buChar char="§"/>
              <a:defRPr/>
            </a:pPr>
            <a:r>
              <a:rPr lang="en-US" b="0" dirty="0"/>
              <a:t>Caregiver</a:t>
            </a:r>
          </a:p>
          <a:p>
            <a:pPr lvl="1">
              <a:buFont typeface="Wingdings" panose="05000000000000000000" pitchFamily="2" charset="2"/>
              <a:buChar char="§"/>
              <a:defRPr/>
            </a:pPr>
            <a:r>
              <a:rPr lang="en-US" b="0" dirty="0"/>
              <a:t>Other Third Party</a:t>
            </a:r>
          </a:p>
          <a:p>
            <a:pPr lvl="1">
              <a:buFont typeface="Wingdings" panose="05000000000000000000" pitchFamily="2" charset="2"/>
              <a:buChar char="§"/>
              <a:defRPr/>
            </a:pPr>
            <a:r>
              <a:rPr lang="en-US" b="0" dirty="0"/>
              <a:t>Trustee</a:t>
            </a:r>
          </a:p>
          <a:p>
            <a:pPr lvl="1">
              <a:buFont typeface="Wingdings" panose="05000000000000000000" pitchFamily="2" charset="2"/>
              <a:buChar char="§"/>
              <a:defRPr/>
            </a:pPr>
            <a:r>
              <a:rPr lang="en-US" b="0" dirty="0"/>
              <a:t>Guardian</a:t>
            </a:r>
          </a:p>
          <a:p>
            <a:pPr lvl="1">
              <a:buFont typeface="Wingdings" panose="05000000000000000000" pitchFamily="2" charset="2"/>
              <a:buChar char="§"/>
              <a:defRPr/>
            </a:pPr>
            <a:r>
              <a:rPr lang="en-US" b="0" dirty="0"/>
              <a:t>Facility</a:t>
            </a:r>
          </a:p>
          <a:p>
            <a:pPr lvl="1">
              <a:buFont typeface="Wingdings" panose="05000000000000000000" pitchFamily="2" charset="2"/>
              <a:buChar char="§"/>
              <a:defRPr/>
            </a:pPr>
            <a:r>
              <a:rPr lang="en-US" b="0" dirty="0"/>
              <a:t>Bonded Officer of an Indian Reservation</a:t>
            </a:r>
          </a:p>
          <a:p>
            <a:pPr lvl="1">
              <a:buFont typeface="Wingdings" panose="05000000000000000000" pitchFamily="2" charset="2"/>
              <a:buChar char="§"/>
              <a:defRPr/>
            </a:pPr>
            <a:r>
              <a:rPr lang="en-US" b="0" dirty="0"/>
              <a:t>Individual Appointed By A Court</a:t>
            </a:r>
          </a:p>
          <a:p>
            <a:pPr lvl="1">
              <a:buFont typeface="Wingdings" panose="05000000000000000000" pitchFamily="2" charset="2"/>
              <a:buChar char="§"/>
              <a:defRPr/>
            </a:pPr>
            <a:r>
              <a:rPr lang="en-US" b="0" dirty="0"/>
              <a:t>Temporary</a:t>
            </a:r>
          </a:p>
          <a:p>
            <a:pPr>
              <a:buFont typeface="Wingdings" panose="05000000000000000000" pitchFamily="2" charset="2"/>
              <a:buChar char="§"/>
              <a:defRPr/>
            </a:pPr>
            <a:r>
              <a:rPr lang="en-US" b="0" dirty="0"/>
              <a:t>Type of fiduciary—Select the VA Appointment Type from the drop-down menu</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0" dirty="0"/>
              <a:t>VA-appointed fiduciary</a:t>
            </a:r>
          </a:p>
          <a:p>
            <a:pPr lvl="1">
              <a:buFont typeface="Wingdings" panose="05000000000000000000" pitchFamily="2" charset="2"/>
              <a:buChar char="§"/>
              <a:defRPr/>
            </a:pPr>
            <a:r>
              <a:rPr lang="en-US" b="0" dirty="0"/>
              <a:t>Spouse fiduciary</a:t>
            </a:r>
          </a:p>
          <a:p>
            <a:pPr lvl="1">
              <a:buFont typeface="Wingdings" panose="05000000000000000000" pitchFamily="2" charset="2"/>
              <a:buChar char="§"/>
              <a:defRPr/>
            </a:pPr>
            <a:r>
              <a:rPr lang="en-US" b="0" dirty="0"/>
              <a:t>Supervised Direct Pay</a:t>
            </a:r>
          </a:p>
          <a:p>
            <a:pPr lvl="1">
              <a:buFont typeface="Wingdings" panose="05000000000000000000" pitchFamily="2" charset="2"/>
              <a:buChar char="§"/>
              <a:defRPr/>
            </a:pPr>
            <a:r>
              <a:rPr lang="en-US" b="0" dirty="0"/>
              <a:t>Temporary</a:t>
            </a:r>
          </a:p>
          <a:p>
            <a:pPr>
              <a:buFont typeface="Wingdings" panose="05000000000000000000" pitchFamily="2" charset="2"/>
              <a:buChar char="§"/>
              <a:defRPr/>
            </a:pPr>
            <a:r>
              <a:rPr lang="en-US" b="0" dirty="0"/>
              <a:t>Date Fiduciary Interviewed</a:t>
            </a:r>
          </a:p>
          <a:p>
            <a:pPr lvl="0">
              <a:buFont typeface="Wingdings" panose="05000000000000000000" pitchFamily="2" charset="2"/>
              <a:buChar char="§"/>
            </a:pPr>
            <a:r>
              <a:rPr lang="en-US" b="0" dirty="0"/>
              <a:t>How contacted</a:t>
            </a:r>
          </a:p>
          <a:p>
            <a:pPr lvl="1">
              <a:buFont typeface="Wingdings" panose="05000000000000000000" pitchFamily="2" charset="2"/>
              <a:buChar char="§"/>
            </a:pPr>
            <a:r>
              <a:rPr lang="en-US" b="0" dirty="0"/>
              <a:t>In person, Physical Address</a:t>
            </a:r>
          </a:p>
          <a:p>
            <a:pPr lvl="1">
              <a:buFont typeface="Wingdings" panose="05000000000000000000" pitchFamily="2" charset="2"/>
              <a:buChar char="§"/>
            </a:pPr>
            <a:r>
              <a:rPr lang="en-US" b="0" dirty="0"/>
              <a:t>In Person, Other Location</a:t>
            </a:r>
          </a:p>
          <a:p>
            <a:pPr lvl="1">
              <a:buFont typeface="Wingdings" panose="05000000000000000000" pitchFamily="2" charset="2"/>
              <a:buChar char="§"/>
            </a:pPr>
            <a:r>
              <a:rPr lang="en-US" b="0" dirty="0"/>
              <a:t>Telephone </a:t>
            </a:r>
          </a:p>
          <a:p>
            <a:pPr lvl="1">
              <a:buFont typeface="Wingdings" panose="05000000000000000000" pitchFamily="2" charset="2"/>
              <a:buChar char="§"/>
            </a:pPr>
            <a:r>
              <a:rPr lang="en-US" b="0" dirty="0"/>
              <a:t>Not Seen</a:t>
            </a:r>
          </a:p>
          <a:p>
            <a:pPr lvl="1">
              <a:buFont typeface="Wingdings" panose="05000000000000000000" pitchFamily="2" charset="2"/>
              <a:buChar char="§"/>
            </a:pPr>
            <a:r>
              <a:rPr lang="en-US" b="0" dirty="0"/>
              <a:t>Letter</a:t>
            </a:r>
          </a:p>
          <a:p>
            <a:pPr lvl="1">
              <a:buFont typeface="Wingdings" panose="05000000000000000000" pitchFamily="2" charset="2"/>
              <a:buChar char="§"/>
            </a:pPr>
            <a:r>
              <a:rPr lang="en-US" b="0" dirty="0"/>
              <a:t>Virtual Conference </a:t>
            </a:r>
          </a:p>
          <a:p>
            <a:pPr>
              <a:buFont typeface="Wingdings" panose="05000000000000000000" pitchFamily="2" charset="2"/>
              <a:buChar char="§"/>
              <a:defRPr/>
            </a:pPr>
            <a:r>
              <a:rPr lang="en-US" b="0" dirty="0"/>
              <a:t>Mailing Address</a:t>
            </a:r>
          </a:p>
          <a:p>
            <a:pPr>
              <a:buFont typeface="Wingdings" panose="05000000000000000000" pitchFamily="2" charset="2"/>
              <a:buNone/>
              <a:defRPr/>
            </a:pPr>
            <a:endParaRPr lang="en-US" b="0" dirty="0"/>
          </a:p>
          <a:p>
            <a:r>
              <a:rPr lang="en-US" sz="1200" b="1" u="sng" kern="1200" dirty="0">
                <a:solidFill>
                  <a:schemeClr val="tx1"/>
                </a:solidFill>
                <a:effectLst/>
                <a:latin typeface="+mn-lt"/>
                <a:ea typeface="+mn-ea"/>
                <a:cs typeface="+mn-cs"/>
              </a:rPr>
              <a:t>Instructor Actions:</a:t>
            </a:r>
            <a:r>
              <a:rPr lang="en-US" sz="1200" b="1"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12</a:t>
            </a:fld>
            <a:endParaRPr lang="en-US" dirty="0"/>
          </a:p>
        </p:txBody>
      </p:sp>
    </p:spTree>
    <p:extLst>
      <p:ext uri="{BB962C8B-B14F-4D97-AF65-F5344CB8AC3E}">
        <p14:creationId xmlns:p14="http://schemas.microsoft.com/office/powerpoint/2010/main" val="878855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(Recall)  These</a:t>
            </a:r>
            <a:r>
              <a:rPr lang="en-US" baseline="0" dirty="0"/>
              <a:t> are our learning objectives as stated from the beginning of the training:</a:t>
            </a:r>
            <a:endParaRPr lang="en-US" dirty="0"/>
          </a:p>
          <a:p>
            <a:pPr marL="181240" indent="-181240">
              <a:buFont typeface="Arial" panose="020B0604020202020204" pitchFamily="34" charset="0"/>
              <a:buChar char="•"/>
            </a:pPr>
            <a:r>
              <a:rPr lang="en-US" dirty="0"/>
              <a:t>Communicate the importance of field examination report accuracy and timeliness</a:t>
            </a:r>
          </a:p>
          <a:p>
            <a:pPr marL="181240" indent="-181240">
              <a:buFont typeface="Arial" panose="020B0604020202020204" pitchFamily="34" charset="0"/>
              <a:buChar char="•"/>
            </a:pPr>
            <a:r>
              <a:rPr lang="en-US" dirty="0"/>
              <a:t>Identify and confirm key file, exam, and report information </a:t>
            </a:r>
          </a:p>
          <a:p>
            <a:pPr marL="181240" indent="-181240">
              <a:buFont typeface="Arial" panose="020B0604020202020204" pitchFamily="34" charset="0"/>
              <a:buChar char="•"/>
            </a:pPr>
            <a:r>
              <a:rPr lang="en-US" dirty="0"/>
              <a:t>Verify and document beneficiary identifying information</a:t>
            </a:r>
          </a:p>
          <a:p>
            <a:pPr marL="181240" indent="-181240">
              <a:buFont typeface="Arial" panose="020B0604020202020204" pitchFamily="34" charset="0"/>
              <a:buChar char="•"/>
            </a:pPr>
            <a:r>
              <a:rPr lang="en-US" dirty="0"/>
              <a:t>Enter fiduciary identifying information</a:t>
            </a:r>
          </a:p>
          <a:p>
            <a:pPr marL="0" lvl="1" defTabSz="966559">
              <a:defRPr/>
            </a:pPr>
            <a:endParaRPr lang="en-US" dirty="0"/>
          </a:p>
          <a:p>
            <a:pPr marL="0" lvl="1" defTabSz="966559">
              <a:defRPr/>
            </a:pPr>
            <a:r>
              <a:rPr lang="en-US" dirty="0"/>
              <a:t>(Recap)  We discussed each of these learning objectives through the following topics in each slide today:</a:t>
            </a:r>
          </a:p>
          <a:p>
            <a:pPr marL="181240" indent="-181240">
              <a:buFont typeface="Arial" panose="020B0604020202020204" pitchFamily="34" charset="0"/>
              <a:buChar char="•"/>
            </a:pPr>
            <a:r>
              <a:rPr lang="en-US" dirty="0"/>
              <a:t>Documentation</a:t>
            </a:r>
          </a:p>
          <a:p>
            <a:pPr marL="181240" marR="0" lvl="0" indent="-18124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mn-lt"/>
                <a:ea typeface="+mn-ea"/>
                <a:cs typeface="+mn-cs"/>
              </a:rPr>
              <a:t>VBMS-Fiduciary</a:t>
            </a:r>
          </a:p>
          <a:p>
            <a:pPr marL="181240" indent="-181240">
              <a:buFont typeface="Arial" panose="020B0604020202020204" pitchFamily="34" charset="0"/>
              <a:buChar char="•"/>
            </a:pPr>
            <a:r>
              <a:rPr lang="en-US" dirty="0"/>
              <a:t>Exam Information</a:t>
            </a:r>
          </a:p>
          <a:p>
            <a:pPr marL="181240" indent="-181240">
              <a:buFont typeface="Arial" panose="020B0604020202020204" pitchFamily="34" charset="0"/>
              <a:buChar char="•"/>
            </a:pPr>
            <a:r>
              <a:rPr lang="en-US" dirty="0"/>
              <a:t>Beneficiary Information</a:t>
            </a:r>
          </a:p>
          <a:p>
            <a:pPr marL="181240" indent="-181240">
              <a:buFont typeface="Arial" panose="020B0604020202020204" pitchFamily="34" charset="0"/>
              <a:buChar char="•"/>
            </a:pPr>
            <a:r>
              <a:rPr lang="en-US" dirty="0"/>
              <a:t>Fiduciary Information (IA)</a:t>
            </a:r>
          </a:p>
          <a:p>
            <a:pPr marL="181240" indent="-181240">
              <a:buFont typeface="Arial" panose="020B0604020202020204" pitchFamily="34" charset="0"/>
              <a:buChar char="•"/>
            </a:pPr>
            <a:r>
              <a:rPr lang="en-US" dirty="0"/>
              <a:t>Previous Fiduciary Information (SIA)</a:t>
            </a:r>
          </a:p>
          <a:p>
            <a:pPr marL="181240" indent="-181240">
              <a:buFont typeface="Arial" panose="020B0604020202020204" pitchFamily="34" charset="0"/>
              <a:buChar char="•"/>
            </a:pPr>
            <a:r>
              <a:rPr lang="en-US" dirty="0"/>
              <a:t>Successor Fiduciary Information (SIA)</a:t>
            </a:r>
          </a:p>
          <a:p>
            <a:pPr marL="0" lvl="1" defTabSz="966559">
              <a:defRPr/>
            </a:pPr>
            <a:endParaRPr lang="en-US" dirty="0"/>
          </a:p>
          <a:p>
            <a:pPr marL="0" lvl="1" defTabSz="966559">
              <a:defRPr/>
            </a:pPr>
            <a:r>
              <a:rPr lang="en-US" b="1" dirty="0"/>
              <a:t>Are there any additional questions?</a:t>
            </a:r>
          </a:p>
        </p:txBody>
      </p:sp>
      <p:sp>
        <p:nvSpPr>
          <p:cNvPr id="4" name="Slide Number Placeholder 3"/>
          <p:cNvSpPr>
            <a:spLocks noGrp="1"/>
          </p:cNvSpPr>
          <p:nvPr>
            <p:ph type="sldNum" sz="quarter" idx="10"/>
          </p:nvPr>
        </p:nvSpPr>
        <p:spPr/>
        <p:txBody>
          <a:bodyPr/>
          <a:lstStyle/>
          <a:p>
            <a:fld id="{03CECF49-2165-4CE7-B39E-10D80CF3C557}" type="slidenum">
              <a:rPr lang="en-US" smtClean="0"/>
              <a:t>13</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166643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t>By the end of this lesson, the student will be able to do the following:</a:t>
            </a:r>
          </a:p>
          <a:p>
            <a:pPr marL="638440" lvl="1" indent="-181240">
              <a:buFont typeface="Arial" panose="020B0604020202020204" pitchFamily="34" charset="0"/>
              <a:buChar char="•"/>
            </a:pPr>
            <a:r>
              <a:rPr lang="en-US" dirty="0"/>
              <a:t>Communicate the importance of field examination report accuracy and timeliness</a:t>
            </a:r>
          </a:p>
          <a:p>
            <a:pPr marL="638440" lvl="1" indent="-181240">
              <a:buFont typeface="Arial" panose="020B0604020202020204" pitchFamily="34" charset="0"/>
              <a:buChar char="•"/>
            </a:pPr>
            <a:r>
              <a:rPr lang="en-US" dirty="0"/>
              <a:t>Identify and confirm key file, exam, and report information </a:t>
            </a:r>
          </a:p>
          <a:p>
            <a:pPr marL="638440" lvl="1" indent="-181240">
              <a:buFont typeface="Arial" panose="020B0604020202020204" pitchFamily="34" charset="0"/>
              <a:buChar char="•"/>
            </a:pPr>
            <a:r>
              <a:rPr lang="en-US" dirty="0"/>
              <a:t>Verify and document beneficiary identifying information</a:t>
            </a:r>
          </a:p>
          <a:p>
            <a:pPr marL="638440" lvl="1" indent="-181240">
              <a:buFont typeface="Arial" panose="020B0604020202020204" pitchFamily="34" charset="0"/>
              <a:buChar char="•"/>
            </a:pPr>
            <a:r>
              <a:rPr lang="en-US" dirty="0"/>
              <a:t>Enter fiduciary identifying information</a:t>
            </a:r>
          </a:p>
          <a:p>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These are the relevant references for this training:</a:t>
            </a:r>
          </a:p>
          <a:p>
            <a:pPr marL="181240" marR="0" lvl="0" indent="-1812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t-BR" b="0" i="0" u="none" baseline="0" dirty="0"/>
              <a:t>FPM I.2.E.1.a. Documenting a Field Examination</a:t>
            </a:r>
          </a:p>
          <a:p>
            <a:pPr marL="181240" marR="0" lvl="0" indent="-1812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t-BR" b="0" i="0" u="none" baseline="0" dirty="0"/>
              <a:t>FPM I.2.E.1.b. Expressing Personal Opinions</a:t>
            </a:r>
          </a:p>
          <a:p>
            <a:pPr marL="181240" marR="0" lvl="0" indent="-1812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t-BR" b="0" i="0" u="none" baseline="0" dirty="0"/>
              <a:t>FPM I.2.E.1.c.</a:t>
            </a:r>
            <a:r>
              <a:rPr lang="en-US" b="0" i="0" u="none" baseline="0" dirty="0"/>
              <a:t> When to Prepare Field Examination Documentation</a:t>
            </a:r>
            <a:endParaRPr lang="pt-BR" b="0" i="0" u="none" baseline="0" dirty="0"/>
          </a:p>
          <a:p>
            <a:pPr marL="181240" marR="0" lvl="0" indent="-1812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u="none" baseline="0" dirty="0"/>
              <a:t>VBMS User Guide</a:t>
            </a:r>
          </a:p>
          <a:p>
            <a:pPr marL="181240" marR="0" lvl="0" indent="-1812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i="1" u="none" dirty="0"/>
          </a:p>
          <a:p>
            <a:pPr marL="181240" marR="0" lvl="0" indent="-18124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i="1" u="none" baseline="0" dirty="0"/>
          </a:p>
          <a:p>
            <a:pPr marL="181240" indent="-181240">
              <a:buFont typeface="Arial" panose="020B0604020202020204" pitchFamily="34" charset="0"/>
              <a:buChar char="•"/>
            </a:pPr>
            <a:endParaRPr lang="en-US" i="1"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Policy</a:t>
            </a:r>
            <a:r>
              <a:rPr lang="en-US" b="0" i="1" u="none" baseline="0" dirty="0"/>
              <a:t> Reference(s): FPM I.2.E.1.a.</a:t>
            </a:r>
            <a:endParaRPr lang="en-US" b="0" i="1" u="none" dirty="0"/>
          </a:p>
          <a:p>
            <a:endParaRPr lang="en-US" b="0" u="sng" dirty="0"/>
          </a:p>
          <a:p>
            <a:r>
              <a:rPr lang="en-US" b="0" u="sng" dirty="0"/>
              <a:t>Instructor Notes: </a:t>
            </a:r>
          </a:p>
          <a:p>
            <a:pPr fontAlgn="base"/>
            <a:br>
              <a:rPr lang="en-US" dirty="0">
                <a:effectLst/>
                <a:latin typeface="arial" panose="020B0604020202020204" pitchFamily="34" charset="0"/>
              </a:rPr>
            </a:br>
            <a:r>
              <a:rPr lang="en-US" dirty="0">
                <a:effectLst/>
                <a:latin typeface="arial" panose="020B0604020202020204" pitchFamily="34" charset="0"/>
              </a:rPr>
              <a:t>The field examination must thoroughly document all facts gathered and actions taken during the field examination process.</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The fiduciary hub employee who completed the field examination is responsible for proofreading the report, ensuring the report is consistent with policies and procedures, and the information is both accurate and current.</a:t>
            </a:r>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Policy</a:t>
            </a:r>
            <a:r>
              <a:rPr lang="en-US" b="0" i="1" u="none" baseline="0" dirty="0"/>
              <a:t> Reference(s): FPM I.2.E.1.b.</a:t>
            </a:r>
            <a:endParaRPr lang="en-US" b="0" i="1" u="none" dirty="0"/>
          </a:p>
          <a:p>
            <a:endParaRPr lang="en-US" b="0" u="sng" dirty="0"/>
          </a:p>
          <a:p>
            <a:r>
              <a:rPr lang="en-US" b="0" u="sng" dirty="0"/>
              <a:t>Instructor Notes: </a:t>
            </a:r>
          </a:p>
          <a:p>
            <a:pPr fontAlgn="base"/>
            <a:br>
              <a:rPr lang="en-US" sz="1400" dirty="0">
                <a:effectLst/>
                <a:latin typeface="arial" panose="020B0604020202020204" pitchFamily="34" charset="0"/>
              </a:rPr>
            </a:br>
            <a:r>
              <a:rPr lang="en-US" sz="1400" dirty="0">
                <a:effectLst/>
                <a:latin typeface="arial" panose="020B0604020202020204" pitchFamily="34" charset="0"/>
              </a:rPr>
              <a:t>Field examinations may be subject to third party review.  Field examinations must be professionally written and must not contain derogatory statements reflecting the hub employee’s personal opinions and/or biases.</a:t>
            </a:r>
            <a:endParaRPr lang="en-US" sz="1400"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961306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Policy</a:t>
            </a:r>
            <a:r>
              <a:rPr lang="en-US" b="0" i="1" u="none" baseline="0" dirty="0"/>
              <a:t> Reference(s): FPM I.2.E.1.c.</a:t>
            </a:r>
            <a:endParaRPr lang="en-US" b="0" i="1" u="none" dirty="0"/>
          </a:p>
          <a:p>
            <a:endParaRPr lang="en-US" b="0" u="sng" dirty="0"/>
          </a:p>
          <a:p>
            <a:r>
              <a:rPr lang="en-US" b="0" u="sng" dirty="0"/>
              <a:t>Instructor Notes: </a:t>
            </a:r>
          </a:p>
          <a:p>
            <a:pPr fontAlgn="base"/>
            <a:br>
              <a:rPr lang="en-US" sz="1400" dirty="0">
                <a:effectLst/>
                <a:latin typeface="arial" panose="020B0604020202020204" pitchFamily="34" charset="0"/>
              </a:rPr>
            </a:br>
            <a:r>
              <a:rPr lang="en-US" sz="1400" dirty="0">
                <a:effectLst/>
                <a:latin typeface="arial" panose="020B0604020202020204" pitchFamily="34" charset="0"/>
              </a:rPr>
              <a:t>Field examination documentation is completed after interviews are conducted.</a:t>
            </a:r>
          </a:p>
          <a:p>
            <a:pPr fontAlgn="base"/>
            <a:endParaRPr lang="en-US" sz="1400" dirty="0">
              <a:effectLst/>
            </a:endParaRPr>
          </a:p>
          <a:p>
            <a:pPr fontAlgn="base"/>
            <a:r>
              <a:rPr lang="en-US" sz="1400" dirty="0">
                <a:effectLst/>
                <a:latin typeface="arial" panose="020B0604020202020204" pitchFamily="34" charset="0"/>
              </a:rPr>
              <a:t>If the field examination does not permit a final determination of an issue, the report along with any evidence obtained must</a:t>
            </a:r>
            <a:endParaRPr lang="en-US" sz="1400" dirty="0">
              <a:effectLst/>
            </a:endParaRPr>
          </a:p>
          <a:p>
            <a:pPr marL="285750" indent="-285750" fontAlgn="base">
              <a:buFont typeface="Arial" panose="020B0604020202020204" pitchFamily="34" charset="0"/>
              <a:buChar char="•"/>
            </a:pPr>
            <a:r>
              <a:rPr lang="en-US" sz="1400" dirty="0">
                <a:effectLst/>
                <a:latin typeface="arial" panose="020B0604020202020204" pitchFamily="34" charset="0"/>
              </a:rPr>
              <a:t>show that conclusive evidence is not obtainable in the area, or at that time, and</a:t>
            </a:r>
            <a:endParaRPr lang="en-US" sz="1400" dirty="0">
              <a:effectLst/>
            </a:endParaRPr>
          </a:p>
          <a:p>
            <a:pPr marL="285750" indent="-285750" fontAlgn="base">
              <a:buFont typeface="Arial" panose="020B0604020202020204" pitchFamily="34" charset="0"/>
              <a:buChar char="•"/>
            </a:pPr>
            <a:r>
              <a:rPr lang="en-US" sz="1400" dirty="0">
                <a:effectLst/>
                <a:latin typeface="arial" panose="020B0604020202020204" pitchFamily="34" charset="0"/>
              </a:rPr>
              <a:t>direct the transfer or reassignment of the request, if the evidence is available elsewhere, or at a later date.</a:t>
            </a:r>
            <a:endParaRPr lang="en-US" sz="1400" dirty="0">
              <a:effectLst/>
            </a:endParaRPr>
          </a:p>
          <a:p>
            <a:pPr defTabSz="966612">
              <a:defRPr/>
            </a:pPr>
            <a:endParaRPr lang="en-US" sz="1300" b="1"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4131427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b="0" i="1" u="none" dirty="0"/>
              <a:t>Policy</a:t>
            </a:r>
            <a:r>
              <a:rPr lang="en-US" b="0" i="1" u="none" baseline="0" dirty="0"/>
              <a:t> Reference(s): VBMS User Guide</a:t>
            </a:r>
          </a:p>
          <a:p>
            <a:endParaRPr lang="en-US" b="0" u="sng" dirty="0"/>
          </a:p>
          <a:p>
            <a:r>
              <a:rPr lang="en-US" b="0" u="sng" dirty="0"/>
              <a:t>Instructor Notes: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Actions taken during the course of the field examination process can be documented in VBMS-Fid as Development Activities.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updating the Development Activity, this updates the suspense reason.  (Done for tracking purposes to know field exam status.)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Once you mark the interview(s) complete, you can create a field exam report and begin typing.</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Once the appropriate Development Activities are Completed, press the “Add Field Exam Report Activity” button.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Select the Field Exam Report Activity Type.</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Instructor Actions:</a:t>
            </a:r>
          </a:p>
          <a:p>
            <a:r>
              <a:rPr lang="en-US" sz="1200" kern="1200" dirty="0">
                <a:solidFill>
                  <a:schemeClr val="tx1"/>
                </a:solidFill>
                <a:effectLst/>
                <a:latin typeface="+mn-lt"/>
                <a:ea typeface="+mn-ea"/>
                <a:cs typeface="+mn-cs"/>
              </a:rPr>
              <a:t>Open VBMS, share your screen and demo adding development activities and creating a field exam report</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7</a:t>
            </a:fld>
            <a:endParaRPr lang="en-US" dirty="0"/>
          </a:p>
        </p:txBody>
      </p:sp>
    </p:spTree>
    <p:extLst>
      <p:ext uri="{BB962C8B-B14F-4D97-AF65-F5344CB8AC3E}">
        <p14:creationId xmlns:p14="http://schemas.microsoft.com/office/powerpoint/2010/main" val="1541573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b="0" i="1" u="none" dirty="0"/>
              <a:t>Policy</a:t>
            </a:r>
            <a:r>
              <a:rPr lang="en-US" b="0" i="1" u="none" baseline="0" dirty="0"/>
              <a:t> Reference(s): VBMS User Guide</a:t>
            </a:r>
          </a:p>
          <a:p>
            <a:endParaRPr lang="en-US" b="0" u="sng" dirty="0"/>
          </a:p>
          <a:p>
            <a:r>
              <a:rPr lang="en-US" b="0" u="sng" dirty="0"/>
              <a:t>Instructor Notes: </a:t>
            </a:r>
          </a:p>
          <a:p>
            <a:r>
              <a:rPr lang="en-US" sz="1200" kern="1200" dirty="0">
                <a:solidFill>
                  <a:schemeClr val="tx1"/>
                </a:solidFill>
                <a:effectLst/>
                <a:latin typeface="+mn-lt"/>
                <a:ea typeface="+mn-ea"/>
                <a:cs typeface="+mn-cs"/>
              </a:rPr>
              <a:t>Most information should pre-populate from Corporate record and should be self-explanatory.  However, the FE should verify all information is correct.  </a:t>
            </a:r>
          </a:p>
          <a:p>
            <a:pPr lvl="0">
              <a:buFont typeface="Wingdings" panose="05000000000000000000" pitchFamily="2" charset="2"/>
              <a:buChar char="§"/>
            </a:pPr>
            <a:endParaRPr lang="en-US" sz="1200" b="0" dirty="0"/>
          </a:p>
          <a:p>
            <a:pPr lvl="0">
              <a:buFont typeface="Wingdings" panose="05000000000000000000" pitchFamily="2" charset="2"/>
              <a:buChar char="§"/>
            </a:pPr>
            <a:r>
              <a:rPr lang="en-US" sz="1200" b="0" dirty="0"/>
              <a:t>Field Examiner name</a:t>
            </a:r>
          </a:p>
          <a:p>
            <a:pPr lvl="0">
              <a:buFont typeface="Wingdings" panose="05000000000000000000" pitchFamily="2" charset="2"/>
              <a:buChar char="§"/>
            </a:pPr>
            <a:r>
              <a:rPr lang="en-US" sz="1200" b="0" dirty="0"/>
              <a:t>Type of exam</a:t>
            </a:r>
          </a:p>
          <a:p>
            <a:pPr lvl="0">
              <a:buFont typeface="Wingdings" panose="05000000000000000000" pitchFamily="2" charset="2"/>
              <a:buChar char="§"/>
            </a:pPr>
            <a:r>
              <a:rPr lang="en-US" sz="1200" b="0" dirty="0"/>
              <a:t>Reason for Successor (SIA)—If doing a SIA, from the drop-down menu, select the most accurate reason for the SIA.  If Other is chosen, a free-text box will appear for further clarification.</a:t>
            </a:r>
          </a:p>
          <a:p>
            <a:pPr lvl="1">
              <a:buFont typeface="Wingdings" panose="05000000000000000000" pitchFamily="2" charset="2"/>
              <a:buChar char="§"/>
            </a:pPr>
            <a:r>
              <a:rPr lang="en-US" sz="1200" b="0" dirty="0"/>
              <a:t>Successor—Misuse </a:t>
            </a:r>
          </a:p>
          <a:p>
            <a:pPr lvl="1">
              <a:buFont typeface="Wingdings" panose="05000000000000000000" pitchFamily="2" charset="2"/>
              <a:buChar char="§"/>
            </a:pPr>
            <a:r>
              <a:rPr lang="en-US" sz="1200" b="0" dirty="0"/>
              <a:t>Successor—Relationship</a:t>
            </a:r>
          </a:p>
          <a:p>
            <a:pPr lvl="1">
              <a:buFont typeface="Wingdings" panose="05000000000000000000" pitchFamily="2" charset="2"/>
              <a:buChar char="§"/>
            </a:pPr>
            <a:r>
              <a:rPr lang="en-US" sz="1200" b="0" dirty="0"/>
              <a:t>Successor—Fid Resignation</a:t>
            </a:r>
          </a:p>
          <a:p>
            <a:pPr lvl="1">
              <a:buFont typeface="Wingdings" panose="05000000000000000000" pitchFamily="2" charset="2"/>
              <a:buChar char="§"/>
            </a:pPr>
            <a:r>
              <a:rPr lang="en-US" sz="1200" b="0" dirty="0"/>
              <a:t>Successor—SDP</a:t>
            </a:r>
          </a:p>
          <a:p>
            <a:pPr lvl="1">
              <a:buFont typeface="Wingdings" panose="05000000000000000000" pitchFamily="2" charset="2"/>
              <a:buChar char="§"/>
            </a:pPr>
            <a:r>
              <a:rPr lang="en-US" sz="1200" b="0" dirty="0"/>
              <a:t>Other</a:t>
            </a:r>
          </a:p>
          <a:p>
            <a:pPr lvl="0">
              <a:buFont typeface="Wingdings" panose="05000000000000000000" pitchFamily="2" charset="2"/>
              <a:buChar char="§"/>
            </a:pPr>
            <a:r>
              <a:rPr lang="en-US" sz="1200" b="0" dirty="0"/>
              <a:t>Date of Report—This block will fill in with the current date when the “Complete Report” button is pressed.</a:t>
            </a:r>
          </a:p>
          <a:p>
            <a:pPr lvl="0">
              <a:buFont typeface="Wingdings" panose="05000000000000000000" pitchFamily="2" charset="2"/>
              <a:buChar char="§"/>
            </a:pPr>
            <a:r>
              <a:rPr lang="en-US" sz="1200" b="0" dirty="0"/>
              <a:t>Beneficiary’s name</a:t>
            </a:r>
          </a:p>
          <a:p>
            <a:pPr lvl="0">
              <a:buFont typeface="Wingdings" panose="05000000000000000000" pitchFamily="2" charset="2"/>
              <a:buChar char="§"/>
            </a:pPr>
            <a:r>
              <a:rPr lang="en-US" sz="1200" b="0" dirty="0"/>
              <a:t>Type of beneficiary—From the drop-down menu, select the most accurate description of the beneficiary’s relationship to the Veteran.</a:t>
            </a:r>
          </a:p>
          <a:p>
            <a:pPr lvl="1">
              <a:buFont typeface="Wingdings" panose="05000000000000000000" pitchFamily="2" charset="2"/>
              <a:buChar char="§"/>
            </a:pPr>
            <a:r>
              <a:rPr lang="en-US" sz="1200" b="0" dirty="0"/>
              <a:t>Veteran</a:t>
            </a:r>
          </a:p>
          <a:p>
            <a:pPr lvl="1">
              <a:buFont typeface="Wingdings" panose="05000000000000000000" pitchFamily="2" charset="2"/>
              <a:buChar char="§"/>
            </a:pPr>
            <a:r>
              <a:rPr lang="en-US" sz="1200" b="0" dirty="0"/>
              <a:t>Minor</a:t>
            </a:r>
          </a:p>
          <a:p>
            <a:pPr lvl="1">
              <a:buFont typeface="Wingdings" panose="05000000000000000000" pitchFamily="2" charset="2"/>
              <a:buChar char="§"/>
            </a:pPr>
            <a:r>
              <a:rPr lang="en-US" sz="1200" b="0" dirty="0"/>
              <a:t>Spouse</a:t>
            </a:r>
          </a:p>
          <a:p>
            <a:pPr lvl="1">
              <a:buFont typeface="Wingdings" panose="05000000000000000000" pitchFamily="2" charset="2"/>
              <a:buChar char="§"/>
            </a:pPr>
            <a:r>
              <a:rPr lang="en-US" sz="1200" b="0" dirty="0"/>
              <a:t>Dependent Parent</a:t>
            </a:r>
          </a:p>
          <a:p>
            <a:pPr lvl="1">
              <a:buFont typeface="Wingdings" panose="05000000000000000000" pitchFamily="2" charset="2"/>
              <a:buChar char="§"/>
            </a:pPr>
            <a:r>
              <a:rPr lang="en-US" sz="1200" b="0" dirty="0"/>
              <a:t>Helpless Adult</a:t>
            </a:r>
          </a:p>
          <a:p>
            <a:pPr lvl="1">
              <a:buFont typeface="Wingdings" panose="05000000000000000000" pitchFamily="2" charset="2"/>
              <a:buChar char="§"/>
            </a:pPr>
            <a:r>
              <a:rPr lang="en-US" sz="1200" b="0" dirty="0"/>
              <a:t>Insurance</a:t>
            </a:r>
          </a:p>
          <a:p>
            <a:pPr lvl="0">
              <a:buFont typeface="Wingdings" panose="05000000000000000000" pitchFamily="2" charset="2"/>
              <a:buChar char="§"/>
            </a:pPr>
            <a:r>
              <a:rPr lang="en-US" sz="1200" b="0" dirty="0"/>
              <a:t>Beneficiary’s SSN</a:t>
            </a:r>
          </a:p>
          <a:p>
            <a:pPr lvl="0">
              <a:buFont typeface="Wingdings" panose="05000000000000000000" pitchFamily="2" charset="2"/>
              <a:buChar char="§"/>
            </a:pPr>
            <a:r>
              <a:rPr lang="en-US" sz="1200" b="0" dirty="0"/>
              <a:t>Name of Veteran</a:t>
            </a:r>
          </a:p>
          <a:p>
            <a:pPr lvl="0">
              <a:buFont typeface="Wingdings" panose="05000000000000000000" pitchFamily="2" charset="2"/>
              <a:buChar char="§"/>
            </a:pPr>
            <a:r>
              <a:rPr lang="en-US" sz="1200" b="0" dirty="0"/>
              <a:t>VA File Number</a:t>
            </a:r>
          </a:p>
          <a:p>
            <a:pPr lvl="0">
              <a:buFont typeface="Wingdings" panose="05000000000000000000" pitchFamily="2" charset="2"/>
              <a:buChar char="§"/>
            </a:pPr>
            <a:r>
              <a:rPr lang="en-US" sz="1200" b="0" dirty="0"/>
              <a:t>Veteran’s SSN</a:t>
            </a:r>
          </a:p>
          <a:p>
            <a:pPr lvl="0">
              <a:buFont typeface="Wingdings" panose="05000000000000000000" pitchFamily="2" charset="2"/>
              <a:buChar char="§"/>
            </a:pPr>
            <a:r>
              <a:rPr lang="en-US" sz="1200" b="0" dirty="0"/>
              <a:t>Date of Request</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Instructor Actions:</a:t>
            </a:r>
            <a:r>
              <a:rPr lang="en-US" sz="1200" b="1"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VBMS-Fid, share your screen and demo the information just discussed.</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8</a:t>
            </a:fld>
            <a:endParaRPr lang="en-US" dirty="0"/>
          </a:p>
        </p:txBody>
      </p:sp>
    </p:spTree>
    <p:extLst>
      <p:ext uri="{BB962C8B-B14F-4D97-AF65-F5344CB8AC3E}">
        <p14:creationId xmlns:p14="http://schemas.microsoft.com/office/powerpoint/2010/main" val="161112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u="none" dirty="0"/>
              <a:t>Policy</a:t>
            </a:r>
            <a:r>
              <a:rPr lang="en-US" b="0" i="1" u="none" baseline="0" dirty="0"/>
              <a:t> Reference(s): VBMS User Guide</a:t>
            </a:r>
          </a:p>
          <a:p>
            <a:endParaRPr lang="en-US" b="0" u="sng" dirty="0"/>
          </a:p>
          <a:p>
            <a:r>
              <a:rPr lang="en-US" b="0" u="sng" dirty="0"/>
              <a:t>Instructor Notes: </a:t>
            </a:r>
          </a:p>
          <a:p>
            <a:pPr lvl="0">
              <a:buFont typeface="Wingdings" panose="05000000000000000000" pitchFamily="2" charset="2"/>
              <a:buChar char="§"/>
            </a:pPr>
            <a:r>
              <a:rPr lang="en-US" b="0" dirty="0"/>
              <a:t>VA Date of Incompetency—Make sure this matches the Rating Decision code sheet.</a:t>
            </a:r>
          </a:p>
          <a:p>
            <a:pPr lvl="0">
              <a:buFont typeface="Wingdings" panose="05000000000000000000" pitchFamily="2" charset="2"/>
              <a:buChar char="§"/>
            </a:pPr>
            <a:r>
              <a:rPr lang="en-US" b="0" dirty="0"/>
              <a:t>POA—Make sure this matches the 21-22 or 21-22a on record</a:t>
            </a:r>
          </a:p>
          <a:p>
            <a:pPr lvl="0">
              <a:buFont typeface="Wingdings" panose="05000000000000000000" pitchFamily="2" charset="2"/>
              <a:buChar char="§"/>
            </a:pPr>
            <a:r>
              <a:rPr lang="en-US" b="0" dirty="0"/>
              <a:t>Alias—If the beneficiary is also/previously known under a different name, fill in that name here.</a:t>
            </a:r>
          </a:p>
          <a:p>
            <a:pPr lvl="0">
              <a:buFont typeface="Wingdings" panose="05000000000000000000" pitchFamily="2" charset="2"/>
              <a:buChar char="§"/>
            </a:pPr>
            <a:r>
              <a:rPr lang="en-US" b="0" dirty="0"/>
              <a:t>Marital status—From the drop-down menu, select the beneficiary’s current marital status.</a:t>
            </a:r>
          </a:p>
          <a:p>
            <a:pPr lvl="1">
              <a:buFont typeface="Wingdings" panose="05000000000000000000" pitchFamily="2" charset="2"/>
              <a:buChar char="§"/>
            </a:pPr>
            <a:r>
              <a:rPr lang="en-US" b="0" dirty="0"/>
              <a:t>Single</a:t>
            </a:r>
          </a:p>
          <a:p>
            <a:pPr lvl="1">
              <a:buFont typeface="Wingdings" panose="05000000000000000000" pitchFamily="2" charset="2"/>
              <a:buChar char="§"/>
            </a:pPr>
            <a:r>
              <a:rPr lang="en-US" b="0" dirty="0"/>
              <a:t>Married</a:t>
            </a:r>
          </a:p>
          <a:p>
            <a:pPr lvl="1">
              <a:buFont typeface="Wingdings" panose="05000000000000000000" pitchFamily="2" charset="2"/>
              <a:buChar char="§"/>
            </a:pPr>
            <a:r>
              <a:rPr lang="en-US" b="0" dirty="0"/>
              <a:t>Divorced</a:t>
            </a:r>
          </a:p>
          <a:p>
            <a:pPr lvl="1">
              <a:buFont typeface="Wingdings" panose="05000000000000000000" pitchFamily="2" charset="2"/>
              <a:buChar char="§"/>
            </a:pPr>
            <a:r>
              <a:rPr lang="en-US" b="0" dirty="0"/>
              <a:t>Widow(er)</a:t>
            </a:r>
          </a:p>
          <a:p>
            <a:pPr lvl="1">
              <a:buFont typeface="Wingdings" panose="05000000000000000000" pitchFamily="2" charset="2"/>
              <a:buChar char="§"/>
            </a:pPr>
            <a:r>
              <a:rPr lang="en-US" b="0" dirty="0"/>
              <a:t>Separated</a:t>
            </a:r>
          </a:p>
          <a:p>
            <a:pPr lvl="0">
              <a:buFont typeface="Wingdings" panose="05000000000000000000" pitchFamily="2" charset="2"/>
              <a:buChar char="§"/>
            </a:pPr>
            <a:r>
              <a:rPr lang="en-US" b="0" dirty="0"/>
              <a:t>Date Beneficiary interviewed</a:t>
            </a:r>
          </a:p>
          <a:p>
            <a:pPr lvl="0">
              <a:buFont typeface="Wingdings" panose="05000000000000000000" pitchFamily="2" charset="2"/>
              <a:buChar char="§"/>
            </a:pPr>
            <a:r>
              <a:rPr lang="en-US" b="0" dirty="0"/>
              <a:t>How contacted</a:t>
            </a:r>
          </a:p>
          <a:p>
            <a:pPr lvl="1">
              <a:buFont typeface="Wingdings" panose="05000000000000000000" pitchFamily="2" charset="2"/>
              <a:buChar char="§"/>
            </a:pPr>
            <a:r>
              <a:rPr lang="en-US" b="0" dirty="0"/>
              <a:t>In person, Physical Address</a:t>
            </a:r>
          </a:p>
          <a:p>
            <a:pPr lvl="1">
              <a:buFont typeface="Wingdings" panose="05000000000000000000" pitchFamily="2" charset="2"/>
              <a:buChar char="§"/>
            </a:pPr>
            <a:r>
              <a:rPr lang="en-US" b="0" dirty="0"/>
              <a:t>In Person, Other Location</a:t>
            </a:r>
          </a:p>
          <a:p>
            <a:pPr lvl="1">
              <a:buFont typeface="Wingdings" panose="05000000000000000000" pitchFamily="2" charset="2"/>
              <a:buChar char="§"/>
            </a:pPr>
            <a:r>
              <a:rPr lang="en-US" b="0" dirty="0"/>
              <a:t>Telephone (with no visuals)</a:t>
            </a:r>
          </a:p>
          <a:p>
            <a:pPr lvl="1">
              <a:buFont typeface="Wingdings" panose="05000000000000000000" pitchFamily="2" charset="2"/>
              <a:buChar char="§"/>
            </a:pPr>
            <a:r>
              <a:rPr lang="en-US" b="0" dirty="0"/>
              <a:t>Not Seen</a:t>
            </a:r>
          </a:p>
          <a:p>
            <a:pPr lvl="1">
              <a:buFont typeface="Wingdings" panose="05000000000000000000" pitchFamily="2" charset="2"/>
              <a:buChar char="§"/>
            </a:pPr>
            <a:r>
              <a:rPr lang="en-US" b="0" dirty="0"/>
              <a:t>Letter</a:t>
            </a:r>
          </a:p>
          <a:p>
            <a:pPr lvl="1">
              <a:buFont typeface="Wingdings" panose="05000000000000000000" pitchFamily="2" charset="2"/>
              <a:buChar char="§"/>
            </a:pPr>
            <a:r>
              <a:rPr lang="en-US" b="0" dirty="0"/>
              <a:t>Virtual Conference </a:t>
            </a:r>
          </a:p>
          <a:p>
            <a:pPr lvl="0">
              <a:buFont typeface="Wingdings" panose="05000000000000000000" pitchFamily="2" charset="2"/>
              <a:buChar char="§"/>
            </a:pPr>
            <a:r>
              <a:rPr lang="en-US" b="0" dirty="0"/>
              <a:t>Can the beneficiary communicate with VA verbally and/or in writing?</a:t>
            </a:r>
          </a:p>
          <a:p>
            <a:pPr lvl="1">
              <a:buFont typeface="Wingdings" panose="05000000000000000000" pitchFamily="2" charset="2"/>
              <a:buChar char="§"/>
            </a:pPr>
            <a:r>
              <a:rPr lang="en-US" b="0" dirty="0"/>
              <a:t>This is a “yes or no” drop down menu.  </a:t>
            </a:r>
          </a:p>
          <a:p>
            <a:pPr lvl="0">
              <a:buFont typeface="Wingdings" panose="05000000000000000000" pitchFamily="2" charset="2"/>
              <a:buChar char="§"/>
            </a:pPr>
            <a:r>
              <a:rPr lang="en-US" b="0" dirty="0"/>
              <a:t>The beneficiary receives medical care from—Select the box(es) corresponding to the organization that pays for the beneficiary’s medical care</a:t>
            </a:r>
          </a:p>
          <a:p>
            <a:pPr lvl="0">
              <a:buFont typeface="Wingdings" panose="05000000000000000000" pitchFamily="2" charset="2"/>
              <a:buChar char="§"/>
            </a:pPr>
            <a:r>
              <a:rPr lang="en-US" b="0" dirty="0"/>
              <a:t>Orientation—Check the box(es) showing which sphere(s) the beneficiary is oriented to</a:t>
            </a:r>
          </a:p>
          <a:p>
            <a:pPr lvl="1">
              <a:buFont typeface="Wingdings" panose="05000000000000000000" pitchFamily="2" charset="2"/>
              <a:buChar char="§"/>
            </a:pPr>
            <a:r>
              <a:rPr lang="en-US" b="0" dirty="0"/>
              <a:t>Person</a:t>
            </a:r>
          </a:p>
          <a:p>
            <a:pPr lvl="1">
              <a:buFont typeface="Wingdings" panose="05000000000000000000" pitchFamily="2" charset="2"/>
              <a:buChar char="§"/>
            </a:pPr>
            <a:r>
              <a:rPr lang="en-US" b="0" dirty="0"/>
              <a:t>Place</a:t>
            </a:r>
          </a:p>
          <a:p>
            <a:pPr lvl="1">
              <a:buFont typeface="Wingdings" panose="05000000000000000000" pitchFamily="2" charset="2"/>
              <a:buChar char="§"/>
            </a:pPr>
            <a:r>
              <a:rPr lang="en-US" b="0" dirty="0"/>
              <a:t>Events</a:t>
            </a:r>
          </a:p>
          <a:p>
            <a:pPr lvl="1">
              <a:buFont typeface="Wingdings" panose="05000000000000000000" pitchFamily="2" charset="2"/>
              <a:buChar char="§"/>
            </a:pPr>
            <a:r>
              <a:rPr lang="en-US" b="0" dirty="0"/>
              <a:t>Time</a:t>
            </a:r>
          </a:p>
          <a:p>
            <a:pPr lvl="1">
              <a:buFont typeface="Wingdings" panose="05000000000000000000" pitchFamily="2" charset="2"/>
              <a:buChar char="§"/>
            </a:pPr>
            <a:r>
              <a:rPr lang="en-US" b="0" dirty="0"/>
              <a:t>None</a:t>
            </a:r>
          </a:p>
          <a:p>
            <a:pPr lvl="0">
              <a:buFont typeface="Wingdings" panose="05000000000000000000" pitchFamily="2" charset="2"/>
              <a:buChar char="§"/>
            </a:pPr>
            <a:r>
              <a:rPr lang="en-US" b="0" dirty="0"/>
              <a:t>Observations during Interview—Free text box for the FE to place additional information.</a:t>
            </a:r>
          </a:p>
          <a:p>
            <a:pPr lvl="0">
              <a:buFont typeface="Wingdings" panose="05000000000000000000" pitchFamily="2" charset="2"/>
              <a:buChar char="§"/>
            </a:pPr>
            <a:endParaRPr lang="en-US" b="0" dirty="0"/>
          </a:p>
          <a:p>
            <a:r>
              <a:rPr lang="en-US" sz="1200" b="1" u="sng" kern="1200" dirty="0">
                <a:solidFill>
                  <a:schemeClr val="tx1"/>
                </a:solidFill>
                <a:effectLst/>
                <a:latin typeface="+mn-lt"/>
                <a:ea typeface="+mn-ea"/>
                <a:cs typeface="+mn-cs"/>
              </a:rPr>
              <a:t>Instructor Actions:</a:t>
            </a:r>
            <a:r>
              <a:rPr lang="en-US" sz="1200" kern="1200" dirty="0">
                <a:solidFill>
                  <a:schemeClr val="tx1"/>
                </a:solidFill>
                <a:effectLst/>
                <a:latin typeface="+mn-lt"/>
                <a:ea typeface="+mn-ea"/>
                <a:cs typeface="+mn-cs"/>
              </a:rPr>
              <a:t>  Open VBMS-Fid, share your screen and demo the information just discussed.</a:t>
            </a: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9</a:t>
            </a:fld>
            <a:endParaRPr lang="en-US" dirty="0"/>
          </a:p>
        </p:txBody>
      </p:sp>
    </p:spTree>
    <p:extLst>
      <p:ext uri="{BB962C8B-B14F-4D97-AF65-F5344CB8AC3E}">
        <p14:creationId xmlns:p14="http://schemas.microsoft.com/office/powerpoint/2010/main" val="42580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a:t>Click to edit Master title style</a:t>
            </a:r>
            <a:endParaRPr lang="en-US" dirty="0"/>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50718642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7818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
        <p:nvSpPr>
          <p:cNvPr id="8" name="TextBox 7">
            <a:extLst>
              <a:ext uri="{FF2B5EF4-FFF2-40B4-BE49-F238E27FC236}">
                <a16:creationId xmlns:a16="http://schemas.microsoft.com/office/drawing/2014/main" id="{CA651889-D092-8FA7-DE53-0159A9BC12E9}"/>
              </a:ext>
            </a:extLst>
          </p:cNvPr>
          <p:cNvSpPr txBox="1"/>
          <p:nvPr userDrawn="1"/>
        </p:nvSpPr>
        <p:spPr>
          <a:xfrm>
            <a:off x="1606296" y="228600"/>
            <a:ext cx="6928104" cy="584775"/>
          </a:xfrm>
          <a:prstGeom prst="rect">
            <a:avLst/>
          </a:prstGeom>
          <a:noFill/>
        </p:spPr>
        <p:txBody>
          <a:bodyPr wrap="square">
            <a:spAutoFit/>
          </a:bodyPr>
          <a:lstStyle/>
          <a:p>
            <a:r>
              <a:rPr lang="en-US" sz="3200" dirty="0">
                <a:solidFill>
                  <a:schemeClr val="bg1"/>
                </a:solidFill>
                <a:latin typeface="+mj-lt"/>
              </a:rPr>
              <a:t>Field Examination Information</a:t>
            </a:r>
          </a:p>
        </p:txBody>
      </p:sp>
    </p:spTree>
    <p:extLst>
      <p:ext uri="{BB962C8B-B14F-4D97-AF65-F5344CB8AC3E}">
        <p14:creationId xmlns:p14="http://schemas.microsoft.com/office/powerpoint/2010/main" val="1315688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Field Examination Information</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8" name="TextBox 7">
            <a:extLst>
              <a:ext uri="{FF2B5EF4-FFF2-40B4-BE49-F238E27FC236}">
                <a16:creationId xmlns:a16="http://schemas.microsoft.com/office/drawing/2014/main" id="{EE3FAEC0-B7C8-E430-10F8-C6B988F247F4}"/>
              </a:ext>
            </a:extLst>
          </p:cNvPr>
          <p:cNvSpPr txBox="1"/>
          <p:nvPr userDrawn="1"/>
        </p:nvSpPr>
        <p:spPr>
          <a:xfrm>
            <a:off x="76200" y="6475070"/>
            <a:ext cx="4572000" cy="369332"/>
          </a:xfrm>
          <a:prstGeom prst="rect">
            <a:avLst/>
          </a:prstGeom>
          <a:noFill/>
        </p:spPr>
        <p:txBody>
          <a:bodyPr wrap="square">
            <a:spAutoFit/>
          </a:bodyPr>
          <a:lstStyle/>
          <a:p>
            <a:pPr algn="l"/>
            <a:r>
              <a:rPr lang="en-US" dirty="0">
                <a:solidFill>
                  <a:schemeClr val="accent1">
                    <a:lumMod val="75000"/>
                  </a:schemeClr>
                </a:solidFill>
              </a:rPr>
              <a:t>Pension and Fiduciary Service</a:t>
            </a:r>
          </a:p>
        </p:txBody>
      </p:sp>
    </p:spTree>
    <p:extLst>
      <p:ext uri="{BB962C8B-B14F-4D97-AF65-F5344CB8AC3E}">
        <p14:creationId xmlns:p14="http://schemas.microsoft.com/office/powerpoint/2010/main" val="34662410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676400" y="331885"/>
            <a:ext cx="7162800" cy="381000"/>
          </a:xfrm>
          <a:prstGeom prst="rect">
            <a:avLst/>
          </a:prstGeom>
        </p:spPr>
        <p:txBody>
          <a:bodyPr vert="horz" lIns="91440" tIns="45720" rIns="91440" bIns="45720" rtlCol="0" anchor="ctr">
            <a:noAutofit/>
          </a:bodyPr>
          <a:lstStyle/>
          <a:p>
            <a:r>
              <a:rPr lang="en-US" dirty="0"/>
              <a:t>Field Examination Information</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a:extLst>
              <a:ext uri="{FF2B5EF4-FFF2-40B4-BE49-F238E27FC236}">
                <a16:creationId xmlns:a16="http://schemas.microsoft.com/office/drawing/2014/main" id="{2C9B0C31-1D58-41AF-AF6C-AC3774E493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
        <p:nvSpPr>
          <p:cNvPr id="8" name="TextBox 7">
            <a:extLst>
              <a:ext uri="{FF2B5EF4-FFF2-40B4-BE49-F238E27FC236}">
                <a16:creationId xmlns:a16="http://schemas.microsoft.com/office/drawing/2014/main" id="{DE8E7D74-5B33-E79F-8150-FD61AA36A86B}"/>
              </a:ext>
            </a:extLst>
          </p:cNvPr>
          <p:cNvSpPr txBox="1"/>
          <p:nvPr userDrawn="1"/>
        </p:nvSpPr>
        <p:spPr>
          <a:xfrm>
            <a:off x="8458200" y="6392049"/>
            <a:ext cx="4572000" cy="369332"/>
          </a:xfrm>
          <a:prstGeom prst="rect">
            <a:avLst/>
          </a:prstGeom>
          <a:noFill/>
        </p:spPr>
        <p:txBody>
          <a:bodyPr wrap="square">
            <a:spAutoFit/>
          </a:bodyPr>
          <a:lstStyle/>
          <a:p>
            <a:fld id="{31640669-3FD2-4B34-9A2D-584949EF09F8}" type="slidenum">
              <a:rPr lang="en-US" smtClean="0">
                <a:solidFill>
                  <a:schemeClr val="accent1">
                    <a:lumMod val="75000"/>
                  </a:schemeClr>
                </a:solidFill>
              </a:rPr>
              <a:pPr/>
              <a:t>‹#›</a:t>
            </a:fld>
            <a:endParaRPr lang="en-US" dirty="0">
              <a:solidFill>
                <a:schemeClr val="accent1">
                  <a:lumMod val="75000"/>
                </a:schemeClr>
              </a:solidFill>
            </a:endParaRPr>
          </a:p>
        </p:txBody>
      </p:sp>
    </p:spTree>
    <p:extLst>
      <p:ext uri="{BB962C8B-B14F-4D97-AF65-F5344CB8AC3E}">
        <p14:creationId xmlns:p14="http://schemas.microsoft.com/office/powerpoint/2010/main" val="12092539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Lst>
  <p:hf hdr="0" ftr="0" dt="0"/>
  <p:txStyles>
    <p:titleStyle>
      <a:lvl1pPr algn="l" defTabSz="914400" rtl="0" eaLnBrk="1" latinLnBrk="0" hangingPunct="1">
        <a:spcBef>
          <a:spcPct val="0"/>
        </a:spcBef>
        <a:buNone/>
        <a:defRPr sz="32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Field Examination Information"/>
          <p:cNvSpPr>
            <a:spLocks noGrp="1"/>
          </p:cNvSpPr>
          <p:nvPr>
            <p:ph type="ctrTitle"/>
          </p:nvPr>
        </p:nvSpPr>
        <p:spPr/>
        <p:txBody>
          <a:bodyPr>
            <a:normAutofit/>
          </a:bodyPr>
          <a:lstStyle/>
          <a:p>
            <a:r>
              <a:rPr lang="en-US" dirty="0">
                <a:effectLst>
                  <a:outerShdw blurRad="38100" dist="38100" dir="2700000" algn="tl">
                    <a:srgbClr val="000000">
                      <a:alpha val="43137"/>
                    </a:srgbClr>
                  </a:outerShdw>
                </a:effectLst>
              </a:rPr>
              <a:t>Field Examination Information</a:t>
            </a:r>
          </a:p>
        </p:txBody>
      </p:sp>
      <p:sp>
        <p:nvSpPr>
          <p:cNvPr id="3" name="Subtitle 2"/>
          <p:cNvSpPr>
            <a:spLocks noGrp="1"/>
          </p:cNvSpPr>
          <p:nvPr>
            <p:ph type="subTitle" idx="4294967295"/>
          </p:nvPr>
        </p:nvSpPr>
        <p:spPr>
          <a:xfrm>
            <a:off x="2895600" y="6248400"/>
            <a:ext cx="4572000" cy="609600"/>
          </a:xfrm>
        </p:spPr>
        <p:txBody>
          <a:bodyPr>
            <a:normAutofit/>
          </a:bodyPr>
          <a:lstStyle/>
          <a:p>
            <a:pPr marL="0" indent="0">
              <a:buNone/>
            </a:pPr>
            <a:r>
              <a:rPr lang="en-US" sz="1800" dirty="0">
                <a:solidFill>
                  <a:schemeClr val="bg1"/>
                </a:solidFill>
              </a:rPr>
              <a:t>Pension and Fiduciary Service | February 2023</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Fiduciary Information (IA)"/>
          <p:cNvSpPr>
            <a:spLocks noGrp="1"/>
          </p:cNvSpPr>
          <p:nvPr>
            <p:ph type="title"/>
          </p:nvPr>
        </p:nvSpPr>
        <p:spPr/>
        <p:txBody>
          <a:bodyPr/>
          <a:lstStyle/>
          <a:p>
            <a:pPr>
              <a:defRPr/>
            </a:pPr>
            <a:r>
              <a:rPr lang="en-US" i="0" dirty="0"/>
              <a:t>Fiduciary Information (IA)</a:t>
            </a:r>
          </a:p>
        </p:txBody>
      </p:sp>
      <p:sp>
        <p:nvSpPr>
          <p:cNvPr id="3" name="Content Placeholder 2"/>
          <p:cNvSpPr>
            <a:spLocks noGrp="1"/>
          </p:cNvSpPr>
          <p:nvPr>
            <p:ph idx="1"/>
          </p:nvPr>
        </p:nvSpPr>
        <p:spPr>
          <a:xfrm>
            <a:off x="381000" y="1828800"/>
            <a:ext cx="8382000" cy="4114800"/>
          </a:xfrm>
        </p:spPr>
        <p:txBody>
          <a:bodyPr/>
          <a:lstStyle/>
          <a:p>
            <a:pPr lvl="0"/>
            <a:r>
              <a:rPr lang="en-US" b="0" dirty="0"/>
              <a:t>Select the proposed fiduciary</a:t>
            </a:r>
          </a:p>
          <a:p>
            <a:pPr lvl="1">
              <a:buFont typeface="Arial" panose="020B0604020202020204" pitchFamily="34" charset="0"/>
              <a:buChar char="•"/>
            </a:pPr>
            <a:r>
              <a:rPr lang="en-US" b="0" dirty="0"/>
              <a:t>May have to add a fiduciary record</a:t>
            </a:r>
          </a:p>
          <a:p>
            <a:pPr>
              <a:defRPr/>
            </a:pPr>
            <a:r>
              <a:rPr lang="en-US" b="0" dirty="0"/>
              <a:t>Relationship</a:t>
            </a:r>
          </a:p>
          <a:p>
            <a:pPr>
              <a:defRPr/>
            </a:pPr>
            <a:r>
              <a:rPr lang="en-US" b="0" dirty="0"/>
              <a:t>Type of Fiduciary</a:t>
            </a:r>
          </a:p>
          <a:p>
            <a:pPr>
              <a:defRPr/>
            </a:pPr>
            <a:r>
              <a:rPr lang="en-US" b="0" dirty="0"/>
              <a:t>Date Fiduciary Interviewed</a:t>
            </a:r>
          </a:p>
          <a:p>
            <a:pPr>
              <a:defRPr/>
            </a:pPr>
            <a:r>
              <a:rPr lang="en-US" b="0" dirty="0"/>
              <a:t>How Contacted</a:t>
            </a:r>
          </a:p>
          <a:p>
            <a:pPr>
              <a:defRPr/>
            </a:pPr>
            <a:r>
              <a:rPr lang="en-US" b="0" dirty="0"/>
              <a:t>Mailing Address</a:t>
            </a:r>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1837" y="4405010"/>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5179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revious Fiduciary Information (SIA)"/>
          <p:cNvSpPr>
            <a:spLocks noGrp="1"/>
          </p:cNvSpPr>
          <p:nvPr>
            <p:ph type="title"/>
          </p:nvPr>
        </p:nvSpPr>
        <p:spPr>
          <a:xfrm>
            <a:off x="410817" y="689113"/>
            <a:ext cx="8229600" cy="1143000"/>
          </a:xfrm>
        </p:spPr>
        <p:txBody>
          <a:bodyPr>
            <a:normAutofit/>
          </a:bodyPr>
          <a:lstStyle/>
          <a:p>
            <a:pPr>
              <a:defRPr/>
            </a:pPr>
            <a:r>
              <a:rPr lang="en-US" i="0" dirty="0"/>
              <a:t>Previous Fiduciary Information (SIA)</a:t>
            </a:r>
          </a:p>
        </p:txBody>
      </p:sp>
      <p:sp>
        <p:nvSpPr>
          <p:cNvPr id="3" name="Content Placeholder 2"/>
          <p:cNvSpPr>
            <a:spLocks noGrp="1"/>
          </p:cNvSpPr>
          <p:nvPr>
            <p:ph idx="1"/>
          </p:nvPr>
        </p:nvSpPr>
        <p:spPr>
          <a:xfrm>
            <a:off x="381000" y="1828800"/>
            <a:ext cx="8382000" cy="4114800"/>
          </a:xfrm>
        </p:spPr>
        <p:txBody>
          <a:bodyPr/>
          <a:lstStyle/>
          <a:p>
            <a:pPr lvl="0"/>
            <a:r>
              <a:rPr lang="en-US" b="0" dirty="0"/>
              <a:t>Select the outgoing fiduciary</a:t>
            </a:r>
          </a:p>
          <a:p>
            <a:pPr>
              <a:defRPr/>
            </a:pPr>
            <a:r>
              <a:rPr lang="en-US" b="0" dirty="0"/>
              <a:t>Date Fiduciary Interviewed</a:t>
            </a:r>
          </a:p>
          <a:p>
            <a:pPr>
              <a:defRPr/>
            </a:pPr>
            <a:r>
              <a:rPr lang="en-US" b="0" dirty="0"/>
              <a:t>How Contacted</a:t>
            </a:r>
          </a:p>
          <a:p>
            <a:pPr>
              <a:defRPr/>
            </a:pPr>
            <a:r>
              <a:rPr lang="en-US" b="0" dirty="0"/>
              <a:t>Explain the results of this interview and any pertinent facts</a:t>
            </a:r>
          </a:p>
          <a:p>
            <a:pPr>
              <a:defRPr/>
            </a:pPr>
            <a:r>
              <a:rPr lang="en-US" b="0" dirty="0"/>
              <a:t>Mailing Address</a:t>
            </a:r>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1959"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759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Successor Fiduciary Information (SIA)"/>
          <p:cNvSpPr>
            <a:spLocks noGrp="1"/>
          </p:cNvSpPr>
          <p:nvPr>
            <p:ph type="title"/>
          </p:nvPr>
        </p:nvSpPr>
        <p:spPr>
          <a:xfrm>
            <a:off x="457200" y="775252"/>
            <a:ext cx="8229600" cy="1143000"/>
          </a:xfrm>
        </p:spPr>
        <p:txBody>
          <a:bodyPr>
            <a:normAutofit/>
          </a:bodyPr>
          <a:lstStyle/>
          <a:p>
            <a:pPr>
              <a:defRPr/>
            </a:pPr>
            <a:r>
              <a:rPr lang="en-US" i="0" dirty="0"/>
              <a:t>Successor Fiduciary Information (SIA)</a:t>
            </a:r>
          </a:p>
        </p:txBody>
      </p:sp>
      <p:sp>
        <p:nvSpPr>
          <p:cNvPr id="3" name="Content Placeholder 2"/>
          <p:cNvSpPr>
            <a:spLocks noGrp="1"/>
          </p:cNvSpPr>
          <p:nvPr>
            <p:ph idx="1"/>
          </p:nvPr>
        </p:nvSpPr>
        <p:spPr>
          <a:xfrm>
            <a:off x="381000" y="1828800"/>
            <a:ext cx="8382000" cy="4114800"/>
          </a:xfrm>
        </p:spPr>
        <p:txBody>
          <a:bodyPr/>
          <a:lstStyle/>
          <a:p>
            <a:pPr lvl="0"/>
            <a:r>
              <a:rPr lang="en-US" b="0" dirty="0"/>
              <a:t>Select incoming fiduciary</a:t>
            </a:r>
          </a:p>
          <a:p>
            <a:pPr lvl="1">
              <a:buFont typeface="Arial" panose="020B0604020202020204" pitchFamily="34" charset="0"/>
              <a:buChar char="•"/>
            </a:pPr>
            <a:r>
              <a:rPr lang="en-US" b="0" dirty="0"/>
              <a:t>May have to add a fiduciary record</a:t>
            </a:r>
          </a:p>
          <a:p>
            <a:pPr>
              <a:defRPr/>
            </a:pPr>
            <a:r>
              <a:rPr lang="en-US" b="0" dirty="0"/>
              <a:t>Relationship</a:t>
            </a:r>
          </a:p>
          <a:p>
            <a:pPr>
              <a:defRPr/>
            </a:pPr>
            <a:r>
              <a:rPr lang="en-US" b="0" dirty="0"/>
              <a:t>Type of Fiduciary</a:t>
            </a:r>
          </a:p>
          <a:p>
            <a:pPr>
              <a:defRPr/>
            </a:pPr>
            <a:r>
              <a:rPr lang="en-US" b="0" dirty="0"/>
              <a:t>Date Fiduciary Interviewed</a:t>
            </a:r>
          </a:p>
          <a:p>
            <a:pPr>
              <a:defRPr/>
            </a:pPr>
            <a:r>
              <a:rPr lang="en-US" b="0" dirty="0"/>
              <a:t>How Contacted</a:t>
            </a:r>
          </a:p>
          <a:p>
            <a:pPr>
              <a:defRPr/>
            </a:pPr>
            <a:r>
              <a:rPr lang="en-US" b="0" dirty="0"/>
              <a:t>Mailing Address</a:t>
            </a:r>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5150"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3675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Questions?"/>
          <p:cNvSpPr>
            <a:spLocks noGrp="1"/>
          </p:cNvSpPr>
          <p:nvPr>
            <p:ph type="title"/>
          </p:nvPr>
        </p:nvSpPr>
        <p:spPr/>
        <p:txBody>
          <a:bodyPr>
            <a:noAutofit/>
          </a:bodyPr>
          <a:lstStyle/>
          <a:p>
            <a:r>
              <a:rPr lang="en-US" dirty="0"/>
              <a:t>Questions?</a:t>
            </a:r>
          </a:p>
        </p:txBody>
      </p:sp>
      <p:pic>
        <p:nvPicPr>
          <p:cNvPr id="1026" name="Picture 2">
            <a:extLst>
              <a:ext uri="{C183D7F6-B498-43B3-948B-1728B52AA6E4}">
                <adec:decorative xmlns:adec="http://schemas.microsoft.com/office/drawing/2017/decorative" val="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p:txBody>
          <a:bodyPr>
            <a:normAutofit lnSpcReduction="10000"/>
          </a:bodyPr>
          <a:lstStyle/>
          <a:p>
            <a:pPr marL="181240" indent="-181240"/>
            <a:r>
              <a:rPr lang="en-US" dirty="0"/>
              <a:t>Documentation</a:t>
            </a:r>
          </a:p>
          <a:p>
            <a:pPr marL="181240" indent="-181240"/>
            <a:r>
              <a:rPr lang="en-US" dirty="0"/>
              <a:t>VBMS-Fiduciary</a:t>
            </a:r>
          </a:p>
          <a:p>
            <a:pPr marL="181240" indent="-181240"/>
            <a:r>
              <a:rPr lang="en-US" dirty="0"/>
              <a:t>Exam Information</a:t>
            </a:r>
          </a:p>
          <a:p>
            <a:pPr marL="181240" indent="-181240"/>
            <a:r>
              <a:rPr lang="en-US" dirty="0"/>
              <a:t>Beneficiary Information</a:t>
            </a:r>
          </a:p>
          <a:p>
            <a:pPr marL="181240" indent="-181240"/>
            <a:r>
              <a:rPr lang="en-US" dirty="0"/>
              <a:t>Fiduciary Information (IA)</a:t>
            </a:r>
          </a:p>
          <a:p>
            <a:pPr marL="181240" indent="-181240"/>
            <a:r>
              <a:rPr lang="en-US" dirty="0"/>
              <a:t>Previous Fiduciary Information (SIA)</a:t>
            </a:r>
          </a:p>
          <a:p>
            <a:pPr marL="181240" indent="-181240"/>
            <a:r>
              <a:rPr lang="en-US" dirty="0"/>
              <a:t>Successor Fiduciary Information (SIA)</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430843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MS Survey"/>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Tree>
    <p:extLst>
      <p:ext uri="{BB962C8B-B14F-4D97-AF65-F5344CB8AC3E}">
        <p14:creationId xmlns:p14="http://schemas.microsoft.com/office/powerpoint/2010/main" val="22503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Objectives"/>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lvl="0"/>
            <a:r>
              <a:rPr lang="en-US" dirty="0"/>
              <a:t>Communicate the importance of field examination report accuracy and timeliness</a:t>
            </a:r>
          </a:p>
          <a:p>
            <a:pPr lvl="0"/>
            <a:r>
              <a:rPr lang="en-US" dirty="0"/>
              <a:t>Identify and confirm key file, exam, and report information </a:t>
            </a:r>
          </a:p>
          <a:p>
            <a:r>
              <a:rPr lang="en-US" dirty="0"/>
              <a:t>Verify and document beneficiary identifying information</a:t>
            </a:r>
          </a:p>
          <a:p>
            <a:pPr lvl="0"/>
            <a:r>
              <a:rPr lang="en-US" dirty="0"/>
              <a:t>Enter fiduciary identifying information</a:t>
            </a:r>
          </a:p>
          <a:p>
            <a:pPr marL="0" lvl="0" indent="0">
              <a:buNone/>
            </a:pPr>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References"/>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a:spcBef>
                <a:spcPts val="0"/>
              </a:spcBef>
              <a:defRPr/>
            </a:pPr>
            <a:r>
              <a:rPr lang="en-US" dirty="0"/>
              <a:t>FPM I.2.E.1.a.</a:t>
            </a:r>
          </a:p>
          <a:p>
            <a:pPr>
              <a:spcBef>
                <a:spcPts val="0"/>
              </a:spcBef>
              <a:defRPr/>
            </a:pPr>
            <a:r>
              <a:rPr lang="pt-BR" dirty="0"/>
              <a:t>FPM I.2.E.1.b.</a:t>
            </a:r>
          </a:p>
          <a:p>
            <a:pPr>
              <a:spcBef>
                <a:spcPts val="0"/>
              </a:spcBef>
              <a:defRPr/>
            </a:pPr>
            <a:r>
              <a:rPr lang="pt-BR" dirty="0"/>
              <a:t>FPM I.2.E.1.c.</a:t>
            </a:r>
            <a:endParaRPr lang="en-US" dirty="0"/>
          </a:p>
          <a:p>
            <a:pPr>
              <a:spcBef>
                <a:spcPts val="0"/>
              </a:spcBef>
              <a:defRPr/>
            </a:pPr>
            <a:r>
              <a:rPr lang="en-US" dirty="0"/>
              <a:t>VBMS User Guide</a:t>
            </a:r>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Field Examination Reports"/>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a:xfrm>
            <a:off x="457200" y="1828800"/>
            <a:ext cx="8229600" cy="4525963"/>
          </a:xfrm>
        </p:spPr>
        <p:txBody>
          <a:bodyPr>
            <a:normAutofit/>
          </a:bodyPr>
          <a:lstStyle/>
          <a:p>
            <a:r>
              <a:rPr lang="en-US" dirty="0"/>
              <a:t>Document</a:t>
            </a:r>
          </a:p>
          <a:p>
            <a:pPr lvl="1"/>
            <a:r>
              <a:rPr lang="en-US" dirty="0"/>
              <a:t>Thorough</a:t>
            </a:r>
          </a:p>
          <a:p>
            <a:pPr lvl="1"/>
            <a:r>
              <a:rPr lang="en-US" dirty="0"/>
              <a:t>All facts gathered</a:t>
            </a:r>
          </a:p>
          <a:p>
            <a:pPr lvl="1"/>
            <a:r>
              <a:rPr lang="en-US" dirty="0"/>
              <a:t>All actions taken</a:t>
            </a:r>
          </a:p>
          <a:p>
            <a:r>
              <a:rPr lang="en-US" dirty="0"/>
              <a:t>Proofread</a:t>
            </a:r>
          </a:p>
          <a:p>
            <a:pPr lvl="1"/>
            <a:r>
              <a:rPr lang="en-US" dirty="0"/>
              <a:t>Employee who completed field exam</a:t>
            </a:r>
          </a:p>
          <a:p>
            <a:pPr lvl="1"/>
            <a:r>
              <a:rPr lang="en-US" dirty="0"/>
              <a:t>Consistent with policies and procedures</a:t>
            </a:r>
          </a:p>
          <a:p>
            <a:pPr lvl="1"/>
            <a:r>
              <a:rPr lang="en-US" dirty="0"/>
              <a:t>Accurate and current</a:t>
            </a:r>
          </a:p>
          <a:p>
            <a:pPr marL="0" indent="0">
              <a:buNone/>
            </a:pPr>
            <a:endParaRPr lang="en-US" dirty="0"/>
          </a:p>
        </p:txBody>
      </p:sp>
    </p:spTree>
    <p:extLst>
      <p:ext uri="{BB962C8B-B14F-4D97-AF65-F5344CB8AC3E}">
        <p14:creationId xmlns:p14="http://schemas.microsoft.com/office/powerpoint/2010/main" val="1214339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Field Examination Reports"/>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a:xfrm>
            <a:off x="457200" y="1828800"/>
            <a:ext cx="8229600" cy="4525963"/>
          </a:xfrm>
        </p:spPr>
        <p:txBody>
          <a:bodyPr>
            <a:normAutofit/>
          </a:bodyPr>
          <a:lstStyle/>
          <a:p>
            <a:r>
              <a:rPr lang="en-US" dirty="0"/>
              <a:t>May be subject to 3</a:t>
            </a:r>
            <a:r>
              <a:rPr lang="en-US" baseline="30000" dirty="0"/>
              <a:t>rd</a:t>
            </a:r>
            <a:r>
              <a:rPr lang="en-US" dirty="0"/>
              <a:t> party review</a:t>
            </a:r>
          </a:p>
          <a:p>
            <a:r>
              <a:rPr lang="en-US" dirty="0"/>
              <a:t>Professionally written</a:t>
            </a:r>
          </a:p>
          <a:p>
            <a:r>
              <a:rPr lang="en-US" dirty="0"/>
              <a:t>No derogatory statements</a:t>
            </a:r>
          </a:p>
          <a:p>
            <a:r>
              <a:rPr lang="en-US" dirty="0"/>
              <a:t>No Personal opinions</a:t>
            </a:r>
          </a:p>
          <a:p>
            <a:r>
              <a:rPr lang="en-US" dirty="0"/>
              <a:t>No biases</a:t>
            </a:r>
          </a:p>
        </p:txBody>
      </p:sp>
    </p:spTree>
    <p:extLst>
      <p:ext uri="{BB962C8B-B14F-4D97-AF65-F5344CB8AC3E}">
        <p14:creationId xmlns:p14="http://schemas.microsoft.com/office/powerpoint/2010/main" val="357822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Field Examination Reports"/>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a:xfrm>
            <a:off x="457200" y="1828800"/>
            <a:ext cx="8229600" cy="4525963"/>
          </a:xfrm>
        </p:spPr>
        <p:txBody>
          <a:bodyPr>
            <a:normAutofit/>
          </a:bodyPr>
          <a:lstStyle/>
          <a:p>
            <a:r>
              <a:rPr lang="en-US" dirty="0"/>
              <a:t>Complete documentation after interviews</a:t>
            </a:r>
          </a:p>
          <a:p>
            <a:r>
              <a:rPr lang="en-US" dirty="0"/>
              <a:t>If field exam does not permit final determination of issue</a:t>
            </a:r>
          </a:p>
          <a:p>
            <a:pPr lvl="1"/>
            <a:r>
              <a:rPr lang="en-US" dirty="0"/>
              <a:t>Report along with any evidence obtained must</a:t>
            </a:r>
          </a:p>
          <a:p>
            <a:pPr lvl="2"/>
            <a:r>
              <a:rPr lang="en-US" sz="2000" dirty="0"/>
              <a:t>show that conclusive evidence is not obtainable</a:t>
            </a:r>
          </a:p>
          <a:p>
            <a:pPr lvl="3"/>
            <a:r>
              <a:rPr lang="en-US" sz="2000" dirty="0"/>
              <a:t>in the area or</a:t>
            </a:r>
          </a:p>
          <a:p>
            <a:pPr lvl="3"/>
            <a:r>
              <a:rPr lang="en-US" sz="2000" dirty="0"/>
              <a:t>at that time and</a:t>
            </a:r>
          </a:p>
          <a:p>
            <a:pPr lvl="2"/>
            <a:r>
              <a:rPr lang="en-US" sz="2000" dirty="0"/>
              <a:t>direct transfer or reassignment of request if</a:t>
            </a:r>
          </a:p>
          <a:p>
            <a:pPr lvl="3"/>
            <a:r>
              <a:rPr lang="en-US" sz="2000" dirty="0"/>
              <a:t>evidence available elsewhere or</a:t>
            </a:r>
          </a:p>
          <a:p>
            <a:pPr lvl="3"/>
            <a:r>
              <a:rPr lang="en-US" sz="2000" dirty="0"/>
              <a:t>at later date</a:t>
            </a:r>
          </a:p>
          <a:p>
            <a:endParaRPr lang="en-US" dirty="0"/>
          </a:p>
        </p:txBody>
      </p:sp>
    </p:spTree>
    <p:extLst>
      <p:ext uri="{BB962C8B-B14F-4D97-AF65-F5344CB8AC3E}">
        <p14:creationId xmlns:p14="http://schemas.microsoft.com/office/powerpoint/2010/main" val="3833122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VBMS-Fiduciary"/>
          <p:cNvSpPr>
            <a:spLocks noGrp="1"/>
          </p:cNvSpPr>
          <p:nvPr>
            <p:ph type="title"/>
          </p:nvPr>
        </p:nvSpPr>
        <p:spPr/>
        <p:txBody>
          <a:bodyPr/>
          <a:lstStyle/>
          <a:p>
            <a:pPr>
              <a:defRPr/>
            </a:pPr>
            <a:r>
              <a:rPr lang="en-US" dirty="0"/>
              <a:t>VBMS-Fiduciary</a:t>
            </a:r>
            <a:endParaRPr lang="en-US" i="0" dirty="0"/>
          </a:p>
        </p:txBody>
      </p:sp>
      <p:sp>
        <p:nvSpPr>
          <p:cNvPr id="3" name="Content Placeholder 2"/>
          <p:cNvSpPr>
            <a:spLocks noGrp="1"/>
          </p:cNvSpPr>
          <p:nvPr>
            <p:ph idx="1"/>
          </p:nvPr>
        </p:nvSpPr>
        <p:spPr>
          <a:xfrm>
            <a:off x="381000" y="1828800"/>
            <a:ext cx="8382000" cy="4114800"/>
          </a:xfrm>
        </p:spPr>
        <p:txBody>
          <a:bodyPr/>
          <a:lstStyle/>
          <a:p>
            <a:pPr lvl="0"/>
            <a:r>
              <a:rPr lang="en-US" b="0" dirty="0"/>
              <a:t>Development Activities</a:t>
            </a:r>
          </a:p>
          <a:p>
            <a:pPr lvl="1">
              <a:buFont typeface="Arial" panose="020B0604020202020204" pitchFamily="34" charset="0"/>
              <a:buChar char="•"/>
            </a:pPr>
            <a:r>
              <a:rPr lang="en-US" b="0" dirty="0"/>
              <a:t>Beneficiary Interview</a:t>
            </a:r>
          </a:p>
          <a:p>
            <a:pPr lvl="1">
              <a:buFont typeface="Arial" panose="020B0604020202020204" pitchFamily="34" charset="0"/>
              <a:buChar char="•"/>
            </a:pPr>
            <a:r>
              <a:rPr lang="en-US" b="0" dirty="0"/>
              <a:t>Fiduciary Interview</a:t>
            </a:r>
          </a:p>
          <a:p>
            <a:pPr lvl="1">
              <a:buFont typeface="Arial" panose="020B0604020202020204" pitchFamily="34" charset="0"/>
              <a:buChar char="•"/>
            </a:pPr>
            <a:r>
              <a:rPr lang="en-US" b="0" dirty="0"/>
              <a:t>Criminal Background Investigation</a:t>
            </a:r>
          </a:p>
          <a:p>
            <a:pPr lvl="1">
              <a:buFont typeface="Arial" panose="020B0604020202020204" pitchFamily="34" charset="0"/>
              <a:buChar char="•"/>
            </a:pPr>
            <a:r>
              <a:rPr lang="en-US" b="0" dirty="0"/>
              <a:t>Others</a:t>
            </a:r>
          </a:p>
          <a:p>
            <a:r>
              <a:rPr lang="en-US" dirty="0"/>
              <a:t>Field Exam Report</a:t>
            </a: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2020"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9899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Exam Information"/>
          <p:cNvSpPr>
            <a:spLocks noGrp="1"/>
          </p:cNvSpPr>
          <p:nvPr>
            <p:ph type="title"/>
          </p:nvPr>
        </p:nvSpPr>
        <p:spPr/>
        <p:txBody>
          <a:bodyPr/>
          <a:lstStyle/>
          <a:p>
            <a:pPr>
              <a:defRPr/>
            </a:pPr>
            <a:r>
              <a:rPr lang="en-US" i="0" dirty="0"/>
              <a:t>Exam Information</a:t>
            </a:r>
          </a:p>
        </p:txBody>
      </p:sp>
      <p:sp>
        <p:nvSpPr>
          <p:cNvPr id="3" name="Content Placeholder 2"/>
          <p:cNvSpPr>
            <a:spLocks noGrp="1"/>
          </p:cNvSpPr>
          <p:nvPr>
            <p:ph idx="1"/>
          </p:nvPr>
        </p:nvSpPr>
        <p:spPr>
          <a:xfrm>
            <a:off x="381000" y="1828800"/>
            <a:ext cx="8382000" cy="4114800"/>
          </a:xfrm>
        </p:spPr>
        <p:txBody>
          <a:bodyPr>
            <a:normAutofit fontScale="85000" lnSpcReduction="20000"/>
          </a:bodyPr>
          <a:lstStyle/>
          <a:p>
            <a:pPr lvl="0"/>
            <a:r>
              <a:rPr lang="en-US" sz="2800" b="0" dirty="0"/>
              <a:t>Field Examiner</a:t>
            </a:r>
          </a:p>
          <a:p>
            <a:pPr lvl="0"/>
            <a:r>
              <a:rPr lang="en-US" sz="2800" b="0" dirty="0"/>
              <a:t>Type of Field Examination</a:t>
            </a:r>
          </a:p>
          <a:p>
            <a:pPr lvl="0"/>
            <a:r>
              <a:rPr lang="en-US" sz="2800" b="0" dirty="0"/>
              <a:t>Reason for Successor (SIA)</a:t>
            </a:r>
          </a:p>
          <a:p>
            <a:pPr lvl="0"/>
            <a:r>
              <a:rPr lang="en-US" sz="2800" b="0" dirty="0"/>
              <a:t>Date of Report</a:t>
            </a:r>
          </a:p>
          <a:p>
            <a:pPr lvl="0"/>
            <a:r>
              <a:rPr lang="en-US" sz="2800" b="0" dirty="0"/>
              <a:t>Beneficiary’s Name</a:t>
            </a:r>
          </a:p>
          <a:p>
            <a:pPr lvl="0"/>
            <a:r>
              <a:rPr lang="en-US" sz="2800" b="0" dirty="0"/>
              <a:t>Type of Beneficiary</a:t>
            </a:r>
          </a:p>
          <a:p>
            <a:pPr lvl="0"/>
            <a:r>
              <a:rPr lang="en-US" sz="2800" b="0" dirty="0"/>
              <a:t>Beneficiary’s SSN</a:t>
            </a:r>
          </a:p>
          <a:p>
            <a:pPr lvl="0"/>
            <a:r>
              <a:rPr lang="en-US" sz="2800" b="0" dirty="0"/>
              <a:t>Name of Veteran</a:t>
            </a:r>
          </a:p>
          <a:p>
            <a:pPr lvl="0"/>
            <a:r>
              <a:rPr lang="en-US" sz="2800" b="0" dirty="0"/>
              <a:t>VA File Number</a:t>
            </a:r>
          </a:p>
          <a:p>
            <a:pPr lvl="0"/>
            <a:r>
              <a:rPr lang="en-US" sz="2800" b="0" dirty="0"/>
              <a:t>Veteran’s SSN</a:t>
            </a:r>
          </a:p>
          <a:p>
            <a:pPr lvl="0"/>
            <a:r>
              <a:rPr lang="en-US" sz="2800" b="0" dirty="0"/>
              <a:t>Date of Request</a:t>
            </a:r>
          </a:p>
          <a:p>
            <a:pPr>
              <a:buFont typeface="Wingdings" panose="05000000000000000000" pitchFamily="2" charset="2"/>
              <a:buChar char="§"/>
              <a:defRPr/>
            </a:pPr>
            <a:endParaRPr lang="en-US" sz="2000" dirty="0"/>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5150"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5182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Beneficiary Information"/>
          <p:cNvSpPr>
            <a:spLocks noGrp="1"/>
          </p:cNvSpPr>
          <p:nvPr>
            <p:ph type="title"/>
          </p:nvPr>
        </p:nvSpPr>
        <p:spPr/>
        <p:txBody>
          <a:bodyPr/>
          <a:lstStyle/>
          <a:p>
            <a:pPr>
              <a:defRPr/>
            </a:pPr>
            <a:r>
              <a:rPr lang="en-US" i="0" dirty="0"/>
              <a:t>Beneficiary Information</a:t>
            </a:r>
          </a:p>
        </p:txBody>
      </p:sp>
      <p:sp>
        <p:nvSpPr>
          <p:cNvPr id="3" name="Content Placeholder 2"/>
          <p:cNvSpPr>
            <a:spLocks noGrp="1"/>
          </p:cNvSpPr>
          <p:nvPr>
            <p:ph idx="1"/>
          </p:nvPr>
        </p:nvSpPr>
        <p:spPr>
          <a:xfrm>
            <a:off x="381000" y="1828800"/>
            <a:ext cx="8382000" cy="4114800"/>
          </a:xfrm>
        </p:spPr>
        <p:txBody>
          <a:bodyPr>
            <a:normAutofit lnSpcReduction="10000"/>
          </a:bodyPr>
          <a:lstStyle/>
          <a:p>
            <a:pPr lvl="0"/>
            <a:r>
              <a:rPr lang="en-US" sz="2400" b="0" dirty="0"/>
              <a:t>VA Date of Incompetency</a:t>
            </a:r>
          </a:p>
          <a:p>
            <a:pPr lvl="0"/>
            <a:r>
              <a:rPr lang="en-US" sz="2400" b="0" dirty="0"/>
              <a:t>POA</a:t>
            </a:r>
          </a:p>
          <a:p>
            <a:pPr lvl="0"/>
            <a:r>
              <a:rPr lang="en-US" sz="2400" b="0" dirty="0"/>
              <a:t>Alias</a:t>
            </a:r>
          </a:p>
          <a:p>
            <a:pPr lvl="0"/>
            <a:r>
              <a:rPr lang="en-US" sz="2400" b="0" dirty="0"/>
              <a:t>Marital Status</a:t>
            </a:r>
          </a:p>
          <a:p>
            <a:pPr lvl="0"/>
            <a:r>
              <a:rPr lang="en-US" sz="2400" b="0" dirty="0"/>
              <a:t>Date Beneficiary Interviewed</a:t>
            </a:r>
          </a:p>
          <a:p>
            <a:pPr lvl="0"/>
            <a:r>
              <a:rPr lang="en-US" sz="2400" b="0" dirty="0"/>
              <a:t>How Contacted</a:t>
            </a:r>
          </a:p>
          <a:p>
            <a:pPr lvl="0"/>
            <a:r>
              <a:rPr lang="en-US" sz="2400" b="0" dirty="0"/>
              <a:t>Can Beneficiary Communicate with VA</a:t>
            </a:r>
          </a:p>
          <a:p>
            <a:pPr lvl="0"/>
            <a:r>
              <a:rPr lang="en-US" sz="2400" b="0" dirty="0"/>
              <a:t>Medical Care</a:t>
            </a:r>
          </a:p>
          <a:p>
            <a:pPr lvl="0"/>
            <a:r>
              <a:rPr lang="en-US" sz="2400" b="0" dirty="0"/>
              <a:t>Orientation</a:t>
            </a:r>
          </a:p>
          <a:p>
            <a:pPr lvl="0"/>
            <a:r>
              <a:rPr lang="en-US" sz="2400" b="0" dirty="0"/>
              <a:t>Observations</a:t>
            </a:r>
          </a:p>
          <a:p>
            <a:pPr>
              <a:buFont typeface="Wingdings" panose="05000000000000000000" pitchFamily="2" charset="2"/>
              <a:buChar char="§"/>
              <a:defRPr/>
            </a:pPr>
            <a:endParaRPr lang="en-US" sz="2000" dirty="0"/>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5150"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4516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69&quot;&gt;&lt;/object&gt;&lt;object type=&quot;2&quot; unique_id=&quot;10070&quot;&gt;&lt;object type=&quot;3&quot; unique_id=&quot;10071&quot;&gt;&lt;property id=&quot;20148&quot; value=&quot;5&quot;/&gt;&lt;property id=&quot;20300&quot; value=&quot;Slide 1 - &amp;quot;Field Examination Identifying Information&amp;quot;&quot;/&gt;&lt;property id=&quot;20307&quot; value=&quot;256&quot;/&gt;&lt;/object&gt;&lt;object type=&quot;3&quot; unique_id=&quot;10072&quot;&gt;&lt;property id=&quot;20148&quot; value=&quot;5&quot;/&gt;&lt;property id=&quot;20300&quot; value=&quot;Slide 2 - &amp;quot;Objectives&amp;quot;&quot;/&gt;&lt;property id=&quot;20307&quot; value=&quot;317&quot;/&gt;&lt;/object&gt;&lt;object type=&quot;3&quot; unique_id=&quot;10073&quot;&gt;&lt;property id=&quot;20148&quot; value=&quot;5&quot;/&gt;&lt;property id=&quot;20300&quot; value=&quot;Slide 3 - &amp;quot;References&amp;quot;&quot;/&gt;&lt;property id=&quot;20307&quot; value=&quot;318&quot;/&gt;&lt;/object&gt;&lt;object type=&quot;3&quot; unique_id=&quot;10074&quot;&gt;&lt;property id=&quot;20148&quot; value=&quot;5&quot;/&gt;&lt;property id=&quot;20300&quot; value=&quot;Slide 4 - &amp;quot;Field Examination Reports&amp;quot;&quot;/&gt;&lt;property id=&quot;20307&quot; value=&quot;321&quot;/&gt;&lt;/object&gt;&lt;object type=&quot;3&quot; unique_id=&quot;10075&quot;&gt;&lt;property id=&quot;20148&quot; value=&quot;5&quot;/&gt;&lt;property id=&quot;20300&quot; value=&quot;Slide 5 - &amp;quot;Field Examination Reports - Continued&amp;quot;&quot;/&gt;&lt;property id=&quot;20307&quot; value=&quot;342&quot;/&gt;&lt;/object&gt;&lt;object type=&quot;3&quot; unique_id=&quot;10076&quot;&gt;&lt;property id=&quot;20148&quot; value=&quot;5&quot;/&gt;&lt;property id=&quot;20300&quot; value=&quot;Slide 6 - &amp;quot;File Identifying Information&amp;quot;&quot;/&gt;&lt;property id=&quot;20307&quot; value=&quot;341&quot;/&gt;&lt;/object&gt;&lt;object type=&quot;3&quot; unique_id=&quot;10077&quot;&gt;&lt;property id=&quot;20148&quot; value=&quot;5&quot;/&gt;&lt;property id=&quot;20300&quot; value=&quot;Slide 7 - &amp;quot;Important Dates&amp;quot;&quot;/&gt;&lt;property id=&quot;20307&quot; value=&quot;329&quot;/&gt;&lt;/object&gt;&lt;object type=&quot;3&quot; unique_id=&quot;10078&quot;&gt;&lt;property id=&quot;20148&quot; value=&quot;5&quot;/&gt;&lt;property id=&quot;20300&quot; value=&quot;Slide 8 - &amp;quot;BFFS Work Item Selection&amp;quot;&quot;/&gt;&lt;property id=&quot;20307&quot; value=&quot;335&quot;/&gt;&lt;/object&gt;&lt;object type=&quot;3&quot; unique_id=&quot;10079&quot;&gt;&lt;property id=&quot;20148&quot; value=&quot;5&quot;/&gt;&lt;property id=&quot;20300&quot; value=&quot;Slide 9 - &amp;quot;Beneficiary Demographics&amp;quot;&quot;/&gt;&lt;property id=&quot;20307&quot; value=&quot;333&quot;/&gt;&lt;/object&gt;&lt;object type=&quot;3&quot; unique_id=&quot;10080&quot;&gt;&lt;property id=&quot;20148&quot; value=&quot;5&quot;/&gt;&lt;property id=&quot;20300&quot; value=&quot;Slide 10 - &amp;quot;Institution Information&amp;quot;&quot;/&gt;&lt;property id=&quot;20307&quot; value=&quot;337&quot;/&gt;&lt;/object&gt;&lt;object type=&quot;3&quot; unique_id=&quot;10081&quot;&gt;&lt;property id=&quot;20148&quot; value=&quot;5&quot;/&gt;&lt;property id=&quot;20300&quot; value=&quot;Slide 11 - &amp;quot;Warnings&amp;quot;&quot;/&gt;&lt;property id=&quot;20307&quot; value=&quot;338&quot;/&gt;&lt;/object&gt;&lt;object type=&quot;3&quot; unique_id=&quot;10082&quot;&gt;&lt;property id=&quot;20148&quot; value=&quot;5&quot;/&gt;&lt;property id=&quot;20300&quot; value=&quot;Slide 12 - &amp;quot;Beneficiary Addresses&amp;quot;&quot;/&gt;&lt;property id=&quot;20307&quot; value=&quot;339&quot;/&gt;&lt;/object&gt;&lt;object type=&quot;3&quot; unique_id=&quot;10083&quot;&gt;&lt;property id=&quot;20148&quot; value=&quot;5&quot;/&gt;&lt;property id=&quot;20300&quot; value=&quot;Slide 13 - &amp;quot;Proposed Fiduciary Demographics&amp;quot;&quot;/&gt;&lt;property id=&quot;20307&quot; value=&quot;340&quot;/&gt;&lt;/object&gt;&lt;object type=&quot;3&quot; unique_id=&quot;10084&quot;&gt;&lt;property id=&quot;20148&quot; value=&quot;5&quot;/&gt;&lt;property id=&quot;20300&quot; value=&quot;Slide 14 - &amp;quot;Proposed Fiduciary Addresses&amp;quot;&quot;/&gt;&lt;property id=&quot;20307&quot; value=&quot;343&quot;/&gt;&lt;/object&gt;&lt;object type=&quot;3&quot; unique_id=&quot;10085&quot;&gt;&lt;property id=&quot;20148&quot; value=&quot;5&quot;/&gt;&lt;property id=&quot;20300&quot; value=&quot;Slide 15 - &amp;quot;31. Questions?&amp;quot;&quot;/&gt;&lt;property id=&quot;20307&quot; value=&quot;314&quot;/&gt;&lt;/object&gt;&lt;object type=&quot;3&quot; unique_id=&quot;10086&quot;&gt;&lt;property id=&quot;20148&quot; value=&quot;5&quot;/&gt;&lt;property id=&quot;20300&quot; value=&quot;Slide 16 - &amp;quot;TMS Survey and Assessment&amp;quot;&quot;/&gt;&lt;property id=&quot;20307&quot; value=&quot;344&quot;/&gt;&lt;/object&gt;&lt;/object&gt;&lt;/object&gt;&lt;/database&gt;"/>
  <p:tag name="SECTOMILLISECCONVERTED" val="1"/>
</p:tagLst>
</file>

<file path=ppt/theme/theme1.xml><?xml version="1.0" encoding="utf-8"?>
<a:theme xmlns:a="http://schemas.openxmlformats.org/drawingml/2006/main" name="P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F Template" id="{752866E0-9EF9-0948-9DF6-2CA2DE825D13}" vid="{7EDCCB03-A536-6F41-92C8-ED74982900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A950D09F91E74D9357889C208E271B" ma:contentTypeVersion="8" ma:contentTypeDescription="Create a new document." ma:contentTypeScope="" ma:versionID="898eb478fdd337fc00291b3789a60605">
  <xsd:schema xmlns:xsd="http://www.w3.org/2001/XMLSchema" xmlns:xs="http://www.w3.org/2001/XMLSchema" xmlns:p="http://schemas.microsoft.com/office/2006/metadata/properties" xmlns:ns2="2ca98164-cd8c-4ccf-863c-4d844e8e0fae" xmlns:ns3="74592f5e-0930-4211-930c-b7fa09b0ad91" targetNamespace="http://schemas.microsoft.com/office/2006/metadata/properties" ma:root="true" ma:fieldsID="db6746234ffe01a9954a89a80d049126" ns2:_="" ns3:_="">
    <xsd:import namespace="2ca98164-cd8c-4ccf-863c-4d844e8e0fae"/>
    <xsd:import namespace="74592f5e-0930-4211-930c-b7fa09b0ad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98164-cd8c-4ccf-863c-4d844e8e0f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92f5e-0930-4211-930c-b7fa09b0ad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4A68EB-98E3-4D47-A734-4B001A006FEE}">
  <ds:schemaRefs>
    <ds:schemaRef ds:uri="http://www.w3.org/XML/1998/namespace"/>
    <ds:schemaRef ds:uri="http://purl.org/dc/dcmitype/"/>
    <ds:schemaRef ds:uri="http://schemas.microsoft.com/office/infopath/2007/PartnerControls"/>
    <ds:schemaRef ds:uri="http://schemas.openxmlformats.org/package/2006/metadata/core-properties"/>
    <ds:schemaRef ds:uri="2ca98164-cd8c-4ccf-863c-4d844e8e0fae"/>
    <ds:schemaRef ds:uri="74592f5e-0930-4211-930c-b7fa09b0ad91"/>
    <ds:schemaRef ds:uri="http://schemas.microsoft.com/office/2006/documentManagement/types"/>
    <ds:schemaRef ds:uri="http://purl.org/dc/term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3.xml><?xml version="1.0" encoding="utf-8"?>
<ds:datastoreItem xmlns:ds="http://schemas.openxmlformats.org/officeDocument/2006/customXml" ds:itemID="{9916AA91-BA65-4A7F-95FC-490244294C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a98164-cd8c-4ccf-863c-4d844e8e0fae"/>
    <ds:schemaRef ds:uri="74592f5e-0930-4211-930c-b7fa09b0ad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PF Template</Template>
  <TotalTime>3323</TotalTime>
  <Words>1835</Words>
  <Application>Microsoft Office PowerPoint</Application>
  <PresentationFormat>On-screen Show (4:3)</PresentationFormat>
  <Paragraphs>336</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vt:lpstr>
      <vt:lpstr>Calibri</vt:lpstr>
      <vt:lpstr>Wingdings</vt:lpstr>
      <vt:lpstr>PF Template</vt:lpstr>
      <vt:lpstr>Field Examination Information</vt:lpstr>
      <vt:lpstr>Objectives</vt:lpstr>
      <vt:lpstr>References</vt:lpstr>
      <vt:lpstr>Documentation</vt:lpstr>
      <vt:lpstr>Documentation</vt:lpstr>
      <vt:lpstr>Documentation</vt:lpstr>
      <vt:lpstr>VBMS-Fiduciary</vt:lpstr>
      <vt:lpstr>Exam Information</vt:lpstr>
      <vt:lpstr>Beneficiary Information</vt:lpstr>
      <vt:lpstr>Fiduciary Information (IA)</vt:lpstr>
      <vt:lpstr>Previous Fiduciary Information (SIA)</vt:lpstr>
      <vt:lpstr>Successor Fiduciary Information (SIA)</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Examinatiopn Information PowerPoint Presentation</dc:title>
  <dc:subject>FE, FSR, LIE, QRT, Misuse Team</dc:subject>
  <dc:creator>Department of Veterans Affairs, Veterans Benefits Administration, Fiduciary Service, STAFF</dc:creator>
  <dc:description>The purpose of this lesson is to provide students with an overview of the identifying information housed in the first four sections of the FElux. The field examiner is responsible to verify pre-populated information and add additional information as necessary, to ensure the FElux reporting tool is as current as possible.</dc:description>
  <cp:lastModifiedBy>Kathy Poole</cp:lastModifiedBy>
  <cp:revision>198</cp:revision>
  <dcterms:created xsi:type="dcterms:W3CDTF">2016-10-13T19:12:55Z</dcterms:created>
  <dcterms:modified xsi:type="dcterms:W3CDTF">2023-02-09T16:32:38Z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0x010100D9A950D09F91E74D9357889C208E271B</vt:lpwstr>
  </property>
  <property fmtid="{D5CDD505-2E9C-101B-9397-08002B2CF9AE}" pid="3" name="Language">
    <vt:lpwstr>en</vt:lpwstr>
  </property>
  <property fmtid="{D5CDD505-2E9C-101B-9397-08002B2CF9AE}" pid="4" name="Type">
    <vt:lpwstr>Presentation</vt:lpwstr>
  </property>
</Properties>
</file>