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63"/>
  </p:notesMasterIdLst>
  <p:sldIdLst>
    <p:sldId id="935" r:id="rId5"/>
    <p:sldId id="481" r:id="rId6"/>
    <p:sldId id="511" r:id="rId7"/>
    <p:sldId id="876" r:id="rId8"/>
    <p:sldId id="933" r:id="rId9"/>
    <p:sldId id="763" r:id="rId10"/>
    <p:sldId id="870" r:id="rId11"/>
    <p:sldId id="871" r:id="rId12"/>
    <p:sldId id="872" r:id="rId13"/>
    <p:sldId id="899" r:id="rId14"/>
    <p:sldId id="874" r:id="rId15"/>
    <p:sldId id="900" r:id="rId16"/>
    <p:sldId id="901" r:id="rId17"/>
    <p:sldId id="902" r:id="rId18"/>
    <p:sldId id="639" r:id="rId19"/>
    <p:sldId id="895" r:id="rId20"/>
    <p:sldId id="934" r:id="rId21"/>
    <p:sldId id="897" r:id="rId22"/>
    <p:sldId id="898" r:id="rId23"/>
    <p:sldId id="642" r:id="rId24"/>
    <p:sldId id="884" r:id="rId25"/>
    <p:sldId id="910" r:id="rId26"/>
    <p:sldId id="911" r:id="rId27"/>
    <p:sldId id="912" r:id="rId28"/>
    <p:sldId id="915" r:id="rId29"/>
    <p:sldId id="916" r:id="rId30"/>
    <p:sldId id="917" r:id="rId31"/>
    <p:sldId id="913" r:id="rId32"/>
    <p:sldId id="903" r:id="rId33"/>
    <p:sldId id="904" r:id="rId34"/>
    <p:sldId id="905" r:id="rId35"/>
    <p:sldId id="908" r:id="rId36"/>
    <p:sldId id="906" r:id="rId37"/>
    <p:sldId id="718" r:id="rId38"/>
    <p:sldId id="762" r:id="rId39"/>
    <p:sldId id="923" r:id="rId40"/>
    <p:sldId id="924" r:id="rId41"/>
    <p:sldId id="925" r:id="rId42"/>
    <p:sldId id="926" r:id="rId43"/>
    <p:sldId id="927" r:id="rId44"/>
    <p:sldId id="883" r:id="rId45"/>
    <p:sldId id="892" r:id="rId46"/>
    <p:sldId id="893" r:id="rId47"/>
    <p:sldId id="894" r:id="rId48"/>
    <p:sldId id="540" r:id="rId49"/>
    <p:sldId id="541" r:id="rId50"/>
    <p:sldId id="677" r:id="rId51"/>
    <p:sldId id="678" r:id="rId52"/>
    <p:sldId id="679" r:id="rId53"/>
    <p:sldId id="928" r:id="rId54"/>
    <p:sldId id="929" r:id="rId55"/>
    <p:sldId id="930" r:id="rId56"/>
    <p:sldId id="931" r:id="rId57"/>
    <p:sldId id="932" r:id="rId58"/>
    <p:sldId id="888" r:id="rId59"/>
    <p:sldId id="493" r:id="rId60"/>
    <p:sldId id="492" r:id="rId61"/>
    <p:sldId id="491" r:id="rId62"/>
  </p:sldIdLst>
  <p:sldSz cx="12192000" cy="6858000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3300"/>
    <a:srgbClr val="1D3275"/>
    <a:srgbClr val="0000CC"/>
    <a:srgbClr val="CCECFF"/>
    <a:srgbClr val="66CCFF"/>
    <a:srgbClr val="3333FF"/>
    <a:srgbClr val="7C5F1E"/>
    <a:srgbClr val="E7D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9301" autoAdjust="0"/>
  </p:normalViewPr>
  <p:slideViewPr>
    <p:cSldViewPr snapToGrid="0">
      <p:cViewPr varScale="1">
        <p:scale>
          <a:sx n="114" d="100"/>
          <a:sy n="114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gs" Target="tags/tag1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501649" y="2969606"/>
            <a:ext cx="11692467" cy="4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33867" y="452439"/>
            <a:ext cx="211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33867" y="6305550"/>
            <a:ext cx="211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9533" y="2875289"/>
            <a:ext cx="11694583" cy="4762"/>
          </a:xfrm>
          <a:prstGeom prst="line">
            <a:avLst/>
          </a:prstGeom>
          <a:noFill/>
          <a:ln w="76200">
            <a:solidFill>
              <a:srgbClr val="1D327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" y="0"/>
            <a:ext cx="209550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9946" y="0"/>
            <a:ext cx="190500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0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56" y="452439"/>
            <a:ext cx="4413851" cy="43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9210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689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3685" y="0"/>
            <a:ext cx="2618316" cy="6051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6617" y="0"/>
            <a:ext cx="7653867" cy="6051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7635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-1"/>
            <a:ext cx="9265919" cy="11793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45906" cy="4691641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 marL="860425" indent="-403225">
              <a:buClr>
                <a:srgbClr val="FF0000"/>
              </a:buClr>
              <a:buFont typeface="Wingdings" panose="05000000000000000000" pitchFamily="2" charset="2"/>
              <a:buChar char="Ø"/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buFont typeface="Wingdings" panose="05000000000000000000" pitchFamily="2" charset="2"/>
              <a:buChar char="ü"/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9738" indent="-338138">
              <a:buClr>
                <a:srgbClr val="FF0000"/>
              </a:buClr>
              <a:buFont typeface="Wingdings" panose="05000000000000000000" pitchFamily="2" charset="2"/>
              <a:buChar char="v"/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3288" indent="-344488">
              <a:buClr>
                <a:srgbClr val="FF0000"/>
              </a:buClr>
              <a:buFont typeface="Courier New" panose="02070309020205020404" pitchFamily="49" charset="0"/>
              <a:buChar char="o"/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0254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784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6618" y="1789114"/>
            <a:ext cx="4991100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0917" y="1789114"/>
            <a:ext cx="4993216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04649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986" y="0"/>
            <a:ext cx="9140414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3107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4137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1852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476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5365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852085" y="1361794"/>
            <a:ext cx="10339916" cy="4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65152" y="6396039"/>
            <a:ext cx="11626849" cy="539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88533" y="1199870"/>
            <a:ext cx="10803467" cy="793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A2D69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33867" y="452439"/>
            <a:ext cx="211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3867" y="6305550"/>
            <a:ext cx="211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969111" y="0"/>
            <a:ext cx="9222888" cy="119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9367" y="1573306"/>
            <a:ext cx="11044767" cy="473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1" y="0"/>
            <a:ext cx="209550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273052" y="0"/>
            <a:ext cx="190500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626534" y="6400800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626534" y="6400800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565152" y="6386630"/>
            <a:ext cx="10008569" cy="479842"/>
          </a:xfrm>
          <a:prstGeom prst="rect">
            <a:avLst/>
          </a:prstGeom>
          <a:gradFill flip="none" rotWithShape="1">
            <a:gsLst>
              <a:gs pos="0">
                <a:srgbClr val="1D3275"/>
              </a:gs>
              <a:gs pos="100000">
                <a:srgbClr val="111E46"/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 descr="3. VA-PRIMARY-HORIZONTAL-WHITE-VECTOR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86" y="6396039"/>
            <a:ext cx="2209800" cy="46196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26534" y="6433668"/>
            <a:ext cx="724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Compensation</a:t>
            </a:r>
            <a:r>
              <a:rPr lang="en-US" sz="1800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 Service Quality Assurance</a:t>
            </a:r>
            <a:endParaRPr 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2" y="0"/>
            <a:ext cx="2403959" cy="151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advClick="0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800">
          <a:solidFill>
            <a:srgbClr val="0000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D32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1D32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D32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32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vbaw.vba.va.gov/VBMS/docs/VBMSTips_and_Tricks14_0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95" y="-1"/>
            <a:ext cx="9244404" cy="1179321"/>
          </a:xfrm>
        </p:spPr>
        <p:txBody>
          <a:bodyPr/>
          <a:lstStyle/>
          <a:p>
            <a:r>
              <a:rPr 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TMS TRAINING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1255188" cy="4800524"/>
          </a:xfrm>
        </p:spPr>
        <p:txBody>
          <a:bodyPr/>
          <a:lstStyle/>
          <a:p>
            <a:r>
              <a:rPr lang="en-US" sz="3200" dirty="0"/>
              <a:t>To obtain training credit in TMS, there is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need to review these slides at this time</a:t>
            </a:r>
            <a:r>
              <a:rPr lang="en-US" sz="3200" dirty="0"/>
              <a:t> – </a:t>
            </a:r>
            <a:r>
              <a:rPr lang="en-US" sz="3200" i="1" dirty="0"/>
              <a:t>immediately</a:t>
            </a:r>
            <a:r>
              <a:rPr lang="en-US" sz="3200" dirty="0"/>
              <a:t> close this box by using your mouse to select the </a:t>
            </a:r>
            <a:r>
              <a:rPr lang="en-US" sz="3200" i="1" dirty="0"/>
              <a:t>“X”</a:t>
            </a:r>
            <a:r>
              <a:rPr lang="en-US" sz="3200" dirty="0"/>
              <a:t> in the upper right-hand corner; select the </a:t>
            </a:r>
            <a:r>
              <a:rPr lang="en-US" sz="3200" i="1" dirty="0"/>
              <a:t>“Return to Content Structure” </a:t>
            </a:r>
            <a:r>
              <a:rPr lang="en-US" sz="3200" dirty="0"/>
              <a:t>button; and, select the next link </a:t>
            </a:r>
            <a:r>
              <a:rPr lang="en-US" sz="3200" i="1" dirty="0"/>
              <a:t>(Video) </a:t>
            </a:r>
            <a:r>
              <a:rPr lang="en-US" sz="3200" dirty="0"/>
              <a:t>to view the edited audio-video recording of the Quality Call along with the Call Notes</a:t>
            </a:r>
          </a:p>
          <a:p>
            <a:pPr marL="0" indent="0">
              <a:buNone/>
            </a:pPr>
            <a:endParaRPr lang="en-US" sz="1000" dirty="0"/>
          </a:p>
          <a:p>
            <a:pPr marL="860425" lvl="1" indent="-403225"/>
            <a:r>
              <a:rPr lang="en-US" sz="2800" dirty="0"/>
              <a:t>These slides are included here only in case you want to use them later for training purposes or reference</a:t>
            </a:r>
          </a:p>
          <a:p>
            <a:pPr marL="457200" lvl="1" indent="0">
              <a:buNone/>
            </a:pPr>
            <a:endParaRPr lang="en-US" sz="1000" dirty="0"/>
          </a:p>
          <a:p>
            <a:pPr marL="1260475" lvl="2" indent="-403225"/>
            <a:r>
              <a:rPr lang="en-US" sz="2400" dirty="0"/>
              <a:t>These are the same slides that are shown in the audio-video recording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Answer #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867913" cy="4691641"/>
          </a:xfrm>
        </p:spPr>
        <p:txBody>
          <a:bodyPr/>
          <a:lstStyle/>
          <a:p>
            <a:r>
              <a:rPr lang="en-US" dirty="0"/>
              <a:t>Both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Regional Office of Jurisdiction (ROJ) is responsible to resolve any character of discharge issues and verify a diagnosis for the claimed condition prior routing the claim to the appropriate RO. In addition, remember to add the specific language in subsequent development letters in applicable situations.</a:t>
            </a:r>
          </a:p>
          <a:p>
            <a:pPr marL="457200" lvl="1" indent="0">
              <a:buNone/>
            </a:pPr>
            <a:endParaRPr lang="en-US" sz="10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M21-1 IV.ii.1.l.7.c-e-j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61727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 3 – Use Mouse to Select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1061550" cy="4691641"/>
          </a:xfrm>
        </p:spPr>
        <p:txBody>
          <a:bodyPr/>
          <a:lstStyle/>
          <a:p>
            <a:r>
              <a:rPr lang="en-US" dirty="0"/>
              <a:t>At what point prior to separation can an active duty service member submit a pre-discharge Decision Ready Claim (DRC) for direct service connection?</a:t>
            </a:r>
          </a:p>
          <a:p>
            <a:endParaRPr lang="en-US" sz="2000" dirty="0"/>
          </a:p>
          <a:p>
            <a:pPr lvl="1"/>
            <a:r>
              <a:rPr lang="en-US" dirty="0"/>
              <a:t>Less than 90 days prior to separation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Less than 120 days prior to separation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Anytime</a:t>
            </a:r>
          </a:p>
          <a:p>
            <a:pPr marL="457200" lvl="1" indent="0">
              <a:buNone/>
            </a:pPr>
            <a:endParaRPr lang="en-US" sz="900" dirty="0"/>
          </a:p>
          <a:p>
            <a:pPr lvl="1"/>
            <a:r>
              <a:rPr lang="en-US" dirty="0"/>
              <a:t>Less than 30 days prior to separation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5923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Answer #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86247" cy="4691641"/>
          </a:xfrm>
        </p:spPr>
        <p:txBody>
          <a:bodyPr/>
          <a:lstStyle/>
          <a:p>
            <a:r>
              <a:rPr lang="en-US" dirty="0"/>
              <a:t>Less than 90 days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separating service member is eligible to submit a pre-discharge DRC for direct service connection when he/she has less than 90 days (89 days or less) remaining on active duty at the time of the DRC initiation.</a:t>
            </a:r>
          </a:p>
          <a:p>
            <a:pPr marL="457200" lvl="1" indent="0">
              <a:buNone/>
            </a:pPr>
            <a:endParaRPr lang="en-US" sz="10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M21-1 III.i.3.C.1.c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11760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 4 – Use Mouse to Select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1061550" cy="4691641"/>
          </a:xfrm>
        </p:spPr>
        <p:txBody>
          <a:bodyPr/>
          <a:lstStyle/>
          <a:p>
            <a:r>
              <a:rPr lang="en-US" dirty="0"/>
              <a:t>Depending on the number of issues and complexity of the case, decision makers can decide whether or not to use the VBMS-R embedded Evaluation Builder in his/her rating decision.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True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False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30876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Answer #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867913" cy="4691641"/>
          </a:xfrm>
        </p:spPr>
        <p:txBody>
          <a:bodyPr/>
          <a:lstStyle/>
          <a:p>
            <a:r>
              <a:rPr lang="en-US" dirty="0"/>
              <a:t>False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Use of the VBMS-R embedded rules-based tools, such as the Evaluation Builder and Hearing Loss Calculator, 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mandatory</a:t>
            </a:r>
            <a:r>
              <a:rPr lang="en-US" dirty="0"/>
              <a:t>. All body systems are now part of VBMS-R, </a:t>
            </a:r>
            <a:r>
              <a:rPr lang="en-US" i="1" dirty="0"/>
              <a:t>including the SMC Calculator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sz="10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M21-1 III.iv.6.C.5.c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26789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95" y="-1"/>
            <a:ext cx="9244403" cy="1179321"/>
          </a:xfrm>
        </p:spPr>
        <p:txBody>
          <a:bodyPr/>
          <a:lstStyle/>
          <a:p>
            <a:r>
              <a:rPr lang="en-US" dirty="0"/>
              <a:t>What’s </a:t>
            </a:r>
            <a:r>
              <a:rPr lang="en-US" i="1" dirty="0"/>
              <a:t>New</a:t>
            </a:r>
            <a:r>
              <a:rPr lang="en-US" dirty="0"/>
              <a:t> in M21-1?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53" y="2546013"/>
            <a:ext cx="918672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Dustin Williams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Manual Editor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Maintenance Staff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664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Apportioned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M21-1, Part III, Subpart v, 3.B</a:t>
            </a:r>
            <a:br>
              <a:rPr lang="en-US" dirty="0"/>
            </a:br>
            <a:endParaRPr lang="en-US" dirty="0"/>
          </a:p>
          <a:p>
            <a:r>
              <a:rPr lang="en-US" dirty="0"/>
              <a:t>Identified the proper effective date for discontinuing an apportionee’s award when eligibility is lost (</a:t>
            </a:r>
            <a:r>
              <a:rPr lang="en-US" dirty="0">
                <a:solidFill>
                  <a:srgbClr val="FF0000"/>
                </a:solidFill>
              </a:rPr>
              <a:t>III.v.3.B.1.g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Added instructions to remove a spouse-apportionee from a Veteran’s award when the Veteran reports marriage dissolution  (</a:t>
            </a:r>
            <a:r>
              <a:rPr lang="en-US" dirty="0">
                <a:solidFill>
                  <a:srgbClr val="FF0000"/>
                </a:solidFill>
              </a:rPr>
              <a:t>III.v.3.B.1.f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Apportioned Awards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Added instructions for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handling an apportionment suspended because payments were returned as undeliverable (</a:t>
            </a:r>
            <a:r>
              <a:rPr lang="en-US" dirty="0">
                <a:solidFill>
                  <a:srgbClr val="FF0000"/>
                </a:solidFill>
              </a:rPr>
              <a:t>III.v.3.B.1.k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removing an apportionee due to whereabouts unknown (</a:t>
            </a:r>
            <a:r>
              <a:rPr lang="en-US" dirty="0">
                <a:solidFill>
                  <a:srgbClr val="FF0000"/>
                </a:solidFill>
              </a:rPr>
              <a:t>III.v.3.B.1.l</a:t>
            </a:r>
            <a:r>
              <a:rPr lang="en-US" dirty="0"/>
              <a:t>), and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discontinuing an apportionment for a child once the primary beneficiary has begun payment child support (</a:t>
            </a:r>
            <a:r>
              <a:rPr lang="en-US" dirty="0">
                <a:solidFill>
                  <a:srgbClr val="FF0000"/>
                </a:solidFill>
              </a:rPr>
              <a:t>III.v.3.B.4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83713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Redesigned Automated Decision Letter (RADL)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45906" cy="4789767"/>
          </a:xfrm>
        </p:spPr>
        <p:txBody>
          <a:bodyPr/>
          <a:lstStyle/>
          <a:p>
            <a:r>
              <a:rPr lang="en-US" dirty="0"/>
              <a:t>Revisions to M21-1, Part III, Subpart v, 2.B, </a:t>
            </a:r>
            <a:r>
              <a:rPr lang="en-US" i="1" dirty="0"/>
              <a:t>Decision Notices</a:t>
            </a:r>
            <a:r>
              <a:rPr lang="en-US" dirty="0"/>
              <a:t>, to reflect new functionality and renewed enclosure of rating narrative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Rescission of M21-1, Part III, Subpart iv, 6.F, </a:t>
            </a:r>
            <a:r>
              <a:rPr lang="en-US" i="1" dirty="0"/>
              <a:t>Automated Decision Letter (ADL) Rating Procedures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Relocation of continually relevant guidance to other M21-1 destinations</a:t>
            </a:r>
          </a:p>
          <a:p>
            <a:pPr lvl="1"/>
            <a:r>
              <a:rPr lang="en-US" dirty="0"/>
              <a:t>EPs and claim types eligible/ineligible for RADL processing (</a:t>
            </a:r>
            <a:r>
              <a:rPr lang="en-US" dirty="0">
                <a:solidFill>
                  <a:srgbClr val="FF0000"/>
                </a:solidFill>
              </a:rPr>
              <a:t>III.v.2.B.4.c</a:t>
            </a:r>
            <a:r>
              <a:rPr lang="en-US" sz="2800" dirty="0">
                <a:ea typeface="+mn-ea"/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VBMS-R ANALYSIS screen fields and text attributes (</a:t>
            </a:r>
            <a:r>
              <a:rPr lang="en-US" dirty="0">
                <a:solidFill>
                  <a:srgbClr val="FF0000"/>
                </a:solidFill>
              </a:rPr>
              <a:t>III.iv.6.C.5.d</a:t>
            </a:r>
            <a:r>
              <a:rPr lang="en-US" sz="2800" dirty="0">
                <a:ea typeface="+mn-ea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of RADL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content relocations</a:t>
            </a:r>
          </a:p>
          <a:p>
            <a:pPr lvl="1"/>
            <a:r>
              <a:rPr lang="en-US" dirty="0"/>
              <a:t>General decision language standards and tips (</a:t>
            </a:r>
            <a:r>
              <a:rPr lang="en-US" dirty="0">
                <a:solidFill>
                  <a:srgbClr val="FF0000"/>
                </a:solidFill>
              </a:rPr>
              <a:t>III.iv.6.C.5.f</a:t>
            </a:r>
            <a:r>
              <a:rPr lang="en-US" dirty="0">
                <a:ea typeface="+mn-ea"/>
              </a:rPr>
              <a:t>)</a:t>
            </a:r>
          </a:p>
          <a:p>
            <a:pPr marL="457200" lvl="1" indent="0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Rating narrative text generation (</a:t>
            </a:r>
            <a:r>
              <a:rPr lang="en-US" dirty="0">
                <a:solidFill>
                  <a:srgbClr val="FF0000"/>
                </a:solidFill>
              </a:rPr>
              <a:t>III.iv.6.C.5.e</a:t>
            </a:r>
            <a:r>
              <a:rPr lang="en-US" dirty="0">
                <a:ea typeface="+mn-ea"/>
              </a:rPr>
              <a:t>)</a:t>
            </a:r>
          </a:p>
          <a:p>
            <a:pPr marL="457200" lvl="1" indent="0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Avoidance of free-text contention use (</a:t>
            </a:r>
            <a:r>
              <a:rPr lang="en-US" dirty="0">
                <a:solidFill>
                  <a:srgbClr val="FF0000"/>
                </a:solidFill>
              </a:rPr>
              <a:t>III.iv.6.C.3.e</a:t>
            </a:r>
            <a:r>
              <a:rPr lang="en-US" dirty="0">
                <a:ea typeface="+mn-ea"/>
              </a:rPr>
              <a:t>)</a:t>
            </a:r>
          </a:p>
          <a:p>
            <a:pPr marL="457200" lvl="1" indent="0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Addressing permanence of SC malignancies (</a:t>
            </a:r>
            <a:r>
              <a:rPr lang="en-US" dirty="0">
                <a:solidFill>
                  <a:srgbClr val="FF0000"/>
                </a:solidFill>
              </a:rPr>
              <a:t>III.iv.5.B.3.b</a:t>
            </a:r>
            <a:r>
              <a:rPr lang="en-US" dirty="0">
                <a:ea typeface="+mn-ea"/>
              </a:rPr>
              <a:t>)</a:t>
            </a:r>
          </a:p>
          <a:p>
            <a:pPr marL="0" indent="-60325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/>
              <a:t>See III.iv.6.F’s Key Changes Document for a more detailed account of retained principles and their destinations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7847" y="4886431"/>
            <a:ext cx="11203536" cy="51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sz="3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10, 2018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7847" y="5406819"/>
            <a:ext cx="11203536" cy="13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3600" b="1" kern="0" dirty="0">
                <a:latin typeface="Verdana" pitchFamily="34" charset="0"/>
              </a:rPr>
              <a:t>Compensation Service</a:t>
            </a:r>
          </a:p>
          <a:p>
            <a:pPr>
              <a:defRPr/>
            </a:pPr>
            <a:r>
              <a:rPr lang="en-US" sz="3600" b="1" kern="0" dirty="0">
                <a:latin typeface="Verdana" pitchFamily="34" charset="0"/>
              </a:rPr>
              <a:t>Quality Call</a:t>
            </a:r>
          </a:p>
        </p:txBody>
      </p:sp>
    </p:spTree>
    <p:extLst>
      <p:ext uri="{BB962C8B-B14F-4D97-AF65-F5344CB8AC3E}">
        <p14:creationId xmlns:p14="http://schemas.microsoft.com/office/powerpoint/2010/main" val="22984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626" y="-1"/>
            <a:ext cx="9201372" cy="1179321"/>
          </a:xfrm>
        </p:spPr>
        <p:txBody>
          <a:bodyPr/>
          <a:lstStyle/>
          <a:p>
            <a:r>
              <a:rPr lang="en-US" dirty="0"/>
              <a:t>Redesigned Automated Decision Letter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53" y="2546013"/>
            <a:ext cx="918672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Steven Dunaway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Management and Program Analyst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Interagency Data Sharing Staff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noProof="0" dirty="0">
                <a:solidFill>
                  <a:srgbClr val="000066"/>
                </a:solidFill>
              </a:rPr>
              <a:t>Procedures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Guidance and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M21-1 III.v.2.B</a:t>
            </a:r>
            <a:r>
              <a:rPr lang="en-US" dirty="0"/>
              <a:t> – Decision Notices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M21-1 III.iv.6.F</a:t>
            </a:r>
            <a:r>
              <a:rPr lang="en-US" dirty="0"/>
              <a:t> – ADL Rating Procedures - </a:t>
            </a:r>
            <a:r>
              <a:rPr lang="en-US" i="1" dirty="0"/>
              <a:t>Rescinded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3962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RADL functionality within VBMS-A provides for the automated generation of decision notices – rules-based logic inserts into decision notices system-generated language based on the specific decision(s) VA made on a claim</a:t>
            </a:r>
          </a:p>
          <a:p>
            <a:endParaRPr lang="en-US" dirty="0"/>
          </a:p>
          <a:p>
            <a:r>
              <a:rPr lang="en-US" dirty="0"/>
              <a:t>The use of system-generated language allows for the standardization of decision notices, while streamlining the process for the end-user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22734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RADL Overview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45906" cy="4768251"/>
          </a:xfrm>
        </p:spPr>
        <p:txBody>
          <a:bodyPr/>
          <a:lstStyle/>
          <a:p>
            <a:r>
              <a:rPr lang="en-US" dirty="0"/>
              <a:t>Claims processors may use RADL to generate a decision notice for the following types of decisions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EPs 110, 010, 020, 130, 290 310, 320, 600, 687, 689, 690, and 930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dirty="0"/>
              <a:t>Administrative denials </a:t>
            </a:r>
            <a:r>
              <a:rPr lang="en-US"/>
              <a:t>based of pension on </a:t>
            </a:r>
            <a:r>
              <a:rPr lang="en-US" dirty="0"/>
              <a:t>incompatible military service, to include</a:t>
            </a:r>
          </a:p>
          <a:p>
            <a:pPr lvl="2"/>
            <a:r>
              <a:rPr lang="en-US" sz="2400" dirty="0"/>
              <a:t>no active duty service</a:t>
            </a:r>
          </a:p>
          <a:p>
            <a:pPr lvl="2"/>
            <a:r>
              <a:rPr lang="en-US" sz="2400" dirty="0"/>
              <a:t>no wartime service</a:t>
            </a:r>
          </a:p>
          <a:p>
            <a:pPr lvl="2"/>
            <a:r>
              <a:rPr lang="en-US" sz="2400" dirty="0"/>
              <a:t>less than 90 days of service, and/or</a:t>
            </a:r>
          </a:p>
          <a:p>
            <a:pPr lvl="2"/>
            <a:r>
              <a:rPr lang="en-US" sz="2400" dirty="0"/>
              <a:t>minimum service requirements not met (24 months of service, after September 7, 1980)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00649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RADL Updates with VBMS 14.0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4" y="1589518"/>
            <a:ext cx="11212157" cy="4843555"/>
          </a:xfrm>
        </p:spPr>
        <p:txBody>
          <a:bodyPr/>
          <a:lstStyle/>
          <a:p>
            <a:r>
              <a:rPr lang="en-US" dirty="0"/>
              <a:t>VBMS-C &amp; VBMS-A users can add one or more copies of standard and eFolder enclosures to any letter that is not auto-generated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VBMS-C external service users can add one or more copies of standard and eFolder enclosures to the Statement of Case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letter or the Benefits Estimate letter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The Rating Narrative Letter is included as an enclosure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The Automated Decision Letter Predetermination Notice now includes a 3.105e version of the letter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10132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RADL Updates with VBMS 14.0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Automated Decision Letter has been redesigned to include the following additional features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dirty="0"/>
              <a:t>A free text entry section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dirty="0"/>
              <a:t>A Rating Decision section and a reference to the Explanation of Payment section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dirty="0"/>
              <a:t>An Appeals Satisfaction Notice enclosure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dirty="0"/>
              <a:t>An editable POA/VSO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18182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Benefits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example table below describes the purpose/content of individual sections of an RADL-generated decision notice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3015690"/>
            <a:ext cx="749808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89518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45906" cy="4779009"/>
          </a:xfrm>
        </p:spPr>
        <p:txBody>
          <a:bodyPr/>
          <a:lstStyle/>
          <a:p>
            <a:r>
              <a:rPr lang="en-US" dirty="0"/>
              <a:t>Claims processors may use a feature within RADL that allows them to include in decision notices a request for</a:t>
            </a:r>
          </a:p>
          <a:p>
            <a:pPr marL="0" indent="0">
              <a:buNone/>
            </a:pPr>
            <a:endParaRPr lang="en-US" sz="200" dirty="0"/>
          </a:p>
          <a:p>
            <a:pPr lvl="1"/>
            <a:r>
              <a:rPr lang="en-US" dirty="0"/>
              <a:t>completion of a VA Form 21-686c</a:t>
            </a:r>
          </a:p>
          <a:p>
            <a:pPr marL="457200" lvl="1" indent="0">
              <a:buNone/>
            </a:pPr>
            <a:endParaRPr lang="en-US" sz="400" dirty="0"/>
          </a:p>
          <a:p>
            <a:pPr lvl="1"/>
            <a:r>
              <a:rPr lang="en-US" dirty="0"/>
              <a:t>a marriage certificate</a:t>
            </a:r>
          </a:p>
          <a:p>
            <a:pPr marL="457200" lvl="1" indent="0">
              <a:buNone/>
            </a:pPr>
            <a:endParaRPr lang="en-US" sz="400" dirty="0"/>
          </a:p>
          <a:p>
            <a:pPr lvl="1"/>
            <a:r>
              <a:rPr lang="en-US" dirty="0"/>
              <a:t>(a) divorce certificate(s)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(a) birth certificate(s)</a:t>
            </a:r>
          </a:p>
          <a:p>
            <a:pPr marL="457200" lvl="1" indent="0">
              <a:buNone/>
            </a:pPr>
            <a:endParaRPr lang="en-US" sz="400" dirty="0"/>
          </a:p>
          <a:p>
            <a:pPr lvl="1"/>
            <a:r>
              <a:rPr lang="en-US" dirty="0"/>
              <a:t>(a) Social Security number(s), and/or</a:t>
            </a:r>
          </a:p>
          <a:p>
            <a:pPr marL="457200" lvl="1" indent="0">
              <a:buNone/>
            </a:pPr>
            <a:endParaRPr lang="en-US" sz="400" dirty="0"/>
          </a:p>
          <a:p>
            <a:pPr lvl="1"/>
            <a:r>
              <a:rPr lang="en-US" dirty="0"/>
              <a:t>information regarding a</a:t>
            </a:r>
          </a:p>
          <a:p>
            <a:pPr lvl="2"/>
            <a:r>
              <a:rPr lang="en-US" dirty="0"/>
              <a:t>child’s school attendance, and/or</a:t>
            </a:r>
          </a:p>
          <a:p>
            <a:pPr lvl="2"/>
            <a:r>
              <a:rPr lang="en-US" dirty="0"/>
              <a:t>step-child’s relationship to a Veteran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53008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on additional benefits is automatically tailored to individual claimants based upon the award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Examples of categories include, but are not limited to</a:t>
            </a:r>
          </a:p>
          <a:p>
            <a:pPr marL="0" indent="0">
              <a:buNone/>
            </a:pPr>
            <a:endParaRPr lang="en-US" sz="800" dirty="0"/>
          </a:p>
          <a:p>
            <a:pPr lvl="2"/>
            <a:r>
              <a:rPr lang="en-US" dirty="0"/>
              <a:t>Education Loans</a:t>
            </a:r>
          </a:p>
          <a:p>
            <a:pPr lvl="2"/>
            <a:r>
              <a:rPr lang="en-US" dirty="0"/>
              <a:t>Job Training and Employment</a:t>
            </a:r>
          </a:p>
          <a:p>
            <a:pPr lvl="2"/>
            <a:r>
              <a:rPr lang="en-US" dirty="0"/>
              <a:t>Mental Health Counseling</a:t>
            </a:r>
          </a:p>
          <a:p>
            <a:pPr lvl="2"/>
            <a:r>
              <a:rPr lang="en-US" dirty="0"/>
              <a:t>Clothing Allowance</a:t>
            </a:r>
          </a:p>
          <a:p>
            <a:pPr lvl="2"/>
            <a:r>
              <a:rPr lang="en-US" dirty="0"/>
              <a:t>VA Medical Care</a:t>
            </a:r>
          </a:p>
          <a:p>
            <a:pPr lvl="2"/>
            <a:r>
              <a:rPr lang="en-US" dirty="0"/>
              <a:t>Government Life Insurance</a:t>
            </a:r>
          </a:p>
          <a:p>
            <a:pPr lvl="2"/>
            <a:r>
              <a:rPr lang="en-US" dirty="0"/>
              <a:t>Social Security Administration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05570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626" y="-1"/>
            <a:ext cx="9201372" cy="1179321"/>
          </a:xfrm>
        </p:spPr>
        <p:txBody>
          <a:bodyPr/>
          <a:lstStyle/>
          <a:p>
            <a:r>
              <a:rPr lang="en-US" dirty="0"/>
              <a:t>Rating Criteria Clarifications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53" y="2546013"/>
            <a:ext cx="918672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noProof="0" dirty="0">
                <a:solidFill>
                  <a:srgbClr val="000066"/>
                </a:solidFill>
              </a:rPr>
              <a:t>Eric Mandle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Lead Consultant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Regulations Staff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noProof="0" dirty="0">
                <a:solidFill>
                  <a:srgbClr val="000066"/>
                </a:solidFill>
              </a:rPr>
              <a:t>Policy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111" y="-1"/>
            <a:ext cx="9222887" cy="1179321"/>
          </a:xfrm>
        </p:spPr>
        <p:txBody>
          <a:bodyPr/>
          <a:lstStyle/>
          <a:p>
            <a:r>
              <a:rPr lang="en-US" dirty="0"/>
              <a:t>Welcome to the January 2018 Quality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53" y="2546013"/>
            <a:ext cx="918672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Bonnie Kirby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Senior Quality Review Specialist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Quality Review Team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Quality Assurance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Hypothyroidism With Myxedema (DC 7903)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VBMS-R incorrectly generates 100% for hypothyroidism, without myxedema, when </a:t>
            </a:r>
            <a:r>
              <a:rPr lang="en-US" i="1" dirty="0"/>
              <a:t>“mental disturbance”</a:t>
            </a:r>
            <a:r>
              <a:rPr lang="en-US" dirty="0"/>
              <a:t> is selected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100% 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/>
              <a:t> warranted unless there is myxedema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Evaluation Builder will be updated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Please refer to VBMS Tips and Tricks Release 14.0 for a workaround regarding this issue</a:t>
            </a:r>
          </a:p>
          <a:p>
            <a:pPr marL="457200" lvl="1" indent="0">
              <a:buNone/>
            </a:pPr>
            <a:endParaRPr lang="en-US" sz="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https://vbaw.vba.va.gov/VBMS/docs/VBMSTips_and_Tricks14_0.pdf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31227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Tinnitus (DC 6260)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Claims processor cannot concede </a:t>
            </a:r>
            <a:r>
              <a:rPr lang="en-US" i="1" dirty="0"/>
              <a:t>“acoustic trauma”</a:t>
            </a:r>
            <a:endParaRPr lang="en-US" dirty="0"/>
          </a:p>
          <a:p>
            <a:pPr marL="0" indent="0">
              <a:buNone/>
            </a:pPr>
            <a:endParaRPr lang="en-US" sz="800" i="1" dirty="0"/>
          </a:p>
          <a:p>
            <a:pPr lvl="1"/>
            <a:r>
              <a:rPr lang="en-US" dirty="0"/>
              <a:t>Can only concede </a:t>
            </a:r>
            <a:r>
              <a:rPr lang="en-US" i="1" dirty="0"/>
              <a:t>“noise exposure”</a:t>
            </a:r>
            <a:endParaRPr lang="en-US" dirty="0"/>
          </a:p>
          <a:p>
            <a:pPr marL="457200" lvl="1" indent="0">
              <a:buNone/>
            </a:pPr>
            <a:endParaRPr lang="en-US" sz="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Refer to references, such as, </a:t>
            </a:r>
            <a:r>
              <a:rPr lang="en-US" sz="2400" dirty="0">
                <a:solidFill>
                  <a:srgbClr val="FF0000"/>
                </a:solidFill>
              </a:rPr>
              <a:t>M21-1 III.iv.4.B.4.e-g-h</a:t>
            </a:r>
          </a:p>
          <a:p>
            <a:pPr marL="914400" lvl="2" indent="0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Manual revisions are forthcoming for </a:t>
            </a:r>
            <a:r>
              <a:rPr lang="en-US" sz="2400" dirty="0">
                <a:solidFill>
                  <a:srgbClr val="FF0000"/>
                </a:solidFill>
              </a:rPr>
              <a:t>M21-1 III.iv.4.B.4.f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50871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Tinnitus (DC 6260)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Tinnitus is a presumptive condition under 38 CFR 3.309a</a:t>
            </a:r>
          </a:p>
          <a:p>
            <a:pPr marL="0" lvl="0" indent="0">
              <a:buNone/>
            </a:pPr>
            <a:endParaRPr lang="en-US" sz="800" dirty="0"/>
          </a:p>
          <a:p>
            <a:pPr lvl="1"/>
            <a:r>
              <a:rPr lang="en-US" dirty="0"/>
              <a:t>Can be granted if diagnosed and manifested to a compensable degree within a year from discharge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Medical opinion not needed, unless evidence shows the condition </a:t>
            </a:r>
            <a:r>
              <a:rPr lang="en-US" i="1" dirty="0"/>
              <a:t>may</a:t>
            </a:r>
            <a:r>
              <a:rPr lang="en-US" dirty="0"/>
              <a:t> have been caused by post-service event, injury, or illness</a:t>
            </a:r>
          </a:p>
          <a:p>
            <a:pPr marL="457200" lvl="1" indent="0">
              <a:buNone/>
            </a:pPr>
            <a:endParaRPr lang="en-US" sz="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Refer to references, such as, </a:t>
            </a:r>
            <a:r>
              <a:rPr lang="en-US" sz="2400" dirty="0">
                <a:solidFill>
                  <a:srgbClr val="FF0000"/>
                </a:solidFill>
              </a:rPr>
              <a:t>M21-1 III.iv.4.B.4.h</a:t>
            </a:r>
          </a:p>
          <a:p>
            <a:pPr marL="914400" lvl="2" indent="0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Manual revisions are forthcoming for </a:t>
            </a:r>
            <a:r>
              <a:rPr lang="en-US" sz="2400" dirty="0">
                <a:solidFill>
                  <a:srgbClr val="FF0000"/>
                </a:solidFill>
              </a:rPr>
              <a:t>M21-1 III.iv.4.B.4.a</a:t>
            </a:r>
            <a:r>
              <a:rPr lang="en-US" sz="2400" dirty="0"/>
              <a:t>;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M21-1 III.iv.4.G.1.d</a:t>
            </a:r>
            <a:r>
              <a:rPr lang="en-US" sz="2400" dirty="0"/>
              <a:t>; and, </a:t>
            </a:r>
            <a:r>
              <a:rPr lang="en-US" sz="2400" dirty="0">
                <a:solidFill>
                  <a:srgbClr val="FF0000"/>
                </a:solidFill>
              </a:rPr>
              <a:t>M21-1 IV.ii.2.B.2.a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4326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110" y="-1"/>
            <a:ext cx="9222889" cy="1179321"/>
          </a:xfrm>
        </p:spPr>
        <p:txBody>
          <a:bodyPr/>
          <a:lstStyle/>
          <a:p>
            <a:r>
              <a:rPr lang="en-US" dirty="0"/>
              <a:t>Q-Tips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53" y="2546013"/>
            <a:ext cx="918672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noProof="0" dirty="0">
                <a:solidFill>
                  <a:srgbClr val="000066"/>
                </a:solidFill>
              </a:rPr>
              <a:t>David Hannigan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Chief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noProof="0" dirty="0">
                <a:solidFill>
                  <a:srgbClr val="000066"/>
                </a:solidFill>
              </a:rPr>
              <a:t>Quality Review Team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Quality</a:t>
            </a:r>
            <a:r>
              <a:rPr kumimoji="0" lang="en-US" altLang="en-US" sz="3200" b="0" i="0" u="none" strike="noStrike" kern="0" cap="none" spc="0" normalizeH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 Assurance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111" y="0"/>
            <a:ext cx="9222889" cy="1179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460" y="1589518"/>
            <a:ext cx="9374610" cy="4691641"/>
          </a:xfrm>
        </p:spPr>
        <p:txBody>
          <a:bodyPr/>
          <a:lstStyle/>
          <a:p>
            <a:r>
              <a:rPr lang="en-US" dirty="0"/>
              <a:t>Fun way to share ideas in a simple tip format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Your Q-Tips are welcome and requested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We will help each other by sharing knowledge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Send your ideas to David Hannigan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dirty="0"/>
              <a:t> </a:t>
            </a:r>
            <a:r>
              <a:rPr lang="en-US" sz="2800" dirty="0"/>
              <a:t>david.hannigan@va.gov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6" descr="http://www.kmsys.com/Q-Tips/Q-Tips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3" y="102550"/>
            <a:ext cx="9142491" cy="105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cellonline.org/wp-content/uploads/2012/08/swa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5" y="1524000"/>
            <a:ext cx="178607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3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Q-Tip #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45906" cy="4757494"/>
          </a:xfrm>
        </p:spPr>
        <p:txBody>
          <a:bodyPr/>
          <a:lstStyle/>
          <a:p>
            <a:r>
              <a:rPr lang="en-US" dirty="0"/>
              <a:t>Decision makers are </a:t>
            </a:r>
            <a:r>
              <a:rPr lang="en-US" i="1" dirty="0"/>
              <a:t>still</a:t>
            </a:r>
            <a:r>
              <a:rPr lang="en-US" dirty="0"/>
              <a:t> required to upload the SMC Calculator results in the claims folder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SMC Calculator has now been embedded in VBMS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a continued requirement to upload the SMC Calculator results in the claims folder</a:t>
            </a:r>
          </a:p>
          <a:p>
            <a:pPr marL="457200" lvl="1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M21-1 IV.ii.2.H.1.h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7144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Q-Tip #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45906" cy="4811282"/>
          </a:xfrm>
        </p:spPr>
        <p:txBody>
          <a:bodyPr/>
          <a:lstStyle/>
          <a:p>
            <a:r>
              <a:rPr lang="en-US" dirty="0"/>
              <a:t>How to route a reconsideration case in QMS to Quality Assurance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Per the National Quality Error Corrections SOP released to all ROs on November 20, 2017, follow these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dirty="0"/>
              <a:t> steps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b="1" dirty="0"/>
              <a:t>Step 1:</a:t>
            </a:r>
            <a:r>
              <a:rPr lang="en-US" dirty="0"/>
              <a:t>  The clearing RO’s QRT Coach or designee will select the </a:t>
            </a:r>
            <a:r>
              <a:rPr lang="en-US" i="1" dirty="0"/>
              <a:t>“Initiate Recon”</a:t>
            </a:r>
            <a:r>
              <a:rPr lang="en-US" dirty="0"/>
              <a:t> button within the QMS Error Correction Record</a:t>
            </a:r>
          </a:p>
          <a:p>
            <a:pPr lvl="2"/>
            <a:r>
              <a:rPr lang="en-US" dirty="0"/>
              <a:t>Rationale for removing the error(s)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dirty="0"/>
              <a:t> supporting citations must be entered into the free text field – then select the </a:t>
            </a:r>
            <a:r>
              <a:rPr lang="en-US" i="1" dirty="0"/>
              <a:t>“Next”</a:t>
            </a:r>
            <a:r>
              <a:rPr lang="en-US" dirty="0"/>
              <a:t> button</a:t>
            </a:r>
          </a:p>
          <a:p>
            <a:pPr marL="914400" lvl="2" indent="0">
              <a:buNone/>
            </a:pPr>
            <a:endParaRPr lang="en-US" sz="1000" dirty="0"/>
          </a:p>
          <a:p>
            <a:pPr lvl="1"/>
            <a:r>
              <a:rPr lang="en-US" b="1" dirty="0"/>
              <a:t>Step 2:</a:t>
            </a:r>
            <a:r>
              <a:rPr lang="en-US" dirty="0"/>
              <a:t>  Select the </a:t>
            </a:r>
            <a:r>
              <a:rPr lang="en-US" i="1" dirty="0"/>
              <a:t>“Recon Decision”</a:t>
            </a:r>
            <a:r>
              <a:rPr lang="en-US" dirty="0"/>
              <a:t> button, select </a:t>
            </a:r>
            <a:r>
              <a:rPr lang="en-US" i="1" dirty="0"/>
              <a:t>“STAR CS Team,”</a:t>
            </a:r>
            <a:r>
              <a:rPr lang="en-US" dirty="0"/>
              <a:t> and then the </a:t>
            </a:r>
            <a:r>
              <a:rPr lang="en-US" i="1" dirty="0"/>
              <a:t>“Next”</a:t>
            </a:r>
            <a:r>
              <a:rPr lang="en-US" dirty="0"/>
              <a:t> button to complete the submission of the case</a:t>
            </a:r>
            <a:endParaRPr lang="en-US" sz="500" dirty="0"/>
          </a:p>
          <a:p>
            <a:pPr lvl="2"/>
            <a:r>
              <a:rPr lang="en-US" dirty="0"/>
              <a:t>If this button is not selected, the case 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US" dirty="0"/>
              <a:t> routed to Quality Assurance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i="1" dirty="0"/>
              <a:t>“Initiate Recon”</a:t>
            </a:r>
            <a:r>
              <a:rPr lang="en-US" dirty="0"/>
              <a:t> button on Error Correction Detail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8" y="2140772"/>
            <a:ext cx="11456893" cy="41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8204"/>
      </p:ext>
    </p:extLst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134" y="1589518"/>
            <a:ext cx="10945906" cy="4691641"/>
          </a:xfrm>
        </p:spPr>
        <p:txBody>
          <a:bodyPr/>
          <a:lstStyle/>
          <a:p>
            <a:r>
              <a:rPr lang="en-US" dirty="0"/>
              <a:t>Type your rationale and references into the Comments box and then select </a:t>
            </a:r>
            <a:r>
              <a:rPr lang="en-US" i="1" dirty="0"/>
              <a:t>“Next”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6" y="2506532"/>
            <a:ext cx="11456894" cy="381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2425"/>
      </p:ext>
    </p:extLst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This is </a:t>
            </a:r>
            <a:r>
              <a:rPr lang="en-US" i="1" dirty="0">
                <a:solidFill>
                  <a:srgbClr val="FF0000"/>
                </a:solidFill>
              </a:rPr>
              <a:t>Important 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i="1" dirty="0"/>
              <a:t>“Recon Decision”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5" y="2108499"/>
            <a:ext cx="11446137" cy="42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5478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18453" y="2546013"/>
            <a:ext cx="9186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John Capozzi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Assistant Director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Quality Assurance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i="1" dirty="0"/>
              <a:t>“STAR CS Team”</a:t>
            </a:r>
            <a:r>
              <a:rPr lang="en-US" dirty="0"/>
              <a:t> and then select </a:t>
            </a:r>
            <a:r>
              <a:rPr lang="en-US" i="1" dirty="0"/>
              <a:t>“Next”</a:t>
            </a:r>
          </a:p>
          <a:p>
            <a:pPr lvl="1"/>
            <a:r>
              <a:rPr lang="en-US" dirty="0"/>
              <a:t>Only </a:t>
            </a:r>
            <a:r>
              <a:rPr lang="en-US" i="1" dirty="0"/>
              <a:t>now</a:t>
            </a:r>
            <a:r>
              <a:rPr lang="en-US" dirty="0"/>
              <a:t> is the reconsideration request routed to Quality Assurance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5" y="2495775"/>
            <a:ext cx="9439275" cy="38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30" y="2535781"/>
            <a:ext cx="1781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81444"/>
      </p:ext>
    </p:extLst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626" y="-1"/>
            <a:ext cx="9201372" cy="1179321"/>
          </a:xfrm>
        </p:spPr>
        <p:txBody>
          <a:bodyPr/>
          <a:lstStyle/>
          <a:p>
            <a:r>
              <a:rPr lang="en-US" dirty="0"/>
              <a:t>National Quality Error Correction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53" y="2546013"/>
            <a:ext cx="918672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Melvin Gerrets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Chief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Program Operations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Quality Assurance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Operating Procedures (SOP)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Quality Error Correction SOP effective 11/20/2017</a:t>
            </a:r>
          </a:p>
          <a:p>
            <a:endParaRPr lang="en-US" dirty="0"/>
          </a:p>
          <a:p>
            <a:r>
              <a:rPr lang="en-US" dirty="0"/>
              <a:t>Outlines standardized actions required to address national error corrections in QMS for claims processors, QRTs, and supervisors</a:t>
            </a:r>
          </a:p>
          <a:p>
            <a:endParaRPr lang="en-US" dirty="0"/>
          </a:p>
          <a:p>
            <a:r>
              <a:rPr lang="en-US" dirty="0"/>
              <a:t>M21-4 Chapter 3 will be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61616"/>
      </p:ext>
    </p:extLst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Changes To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45906" cy="48005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Correcting RO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QA will identify the RO responsible for correcting the error(s)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Only one RO will be assigned to correct all errors, which may include errors committed by another RO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Identified Responsible Employee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QA will identify the employee that caused the error (in most cases)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EP 930s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EP 930 with claim label </a:t>
            </a:r>
            <a:r>
              <a:rPr lang="en-US" sz="2000" i="1" dirty="0"/>
              <a:t>Correction of National Quality Error</a:t>
            </a:r>
            <a:r>
              <a:rPr lang="en-US" sz="2000" dirty="0"/>
              <a:t> must be established for any completed claim with a cited error, even those that do not require rating or award corrective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40485"/>
      </p:ext>
    </p:extLst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Changes To Note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4" y="1589518"/>
            <a:ext cx="11126097" cy="48112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VBMS Note Requirement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Requirement to enter permanent VBMS Note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Per </a:t>
            </a:r>
            <a:r>
              <a:rPr lang="en-US" dirty="0">
                <a:solidFill>
                  <a:srgbClr val="FF0000"/>
                </a:solidFill>
              </a:rPr>
              <a:t>M21-1 III.ii.4.G.2.m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M21-4 Appendix B II.930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Will be added for all error corrections, to include those where an EP 930 is not warranted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Do Not Recall Special Issue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The special issue </a:t>
            </a:r>
            <a:r>
              <a:rPr lang="en-US" sz="2000" i="1" dirty="0"/>
              <a:t>National Quality Review</a:t>
            </a:r>
            <a:r>
              <a:rPr lang="en-US" sz="2000" dirty="0"/>
              <a:t> must be applied immediately and removed when corrective action is executed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National Work Queue (NWQ)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Claim label and special issue must be applied for proper routing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NWQ is priority assigning national quality error corrections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15616"/>
      </p:ext>
    </p:extLst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111" y="10758"/>
            <a:ext cx="9222889" cy="1179321"/>
          </a:xfrm>
        </p:spPr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69571" y="4070234"/>
            <a:ext cx="2667897" cy="231510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788536" y="3646842"/>
            <a:ext cx="4324576" cy="275395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76" y="2334409"/>
            <a:ext cx="2546425" cy="3927884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418453" y="2008131"/>
            <a:ext cx="918672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Robert Johnson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Senior Quality Review Specialist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Quality Review Team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66"/>
                </a:solidFill>
              </a:rPr>
              <a:t>Quality Assurance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Poll Question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1244430" cy="4800524"/>
          </a:xfrm>
        </p:spPr>
        <p:txBody>
          <a:bodyPr/>
          <a:lstStyle/>
          <a:p>
            <a:r>
              <a:rPr lang="en-US" dirty="0"/>
              <a:t>Questions will be shown on the next few slides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Poll graph will be displayed after each question slide</a:t>
            </a:r>
          </a:p>
          <a:p>
            <a:pPr marL="0" indent="0">
              <a:buNone/>
            </a:pPr>
            <a:endParaRPr lang="en-US" sz="1600" dirty="0"/>
          </a:p>
          <a:p>
            <a:pPr lvl="0" eaLnBrk="0" hangingPunct="0"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altLang="en-US" dirty="0"/>
              <a:t>Using your mouse </a:t>
            </a:r>
            <a:r>
              <a:rPr lang="en-US" altLang="en-US" b="1" dirty="0">
                <a:solidFill>
                  <a:srgbClr val="FF0000"/>
                </a:solidFill>
                <a:sym typeface="Wingdings" pitchFamily="2" charset="2"/>
              </a:rPr>
              <a:t></a:t>
            </a:r>
            <a:r>
              <a:rPr lang="en-US" altLang="en-US" dirty="0">
                <a:sym typeface="Wingdings" pitchFamily="2" charset="2"/>
              </a:rPr>
              <a:t>, please </a:t>
            </a:r>
            <a:r>
              <a:rPr lang="en-US" altLang="en-US" dirty="0"/>
              <a:t>select your response</a:t>
            </a:r>
          </a:p>
          <a:p>
            <a:pPr lvl="1" eaLnBrk="0" hangingPunct="0"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altLang="en-US" dirty="0"/>
              <a:t>Please do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altLang="en-US" dirty="0"/>
              <a:t> type your answer into the Chat Box</a:t>
            </a:r>
          </a:p>
          <a:p>
            <a:pPr marL="0" lvl="0" indent="0" eaLnBrk="0" hangingPunct="0">
              <a:buClr>
                <a:srgbClr val="CC0000"/>
              </a:buClr>
              <a:buNone/>
              <a:defRPr/>
            </a:pPr>
            <a:endParaRPr lang="en-US" altLang="en-US" sz="800" dirty="0"/>
          </a:p>
          <a:p>
            <a:pPr marL="860425" lvl="1" indent="-403225" eaLnBrk="0" hangingPunct="0">
              <a:defRPr/>
            </a:pPr>
            <a:r>
              <a:rPr lang="en-US" altLang="en-US" sz="2800" dirty="0"/>
              <a:t>Note:  If you are in a group setting using only one computer,</a:t>
            </a:r>
            <a:br>
              <a:rPr lang="en-US" altLang="en-US" sz="2800" dirty="0"/>
            </a:br>
            <a:r>
              <a:rPr lang="en-US" altLang="en-US" sz="2800" dirty="0"/>
              <a:t>poll the group and have somebody use the mouse at the computer to select the group’s response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Poll results will be discussed after everybody has responded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1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626" y="0"/>
            <a:ext cx="9201374" cy="1179321"/>
          </a:xfrm>
        </p:spPr>
        <p:txBody>
          <a:bodyPr/>
          <a:lstStyle/>
          <a:p>
            <a:r>
              <a:rPr lang="en-US" dirty="0"/>
              <a:t>Poll Question # 1 – Use Mouse to Select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Veteran reports divorce from his spouse who receives an apportionment of his VA benefit. Remove the spouse from the award, but do not discontinue the apportionment without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sending a letter to the Veteran to confirm the divorce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sending a proposed adverse action letter to the Veteran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sending a letter to the spouse to confirm the divorce, or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sending a proposed adverse action letter to the spouse.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 1 -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Sending a proposed adverse action letter to the spouse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dirty="0"/>
              <a:t>Furnish a notice of proposed adverse action to the apportionee and allow 60 days to respond.</a:t>
            </a:r>
          </a:p>
          <a:p>
            <a:pPr marL="457200" lvl="1" indent="0">
              <a:buNone/>
            </a:pPr>
            <a:endParaRPr lang="en-US" sz="1000" dirty="0"/>
          </a:p>
          <a:p>
            <a:pPr lvl="3"/>
            <a:r>
              <a:rPr lang="en-US" sz="2400" dirty="0">
                <a:solidFill>
                  <a:srgbClr val="FF0000"/>
                </a:solidFill>
              </a:rPr>
              <a:t>M21-1 III.v.3.B.1.g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 2 – Use Mouse to Select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Redesigned Automated Decision Letters that notify a claimant of a rating decision must include a copy of the rating decision itself.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True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2097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2017 Quality Call Quiz</a:t>
            </a:r>
            <a:br>
              <a:rPr lang="en-US" dirty="0"/>
            </a:br>
            <a:r>
              <a:rPr lang="en-US" dirty="0"/>
              <a:t>Presented by Bonnie Kirby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96" y="1400202"/>
            <a:ext cx="7725054" cy="426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397699"/>
      </p:ext>
    </p:extLst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 2 -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Redesigned ADL (RADL) decision notices that notify a claimant of a rating decision include a copy of the actual rating decision.</a:t>
            </a:r>
          </a:p>
          <a:p>
            <a:pPr marL="457200" lvl="1" indent="0">
              <a:buNone/>
            </a:pPr>
            <a:endParaRPr lang="en-US" sz="1000" dirty="0"/>
          </a:p>
          <a:p>
            <a:pPr lvl="3"/>
            <a:r>
              <a:rPr lang="en-US" sz="2400" dirty="0">
                <a:solidFill>
                  <a:srgbClr val="FF0000"/>
                </a:solidFill>
              </a:rPr>
              <a:t>M21-1 III.v.2.B.1.f &amp; h</a:t>
            </a:r>
          </a:p>
          <a:p>
            <a:pPr marL="1371600" lvl="3" indent="0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lvl="3"/>
            <a:r>
              <a:rPr lang="en-US" sz="2400" dirty="0">
                <a:solidFill>
                  <a:srgbClr val="FF0000"/>
                </a:solidFill>
              </a:rPr>
              <a:t>M21-1 III.v.2.B.4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70089"/>
      </p:ext>
    </p:extLst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 3 – Use Mouse to Select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1190642" cy="4691641"/>
          </a:xfrm>
        </p:spPr>
        <p:txBody>
          <a:bodyPr/>
          <a:lstStyle/>
          <a:p>
            <a:r>
              <a:rPr lang="en-US" sz="2400" dirty="0"/>
              <a:t>Examination and rating decision narrative confirms a diagnosis of hypothyroidism with mental disturbance, but without myxedema. An evaluation of 100% is assigned. Is the 100% evaluation correct?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  or 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4" y="2787135"/>
            <a:ext cx="5593977" cy="35172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34" y="2787135"/>
            <a:ext cx="5518673" cy="35616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45370"/>
      </p:ext>
    </p:extLst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 3 -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45906" cy="4815316"/>
          </a:xfrm>
        </p:spPr>
        <p:txBody>
          <a:bodyPr/>
          <a:lstStyle/>
          <a:p>
            <a:r>
              <a:rPr lang="en-US" dirty="0"/>
              <a:t>No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100% is not warranted unless there is myxedema. The Evaluation Builder incorrectly generates 100% for hypothyroidism, without myxedema, when </a:t>
            </a:r>
            <a:r>
              <a:rPr lang="en-US" i="1" dirty="0"/>
              <a:t>“mental disturbance”</a:t>
            </a:r>
            <a:r>
              <a:rPr lang="en-US" dirty="0"/>
              <a:t> is selected – it will be updated.</a:t>
            </a:r>
          </a:p>
          <a:p>
            <a:pPr marL="457200" lvl="1" indent="0">
              <a:buNone/>
            </a:pPr>
            <a:endParaRPr lang="en-US" sz="500" dirty="0"/>
          </a:p>
          <a:p>
            <a:pPr lvl="3"/>
            <a:r>
              <a:rPr lang="en-US" sz="2400" dirty="0">
                <a:solidFill>
                  <a:srgbClr val="FF0000"/>
                </a:solidFill>
              </a:rPr>
              <a:t>38 CFR Part 4.119 – DC 7903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92" y="4313878"/>
            <a:ext cx="6638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362846"/>
      </p:ext>
    </p:extLst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 4 – Use Mouse to Select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1072308" cy="4691641"/>
          </a:xfrm>
        </p:spPr>
        <p:txBody>
          <a:bodyPr/>
          <a:lstStyle/>
          <a:p>
            <a:r>
              <a:rPr lang="en-US" dirty="0"/>
              <a:t>Since the stand-alone SMC Calculator has now been added to VBMS-R, it’s no longer required to upload the SMC Calculator results anymore to the claims folder.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True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29984"/>
      </p:ext>
    </p:extLst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 4 -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It is a continued requirement to upload the SMC Calculator results in the claims folder.</a:t>
            </a:r>
          </a:p>
          <a:p>
            <a:pPr marL="457200" lvl="1" indent="0">
              <a:buNone/>
            </a:pPr>
            <a:endParaRPr lang="en-US" sz="1000" dirty="0"/>
          </a:p>
          <a:p>
            <a:pPr lvl="3"/>
            <a:r>
              <a:rPr lang="en-US" sz="2400" dirty="0">
                <a:solidFill>
                  <a:srgbClr val="FF0000"/>
                </a:solidFill>
              </a:rPr>
              <a:t>M21-1 IV.ii.2.H.1.h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62413"/>
      </p:ext>
    </p:extLst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002" y="-1"/>
            <a:ext cx="9858998" cy="1179321"/>
          </a:xfrm>
        </p:spPr>
        <p:txBody>
          <a:bodyPr/>
          <a:lstStyle/>
          <a:p>
            <a:r>
              <a:rPr lang="en-US" dirty="0"/>
              <a:t>Questions – Suggestions – Next Quality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55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310879" y="1411228"/>
            <a:ext cx="9186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Presented by: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Robert Johnson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9" y="2940291"/>
            <a:ext cx="4346090" cy="28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of calendar with pencil pointing at a date" title="Calend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18" y="3613989"/>
            <a:ext cx="4542943" cy="261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Image of wooden box with slot for suggestions" title="Sugges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78" y="2488445"/>
            <a:ext cx="2984923" cy="169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3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Relating to Today’s QC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09" y="1589518"/>
            <a:ext cx="11521439" cy="4811282"/>
          </a:xfrm>
        </p:spPr>
        <p:txBody>
          <a:bodyPr/>
          <a:lstStyle/>
          <a:p>
            <a:r>
              <a:rPr lang="en-US" dirty="0"/>
              <a:t>Questions on topics presented must be emailed to the Compensation Service Quality Review Team @ </a:t>
            </a:r>
            <a:r>
              <a:rPr lang="en-US" dirty="0">
                <a:solidFill>
                  <a:srgbClr val="FF0000"/>
                </a:solidFill>
              </a:rPr>
              <a:t>InternalQRS.VBAVACO@va.gov</a:t>
            </a:r>
          </a:p>
          <a:p>
            <a:pPr lvl="1"/>
            <a:r>
              <a:rPr lang="en-US" dirty="0"/>
              <a:t>Emails must include Cc to your Coach or other RO management</a:t>
            </a:r>
          </a:p>
          <a:p>
            <a:pPr marL="457200" lvl="1" indent="0">
              <a:buNone/>
            </a:pPr>
            <a:endParaRPr lang="en-US" sz="400" dirty="0"/>
          </a:p>
          <a:p>
            <a:pPr lvl="1"/>
            <a:r>
              <a:rPr lang="en-US" dirty="0"/>
              <a:t>Emails must contain the name of the topic(s) with your question(s)</a:t>
            </a:r>
          </a:p>
          <a:p>
            <a:pPr marL="457200" lvl="1" indent="0">
              <a:buNone/>
            </a:pPr>
            <a:endParaRPr lang="en-US" sz="400" dirty="0"/>
          </a:p>
          <a:p>
            <a:pPr lvl="1"/>
            <a:r>
              <a:rPr lang="en-US" dirty="0"/>
              <a:t>Questions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dirty="0"/>
              <a:t> be submitted to the mailbox by COB today (day of the QC)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Questions submitted after COB today will not be accepted</a:t>
            </a:r>
          </a:p>
          <a:p>
            <a:pPr marL="914400" lvl="2" indent="0">
              <a:buNone/>
            </a:pPr>
            <a:endParaRPr lang="en-US" sz="400" dirty="0"/>
          </a:p>
          <a:p>
            <a:pPr marL="860425" lvl="1" indent="-403225"/>
            <a:r>
              <a:rPr lang="en-US" dirty="0"/>
              <a:t>Email questions are limited to those pertaining to </a:t>
            </a:r>
            <a:r>
              <a:rPr lang="en-US" i="1" dirty="0"/>
              <a:t>only</a:t>
            </a:r>
            <a:r>
              <a:rPr lang="en-US" dirty="0"/>
              <a:t> the topics presented, and responses will </a:t>
            </a:r>
            <a:r>
              <a:rPr lang="en-US" i="1" dirty="0"/>
              <a:t>not</a:t>
            </a:r>
            <a:r>
              <a:rPr lang="en-US" dirty="0"/>
              <a:t> be provided to any questions that are not related to the topics presented during today’s Quality Call</a:t>
            </a:r>
          </a:p>
          <a:p>
            <a:pPr marL="457200" lvl="1" indent="0">
              <a:buNone/>
            </a:pPr>
            <a:endParaRPr lang="en-US" sz="1000" dirty="0"/>
          </a:p>
          <a:p>
            <a:pPr indent="-403225"/>
            <a:r>
              <a:rPr lang="en-US" dirty="0"/>
              <a:t>Questions will be posted with official guidance in the Call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2" y="-1"/>
            <a:ext cx="9233647" cy="1179321"/>
          </a:xfrm>
        </p:spPr>
        <p:txBody>
          <a:bodyPr/>
          <a:lstStyle/>
          <a:p>
            <a:r>
              <a:rPr lang="en-US" dirty="0"/>
              <a:t>Do You Have Suggestions for Topics?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8" y="1589518"/>
            <a:ext cx="11675632" cy="4800524"/>
          </a:xfrm>
        </p:spPr>
        <p:txBody>
          <a:bodyPr/>
          <a:lstStyle/>
          <a:p>
            <a:r>
              <a:rPr lang="en-US" sz="2600" dirty="0"/>
              <a:t>Please feel free to email your topic suggestions to the Compensation Service Quality Review Team @ </a:t>
            </a:r>
            <a:r>
              <a:rPr lang="en-US" sz="2600" dirty="0">
                <a:solidFill>
                  <a:srgbClr val="FF0000"/>
                </a:solidFill>
              </a:rPr>
              <a:t>InternalQRS.VBAVACO@va.gov</a:t>
            </a:r>
            <a:endParaRPr lang="en-US" sz="2600" dirty="0"/>
          </a:p>
          <a:p>
            <a:pPr lvl="1"/>
            <a:r>
              <a:rPr lang="en-US" dirty="0"/>
              <a:t>In your email, be sure to include:</a:t>
            </a:r>
          </a:p>
          <a:p>
            <a:pPr lvl="2"/>
            <a:r>
              <a:rPr lang="en-US" dirty="0"/>
              <a:t>Cc to your Coach or other RO management</a:t>
            </a:r>
          </a:p>
          <a:p>
            <a:pPr lvl="2"/>
            <a:r>
              <a:rPr lang="en-US" dirty="0"/>
              <a:t>Name of the topic</a:t>
            </a:r>
          </a:p>
          <a:p>
            <a:pPr lvl="2"/>
            <a:r>
              <a:rPr lang="en-US" dirty="0"/>
              <a:t>Intended audience (VSR – SVSR – RVSR – DRO – AQRS – RQRS)</a:t>
            </a:r>
          </a:p>
          <a:p>
            <a:pPr lvl="2"/>
            <a:r>
              <a:rPr lang="en-US" dirty="0"/>
              <a:t>Applicable M21-1 and/or 38 CFR citations</a:t>
            </a:r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sz="2600" dirty="0"/>
              <a:t>Quality Call Notes can be found at the STAR Home Page on the Compensation Service Intranet site, TMS, and VBA Learning Catalog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600" dirty="0"/>
              <a:t>Audio recordings of the Quality Calls with separate copies of the PowerPoint slides can be found in both TMS and VBA Learning Catalog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94" y="-1"/>
            <a:ext cx="9244405" cy="1179321"/>
          </a:xfrm>
        </p:spPr>
        <p:txBody>
          <a:bodyPr/>
          <a:lstStyle/>
          <a:p>
            <a:r>
              <a:rPr lang="en-US" dirty="0"/>
              <a:t>Next Quality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58</a:t>
            </a:fld>
            <a:endParaRPr lang="en-US" dirty="0"/>
          </a:p>
        </p:txBody>
      </p:sp>
      <p:pic>
        <p:nvPicPr>
          <p:cNvPr id="5" name="Picture 5" descr="Image of calendar with pencil pointing at a date" title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60" y="1435692"/>
            <a:ext cx="9344627" cy="36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798" y="5095400"/>
            <a:ext cx="11506201" cy="129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3275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9pPr>
          </a:lstStyle>
          <a:p>
            <a:pPr marL="225425" indent="-22542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66"/>
                </a:solidFill>
                <a:latin typeface="Arial" charset="0"/>
                <a:cs typeface="Arial" charset="0"/>
              </a:rPr>
              <a:t>A Compensation Service Quality Call is usually presented each month</a:t>
            </a:r>
          </a:p>
          <a:p>
            <a:pPr marL="225425" indent="-225425">
              <a:buNone/>
              <a:defRPr/>
            </a:pPr>
            <a:endParaRPr lang="en-US" altLang="en-US" sz="1000" kern="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225425" indent="-22542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66"/>
                </a:solidFill>
                <a:latin typeface="Arial" charset="0"/>
                <a:cs typeface="Arial" charset="0"/>
              </a:rPr>
              <a:t>Next Quality Call – Wednesday, February 14th at 1:30 pm Eastern</a:t>
            </a:r>
            <a:endParaRPr lang="en-US" altLang="en-US" sz="2800" kern="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1126096" cy="4811282"/>
          </a:xfrm>
        </p:spPr>
        <p:txBody>
          <a:bodyPr/>
          <a:lstStyle/>
          <a:p>
            <a:r>
              <a:rPr lang="en-US" dirty="0"/>
              <a:t>Questions will be shown on the next few slides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Quiz screen will be displayed after each question slide</a:t>
            </a:r>
          </a:p>
          <a:p>
            <a:pPr marL="0" indent="0">
              <a:buNone/>
            </a:pPr>
            <a:endParaRPr lang="en-US" sz="1600" dirty="0"/>
          </a:p>
          <a:p>
            <a:pPr lvl="0" eaLnBrk="0" hangingPunct="0"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altLang="en-US" dirty="0"/>
              <a:t>Using your mouse </a:t>
            </a:r>
            <a:r>
              <a:rPr lang="en-US" altLang="en-US" b="1" dirty="0">
                <a:solidFill>
                  <a:srgbClr val="FF0000"/>
                </a:solidFill>
                <a:sym typeface="Wingdings" pitchFamily="2" charset="2"/>
              </a:rPr>
              <a:t></a:t>
            </a:r>
            <a:r>
              <a:rPr lang="en-US" altLang="en-US" dirty="0">
                <a:sym typeface="Wingdings" pitchFamily="2" charset="2"/>
              </a:rPr>
              <a:t>, please </a:t>
            </a:r>
            <a:r>
              <a:rPr lang="en-US" altLang="en-US" dirty="0"/>
              <a:t>select your response</a:t>
            </a:r>
          </a:p>
          <a:p>
            <a:pPr lvl="1" eaLnBrk="0" hangingPunct="0"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altLang="en-US" dirty="0"/>
              <a:t>Please do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altLang="en-US" dirty="0"/>
              <a:t> type your answer into the Chat Box</a:t>
            </a:r>
          </a:p>
          <a:p>
            <a:pPr marL="0" lvl="0" indent="0" eaLnBrk="0" hangingPunct="0">
              <a:buClr>
                <a:srgbClr val="CC0000"/>
              </a:buClr>
              <a:buNone/>
              <a:defRPr/>
            </a:pPr>
            <a:endParaRPr lang="en-US" altLang="en-US" sz="800" dirty="0"/>
          </a:p>
          <a:p>
            <a:pPr lvl="1" eaLnBrk="0" hangingPunct="0">
              <a:defRPr/>
            </a:pPr>
            <a:r>
              <a:rPr lang="en-US" altLang="en-US" sz="2800" dirty="0"/>
              <a:t>Note:  If you are in a group setting using only one computer,</a:t>
            </a:r>
            <a:br>
              <a:rPr lang="en-US" altLang="en-US" sz="2800" dirty="0"/>
            </a:br>
            <a:r>
              <a:rPr lang="en-US" altLang="en-US" sz="2800" dirty="0"/>
              <a:t>poll the group and have somebody use the mouse at the computer to select the group’s response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Quiz results will be discussed after everybody has responded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6649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 1 – Use Mouse to Select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M21-1 III.iv.4, </a:t>
            </a:r>
            <a:r>
              <a:rPr lang="en-US" i="1" dirty="0"/>
              <a:t>Rating Specific Disabilities</a:t>
            </a:r>
            <a:r>
              <a:rPr lang="en-US" dirty="0"/>
              <a:t>, will be undergoing reorganization to correspond with 38 CFR Part 4.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True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Answer #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867913" cy="4691641"/>
          </a:xfrm>
        </p:spPr>
        <p:txBody>
          <a:bodyPr/>
          <a:lstStyle/>
          <a:p>
            <a:r>
              <a:rPr lang="en-US" dirty="0"/>
              <a:t>True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This reorganization will pave the way for upcoming VASRD updates in 38 CFR Part 4. Please pay attention to the Key Changes documents, and remember that there could be a brief time where a manual citation appears incorrect or missing information as it is being transitioned to its new location.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5607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 2 - Use Mouse to Select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developing a Camp Lejeune claim, which of the following is required before routing the case to the appropriate RO?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Resolving any character of discharge issue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Verifying a diagnosis for the claimed condition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Both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Neither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68017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heme/theme1.xml><?xml version="1.0" encoding="utf-8"?>
<a:theme xmlns:a="http://schemas.openxmlformats.org/drawingml/2006/main" name="Ppt0000000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SecBrfNo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cBrfNov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BrfNov2002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C273D991D8B4F842A13ABA0213F79" ma:contentTypeVersion="5" ma:contentTypeDescription="Create a new document." ma:contentTypeScope="" ma:versionID="9fd1c5dee9eedd5789b2cf83637445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57c874d83dd4655ec0666828c06b8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F841B9-F256-4CB1-97A0-D3BB93DA76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4C589C-E749-4E09-BE96-83E03099E9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CD7B6E5-0F04-4CEF-A7BC-E28EF6BF7FB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16875</TotalTime>
  <Words>2978</Words>
  <Application>Microsoft Office PowerPoint</Application>
  <PresentationFormat>Widescreen</PresentationFormat>
  <Paragraphs>454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Arial Black</vt:lpstr>
      <vt:lpstr>Calibri</vt:lpstr>
      <vt:lpstr>Century Schoolbook</vt:lpstr>
      <vt:lpstr>Courier New</vt:lpstr>
      <vt:lpstr>Tahoma</vt:lpstr>
      <vt:lpstr>Times New Roman</vt:lpstr>
      <vt:lpstr>Verdana</vt:lpstr>
      <vt:lpstr>Wingdings</vt:lpstr>
      <vt:lpstr>Ppt0000000</vt:lpstr>
      <vt:lpstr>FOR TMS TRAINING CREDIT</vt:lpstr>
      <vt:lpstr>PowerPoint Presentation</vt:lpstr>
      <vt:lpstr>Welcome to the January 2018 Quality Call</vt:lpstr>
      <vt:lpstr>Opening Remarks</vt:lpstr>
      <vt:lpstr>December 2017 Quality Call Quiz Presented by Bonnie Kirby</vt:lpstr>
      <vt:lpstr>Quiz Question Guidance</vt:lpstr>
      <vt:lpstr>Quiz Question # 1 – Use Mouse to Select Answer</vt:lpstr>
      <vt:lpstr>Quiz Answer # 1</vt:lpstr>
      <vt:lpstr>Quiz Question # 2 - Use Mouse to Select Answer</vt:lpstr>
      <vt:lpstr>Quiz Answer # 2</vt:lpstr>
      <vt:lpstr>Quiz Question # 3 – Use Mouse to Select Answer</vt:lpstr>
      <vt:lpstr>Quiz Answer # 3</vt:lpstr>
      <vt:lpstr>Quiz Question # 4 – Use Mouse to Select Answer</vt:lpstr>
      <vt:lpstr>Quiz Answer # 4</vt:lpstr>
      <vt:lpstr>What’s New in M21-1?</vt:lpstr>
      <vt:lpstr>Adjusting Apportioned Awards</vt:lpstr>
      <vt:lpstr>Adjusting Apportioned Awards (Cont’d)</vt:lpstr>
      <vt:lpstr>Redesigned Automated Decision Letter (RADL)</vt:lpstr>
      <vt:lpstr>Deployment of RADL (Cont’d)</vt:lpstr>
      <vt:lpstr>Redesigned Automated Decision Letter Project</vt:lpstr>
      <vt:lpstr>Manual Guidance and Updates</vt:lpstr>
      <vt:lpstr>RADL Overview</vt:lpstr>
      <vt:lpstr>RADL Overview (Cont’d)</vt:lpstr>
      <vt:lpstr>Major RADL Updates with VBMS 14.0</vt:lpstr>
      <vt:lpstr>Major RADL Updates with VBMS 14.0 (Cont’d)</vt:lpstr>
      <vt:lpstr>Your Benefits Information</vt:lpstr>
      <vt:lpstr>Requesting Information</vt:lpstr>
      <vt:lpstr>Additional Benefits</vt:lpstr>
      <vt:lpstr>Rating Criteria Clarifications</vt:lpstr>
      <vt:lpstr>Hypothyroidism With Myxedema (DC 7903)</vt:lpstr>
      <vt:lpstr>Tinnitus (DC 6260)</vt:lpstr>
      <vt:lpstr>Tinnitus (DC 6260) (Cont’d)</vt:lpstr>
      <vt:lpstr>Q-Tips</vt:lpstr>
      <vt:lpstr>PowerPoint Presentation</vt:lpstr>
      <vt:lpstr>Q-Tip # 1</vt:lpstr>
      <vt:lpstr>Q-Tip # 2</vt:lpstr>
      <vt:lpstr>Step 1</vt:lpstr>
      <vt:lpstr>Step 1 (Cont’d)</vt:lpstr>
      <vt:lpstr>Step 2 – This is Important !</vt:lpstr>
      <vt:lpstr>Step 2 (Cont’d)</vt:lpstr>
      <vt:lpstr>National Quality Error Correction Guidance</vt:lpstr>
      <vt:lpstr>Standard Operating Procedures (SOP)</vt:lpstr>
      <vt:lpstr>Significant Changes To Note</vt:lpstr>
      <vt:lpstr>Significant Changes To Note (Cont’d)</vt:lpstr>
      <vt:lpstr>Poll Questions</vt:lpstr>
      <vt:lpstr>Interactive Poll Question Guidance</vt:lpstr>
      <vt:lpstr>Poll Question # 1 – Use Mouse to Select Answer</vt:lpstr>
      <vt:lpstr>Poll Question # 1 - Answer</vt:lpstr>
      <vt:lpstr>Poll Question # 2 – Use Mouse to Select Answer</vt:lpstr>
      <vt:lpstr>Poll Question # 2 - Answer</vt:lpstr>
      <vt:lpstr>Poll Question # 3 – Use Mouse to Select Answer</vt:lpstr>
      <vt:lpstr>Poll Question # 3 - Answer</vt:lpstr>
      <vt:lpstr>Poll Question # 4 – Use Mouse to Select Answer</vt:lpstr>
      <vt:lpstr>Poll Question # 4 - Answer</vt:lpstr>
      <vt:lpstr>Questions – Suggestions – Next Quality Call</vt:lpstr>
      <vt:lpstr>Questions Relating to Today’s QC Topics</vt:lpstr>
      <vt:lpstr>Do You Have Suggestions for Topics?</vt:lpstr>
      <vt:lpstr>Next Quality Call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Call January 2018 - Compensation Service PowerPoint Presentation</dc:title>
  <dc:subject>Quality Call PowerPoint</dc:subject>
  <dc:creator>Department of Veterans Affairs, Veterans Benefits Administration, Compensation Service, STAFF</dc:creator>
  <cp:keywords>quality assurance,issues,trends,authorization quality,rating quality</cp:keywords>
  <dc:description>This is the presentation for the January 2018 Compensation Service Quality Call.</dc:description>
  <cp:lastModifiedBy>Kathy Poole</cp:lastModifiedBy>
  <cp:revision>1264</cp:revision>
  <dcterms:created xsi:type="dcterms:W3CDTF">2014-04-30T02:32:11Z</dcterms:created>
  <dcterms:modified xsi:type="dcterms:W3CDTF">2018-01-17T13:49:00Z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0x01010017BC273D991D8B4F842A13ABA0213F79</vt:lpwstr>
  </property>
  <property fmtid="{D5CDD505-2E9C-101B-9397-08002B2CF9AE}" pid="8" name="Type">
    <vt:lpwstr>Presentation</vt:lpwstr>
  </property>
  <property fmtid="{D5CDD505-2E9C-101B-9397-08002B2CF9AE}" pid="9" name="Language">
    <vt:lpwstr>en</vt:lpwstr>
  </property>
</Properties>
</file>