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26"/>
  </p:notesMasterIdLst>
  <p:handoutMasterIdLst>
    <p:handoutMasterId r:id="rId27"/>
  </p:handoutMasterIdLst>
  <p:sldIdLst>
    <p:sldId id="256" r:id="rId5"/>
    <p:sldId id="258" r:id="rId6"/>
    <p:sldId id="260" r:id="rId7"/>
    <p:sldId id="295" r:id="rId8"/>
    <p:sldId id="334" r:id="rId9"/>
    <p:sldId id="335" r:id="rId10"/>
    <p:sldId id="336" r:id="rId11"/>
    <p:sldId id="337" r:id="rId12"/>
    <p:sldId id="338" r:id="rId13"/>
    <p:sldId id="339" r:id="rId14"/>
    <p:sldId id="346" r:id="rId15"/>
    <p:sldId id="350" r:id="rId16"/>
    <p:sldId id="356" r:id="rId17"/>
    <p:sldId id="351" r:id="rId18"/>
    <p:sldId id="352" r:id="rId19"/>
    <p:sldId id="353" r:id="rId20"/>
    <p:sldId id="354" r:id="rId21"/>
    <p:sldId id="355" r:id="rId22"/>
    <p:sldId id="357" r:id="rId23"/>
    <p:sldId id="333" r:id="rId24"/>
    <p:sldId id="26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y, Lindsay" initials="LF" lastIdx="3" clrIdx="0"/>
  <p:cmAuthor id="1" name="Stevens, Denise R" initials="SDR" lastIdx="2" clrIdx="1"/>
  <p:cmAuthor id="2" name="Marchand, Christy" initials="CM" lastIdx="3" clrIdx="2"/>
  <p:cmAuthor id="3" name="Virnig, Lori B" initials="VLB" lastIdx="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CB0F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6755D5-C5A4-4938-95F6-116051286D80}" v="2" dt="2022-05-10T22:59:59.972"/>
    <p1510:client id="{83D946E1-AAC0-4E7D-B216-F8A391BB4A64}" v="2" dt="2022-05-11T21:02:31.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44" autoAdjust="0"/>
  </p:normalViewPr>
  <p:slideViewPr>
    <p:cSldViewPr>
      <p:cViewPr varScale="1">
        <p:scale>
          <a:sx n="91" d="100"/>
          <a:sy n="91" d="100"/>
        </p:scale>
        <p:origin x="1494" y="66"/>
      </p:cViewPr>
      <p:guideLst>
        <p:guide orient="horz" pos="2160"/>
        <p:guide pos="2880"/>
      </p:guideLst>
    </p:cSldViewPr>
  </p:slideViewPr>
  <p:outlineViewPr>
    <p:cViewPr>
      <p:scale>
        <a:sx n="33" d="100"/>
        <a:sy n="33" d="100"/>
      </p:scale>
      <p:origin x="0" y="-9732"/>
    </p:cViewPr>
  </p:outlineViewPr>
  <p:notesTextViewPr>
    <p:cViewPr>
      <p:scale>
        <a:sx n="1" d="1"/>
        <a:sy n="1" d="1"/>
      </p:scale>
      <p:origin x="0" y="0"/>
    </p:cViewPr>
  </p:notesTextViewPr>
  <p:sorterViewPr>
    <p:cViewPr varScale="1">
      <p:scale>
        <a:sx n="100" d="100"/>
        <a:sy n="100" d="100"/>
      </p:scale>
      <p:origin x="0" y="-576"/>
    </p:cViewPr>
  </p:sorterViewPr>
  <p:notesViewPr>
    <p:cSldViewPr showGuides="1">
      <p:cViewPr>
        <p:scale>
          <a:sx n="100" d="100"/>
          <a:sy n="100" d="100"/>
        </p:scale>
        <p:origin x="-3504" y="4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ridge, Bisheba D., VBAVACO" userId="S::bisheba.akridge@va.gov::8c732568-38ca-4372-b77f-c5d2ff78d148" providerId="AD" clId="Web-{086755D5-C5A4-4938-95F6-116051286D80}"/>
    <pc:docChg chg="modSld">
      <pc:chgData name="Akridge, Bisheba D., VBAVACO" userId="S::bisheba.akridge@va.gov::8c732568-38ca-4372-b77f-c5d2ff78d148" providerId="AD" clId="Web-{086755D5-C5A4-4938-95F6-116051286D80}" dt="2022-05-10T22:59:59.972" v="1" actId="20577"/>
      <pc:docMkLst>
        <pc:docMk/>
      </pc:docMkLst>
      <pc:sldChg chg="modSp">
        <pc:chgData name="Akridge, Bisheba D., VBAVACO" userId="S::bisheba.akridge@va.gov::8c732568-38ca-4372-b77f-c5d2ff78d148" providerId="AD" clId="Web-{086755D5-C5A4-4938-95F6-116051286D80}" dt="2022-05-10T22:59:59.972" v="1" actId="20577"/>
        <pc:sldMkLst>
          <pc:docMk/>
          <pc:sldMk cId="3900007047" sldId="334"/>
        </pc:sldMkLst>
        <pc:spChg chg="mod">
          <ac:chgData name="Akridge, Bisheba D., VBAVACO" userId="S::bisheba.akridge@va.gov::8c732568-38ca-4372-b77f-c5d2ff78d148" providerId="AD" clId="Web-{086755D5-C5A4-4938-95F6-116051286D80}" dt="2022-05-10T22:59:59.972" v="1" actId="20577"/>
          <ac:spMkLst>
            <pc:docMk/>
            <pc:sldMk cId="3900007047" sldId="334"/>
            <ac:spMk id="3" creationId="{00000000-0000-0000-0000-000000000000}"/>
          </ac:spMkLst>
        </pc:spChg>
      </pc:sldChg>
    </pc:docChg>
  </pc:docChgLst>
  <pc:docChgLst>
    <pc:chgData name="Mattos, Hector L., VBAVACO" userId="0a730db2-cd94-4cee-a4a1-b376b162454c" providerId="ADAL" clId="{83D946E1-AAC0-4E7D-B216-F8A391BB4A64}"/>
    <pc:docChg chg="modSld">
      <pc:chgData name="Mattos, Hector L., VBAVACO" userId="0a730db2-cd94-4cee-a4a1-b376b162454c" providerId="ADAL" clId="{83D946E1-AAC0-4E7D-B216-F8A391BB4A64}" dt="2022-05-11T21:02:31.975" v="1"/>
      <pc:docMkLst>
        <pc:docMk/>
      </pc:docMkLst>
      <pc:sldChg chg="modAnim">
        <pc:chgData name="Mattos, Hector L., VBAVACO" userId="0a730db2-cd94-4cee-a4a1-b376b162454c" providerId="ADAL" clId="{83D946E1-AAC0-4E7D-B216-F8A391BB4A64}" dt="2022-05-11T21:02:31.975" v="1"/>
        <pc:sldMkLst>
          <pc:docMk/>
          <pc:sldMk cId="3600361722" sldId="3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59B50AC-D815-41F0-8A3F-D6DE23E37E99}" type="datetimeFigureOut">
              <a:rPr lang="en-US" smtClean="0"/>
              <a:t>5/18/2022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D7C2F3-B147-4374-861B-9393BDA2361F}" type="slidenum">
              <a:rPr lang="en-US" smtClean="0"/>
              <a:t>‹#›</a:t>
            </a:fld>
            <a:endParaRPr lang="en-US" dirty="0"/>
          </a:p>
        </p:txBody>
      </p:sp>
    </p:spTree>
    <p:extLst>
      <p:ext uri="{BB962C8B-B14F-4D97-AF65-F5344CB8AC3E}">
        <p14:creationId xmlns:p14="http://schemas.microsoft.com/office/powerpoint/2010/main" val="1986677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DCD669-B84C-461C-BB53-FF0867AC6EF9}" type="datetimeFigureOut">
              <a:rPr lang="en-US" smtClean="0"/>
              <a:t>5/18/2022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CECF49-2165-4CE7-B39E-10D80CF3C557}" type="slidenum">
              <a:rPr lang="en-US" smtClean="0"/>
              <a:t>‹#›</a:t>
            </a:fld>
            <a:endParaRPr lang="en-US" dirty="0"/>
          </a:p>
        </p:txBody>
      </p:sp>
    </p:spTree>
    <p:extLst>
      <p:ext uri="{BB962C8B-B14F-4D97-AF65-F5344CB8AC3E}">
        <p14:creationId xmlns:p14="http://schemas.microsoft.com/office/powerpoint/2010/main" val="309350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3CECF49-2165-4CE7-B39E-10D80CF3C557}" type="slidenum">
              <a:rPr lang="en-US" smtClean="0"/>
              <a:t>1</a:t>
            </a:fld>
            <a:endParaRPr lang="en-US" dirty="0"/>
          </a:p>
        </p:txBody>
      </p:sp>
    </p:spTree>
    <p:extLst>
      <p:ext uri="{BB962C8B-B14F-4D97-AF65-F5344CB8AC3E}">
        <p14:creationId xmlns:p14="http://schemas.microsoft.com/office/powerpoint/2010/main" val="2726093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a:t>
            </a:fld>
            <a:endParaRPr lang="en-US" dirty="0"/>
          </a:p>
        </p:txBody>
      </p:sp>
    </p:spTree>
    <p:extLst>
      <p:ext uri="{BB962C8B-B14F-4D97-AF65-F5344CB8AC3E}">
        <p14:creationId xmlns:p14="http://schemas.microsoft.com/office/powerpoint/2010/main" val="71265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a:t>
            </a:fld>
            <a:endParaRPr lang="en-US" dirty="0"/>
          </a:p>
        </p:txBody>
      </p:sp>
    </p:spTree>
    <p:extLst>
      <p:ext uri="{BB962C8B-B14F-4D97-AF65-F5344CB8AC3E}">
        <p14:creationId xmlns:p14="http://schemas.microsoft.com/office/powerpoint/2010/main" val="163653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4</a:t>
            </a:fld>
            <a:endParaRPr lang="en-US" dirty="0"/>
          </a:p>
        </p:txBody>
      </p:sp>
    </p:spTree>
    <p:extLst>
      <p:ext uri="{BB962C8B-B14F-4D97-AF65-F5344CB8AC3E}">
        <p14:creationId xmlns:p14="http://schemas.microsoft.com/office/powerpoint/2010/main" val="418610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11</a:t>
            </a:fld>
            <a:endParaRPr lang="en-US" dirty="0"/>
          </a:p>
        </p:txBody>
      </p:sp>
    </p:spTree>
    <p:extLst>
      <p:ext uri="{BB962C8B-B14F-4D97-AF65-F5344CB8AC3E}">
        <p14:creationId xmlns:p14="http://schemas.microsoft.com/office/powerpoint/2010/main" val="397948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18</a:t>
            </a:fld>
            <a:endParaRPr lang="en-US" dirty="0"/>
          </a:p>
        </p:txBody>
      </p:sp>
    </p:spTree>
    <p:extLst>
      <p:ext uri="{BB962C8B-B14F-4D97-AF65-F5344CB8AC3E}">
        <p14:creationId xmlns:p14="http://schemas.microsoft.com/office/powerpoint/2010/main" val="258257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21</a:t>
            </a:fld>
            <a:endParaRPr lang="en-US" dirty="0"/>
          </a:p>
        </p:txBody>
      </p:sp>
    </p:spTree>
    <p:extLst>
      <p:ext uri="{BB962C8B-B14F-4D97-AF65-F5344CB8AC3E}">
        <p14:creationId xmlns:p14="http://schemas.microsoft.com/office/powerpoint/2010/main" val="161287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tx1"/>
                </a:solidFill>
                <a:latin typeface="+mn-lt"/>
                <a:ea typeface="+mn-ea"/>
                <a:cs typeface="+mn-cs"/>
              </a:defRPr>
            </a:lvl1pPr>
          </a:lstStyle>
          <a:p>
            <a:r>
              <a:rPr lang="en-US" dirty="0"/>
              <a:t>06/07/17</a:t>
            </a:r>
          </a:p>
        </p:txBody>
      </p:sp>
      <p:sp>
        <p:nvSpPr>
          <p:cNvPr id="5" name="Slide Number Placeholder 5"/>
          <p:cNvSpPr>
            <a:spLocks noGrp="1"/>
          </p:cNvSpPr>
          <p:nvPr>
            <p:ph type="sldNum" sz="quarter" idx="12"/>
          </p:nvPr>
        </p:nvSpPr>
        <p:spPr>
          <a:xfrm>
            <a:off x="7010400" y="6609522"/>
            <a:ext cx="2133600" cy="217833"/>
          </a:xfrm>
          <a:prstGeom prst="rect">
            <a:avLst/>
          </a:prstGeom>
        </p:spPr>
        <p:txBody>
          <a:bodyPr/>
          <a:lstStyle>
            <a:lvl1pPr algn="r">
              <a:defRPr sz="1400">
                <a:solidFill>
                  <a:schemeClr val="tx1"/>
                </a:solidFill>
              </a:defRPr>
            </a:lvl1pPr>
          </a:lstStyle>
          <a:p>
            <a:fld id="{3FE40F6C-36E6-4965-9D21-698197C3108F}" type="slidenum">
              <a:rPr lang="en-US" smtClean="0"/>
              <a:pPr/>
              <a:t>‹#›</a:t>
            </a:fld>
            <a:endParaRPr lang="en-US" dirty="0"/>
          </a:p>
        </p:txBody>
      </p:sp>
      <p:sp>
        <p:nvSpPr>
          <p:cNvPr id="6" name="Footer Placeholder 4"/>
          <p:cNvSpPr>
            <a:spLocks noGrp="1"/>
          </p:cNvSpPr>
          <p:nvPr>
            <p:ph type="ftr" sz="quarter" idx="3"/>
          </p:nvPr>
        </p:nvSpPr>
        <p:spPr>
          <a:xfrm>
            <a:off x="152400" y="6599182"/>
            <a:ext cx="4272643" cy="229001"/>
          </a:xfrm>
          <a:prstGeom prst="rect">
            <a:avLst/>
          </a:prstGeom>
        </p:spPr>
        <p:txBody>
          <a:bodyPr/>
          <a:lstStyle>
            <a:lvl1pPr algn="l">
              <a:defRPr sz="1200">
                <a:solidFill>
                  <a:schemeClr val="tx1"/>
                </a:solidFill>
              </a:defRPr>
            </a:lvl1pPr>
          </a:lstStyle>
          <a:p>
            <a:r>
              <a:rPr lang="en-US" sz="1400" dirty="0"/>
              <a:t>Phase 5, Part 5b Knowledge Check Preparation</a:t>
            </a:r>
          </a:p>
        </p:txBody>
      </p:sp>
    </p:spTree>
    <p:extLst>
      <p:ext uri="{BB962C8B-B14F-4D97-AF65-F5344CB8AC3E}">
        <p14:creationId xmlns:p14="http://schemas.microsoft.com/office/powerpoint/2010/main" val="264730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Phase 5, Part 5b Knowledge Check Preparation</a:t>
            </a:r>
          </a:p>
        </p:txBody>
      </p:sp>
      <p:sp>
        <p:nvSpPr>
          <p:cNvPr id="12"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dirty="0"/>
              <a:t>06/07/17</a:t>
            </a:r>
          </a:p>
        </p:txBody>
      </p:sp>
    </p:spTree>
    <p:extLst>
      <p:ext uri="{BB962C8B-B14F-4D97-AF65-F5344CB8AC3E}">
        <p14:creationId xmlns:p14="http://schemas.microsoft.com/office/powerpoint/2010/main" val="75992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152400" y="1219200"/>
            <a:ext cx="4297680" cy="51054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1"/>
          </p:nvPr>
        </p:nvSpPr>
        <p:spPr>
          <a:xfrm>
            <a:off x="4648200" y="1219200"/>
            <a:ext cx="4297680" cy="5105400"/>
          </a:xfrm>
        </p:spPr>
        <p:txBody>
          <a:bodyPr/>
          <a:lstStyle>
            <a:lvl2pPr marL="742950" indent="-285750">
              <a:defRPr lang="en-US" sz="24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Phase 5, Part 5b Knowledge Check Preparation</a:t>
            </a:r>
          </a:p>
        </p:txBody>
      </p:sp>
      <p:sp>
        <p:nvSpPr>
          <p:cNvPr id="9" name="Date Placeholder 3"/>
          <p:cNvSpPr>
            <a:spLocks noGrp="1"/>
          </p:cNvSpPr>
          <p:nvPr>
            <p:ph type="dt" sz="half" idx="13"/>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dirty="0"/>
              <a:t>06/07/17</a:t>
            </a:r>
          </a:p>
        </p:txBody>
      </p:sp>
    </p:spTree>
    <p:extLst>
      <p:ext uri="{BB962C8B-B14F-4D97-AF65-F5344CB8AC3E}">
        <p14:creationId xmlns:p14="http://schemas.microsoft.com/office/powerpoint/2010/main" val="225835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txBox="1">
            <a:spLocks/>
          </p:cNvSpPr>
          <p:nvPr userDrawn="1"/>
        </p:nvSpPr>
        <p:spPr>
          <a:xfrm>
            <a:off x="460744" y="1117600"/>
            <a:ext cx="8261498" cy="5206999"/>
          </a:xfrm>
          <a:prstGeom prst="rect">
            <a:avLst/>
          </a:prstGeom>
          <a:solidFill>
            <a:srgbClr val="7CB0F0"/>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Arial" panose="020B0604020202020204" pitchFamily="34" charset="0"/>
              </a:rPr>
              <a:t>SCENARIO:</a:t>
            </a:r>
          </a:p>
          <a:p>
            <a:pPr marL="0" indent="0">
              <a:buFont typeface="Arial" panose="020B0604020202020204" pitchFamily="34" charset="0"/>
              <a:buNone/>
            </a:pPr>
            <a:endParaRPr lang="en-US" sz="2000" b="0" dirty="0">
              <a:latin typeface="Arial" panose="020B0604020202020204" pitchFamily="34" charset="0"/>
            </a:endParaRPr>
          </a:p>
        </p:txBody>
      </p:sp>
      <p:sp>
        <p:nvSpPr>
          <p:cNvPr id="4" name="Slide Number Placeholder 5"/>
          <p:cNvSpPr>
            <a:spLocks noGrp="1"/>
          </p:cNvSpPr>
          <p:nvPr>
            <p:ph type="sldNum" sz="quarter" idx="12"/>
          </p:nvPr>
        </p:nvSpPr>
        <p:spPr>
          <a:xfrm>
            <a:off x="6934200" y="6602268"/>
            <a:ext cx="2133600" cy="217833"/>
          </a:xfrm>
          <a:prstGeom prst="rect">
            <a:avLst/>
          </a:prstGeom>
        </p:spPr>
        <p:txBody>
          <a:bodyPr/>
          <a:lstStyle>
            <a:lvl1pPr algn="r">
              <a:defRPr sz="1400">
                <a:solidFill>
                  <a:schemeClr val="bg1"/>
                </a:solidFill>
              </a:defRPr>
            </a:lvl1pPr>
          </a:lstStyle>
          <a:p>
            <a:fld id="{3FE40F6C-36E6-4965-9D21-698197C3108F}" type="slidenum">
              <a:rPr lang="en-US" smtClean="0"/>
              <a:pPr/>
              <a:t>‹#›</a:t>
            </a:fld>
            <a:endParaRPr lang="en-US" dirty="0"/>
          </a:p>
        </p:txBody>
      </p:sp>
      <p:sp>
        <p:nvSpPr>
          <p:cNvPr id="5"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sz="1400" dirty="0">
                <a:solidFill>
                  <a:schemeClr val="bg1"/>
                </a:solidFill>
              </a:rPr>
              <a:t>Phase 5, Part 5b Knowledge Check Preparation</a:t>
            </a:r>
          </a:p>
        </p:txBody>
      </p:sp>
      <p:sp>
        <p:nvSpPr>
          <p:cNvPr id="6" name="Date Placeholder 3"/>
          <p:cNvSpPr>
            <a:spLocks noGrp="1"/>
          </p:cNvSpPr>
          <p:nvPr>
            <p:ph type="dt" sz="half" idx="10"/>
          </p:nvPr>
        </p:nvSpPr>
        <p:spPr>
          <a:xfrm>
            <a:off x="4495800" y="6591100"/>
            <a:ext cx="2743200" cy="229001"/>
          </a:xfrm>
          <a:prstGeom prst="rect">
            <a:avLst/>
          </a:prstGeom>
        </p:spPr>
        <p:txBody>
          <a:bodyPr/>
          <a:lstStyle>
            <a:lvl1pPr marL="0" algn="ctr" defTabSz="914400" rtl="0" eaLnBrk="1" latinLnBrk="0" hangingPunct="1">
              <a:defRPr lang="en-US" sz="1400" kern="1200" smtClean="0">
                <a:solidFill>
                  <a:schemeClr val="bg1"/>
                </a:solidFill>
                <a:latin typeface="+mn-lt"/>
                <a:ea typeface="+mn-ea"/>
                <a:cs typeface="+mn-cs"/>
              </a:defRPr>
            </a:lvl1pPr>
          </a:lstStyle>
          <a:p>
            <a:r>
              <a:rPr lang="en-US" dirty="0"/>
              <a:t>06/07/17</a:t>
            </a:r>
          </a:p>
        </p:txBody>
      </p:sp>
      <p:sp>
        <p:nvSpPr>
          <p:cNvPr id="9" name="Content Placeholder 2"/>
          <p:cNvSpPr>
            <a:spLocks noGrp="1"/>
          </p:cNvSpPr>
          <p:nvPr>
            <p:ph idx="1"/>
          </p:nvPr>
        </p:nvSpPr>
        <p:spPr>
          <a:xfrm>
            <a:off x="457200" y="1447800"/>
            <a:ext cx="8229600" cy="4525963"/>
          </a:xfrm>
        </p:spPr>
        <p:txBody>
          <a:bodyPr/>
          <a:lstStyle>
            <a:lvl1pPr>
              <a:defRPr>
                <a:latin typeface="Arial" panose="020B0604020202020204" pitchFamily="34" charset="0"/>
                <a:cs typeface="Arial" panose="020B0604020202020204" pitchFamily="34" charset="0"/>
              </a:defRPr>
            </a:lvl1pPr>
            <a:lvl2pPr marL="742950" indent="-285750">
              <a:buFont typeface="Courier New" panose="02070309020205020404" pitchFamily="49" charset="0"/>
              <a:buChar char="o"/>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704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dirty="0"/>
              <a:t>Click to edit Master text styles</a:t>
            </a:r>
          </a:p>
          <a:p>
            <a:pPr marL="742950" lvl="1" indent="-285750" algn="l" defTabSz="914400" rtl="0" eaLnBrk="1" latinLnBrk="0" hangingPunct="1">
              <a:spcBef>
                <a:spcPct val="20000"/>
              </a:spcBef>
              <a:buFont typeface="Courier New" panose="02070309020205020404" pitchFamily="49" charset="0"/>
              <a:buChar char="o"/>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593126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2" r:id="rId3"/>
    <p:sldLayoutId id="2147483651" r:id="rId4"/>
  </p:sldLayoutIdLst>
  <p:hf hdr="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Phase 5, Part 5b Knowledge Check Preparation</a:t>
            </a:r>
          </a:p>
        </p:txBody>
      </p:sp>
      <p:sp>
        <p:nvSpPr>
          <p:cNvPr id="6" name="Subtitle 2"/>
          <p:cNvSpPr>
            <a:spLocks noGrp="1"/>
          </p:cNvSpPr>
          <p:nvPr>
            <p:ph type="subTitle" idx="1"/>
          </p:nvPr>
        </p:nvSpPr>
        <p:spPr/>
        <p:txBody>
          <a:bodyPr>
            <a:normAutofit/>
          </a:bodyPr>
          <a:lstStyle/>
          <a:p>
            <a:r>
              <a:rPr lang="en-US" dirty="0"/>
              <a:t>PMC VSR Advanced Core Course</a:t>
            </a:r>
            <a:br>
              <a:rPr lang="en-US" dirty="0"/>
            </a:br>
            <a:r>
              <a:rPr lang="en-US" dirty="0"/>
              <a:t>Phase 5: Stages of a Claim</a:t>
            </a:r>
            <a:br>
              <a:rPr lang="en-US" dirty="0"/>
            </a:br>
            <a:r>
              <a:rPr lang="en-US" dirty="0"/>
              <a:t>Part 5: Award Adjustments</a:t>
            </a:r>
          </a:p>
        </p:txBody>
      </p:sp>
      <p:sp>
        <p:nvSpPr>
          <p:cNvPr id="5" name="Slide Number Placeholder 4"/>
          <p:cNvSpPr>
            <a:spLocks noGrp="1"/>
          </p:cNvSpPr>
          <p:nvPr>
            <p:ph type="sldNum" sz="quarter" idx="12"/>
          </p:nvPr>
        </p:nvSpPr>
        <p:spPr/>
        <p:txBody>
          <a:bodyPr/>
          <a:lstStyle/>
          <a:p>
            <a:fld id="{3FE40F6C-36E6-4965-9D21-698197C3108F}" type="slidenum">
              <a:rPr lang="en-US" smtClean="0"/>
              <a:pPr/>
              <a:t>1</a:t>
            </a:fld>
            <a:endParaRPr lang="en-US" dirty="0"/>
          </a:p>
        </p:txBody>
      </p:sp>
      <p:sp>
        <p:nvSpPr>
          <p:cNvPr id="4" name="Footer Placeholder 3"/>
          <p:cNvSpPr>
            <a:spLocks noGrp="1"/>
          </p:cNvSpPr>
          <p:nvPr>
            <p:ph type="ftr" sz="quarter" idx="3"/>
          </p:nvPr>
        </p:nvSpPr>
        <p:spPr/>
        <p:txBody>
          <a:bodyPr/>
          <a:lstStyle/>
          <a:p>
            <a:r>
              <a:rPr lang="en-US" sz="1400" dirty="0"/>
              <a:t>Phase 5, Part 5b Knowledge Check Preparation</a:t>
            </a:r>
          </a:p>
        </p:txBody>
      </p:sp>
      <p:sp>
        <p:nvSpPr>
          <p:cNvPr id="2" name="Date Placeholder 1"/>
          <p:cNvSpPr>
            <a:spLocks noGrp="1"/>
          </p:cNvSpPr>
          <p:nvPr>
            <p:ph type="dt" sz="half" idx="10"/>
          </p:nvPr>
        </p:nvSpPr>
        <p:spPr/>
        <p:txBody>
          <a:bodyPr/>
          <a:lstStyle/>
          <a:p>
            <a:r>
              <a:rPr lang="en-US" dirty="0"/>
              <a:t>May 2022</a:t>
            </a:r>
          </a:p>
        </p:txBody>
      </p:sp>
    </p:spTree>
    <p:extLst>
      <p:ext uri="{BB962C8B-B14F-4D97-AF65-F5344CB8AC3E}">
        <p14:creationId xmlns:p14="http://schemas.microsoft.com/office/powerpoint/2010/main" val="55955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48"/>
            <a:ext cx="8991600" cy="1066800"/>
          </a:xfrm>
        </p:spPr>
        <p:txBody>
          <a:bodyPr>
            <a:normAutofit/>
          </a:bodyPr>
          <a:lstStyle/>
          <a:p>
            <a:r>
              <a:rPr lang="en-US" sz="3200" dirty="0"/>
              <a:t>Apply/Issue Due Process Provisions </a:t>
            </a:r>
            <a:br>
              <a:rPr lang="en-US" sz="3200" dirty="0"/>
            </a:br>
            <a:r>
              <a:rPr lang="en-US" sz="3100" dirty="0"/>
              <a:t>Question Writing Opportunity</a:t>
            </a:r>
            <a:endParaRPr lang="en-US" dirty="0"/>
          </a:p>
        </p:txBody>
      </p:sp>
      <p:sp>
        <p:nvSpPr>
          <p:cNvPr id="3" name="Content Placeholder 2"/>
          <p:cNvSpPr>
            <a:spLocks noGrp="1"/>
          </p:cNvSpPr>
          <p:nvPr>
            <p:ph idx="1"/>
          </p:nvPr>
        </p:nvSpPr>
        <p:spPr/>
        <p:txBody>
          <a:bodyPr/>
          <a:lstStyle/>
          <a:p>
            <a:pPr lvl="0" fontAlgn="base"/>
            <a:r>
              <a:rPr lang="en-US" dirty="0">
                <a:effectLst>
                  <a:glow>
                    <a:srgbClr val="000000"/>
                  </a:glow>
                  <a:outerShdw sx="0" sy="0">
                    <a:srgbClr val="000000"/>
                  </a:outerShdw>
                  <a:reflection stA="0" endPos="0" fadeDir="0" sx="0" sy="0"/>
                </a:effectLst>
              </a:rPr>
              <a:t>Instructions:</a:t>
            </a:r>
          </a:p>
          <a:p>
            <a:pPr lvl="1"/>
            <a:r>
              <a:rPr lang="en-US" dirty="0"/>
              <a:t>Use Appendix C: Question and Answer Worksheet to write any questions regarding applying due process.</a:t>
            </a:r>
          </a:p>
          <a:p>
            <a:pPr lvl="1"/>
            <a:r>
              <a:rPr lang="en-US" dirty="0"/>
              <a:t>Questions will be answered at the end of this preparation.</a:t>
            </a:r>
          </a:p>
          <a:p>
            <a:r>
              <a:rPr lang="en-US" dirty="0"/>
              <a:t>Time allowed: 5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368871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19200"/>
          </a:xfrm>
        </p:spPr>
        <p:txBody>
          <a:bodyPr>
            <a:normAutofit/>
          </a:bodyPr>
          <a:lstStyle/>
          <a:p>
            <a:r>
              <a:rPr lang="en-US" sz="3200" dirty="0"/>
              <a:t>Partner Activity—Dependency </a:t>
            </a:r>
            <a:br>
              <a:rPr lang="en-US" sz="3200" dirty="0"/>
            </a:br>
            <a:r>
              <a:rPr lang="en-US" sz="3200" dirty="0"/>
              <a:t>Adjustment and Due Process</a:t>
            </a:r>
            <a:endParaRPr lang="en-US" dirty="0"/>
          </a:p>
        </p:txBody>
      </p:sp>
      <p:sp>
        <p:nvSpPr>
          <p:cNvPr id="3" name="Content Placeholder 2"/>
          <p:cNvSpPr>
            <a:spLocks noGrp="1"/>
          </p:cNvSpPr>
          <p:nvPr>
            <p:ph idx="1"/>
          </p:nvPr>
        </p:nvSpPr>
        <p:spPr/>
        <p:txBody>
          <a:bodyPr/>
          <a:lstStyle/>
          <a:p>
            <a:pPr lvl="0" fontAlgn="base"/>
            <a:r>
              <a:rPr lang="en-US" dirty="0">
                <a:effectLst>
                  <a:glow>
                    <a:srgbClr val="000000"/>
                  </a:glow>
                  <a:outerShdw sx="0" sy="0">
                    <a:srgbClr val="000000"/>
                  </a:outerShdw>
                  <a:reflection stA="0" endPos="0" fadeDir="0" sx="0" sy="0"/>
                </a:effectLst>
              </a:rPr>
              <a:t>Instructions: </a:t>
            </a:r>
          </a:p>
          <a:p>
            <a:pPr lvl="1"/>
            <a:r>
              <a:rPr lang="en-US" dirty="0"/>
              <a:t>Divide into pairs. </a:t>
            </a:r>
          </a:p>
          <a:p>
            <a:pPr lvl="1"/>
            <a:r>
              <a:rPr lang="en-US" dirty="0"/>
              <a:t>Review example claim in VBMS. </a:t>
            </a:r>
          </a:p>
          <a:p>
            <a:pPr lvl="1"/>
            <a:r>
              <a:rPr lang="en-US" dirty="0"/>
              <a:t>Answer the questions listed in Appendix B: Phase 5, Part 5b Worksheet. </a:t>
            </a:r>
          </a:p>
          <a:p>
            <a:pPr lvl="1"/>
            <a:r>
              <a:rPr lang="en-US" dirty="0"/>
              <a:t>Use the job aids listed in Appendix A. </a:t>
            </a:r>
          </a:p>
          <a:p>
            <a:pPr lvl="1"/>
            <a:r>
              <a:rPr lang="en-US" dirty="0"/>
              <a:t>Be prepared to share your finished activity with the class.</a:t>
            </a:r>
          </a:p>
          <a:p>
            <a:r>
              <a:rPr lang="en-US" dirty="0"/>
              <a:t>Time allowed: 25-30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11</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167427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Partner Activity—</a:t>
            </a:r>
            <a:br>
              <a:rPr lang="en-US" sz="2400" dirty="0"/>
            </a:br>
            <a:r>
              <a:rPr lang="en-US" sz="2400" dirty="0"/>
              <a:t>Dependency Adjustment and Due Process </a:t>
            </a:r>
            <a:br>
              <a:rPr lang="en-US" sz="2400" dirty="0"/>
            </a:br>
            <a:r>
              <a:rPr lang="en-US" sz="2400" dirty="0"/>
              <a:t>Answers (1 of 2)</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a:t>Has the dependency change information been submitted by the claimant, fiduciary, or third party? Provide rationale for your decision. </a:t>
            </a:r>
            <a:r>
              <a:rPr lang="en-US" i="1" dirty="0"/>
              <a:t>Correct answer will be provided by the instructor.</a:t>
            </a:r>
          </a:p>
          <a:p>
            <a:pPr marL="457200" indent="-457200">
              <a:buFont typeface="+mj-lt"/>
              <a:buAutoNum type="arabicPeriod"/>
            </a:pPr>
            <a:endParaRPr lang="en-US" dirty="0"/>
          </a:p>
          <a:p>
            <a:pPr marL="457200" indent="-457200">
              <a:buFont typeface="+mj-lt"/>
              <a:buAutoNum type="arabicPeriod"/>
            </a:pPr>
            <a:r>
              <a:rPr lang="en-US" dirty="0"/>
              <a:t>Is the dependent being added or removed from the award? Provide rationale. </a:t>
            </a:r>
            <a:r>
              <a:rPr lang="en-US" i="1" dirty="0"/>
              <a:t>Correct answer will be provided by the instructor.</a:t>
            </a:r>
          </a:p>
          <a:p>
            <a:pPr marL="457200" indent="-457200">
              <a:buFont typeface="+mj-lt"/>
              <a:buAutoNum type="arabicPeriod"/>
            </a:pPr>
            <a:endParaRPr lang="en-US" dirty="0"/>
          </a:p>
          <a:p>
            <a:pPr marL="457200" indent="-457200">
              <a:buFont typeface="+mj-lt"/>
              <a:buAutoNum type="arabicPeriod"/>
            </a:pPr>
            <a:r>
              <a:rPr lang="en-US" dirty="0"/>
              <a:t>Is all the information present to add or remove the dependent? Provide rationale. </a:t>
            </a:r>
            <a:r>
              <a:rPr lang="en-US" i="1" dirty="0"/>
              <a:t>Correct answer will be provided by the instructor.</a:t>
            </a:r>
          </a:p>
          <a:p>
            <a:pPr marL="0" indent="0">
              <a:buNone/>
            </a:pPr>
            <a:endParaRPr lang="en-US"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12</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299009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Partner Activity—</a:t>
            </a:r>
            <a:br>
              <a:rPr lang="en-US" sz="2400" dirty="0"/>
            </a:br>
            <a:r>
              <a:rPr lang="en-US" sz="2400" dirty="0"/>
              <a:t>Dependency Adjustment and Due Process </a:t>
            </a:r>
            <a:br>
              <a:rPr lang="en-US" sz="2400" dirty="0"/>
            </a:br>
            <a:r>
              <a:rPr lang="en-US" sz="2400" dirty="0"/>
              <a:t>Answers (2 of 2)</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startAt="4"/>
            </a:pPr>
            <a:r>
              <a:rPr lang="en-US" dirty="0"/>
              <a:t>What is the effective date of proposed change in dependency? </a:t>
            </a:r>
            <a:r>
              <a:rPr lang="en-US" i="1" dirty="0"/>
              <a:t>Correct answer will be provided by the instructor.</a:t>
            </a:r>
          </a:p>
          <a:p>
            <a:pPr marL="457200" indent="-457200">
              <a:buFont typeface="+mj-lt"/>
              <a:buAutoNum type="arabicPeriod" startAt="4"/>
            </a:pPr>
            <a:endParaRPr lang="en-US" dirty="0"/>
          </a:p>
          <a:p>
            <a:pPr marL="457200" indent="-457200">
              <a:buFont typeface="+mj-lt"/>
              <a:buAutoNum type="arabicPeriod" startAt="4"/>
            </a:pPr>
            <a:r>
              <a:rPr lang="en-US" dirty="0"/>
              <a:t>Based on your review of the claim, does the claim require due process or contemporaneous notice? Provide rationale. </a:t>
            </a:r>
            <a:r>
              <a:rPr lang="en-US" i="1" dirty="0"/>
              <a:t>Correct answer will be provided by the instructor.</a:t>
            </a:r>
          </a:p>
          <a:p>
            <a:pPr marL="457200" indent="-457200">
              <a:buFont typeface="+mj-lt"/>
              <a:buAutoNum type="arabicPeriod" startAt="4"/>
            </a:pPr>
            <a:endParaRPr lang="en-US" dirty="0"/>
          </a:p>
          <a:p>
            <a:pPr marL="457200" indent="-457200">
              <a:buFont typeface="+mj-lt"/>
              <a:buAutoNum type="arabicPeriod" startAt="4"/>
            </a:pPr>
            <a:r>
              <a:rPr lang="en-US" dirty="0"/>
              <a:t>What needs to be included in the due process letter/contemporaneous notice? </a:t>
            </a:r>
            <a:r>
              <a:rPr lang="en-US" i="1" dirty="0"/>
              <a:t>Correct answer will be provided by the instructor.</a:t>
            </a:r>
          </a:p>
          <a:p>
            <a:pPr marL="457200" indent="-457200">
              <a:buFont typeface="+mj-lt"/>
              <a:buAutoNum type="arabicPeriod" startAt="4"/>
            </a:pPr>
            <a:endParaRPr lang="en-US" i="1" dirty="0"/>
          </a:p>
        </p:txBody>
      </p:sp>
      <p:sp>
        <p:nvSpPr>
          <p:cNvPr id="4" name="Slide Number Placeholder 3"/>
          <p:cNvSpPr>
            <a:spLocks noGrp="1"/>
          </p:cNvSpPr>
          <p:nvPr>
            <p:ph type="sldNum" sz="quarter" idx="12"/>
          </p:nvPr>
        </p:nvSpPr>
        <p:spPr/>
        <p:txBody>
          <a:bodyPr/>
          <a:lstStyle/>
          <a:p>
            <a:fld id="{3FE40F6C-36E6-4965-9D21-698197C3108F}" type="slidenum">
              <a:rPr lang="en-US" smtClean="0"/>
              <a:pPr/>
              <a:t>13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259159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Overpayments and Waiver Withholdings</a:t>
            </a:r>
          </a:p>
        </p:txBody>
      </p:sp>
      <p:pic>
        <p:nvPicPr>
          <p:cNvPr id="7" name="Content Placeholder 6" descr="Graphic checklist with the following items to be checked:&#10;Does the award have a history of an overpayment?&#10;Has the claimant submitted a waiver of debt?&#10;Does the claimant have a granted waiver and VA Form 1837, Decision of Waiver Indebtedness, on file?&#10;Does the change in income or expense occur during the debt creation period for the current award adjustment?&#10;Will the change in income or expense cause a retroactive increase?" title="Overpayments and waiver withholdings checklis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1" y="1049546"/>
            <a:ext cx="3733800" cy="5427453"/>
          </a:xfrm>
        </p:spPr>
      </p:pic>
      <p:sp>
        <p:nvSpPr>
          <p:cNvPr id="4" name="Slide Number Placeholder 3"/>
          <p:cNvSpPr>
            <a:spLocks noGrp="1"/>
          </p:cNvSpPr>
          <p:nvPr>
            <p:ph type="sldNum" sz="quarter" idx="12"/>
          </p:nvPr>
        </p:nvSpPr>
        <p:spPr/>
        <p:txBody>
          <a:bodyPr/>
          <a:lstStyle/>
          <a:p>
            <a:fld id="{3FE40F6C-36E6-4965-9D21-698197C3108F}" type="slidenum">
              <a:rPr lang="en-US" smtClean="0"/>
              <a:pPr/>
              <a:t>14</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31267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90600"/>
          </a:xfrm>
        </p:spPr>
        <p:txBody>
          <a:bodyPr>
            <a:normAutofit fontScale="90000"/>
          </a:bodyPr>
          <a:lstStyle/>
          <a:p>
            <a:r>
              <a:rPr lang="en-US" sz="3200" dirty="0"/>
              <a:t>Introduction to Overpayments and Waiver Withholdings</a:t>
            </a:r>
            <a:r>
              <a:rPr lang="en-US" sz="3100" dirty="0"/>
              <a:t> Objectives </a:t>
            </a:r>
            <a:endParaRPr lang="en-US" dirty="0"/>
          </a:p>
        </p:txBody>
      </p:sp>
      <p:sp>
        <p:nvSpPr>
          <p:cNvPr id="3" name="Content Placeholder 2"/>
          <p:cNvSpPr>
            <a:spLocks noGrp="1"/>
          </p:cNvSpPr>
          <p:nvPr>
            <p:ph idx="1"/>
          </p:nvPr>
        </p:nvSpPr>
        <p:spPr/>
        <p:txBody>
          <a:bodyPr>
            <a:normAutofit/>
          </a:bodyPr>
          <a:lstStyle/>
          <a:p>
            <a:r>
              <a:rPr lang="en-US" dirty="0"/>
              <a:t>Recognize whether a waiver withholding is required. </a:t>
            </a:r>
          </a:p>
          <a:p>
            <a:r>
              <a:rPr lang="en-US" dirty="0"/>
              <a:t>Recognize an overpayment in VBMS-A.</a:t>
            </a:r>
          </a:p>
          <a:p>
            <a:r>
              <a:rPr lang="en-US" dirty="0"/>
              <a:t>Recognize a retroactive award increase.</a:t>
            </a:r>
          </a:p>
          <a:p>
            <a:r>
              <a:rPr lang="en-US" dirty="0"/>
              <a:t>Recognize whether a waiver has been granted.</a:t>
            </a:r>
          </a:p>
          <a:p>
            <a:r>
              <a:rPr lang="en-US" dirty="0"/>
              <a:t>Recognize whether a retroactive award increase occurs during the debt creation period. </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15</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44563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48"/>
            <a:ext cx="8991600" cy="1066800"/>
          </a:xfrm>
        </p:spPr>
        <p:txBody>
          <a:bodyPr>
            <a:normAutofit fontScale="90000"/>
          </a:bodyPr>
          <a:lstStyle/>
          <a:p>
            <a:r>
              <a:rPr lang="en-US" sz="3200" dirty="0"/>
              <a:t>Introduction to Overpayments and </a:t>
            </a:r>
            <a:br>
              <a:rPr lang="en-US" sz="3200" dirty="0"/>
            </a:br>
            <a:r>
              <a:rPr lang="en-US" sz="3200" dirty="0"/>
              <a:t>Waiver Withholdings </a:t>
            </a:r>
            <a:r>
              <a:rPr lang="en-US" sz="3100" dirty="0"/>
              <a:t>Question Writing </a:t>
            </a:r>
            <a:br>
              <a:rPr lang="en-US" sz="3100" dirty="0"/>
            </a:br>
            <a:r>
              <a:rPr lang="en-US" sz="3100" dirty="0"/>
              <a:t>Opportunity</a:t>
            </a:r>
            <a:endParaRPr lang="en-US" dirty="0"/>
          </a:p>
        </p:txBody>
      </p:sp>
      <p:sp>
        <p:nvSpPr>
          <p:cNvPr id="3" name="Content Placeholder 2"/>
          <p:cNvSpPr>
            <a:spLocks noGrp="1"/>
          </p:cNvSpPr>
          <p:nvPr>
            <p:ph idx="1"/>
          </p:nvPr>
        </p:nvSpPr>
        <p:spPr/>
        <p:txBody>
          <a:bodyPr/>
          <a:lstStyle/>
          <a:p>
            <a:pPr lvl="0" fontAlgn="base"/>
            <a:r>
              <a:rPr lang="en-US" dirty="0">
                <a:effectLst>
                  <a:glow>
                    <a:srgbClr val="000000"/>
                  </a:glow>
                  <a:outerShdw sx="0" sy="0">
                    <a:srgbClr val="000000"/>
                  </a:outerShdw>
                  <a:reflection stA="0" endPos="0" fadeDir="0" sx="0" sy="0"/>
                </a:effectLst>
              </a:rPr>
              <a:t>Instructions:</a:t>
            </a:r>
          </a:p>
          <a:p>
            <a:pPr lvl="1"/>
            <a:r>
              <a:rPr lang="en-US" dirty="0"/>
              <a:t>Use Appendix C: Question and Answer Worksheet to write any questions regarding overpayments and waiver withholdings. </a:t>
            </a:r>
          </a:p>
          <a:p>
            <a:pPr lvl="1"/>
            <a:r>
              <a:rPr lang="en-US" dirty="0"/>
              <a:t>Questions will be answered at the end of this preparation.</a:t>
            </a:r>
          </a:p>
          <a:p>
            <a:r>
              <a:rPr lang="en-US" dirty="0"/>
              <a:t>Time allowed: 5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206334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Activity—Overpayments </a:t>
            </a:r>
            <a:br>
              <a:rPr lang="en-US" dirty="0"/>
            </a:br>
            <a:r>
              <a:rPr lang="en-US" dirty="0"/>
              <a:t>and Waiver Withholdings</a:t>
            </a:r>
          </a:p>
        </p:txBody>
      </p:sp>
      <p:sp>
        <p:nvSpPr>
          <p:cNvPr id="3" name="Content Placeholder 2"/>
          <p:cNvSpPr>
            <a:spLocks noGrp="1"/>
          </p:cNvSpPr>
          <p:nvPr>
            <p:ph idx="1"/>
          </p:nvPr>
        </p:nvSpPr>
        <p:spPr/>
        <p:txBody>
          <a:bodyPr/>
          <a:lstStyle/>
          <a:p>
            <a:pPr lvl="0" fontAlgn="base"/>
            <a:r>
              <a:rPr lang="en-US" dirty="0">
                <a:effectLst>
                  <a:glow>
                    <a:srgbClr val="000000"/>
                  </a:glow>
                  <a:outerShdw sx="0" sy="0">
                    <a:srgbClr val="000000"/>
                  </a:outerShdw>
                  <a:reflection stA="0" endPos="0" fadeDir="0" sx="0" sy="0"/>
                </a:effectLst>
              </a:rPr>
              <a:t>Instructions: </a:t>
            </a:r>
          </a:p>
          <a:p>
            <a:pPr lvl="1"/>
            <a:r>
              <a:rPr lang="en-US" dirty="0"/>
              <a:t>Review the scenario in Appendix B: Introduction to Overpayments and Waiver Withholdings Scenario section. </a:t>
            </a:r>
          </a:p>
          <a:p>
            <a:pPr lvl="1"/>
            <a:r>
              <a:rPr lang="en-US" dirty="0"/>
              <a:t>Answer the questions provided at the end of the scenario.</a:t>
            </a:r>
          </a:p>
          <a:p>
            <a:pPr lvl="1"/>
            <a:r>
              <a:rPr lang="en-US" dirty="0"/>
              <a:t>Use the job aids listed in Appendix A. </a:t>
            </a:r>
          </a:p>
          <a:p>
            <a:pPr lvl="1"/>
            <a:r>
              <a:rPr lang="en-US" dirty="0"/>
              <a:t>Be prepared to discuss your answers with the class.</a:t>
            </a:r>
          </a:p>
          <a:p>
            <a:r>
              <a:rPr lang="en-US" dirty="0"/>
              <a:t>Time allowed: 15-20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257845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Activity—Overpayments and </a:t>
            </a:r>
            <a:br>
              <a:rPr lang="en-US" dirty="0"/>
            </a:br>
            <a:r>
              <a:rPr lang="en-US" dirty="0"/>
              <a:t>Waiver Withholdings Answers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i="1" dirty="0"/>
              <a:t>Yes, the original award was granted based on Mr. Keller having no income. The statement received in February indicating part time employment created an overpayment.</a:t>
            </a:r>
            <a:endParaRPr lang="en-US" dirty="0"/>
          </a:p>
          <a:p>
            <a:pPr marL="457200" indent="-457200">
              <a:buFont typeface="+mj-lt"/>
              <a:buAutoNum type="arabicPeriod"/>
            </a:pPr>
            <a:r>
              <a:rPr lang="en-US" i="1" dirty="0"/>
              <a:t>10-01-14 to 04-30-16. The October date is the date he received an increase in income and the April date is based on the date the claim was processed.</a:t>
            </a:r>
          </a:p>
          <a:p>
            <a:pPr marL="457200" indent="-457200">
              <a:buFont typeface="+mj-lt"/>
              <a:buAutoNum type="arabicPeriod"/>
            </a:pPr>
            <a:r>
              <a:rPr lang="en-US" i="1" dirty="0"/>
              <a:t>May 15, 2016</a:t>
            </a:r>
          </a:p>
          <a:p>
            <a:pPr marL="457200" indent="-457200">
              <a:buFont typeface="+mj-lt"/>
              <a:buAutoNum type="arabicPeriod"/>
            </a:pPr>
            <a:r>
              <a:rPr lang="en-US" i="1" dirty="0"/>
              <a:t>No. Because this is after the debt period, you would not withhold the retroactive benefit during this time period.</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36003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and Answer Forum</a:t>
            </a:r>
          </a:p>
        </p:txBody>
      </p:sp>
      <p:sp>
        <p:nvSpPr>
          <p:cNvPr id="3" name="Content Placeholder 2"/>
          <p:cNvSpPr>
            <a:spLocks noGrp="1"/>
          </p:cNvSpPr>
          <p:nvPr>
            <p:ph idx="1"/>
          </p:nvPr>
        </p:nvSpPr>
        <p:spPr/>
        <p:txBody>
          <a:bodyPr/>
          <a:lstStyle/>
          <a:p>
            <a:pPr lvl="0" fontAlgn="base"/>
            <a:r>
              <a:rPr lang="en-US" dirty="0">
                <a:effectLst>
                  <a:glow>
                    <a:srgbClr val="000000"/>
                  </a:glow>
                  <a:outerShdw sx="0" sy="0">
                    <a:srgbClr val="000000"/>
                  </a:outerShdw>
                  <a:reflection stA="0" endPos="0" fadeDir="0" sx="0" sy="0"/>
                </a:effectLst>
              </a:rPr>
              <a:t>Instructions:</a:t>
            </a:r>
          </a:p>
          <a:p>
            <a:pPr lvl="1"/>
            <a:r>
              <a:rPr lang="en-US" dirty="0"/>
              <a:t>Divide into groups of three or four.</a:t>
            </a:r>
          </a:p>
          <a:p>
            <a:pPr lvl="1"/>
            <a:r>
              <a:rPr lang="en-US" dirty="0"/>
              <a:t>Review the Appendix C: Question and Answer Worksheet with your group.</a:t>
            </a:r>
          </a:p>
          <a:p>
            <a:pPr lvl="1"/>
            <a:r>
              <a:rPr lang="en-US" dirty="0"/>
              <a:t>Mark any questions that need further clarification from the instructor.</a:t>
            </a:r>
          </a:p>
          <a:p>
            <a:pPr lvl="1"/>
            <a:r>
              <a:rPr lang="en-US" dirty="0"/>
              <a:t>Be prepared to share your answers with the class.</a:t>
            </a:r>
          </a:p>
          <a:p>
            <a:r>
              <a:rPr lang="en-US" dirty="0"/>
              <a:t>Time allowed: 10–15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254501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Matters!</a:t>
            </a:r>
          </a:p>
        </p:txBody>
      </p:sp>
      <p:sp>
        <p:nvSpPr>
          <p:cNvPr id="3" name="Content Placeholder 2"/>
          <p:cNvSpPr>
            <a:spLocks noGrp="1"/>
          </p:cNvSpPr>
          <p:nvPr>
            <p:ph idx="1"/>
          </p:nvPr>
        </p:nvSpPr>
        <p:spPr/>
        <p:txBody>
          <a:bodyPr/>
          <a:lstStyle/>
          <a:p>
            <a:pPr marL="0" indent="0">
              <a:buNone/>
            </a:pPr>
            <a:r>
              <a:rPr lang="en-US" dirty="0"/>
              <a:t>Preparing an award adjustment, such as adding or removing a dependent may involve applying due process. It may also cause an overpayment. It is important to provide the claimant with the opportunity to submit evidence or information as well as request a waiver of overpayment.</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4848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and Answer Clarification </a:t>
            </a:r>
          </a:p>
        </p:txBody>
      </p:sp>
      <p:pic>
        <p:nvPicPr>
          <p:cNvPr id="6" name="Content Placeholder 5" descr="This icon prompts you to ask trainees a discussion question or to ask trainees if they have any questions before proceeding with instruction.&#10;" title="Question Ic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653381"/>
            <a:ext cx="4114800" cy="4114800"/>
          </a:xfrm>
        </p:spPr>
      </p:pic>
      <p:sp>
        <p:nvSpPr>
          <p:cNvPr id="4" name="Slide Number Placeholder 3"/>
          <p:cNvSpPr>
            <a:spLocks noGrp="1"/>
          </p:cNvSpPr>
          <p:nvPr>
            <p:ph type="sldNum" sz="quarter" idx="12"/>
          </p:nvPr>
        </p:nvSpPr>
        <p:spPr/>
        <p:txBody>
          <a:bodyPr/>
          <a:lstStyle/>
          <a:p>
            <a:fld id="{3FE40F6C-36E6-4965-9D21-698197C3108F}"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3509805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normAutofit/>
          </a:bodyPr>
          <a:lstStyle/>
          <a:p>
            <a:pPr marL="0" indent="0">
              <a:buNone/>
            </a:pPr>
            <a:r>
              <a:rPr lang="en-US" dirty="0"/>
              <a:t>Phase 5, Part 5b: Award Adjustment Knowledge Check</a:t>
            </a:r>
          </a:p>
        </p:txBody>
      </p:sp>
      <p:sp>
        <p:nvSpPr>
          <p:cNvPr id="4" name="Slide Number Placeholder 3"/>
          <p:cNvSpPr>
            <a:spLocks noGrp="1"/>
          </p:cNvSpPr>
          <p:nvPr>
            <p:ph type="sldNum" sz="quarter" idx="12"/>
          </p:nvPr>
        </p:nvSpPr>
        <p:spPr/>
        <p:txBody>
          <a:bodyPr/>
          <a:lstStyle/>
          <a:p>
            <a:fld id="{3FE40F6C-36E6-4965-9D21-698197C3108F}"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161184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Preparation Overview</a:t>
            </a:r>
          </a:p>
        </p:txBody>
      </p:sp>
      <p:sp>
        <p:nvSpPr>
          <p:cNvPr id="3" name="Content Placeholder 2"/>
          <p:cNvSpPr>
            <a:spLocks noGrp="1"/>
          </p:cNvSpPr>
          <p:nvPr>
            <p:ph idx="1"/>
          </p:nvPr>
        </p:nvSpPr>
        <p:spPr/>
        <p:txBody>
          <a:bodyPr/>
          <a:lstStyle/>
          <a:p>
            <a:pPr marL="0" indent="0">
              <a:buNone/>
            </a:pPr>
            <a:r>
              <a:rPr lang="en-US" dirty="0"/>
              <a:t>This preparation will consist of the following:</a:t>
            </a:r>
          </a:p>
          <a:p>
            <a:r>
              <a:rPr lang="en-US" dirty="0"/>
              <a:t>Lesson objectives review</a:t>
            </a:r>
          </a:p>
          <a:p>
            <a:r>
              <a:rPr lang="en-US" dirty="0"/>
              <a:t>Partner activity</a:t>
            </a:r>
          </a:p>
          <a:p>
            <a:r>
              <a:rPr lang="en-US" dirty="0"/>
              <a:t>Individual activity</a:t>
            </a:r>
          </a:p>
          <a:p>
            <a:r>
              <a:rPr lang="en-US" dirty="0"/>
              <a:t>Question/answer forum</a:t>
            </a:r>
          </a:p>
        </p:txBody>
      </p:sp>
      <p:sp>
        <p:nvSpPr>
          <p:cNvPr id="4" name="Slide Number Placeholder 3"/>
          <p:cNvSpPr>
            <a:spLocks noGrp="1"/>
          </p:cNvSpPr>
          <p:nvPr>
            <p:ph type="sldNum" sz="quarter" idx="12"/>
          </p:nvPr>
        </p:nvSpPr>
        <p:spPr/>
        <p:txBody>
          <a:bodyPr/>
          <a:lstStyle/>
          <a:p>
            <a:fld id="{3FE40F6C-36E6-4965-9D21-698197C3108F}" type="slidenum">
              <a:rPr lang="en-US" smtClean="0"/>
              <a:pPr/>
              <a:t>3</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283573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5, Part 5b Lessons</a:t>
            </a:r>
          </a:p>
        </p:txBody>
      </p:sp>
      <p:pic>
        <p:nvPicPr>
          <p:cNvPr id="7" name="Content Placeholder 6" descr="List of lessons in Phase 5 Part 5b:&#10;Determine Dependency Adjustments&#10;Apply/issue Due Process Provisions&#10;Introduction to Overpayments and Waiver Withholdings" title="Phase 5 Part 5b less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142" y="1447800"/>
            <a:ext cx="6967715" cy="4525963"/>
          </a:xfrm>
        </p:spPr>
      </p:pic>
      <p:sp>
        <p:nvSpPr>
          <p:cNvPr id="4" name="Slide Number Placeholder 3"/>
          <p:cNvSpPr>
            <a:spLocks noGrp="1"/>
          </p:cNvSpPr>
          <p:nvPr>
            <p:ph type="sldNum" sz="quarter" idx="12"/>
          </p:nvPr>
        </p:nvSpPr>
        <p:spPr/>
        <p:txBody>
          <a:bodyPr/>
          <a:lstStyle/>
          <a:p>
            <a:fld id="{3FE40F6C-36E6-4965-9D21-698197C3108F}" type="slidenum">
              <a:rPr lang="en-US" smtClean="0"/>
              <a:pPr/>
              <a:t>4</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106776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Determine Dependency Adjustments</a:t>
            </a:r>
          </a:p>
        </p:txBody>
      </p:sp>
      <p:sp>
        <p:nvSpPr>
          <p:cNvPr id="3" name="Content Placeholder 2"/>
          <p:cNvSpPr>
            <a:spLocks noGrp="1"/>
          </p:cNvSpPr>
          <p:nvPr>
            <p:ph idx="1"/>
          </p:nvPr>
        </p:nvSpPr>
        <p:spPr/>
        <p:txBody>
          <a:bodyPr vert="horz" lIns="91440" tIns="45720" rIns="91440" bIns="45720" rtlCol="0" anchor="t">
            <a:normAutofit/>
          </a:bodyPr>
          <a:lstStyle/>
          <a:p>
            <a:pPr lvl="0" fontAlgn="base"/>
            <a:r>
              <a:rPr lang="en-US" dirty="0">
                <a:effectLst>
                  <a:glow>
                    <a:srgbClr val="000000"/>
                  </a:glow>
                  <a:outerShdw sx="0" sy="0">
                    <a:srgbClr val="000000"/>
                  </a:outerShdw>
                  <a:reflection stA="0" endPos="0" fadeDir="0" sx="0" sy="0"/>
                </a:effectLst>
              </a:rPr>
              <a:t>Used to determine who can be considered a dependent </a:t>
            </a:r>
          </a:p>
          <a:p>
            <a:pPr lvl="0" fontAlgn="base"/>
            <a:r>
              <a:rPr lang="en-US" dirty="0">
                <a:effectLst>
                  <a:glow>
                    <a:srgbClr val="000000"/>
                  </a:glow>
                  <a:outerShdw sx="0" sy="0">
                    <a:srgbClr val="000000"/>
                  </a:outerShdw>
                  <a:reflection stA="0" endPos="0" fadeDir="0" sx="0" sy="0"/>
                </a:effectLst>
              </a:rPr>
              <a:t>Used to determine allowance based on addition or removal of dependent(s)</a:t>
            </a:r>
          </a:p>
          <a:p>
            <a:pPr lvl="1"/>
            <a:r>
              <a:rPr lang="en-US" dirty="0"/>
              <a:t>Can affect award and payment amount</a:t>
            </a:r>
          </a:p>
          <a:p>
            <a:pPr lvl="1"/>
            <a:r>
              <a:rPr lang="en-US" dirty="0"/>
              <a:t>May require development or due process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5</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390000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6" y="66748"/>
            <a:ext cx="8991600" cy="1066800"/>
          </a:xfrm>
        </p:spPr>
        <p:txBody>
          <a:bodyPr>
            <a:normAutofit/>
          </a:bodyPr>
          <a:lstStyle/>
          <a:p>
            <a:r>
              <a:rPr lang="en-US" dirty="0"/>
              <a:t>Determine Dependency Adjustments</a:t>
            </a:r>
            <a:br>
              <a:rPr lang="en-US" dirty="0"/>
            </a:br>
            <a:r>
              <a:rPr lang="en-US" dirty="0"/>
              <a:t>Objectives</a:t>
            </a:r>
          </a:p>
        </p:txBody>
      </p:sp>
      <p:sp>
        <p:nvSpPr>
          <p:cNvPr id="3" name="Content Placeholder 2"/>
          <p:cNvSpPr>
            <a:spLocks noGrp="1"/>
          </p:cNvSpPr>
          <p:nvPr>
            <p:ph idx="1"/>
          </p:nvPr>
        </p:nvSpPr>
        <p:spPr/>
        <p:txBody>
          <a:bodyPr/>
          <a:lstStyle/>
          <a:p>
            <a:pPr fontAlgn="base"/>
            <a:r>
              <a:rPr lang="en-US" dirty="0">
                <a:effectLst>
                  <a:glow>
                    <a:srgbClr val="000000"/>
                  </a:glow>
                  <a:outerShdw sx="0" sy="0">
                    <a:srgbClr val="000000"/>
                  </a:outerShdw>
                  <a:reflection stA="0" endPos="0" fadeDir="0" sx="0" sy="0"/>
                </a:effectLst>
              </a:rPr>
              <a:t>Determine award adjustment based on change in dependency</a:t>
            </a:r>
          </a:p>
          <a:p>
            <a:r>
              <a:rPr lang="en-US" dirty="0"/>
              <a:t>Determine changes in dependency</a:t>
            </a:r>
          </a:p>
          <a:p>
            <a:r>
              <a:rPr lang="en-US" dirty="0"/>
              <a:t>Determine actions to take based on dependency changes</a:t>
            </a:r>
          </a:p>
          <a:p>
            <a:r>
              <a:rPr lang="en-US" dirty="0"/>
              <a:t>Determine the award adjustment based on change in dependency</a:t>
            </a:r>
          </a:p>
        </p:txBody>
      </p:sp>
      <p:sp>
        <p:nvSpPr>
          <p:cNvPr id="4" name="Slide Number Placeholder 3"/>
          <p:cNvSpPr>
            <a:spLocks noGrp="1"/>
          </p:cNvSpPr>
          <p:nvPr>
            <p:ph type="sldNum" sz="quarter" idx="12"/>
          </p:nvPr>
        </p:nvSpPr>
        <p:spPr/>
        <p:txBody>
          <a:bodyPr/>
          <a:lstStyle/>
          <a:p>
            <a:fld id="{3FE40F6C-36E6-4965-9D21-698197C3108F}" type="slidenum">
              <a:rPr lang="en-US" smtClean="0"/>
              <a:pPr/>
              <a:t>6</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321683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Determine Dependency Adjustments </a:t>
            </a:r>
            <a:br>
              <a:rPr lang="en-US" dirty="0"/>
            </a:br>
            <a:r>
              <a:rPr lang="en-US" dirty="0"/>
              <a:t>Question Writing Opportunity</a:t>
            </a:r>
          </a:p>
        </p:txBody>
      </p:sp>
      <p:sp>
        <p:nvSpPr>
          <p:cNvPr id="3" name="Content Placeholder 2"/>
          <p:cNvSpPr>
            <a:spLocks noGrp="1"/>
          </p:cNvSpPr>
          <p:nvPr>
            <p:ph idx="1"/>
          </p:nvPr>
        </p:nvSpPr>
        <p:spPr/>
        <p:txBody>
          <a:bodyPr/>
          <a:lstStyle/>
          <a:p>
            <a:pPr lvl="0"/>
            <a:r>
              <a:rPr lang="en-US" dirty="0"/>
              <a:t>Instructions:</a:t>
            </a:r>
          </a:p>
          <a:p>
            <a:pPr lvl="1"/>
            <a:r>
              <a:rPr lang="en-US" dirty="0"/>
              <a:t>Use Appendix C: Question and Answer Worksheet to write any questions regarding dependency adjustments.</a:t>
            </a:r>
          </a:p>
          <a:p>
            <a:pPr lvl="1"/>
            <a:r>
              <a:rPr lang="en-US" dirty="0"/>
              <a:t>Questions will be answered at the end of this preparation.</a:t>
            </a:r>
          </a:p>
          <a:p>
            <a:r>
              <a:rPr lang="en-US" dirty="0"/>
              <a:t>Time allowed: 5 minutes</a:t>
            </a:r>
          </a:p>
        </p:txBody>
      </p:sp>
      <p:sp>
        <p:nvSpPr>
          <p:cNvPr id="4" name="Slide Number Placeholder 3"/>
          <p:cNvSpPr>
            <a:spLocks noGrp="1"/>
          </p:cNvSpPr>
          <p:nvPr>
            <p:ph type="sldNum" sz="quarter" idx="12"/>
          </p:nvPr>
        </p:nvSpPr>
        <p:spPr/>
        <p:txBody>
          <a:bodyPr/>
          <a:lstStyle/>
          <a:p>
            <a:fld id="{3FE40F6C-36E6-4965-9D21-698197C3108F}" type="slidenum">
              <a:rPr lang="en-US" smtClean="0"/>
              <a:pPr/>
              <a:t>7</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382264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Apply/Issue Due Process Provisions</a:t>
            </a:r>
          </a:p>
        </p:txBody>
      </p:sp>
      <p:pic>
        <p:nvPicPr>
          <p:cNvPr id="7" name="Content Placeholder 6" descr="Flowchart listing the questions to consider when determining to apply due process. Questions listed from top to bottom:&#10;Do you need to apply due process?&#10;What is the effective date of the proposed change in benefits?&#10;Would a contemporaneous notice be appropriate?&#10;What information should be included in the notice to the beneficiary?" title="Apply/issue Due Process Provisions flowchar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4100" y="1066800"/>
            <a:ext cx="3831987" cy="5474267"/>
          </a:xfrm>
        </p:spPr>
      </p:pic>
      <p:sp>
        <p:nvSpPr>
          <p:cNvPr id="4" name="Slide Number Placeholder 3"/>
          <p:cNvSpPr>
            <a:spLocks noGrp="1"/>
          </p:cNvSpPr>
          <p:nvPr>
            <p:ph type="sldNum" sz="quarter" idx="12"/>
          </p:nvPr>
        </p:nvSpPr>
        <p:spPr/>
        <p:txBody>
          <a:bodyPr/>
          <a:lstStyle/>
          <a:p>
            <a:fld id="{3FE40F6C-36E6-4965-9D21-698197C3108F}" type="slidenum">
              <a:rPr lang="en-US" smtClean="0"/>
              <a:pPr/>
              <a:t>8</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143778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990600"/>
          </a:xfrm>
        </p:spPr>
        <p:txBody>
          <a:bodyPr>
            <a:normAutofit fontScale="90000"/>
          </a:bodyPr>
          <a:lstStyle/>
          <a:p>
            <a:r>
              <a:rPr lang="en-US" sz="3200" dirty="0"/>
              <a:t>Apply/Issue Due Process Provisions</a:t>
            </a:r>
            <a:br>
              <a:rPr lang="en-US" sz="3100" dirty="0"/>
            </a:br>
            <a:r>
              <a:rPr lang="en-US" sz="3100" dirty="0"/>
              <a:t>Objectives </a:t>
            </a:r>
            <a:endParaRPr lang="en-US" dirty="0"/>
          </a:p>
        </p:txBody>
      </p:sp>
      <p:sp>
        <p:nvSpPr>
          <p:cNvPr id="3" name="Content Placeholder 2"/>
          <p:cNvSpPr>
            <a:spLocks noGrp="1"/>
          </p:cNvSpPr>
          <p:nvPr>
            <p:ph idx="1"/>
          </p:nvPr>
        </p:nvSpPr>
        <p:spPr/>
        <p:txBody>
          <a:bodyPr/>
          <a:lstStyle/>
          <a:p>
            <a:pPr fontAlgn="base"/>
            <a:r>
              <a:rPr lang="en-US" dirty="0">
                <a:effectLst>
                  <a:glow>
                    <a:srgbClr val="000000"/>
                  </a:glow>
                  <a:outerShdw sx="0" sy="0">
                    <a:srgbClr val="000000"/>
                  </a:outerShdw>
                  <a:reflection stA="0" endPos="0" fadeDir="0" sx="0" sy="0"/>
                </a:effectLst>
              </a:rPr>
              <a:t>Apply due process provisions to a claim.</a:t>
            </a:r>
          </a:p>
          <a:p>
            <a:r>
              <a:rPr lang="en-US" dirty="0"/>
              <a:t>Determine if due process is applicable to a claim. </a:t>
            </a:r>
          </a:p>
          <a:p>
            <a:r>
              <a:rPr lang="en-US" dirty="0"/>
              <a:t>Determine effective dates for the proposed change in benefits. </a:t>
            </a:r>
          </a:p>
          <a:p>
            <a:r>
              <a:rPr lang="en-US" dirty="0"/>
              <a:t>Determine if change requires contemporaneous notice or due process notification letter.</a:t>
            </a:r>
          </a:p>
          <a:p>
            <a:r>
              <a:rPr lang="en-US" dirty="0"/>
              <a:t>Identify due process elements for the due process letter/contemporaneous notice.</a:t>
            </a:r>
          </a:p>
        </p:txBody>
      </p:sp>
      <p:sp>
        <p:nvSpPr>
          <p:cNvPr id="4" name="Slide Number Placeholder 3"/>
          <p:cNvSpPr>
            <a:spLocks noGrp="1"/>
          </p:cNvSpPr>
          <p:nvPr>
            <p:ph type="sldNum" sz="quarter" idx="12"/>
          </p:nvPr>
        </p:nvSpPr>
        <p:spPr/>
        <p:txBody>
          <a:bodyPr/>
          <a:lstStyle/>
          <a:p>
            <a:fld id="{3FE40F6C-36E6-4965-9D21-698197C3108F}" type="slidenum">
              <a:rPr lang="en-US" smtClean="0"/>
              <a:pPr/>
              <a:t>9</a:t>
            </a:fld>
            <a:endParaRPr lang="en-US" dirty="0"/>
          </a:p>
        </p:txBody>
      </p:sp>
      <p:sp>
        <p:nvSpPr>
          <p:cNvPr id="5" name="Footer Placeholder 4"/>
          <p:cNvSpPr>
            <a:spLocks noGrp="1"/>
          </p:cNvSpPr>
          <p:nvPr>
            <p:ph type="ftr" sz="quarter" idx="3"/>
          </p:nvPr>
        </p:nvSpPr>
        <p:spPr/>
        <p:txBody>
          <a:bodyPr/>
          <a:lstStyle/>
          <a:p>
            <a:r>
              <a:rPr lang="en-US" sz="1400" dirty="0">
                <a:solidFill>
                  <a:schemeClr val="bg1"/>
                </a:solidFill>
              </a:rPr>
              <a:t>Phase 5, Part 5b Knowledge Check Preparation</a:t>
            </a:r>
          </a:p>
        </p:txBody>
      </p:sp>
    </p:spTree>
    <p:extLst>
      <p:ext uri="{BB962C8B-B14F-4D97-AF65-F5344CB8AC3E}">
        <p14:creationId xmlns:p14="http://schemas.microsoft.com/office/powerpoint/2010/main" val="29011182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680DDDBD4C8A4893649D119A9CA56E" ma:contentTypeVersion="12" ma:contentTypeDescription="Create a new document." ma:contentTypeScope="" ma:versionID="68c2b88256eb931aea5c9f499da56601">
  <xsd:schema xmlns:xsd="http://www.w3.org/2001/XMLSchema" xmlns:xs="http://www.w3.org/2001/XMLSchema" xmlns:p="http://schemas.microsoft.com/office/2006/metadata/properties" xmlns:ns1="http://schemas.microsoft.com/sharepoint/v3" xmlns:ns2="b4647670-8a1a-4303-bfca-411bbc0da688" xmlns:ns3="c7ec34b5-d637-4aef-8083-e887a6537c45" targetNamespace="http://schemas.microsoft.com/office/2006/metadata/properties" ma:root="true" ma:fieldsID="fb33626fc69f30413c19bdd9f299d01d" ns1:_="" ns2:_="" ns3:_="">
    <xsd:import namespace="http://schemas.microsoft.com/sharepoint/v3"/>
    <xsd:import namespace="b4647670-8a1a-4303-bfca-411bbc0da688"/>
    <xsd:import namespace="c7ec34b5-d637-4aef-8083-e887a6537c4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47670-8a1a-4303-bfca-411bbc0da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ec34b5-d637-4aef-8083-e887a6537c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A345A1-A2C6-40FC-AFD4-67BCEB79A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647670-8a1a-4303-bfca-411bbc0da688"/>
    <ds:schemaRef ds:uri="c7ec34b5-d637-4aef-8083-e887a6537c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589B4C-95E5-4A69-A5B6-12ACA6FFF17A}">
  <ds:schemaRefs>
    <ds:schemaRef ds:uri="c7ec34b5-d637-4aef-8083-e887a6537c45"/>
    <ds:schemaRef ds:uri="http://purl.org/dc/dcmitype/"/>
    <ds:schemaRef ds:uri="http://purl.org/dc/elements/1.1/"/>
    <ds:schemaRef ds:uri="http://schemas.microsoft.com/sharepoint/v3"/>
    <ds:schemaRef ds:uri="http://schemas.microsoft.com/office/2006/documentManagement/types"/>
    <ds:schemaRef ds:uri="http://schemas.openxmlformats.org/package/2006/metadata/core-properties"/>
    <ds:schemaRef ds:uri="b4647670-8a1a-4303-bfca-411bbc0da688"/>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3FFBF52-CA27-49CE-BC0D-6472A767BE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32245</TotalTime>
  <Words>1103</Words>
  <Application>Microsoft Office PowerPoint</Application>
  <PresentationFormat>On-screen Show (4:3)</PresentationFormat>
  <Paragraphs>142</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Courier New</vt:lpstr>
      <vt:lpstr>1_Office Theme</vt:lpstr>
      <vt:lpstr>Phase 5, Part 5b Knowledge Check Preparation</vt:lpstr>
      <vt:lpstr>Why It Matters!</vt:lpstr>
      <vt:lpstr>Knowledge Check Preparation Overview</vt:lpstr>
      <vt:lpstr>Phase 5, Part 5b Lessons</vt:lpstr>
      <vt:lpstr>Determine Dependency Adjustments</vt:lpstr>
      <vt:lpstr>Determine Dependency Adjustments Objectives</vt:lpstr>
      <vt:lpstr>Determine Dependency Adjustments  Question Writing Opportunity</vt:lpstr>
      <vt:lpstr>Apply/Issue Due Process Provisions</vt:lpstr>
      <vt:lpstr>Apply/Issue Due Process Provisions Objectives </vt:lpstr>
      <vt:lpstr>Apply/Issue Due Process Provisions  Question Writing Opportunity</vt:lpstr>
      <vt:lpstr>Partner Activity—Dependency  Adjustment and Due Process</vt:lpstr>
      <vt:lpstr>Partner Activity— Dependency Adjustment and Due Process  Answers (1 of 2)</vt:lpstr>
      <vt:lpstr>Partner Activity— Dependency Adjustment and Due Process  Answers (2 of 2)</vt:lpstr>
      <vt:lpstr>Introduction to Overpayments and Waiver Withholdings</vt:lpstr>
      <vt:lpstr>Introduction to Overpayments and Waiver Withholdings Objectives </vt:lpstr>
      <vt:lpstr>Introduction to Overpayments and  Waiver Withholdings Question Writing  Opportunity</vt:lpstr>
      <vt:lpstr>Individual Activity—Overpayments  and Waiver Withholdings</vt:lpstr>
      <vt:lpstr>Individual Activity—Overpayments and  Waiver Withholdings Answers</vt:lpstr>
      <vt:lpstr>Question and Answer Forum</vt:lpstr>
      <vt:lpstr>Question and Answer Clarification </vt:lpstr>
      <vt:lpstr>What’s Next?</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5, Part 5b Knowledge Check Preparation PowerPoint Presentation</dc:title>
  <dc:creator>Department of Veterans Affairs, Veterans Benefits Administration, Pension and Fiduciary Service, STAFF</dc:creator>
  <cp:lastModifiedBy>Kathy Poole</cp:lastModifiedBy>
  <cp:revision>684</cp:revision>
  <cp:lastPrinted>2014-12-11T15:38:44Z</cp:lastPrinted>
  <dcterms:created xsi:type="dcterms:W3CDTF">2014-09-26T18:35:36Z</dcterms:created>
  <dcterms:modified xsi:type="dcterms:W3CDTF">2022-05-18T20:58:04Z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0x01010016680DDDBD4C8A4893649D119A9CA56E</vt:lpwstr>
  </property>
  <property fmtid="{D5CDD505-2E9C-101B-9397-08002B2CF9AE}" pid="3" name="Language">
    <vt:lpwstr>en</vt:lpwstr>
  </property>
  <property fmtid="{D5CDD505-2E9C-101B-9397-08002B2CF9AE}" pid="4" name="Type">
    <vt:lpwstr>Presentation</vt:lpwstr>
  </property>
</Properties>
</file>