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94" r:id="rId8"/>
    <p:sldId id="260" r:id="rId9"/>
    <p:sldId id="295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6" r:id="rId20"/>
    <p:sldId id="350" r:id="rId21"/>
    <p:sldId id="349" r:id="rId22"/>
    <p:sldId id="348" r:id="rId23"/>
    <p:sldId id="351" r:id="rId24"/>
    <p:sldId id="333" r:id="rId25"/>
    <p:sldId id="26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3" clrIdx="0"/>
  <p:cmAuthor id="1" name="Stevens, Denise R" initials="SDR" lastIdx="2" clrIdx="1">
    <p:extLst/>
  </p:cmAuthor>
  <p:cmAuthor id="2" name="Marchand, Christy" initials="CM" lastIdx="3" clrIdx="2"/>
  <p:cmAuthor id="3" name="Virnig, Lori B" initials="VLB" lastIdx="1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44" autoAdjust="0"/>
  </p:normalViewPr>
  <p:slideViewPr>
    <p:cSldViewPr>
      <p:cViewPr varScale="1">
        <p:scale>
          <a:sx n="81" d="100"/>
          <a:sy n="81" d="100"/>
        </p:scale>
        <p:origin x="94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5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3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2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2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05/18/2017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 smtClean="0"/>
              <a:t>Phase 5, Part 5a Knowledge Check Preparation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730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29768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48200" y="1219200"/>
            <a:ext cx="4297680" cy="51054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05/18/2017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7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2" r:id="rId3"/>
    <p:sldLayoutId id="2147483651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5, Part </a:t>
            </a:r>
            <a:r>
              <a:rPr lang="en-US" dirty="0" smtClean="0"/>
              <a:t>5a </a:t>
            </a:r>
            <a:r>
              <a:rPr lang="en-US" dirty="0" smtClean="0"/>
              <a:t>Knowledge Check Preparation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PMC VSR Advanced Core Course</a:t>
            </a:r>
            <a:br>
              <a:rPr lang="en-US" dirty="0" smtClean="0"/>
            </a:br>
            <a:r>
              <a:rPr lang="en-US" dirty="0" smtClean="0"/>
              <a:t>Phase 5: Stages of a Claim</a:t>
            </a:r>
            <a:br>
              <a:rPr lang="en-US" dirty="0" smtClean="0"/>
            </a:br>
            <a:r>
              <a:rPr lang="en-US" dirty="0" smtClean="0"/>
              <a:t>Part 5: Award Adjustments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/>
              <a:t>Phase 5, Part </a:t>
            </a:r>
            <a:r>
              <a:rPr lang="en-US" sz="1400" dirty="0" err="1" smtClean="0"/>
              <a:t>5a</a:t>
            </a:r>
            <a:r>
              <a:rPr lang="en-US" sz="1400" dirty="0" smtClean="0"/>
              <a:t> Knowledge Check Preparation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Amended Income </a:t>
            </a:r>
            <a:r>
              <a:rPr lang="en-US" dirty="0" smtClean="0"/>
              <a:t>Adjustments</a:t>
            </a:r>
            <a:endParaRPr lang="en-US" dirty="0"/>
          </a:p>
        </p:txBody>
      </p:sp>
      <p:pic>
        <p:nvPicPr>
          <p:cNvPr id="7" name="Content Placeholder 6" descr="Amended Income Adjustments:&#10;Develop for additional information if needed, Enter the amended countable income into VBMS-A, Calculate IVAP using the amended income, Process the award adjustment&#10;&#10;" title="Amended Income Adjustments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68" y="1447800"/>
            <a:ext cx="682486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8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Determine Amended Income Adjustments </a:t>
            </a:r>
            <a:br>
              <a:rPr lang="en-US" sz="3100" dirty="0" smtClean="0"/>
            </a:br>
            <a:r>
              <a:rPr lang="en-US" sz="3100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None/>
            </a:pPr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award adjustment based on amended income. </a:t>
            </a:r>
          </a:p>
          <a:p>
            <a:r>
              <a:rPr lang="en-US" dirty="0" smtClean="0"/>
              <a:t>Determine whether income type is countable.</a:t>
            </a:r>
          </a:p>
          <a:p>
            <a:r>
              <a:rPr lang="en-US" dirty="0" smtClean="0"/>
              <a:t>Determine whether to develop for amended income information.</a:t>
            </a:r>
          </a:p>
          <a:p>
            <a:r>
              <a:rPr lang="en-US" dirty="0" smtClean="0"/>
              <a:t>Determine whether amended income information is received within the time limit.</a:t>
            </a:r>
          </a:p>
          <a:p>
            <a:r>
              <a:rPr lang="en-US" dirty="0" smtClean="0"/>
              <a:t>Determine whether amended income qualifies for an award adjustment.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1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48"/>
            <a:ext cx="8991600" cy="10668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Amended </a:t>
            </a:r>
            <a:r>
              <a:rPr lang="en-US" sz="3100" dirty="0"/>
              <a:t>Income Adjustments Question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Writing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Appendix D: Question and Answer Worksheet to write any questions regarding processing an award action.</a:t>
            </a:r>
          </a:p>
          <a:p>
            <a:pPr lvl="1"/>
            <a:r>
              <a:rPr lang="en-US" dirty="0"/>
              <a:t>Questions will be answered at the end of this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1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Net Worth Adjustments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Once the amended net worth has been calculated, then the award adjustment for net worth may result in one of the following two outcomes: 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the VBMS-A with amended net worth </a:t>
            </a:r>
            <a:r>
              <a:rPr lang="en-US" dirty="0" smtClean="0"/>
              <a:t>amount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termination of benefits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 administrative decision for net worth determines if the net worth is a bar to </a:t>
            </a:r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benefits</a:t>
            </a:r>
            <a:endParaRPr lang="en-US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5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Net Worth Adjustments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award adjustment based on changes to net worth.</a:t>
            </a:r>
          </a:p>
          <a:p>
            <a:r>
              <a:rPr lang="en-US" dirty="0"/>
              <a:t>Determine whether amended net worth is an inclusion or an exclusion.</a:t>
            </a:r>
          </a:p>
          <a:p>
            <a:r>
              <a:rPr lang="en-US" dirty="0"/>
              <a:t>Determine whether a net worth determination is required.</a:t>
            </a:r>
          </a:p>
          <a:p>
            <a:r>
              <a:rPr lang="en-US" dirty="0"/>
              <a:t>Determine whether to develop for additional net worth information.</a:t>
            </a:r>
          </a:p>
          <a:p>
            <a:r>
              <a:rPr lang="en-US" dirty="0"/>
              <a:t>Determine whether net worth is a bar to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5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Net Worth Adjustments Question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Writing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Appendix D: Question and Answer Worksheet to write any questions regarding net worth adjustments.</a:t>
            </a:r>
          </a:p>
          <a:p>
            <a:pPr lvl="1"/>
            <a:r>
              <a:rPr lang="en-US" dirty="0"/>
              <a:t>Questions will be answered at the end of this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2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19200"/>
          </a:xfrm>
        </p:spPr>
        <p:txBody>
          <a:bodyPr>
            <a:normAutofit/>
          </a:bodyPr>
          <a:lstStyle/>
          <a:p>
            <a:r>
              <a:rPr lang="en-US" sz="3200" dirty="0"/>
              <a:t>Partner Activity—Award </a:t>
            </a:r>
            <a:r>
              <a:rPr lang="en-US" sz="3200" dirty="0" smtClean="0"/>
              <a:t>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 smtClean="0"/>
              <a:t>Find a partner. </a:t>
            </a:r>
            <a:endParaRPr lang="en-US" dirty="0"/>
          </a:p>
          <a:p>
            <a:pPr lvl="1"/>
            <a:r>
              <a:rPr lang="en-US" dirty="0"/>
              <a:t>Review example claim in Appendix B: Example Claim. </a:t>
            </a:r>
          </a:p>
          <a:p>
            <a:pPr lvl="1"/>
            <a:r>
              <a:rPr lang="en-US" dirty="0"/>
              <a:t>Answer the questions listed in Appendix C: Phase 5, Part 5a Worksheet. </a:t>
            </a:r>
          </a:p>
          <a:p>
            <a:pPr lvl="1"/>
            <a:r>
              <a:rPr lang="en-US" dirty="0"/>
              <a:t>Use the job aids listed in Appendix A. </a:t>
            </a:r>
          </a:p>
          <a:p>
            <a:pPr lvl="1"/>
            <a:r>
              <a:rPr lang="en-US" dirty="0"/>
              <a:t>Be prepared to share your finished activity with the class.</a:t>
            </a:r>
          </a:p>
          <a:p>
            <a:r>
              <a:rPr lang="en-US" dirty="0"/>
              <a:t>Time allowed: 25-30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7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Partner Activity—Award Adjustment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Answers (1 </a:t>
            </a:r>
            <a:r>
              <a:rPr lang="en-US" sz="3100" dirty="0"/>
              <a:t>of </a:t>
            </a:r>
            <a:r>
              <a:rPr lang="en-US" sz="3100" dirty="0" smtClean="0"/>
              <a:t>3)</a:t>
            </a:r>
            <a:endParaRPr lang="en-US" dirty="0"/>
          </a:p>
        </p:txBody>
      </p:sp>
      <p:sp>
        <p:nvSpPr>
          <p:cNvPr id="3" name="Content Placeholder 2" title="Medical Expenses Answers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Medical Expenses Answers:</a:t>
            </a:r>
            <a:endParaRPr lang="en-US" dirty="0" smtClean="0"/>
          </a:p>
        </p:txBody>
      </p:sp>
      <p:graphicFrame>
        <p:nvGraphicFramePr>
          <p:cNvPr id="10" name="Table 9" title="Medical Expense Answe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43142"/>
              </p:ext>
            </p:extLst>
          </p:nvPr>
        </p:nvGraphicFramePr>
        <p:xfrm>
          <a:off x="402184" y="2362200"/>
          <a:ext cx="8183962" cy="2667001"/>
        </p:xfrm>
        <a:graphic>
          <a:graphicData uri="http://schemas.openxmlformats.org/drawingml/2006/table">
            <a:tbl>
              <a:tblPr firstRow="1" firstCol="1" bandRow="1"/>
              <a:tblGrid>
                <a:gridCol w="2052578"/>
                <a:gridCol w="1642062"/>
                <a:gridCol w="738928"/>
                <a:gridCol w="1772538"/>
                <a:gridCol w="1085129"/>
                <a:gridCol w="892727"/>
              </a:tblGrid>
              <a:tr h="1053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Amount Paid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Date Paid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Paid For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UME or CME?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8076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(Part </a:t>
                      </a:r>
                      <a:r>
                        <a:rPr lang="en-US" sz="20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B) Premium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$108.00</a:t>
                      </a:r>
                      <a:r>
                        <a:rPr lang="en-US" sz="20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month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Security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Veteran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9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In-Home Caregiver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$600.00/ month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Debbie Williams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Veteran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9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Partner Activity—Award Adjustment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Answers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i="1" dirty="0"/>
              <a:t>The evidence provided to accept the medical expenses are the VA Form </a:t>
            </a:r>
            <a:r>
              <a:rPr lang="en-US" i="1" dirty="0" err="1"/>
              <a:t>21P</a:t>
            </a:r>
            <a:r>
              <a:rPr lang="en-US" i="1" dirty="0"/>
              <a:t>-8416, Medical Expense Report, In-Home Attendant Care Expense Statement/Attendant Affidavit, and the verification with Social Security to accept the Medicare Premiums.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i="1" dirty="0" smtClean="0"/>
              <a:t>The </a:t>
            </a:r>
            <a:r>
              <a:rPr lang="en-US" i="1" dirty="0"/>
              <a:t>amended income information includes the Veteran’s COLA increase to his Social Security income and lottery winning.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i="1" dirty="0" smtClean="0"/>
              <a:t>IVAP</a:t>
            </a:r>
            <a:r>
              <a:rPr lang="en-US" i="1" dirty="0"/>
              <a:t>: $299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i="1" dirty="0" smtClean="0"/>
              <a:t>Payment </a:t>
            </a:r>
            <a:r>
              <a:rPr lang="en-US" i="1" dirty="0"/>
              <a:t>date: </a:t>
            </a:r>
            <a:r>
              <a:rPr lang="en-US" i="1" dirty="0" smtClean="0"/>
              <a:t>2/01/2017 (based on Omnibus)</a:t>
            </a:r>
            <a:endParaRPr lang="en-US" i="1" dirty="0"/>
          </a:p>
          <a:p>
            <a:pPr marL="457200" indent="-457200">
              <a:buFont typeface="+mj-lt"/>
              <a:buAutoNum type="arabicPeriod" startAt="2"/>
            </a:pPr>
            <a:r>
              <a:rPr lang="en-US" i="1" dirty="0" smtClean="0"/>
              <a:t>The </a:t>
            </a:r>
            <a:r>
              <a:rPr lang="en-US" i="1" dirty="0"/>
              <a:t>IVAP will result in an increase of the pension rate. The Veteran’s monthly pension rate on his running award was $526 and now is $</a:t>
            </a:r>
            <a:r>
              <a:rPr lang="en-US" i="1" dirty="0" smtClean="0"/>
              <a:t>1050.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6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Partner Activity—Award Adjustment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Answers (3 </a:t>
            </a:r>
            <a:r>
              <a:rPr lang="en-US" sz="3100" dirty="0"/>
              <a:t>of </a:t>
            </a:r>
            <a:r>
              <a:rPr lang="en-US" sz="3100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i="1" dirty="0" smtClean="0"/>
              <a:t>Amended </a:t>
            </a:r>
            <a:r>
              <a:rPr lang="en-US" i="1" dirty="0"/>
              <a:t>Net Worth: $</a:t>
            </a:r>
            <a:r>
              <a:rPr lang="en-US" i="1" dirty="0" smtClean="0"/>
              <a:t>37,000 </a:t>
            </a:r>
            <a:endParaRPr lang="en-US" i="1" dirty="0"/>
          </a:p>
          <a:p>
            <a:pPr marL="457200" indent="-457200">
              <a:buFont typeface="+mj-lt"/>
              <a:buAutoNum type="arabicPeriod" startAt="7"/>
            </a:pPr>
            <a:r>
              <a:rPr lang="en-US" i="1" dirty="0" smtClean="0"/>
              <a:t>Net </a:t>
            </a:r>
            <a:r>
              <a:rPr lang="en-US" i="1" dirty="0"/>
              <a:t>worth is not a bar to benefits. The claimant’s assets are not sufficiently large enough that the claimant could live off these assets for a reasonable period of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pic>
        <p:nvPicPr>
          <p:cNvPr id="7" name="Content Placeholder 7" descr="&#10;Vertical flowchart with two columns showing the six phases of the PMC VSR course highlighting Phase 5 and a branch from Phase 5 showing its individual parts. In the left column, starting from the top, the phases are: Phase 1, Mandatory Training; Phase 2, PMC VSR Foundation; Phase 3, PMC VSR Resources; Phase 4, Introduction to Pension Management; Phase 5, Stages; and Phase 6, Processing Claims.&#10;" title="PMC VSR Phase 5, Part 5—Award Adjustment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51033"/>
            <a:ext cx="5334000" cy="45194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Divide into groups of three or four.</a:t>
            </a:r>
          </a:p>
          <a:p>
            <a:pPr lvl="1"/>
            <a:r>
              <a:rPr lang="en-US" dirty="0"/>
              <a:t>Review the Appendix D: Question and Answer Worksheet with your group.</a:t>
            </a:r>
          </a:p>
          <a:p>
            <a:pPr lvl="1"/>
            <a:r>
              <a:rPr lang="en-US" dirty="0"/>
              <a:t>Mark any questions that need further clarification from the instructor.</a:t>
            </a:r>
          </a:p>
          <a:p>
            <a:pPr lvl="1"/>
            <a:r>
              <a:rPr lang="en-US" dirty="0"/>
              <a:t>Be prepared to share your answers with the class.</a:t>
            </a:r>
          </a:p>
          <a:p>
            <a:r>
              <a:rPr lang="en-US" dirty="0"/>
              <a:t>Time allowed: 10–15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8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Clarification </a:t>
            </a:r>
            <a:endParaRPr lang="en-US" dirty="0"/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&#10;" title="Question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Phase 5, </a:t>
            </a:r>
            <a:r>
              <a:rPr lang="en-US" smtClean="0"/>
              <a:t>Part </a:t>
            </a:r>
            <a:r>
              <a:rPr lang="en-US" smtClean="0"/>
              <a:t>5a: </a:t>
            </a:r>
            <a:r>
              <a:rPr lang="en-US" dirty="0" smtClean="0"/>
              <a:t>Award Adjustment 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Preparing an award adjustment involves reviewing any additional information provided by the claimant or third party, and deciding the reason for </a:t>
            </a:r>
            <a:r>
              <a:rPr lang="en-US" dirty="0" smtClean="0"/>
              <a:t>adjustment.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2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</a:t>
            </a:r>
            <a:endParaRPr lang="en-US" dirty="0"/>
          </a:p>
        </p:txBody>
      </p:sp>
      <p:pic>
        <p:nvPicPr>
          <p:cNvPr id="8" name="Content Placeholder 7" descr="Vertical flowchart showing the five parts of Phase 5 of the PMC VSR course with the corresponding posttests. Phase 5 Part 5a Knowledge Check is highlighted. From the top, the parts are: Phase 5 Part 1, Determine Eligibility; Phase 5 Part 2, Process a Claim; Phase 5 Part 3, Promulgate Non-Rating or Rating Decision; Phase 5 Part 4, Prepare Decision Notice and Phase 5, Part 5, Award Adjustments is divided into two knowledge checks. Phase 5 part 5a Knowledge check and Phase 5 part 5b Knowledge Check." title="Phase 5 Part 5a Knowledge Check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47" y="1066802"/>
            <a:ext cx="3209953" cy="52232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4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 Preparation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preparation </a:t>
            </a:r>
            <a:r>
              <a:rPr lang="en-US" dirty="0"/>
              <a:t>will consist of the following:</a:t>
            </a:r>
          </a:p>
          <a:p>
            <a:r>
              <a:rPr lang="en-US" dirty="0"/>
              <a:t>Lesson objectives review</a:t>
            </a:r>
          </a:p>
          <a:p>
            <a:r>
              <a:rPr lang="en-US" dirty="0" smtClean="0"/>
              <a:t>Partner activities</a:t>
            </a:r>
            <a:endParaRPr lang="en-US" dirty="0"/>
          </a:p>
          <a:p>
            <a:r>
              <a:rPr lang="en-US" dirty="0" smtClean="0"/>
              <a:t>Question/answer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3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5, Part 5a Lessons</a:t>
            </a:r>
            <a:endParaRPr lang="en-US" dirty="0"/>
          </a:p>
        </p:txBody>
      </p:sp>
      <p:pic>
        <p:nvPicPr>
          <p:cNvPr id="8" name="Content Placeholder 7" descr="List of lessons in Phase 5 Part 5a&#10;Determine Qualifying Expense Adjustments,&#10;Determine Amended Income Adjustments, and &#10;Determine Net Worth Adjustments&#10;" title="Phase 5 Part 5a lesson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9" y="1295400"/>
            <a:ext cx="7000087" cy="4625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Qualifying Expense </a:t>
            </a:r>
            <a:r>
              <a:rPr lang="en-US" dirty="0" smtClean="0"/>
              <a:t>Adjustments</a:t>
            </a:r>
            <a:endParaRPr lang="en-US" dirty="0"/>
          </a:p>
        </p:txBody>
      </p:sp>
      <p:pic>
        <p:nvPicPr>
          <p:cNvPr id="7" name="Content Placeholder 6" descr="Qualifying Expense Adjustments with the following: Enter qualifying expense, develop for the expense and deny the expense. " title="Qualifying Expense Adjustment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9" y="1447800"/>
            <a:ext cx="502256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0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" y="66748"/>
            <a:ext cx="8991600" cy="1066800"/>
          </a:xfrm>
        </p:spPr>
        <p:txBody>
          <a:bodyPr>
            <a:normAutofit/>
          </a:bodyPr>
          <a:lstStyle/>
          <a:p>
            <a:r>
              <a:rPr lang="en-US" dirty="0"/>
              <a:t>Determine Qualifying Expense Adjustments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qualifying expense adjustments.</a:t>
            </a:r>
          </a:p>
          <a:p>
            <a:r>
              <a:rPr lang="en-US" dirty="0"/>
              <a:t>Determine whether medical expense qualifies for an award adjustment.</a:t>
            </a:r>
          </a:p>
          <a:p>
            <a:r>
              <a:rPr lang="en-US" dirty="0"/>
              <a:t>Determine whether final expense qualifies for an award adjustment.</a:t>
            </a:r>
          </a:p>
          <a:p>
            <a:r>
              <a:rPr lang="en-US" dirty="0"/>
              <a:t>Determine whether educational expense qualifies for an award adjustment.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3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Qualifying Expense Adjustments Question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Writing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Appendix D: Question and Answer Worksheet to write any questions regarding qualifying expense </a:t>
            </a:r>
            <a:r>
              <a:rPr lang="en-US" dirty="0" smtClean="0"/>
              <a:t>adjustments.</a:t>
            </a:r>
            <a:endParaRPr lang="en-US" dirty="0"/>
          </a:p>
          <a:p>
            <a:pPr lvl="1"/>
            <a:r>
              <a:rPr lang="en-US" dirty="0"/>
              <a:t>Questions will be answered at the end of this </a:t>
            </a:r>
            <a:r>
              <a:rPr lang="en-US" dirty="0" smtClean="0"/>
              <a:t>preparation.</a:t>
            </a:r>
            <a:endParaRPr lang="en-US" dirty="0"/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5a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47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DA3AB-8047-47F9-8412-35231B839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589B4C-95E5-4A69-A5B6-12ACA6FFF17A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23837</TotalTime>
  <Words>944</Words>
  <Application>Microsoft Office PowerPoint</Application>
  <PresentationFormat>On-screen Show (4:3)</PresentationFormat>
  <Paragraphs>173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1_Office Theme</vt:lpstr>
      <vt:lpstr>Phase 5, Part 5a Knowledge Check Preparation</vt:lpstr>
      <vt:lpstr>You Are Here</vt:lpstr>
      <vt:lpstr>Why It Matters!</vt:lpstr>
      <vt:lpstr>Knowledge Check</vt:lpstr>
      <vt:lpstr>Knowledge Check Preparation Overview</vt:lpstr>
      <vt:lpstr>Phase 5, Part 5a Lessons</vt:lpstr>
      <vt:lpstr>Determine Qualifying Expense Adjustments</vt:lpstr>
      <vt:lpstr>Determine Qualifying Expense Adjustments  Objectives</vt:lpstr>
      <vt:lpstr>Qualifying Expense Adjustments Question  Writing Opportunity</vt:lpstr>
      <vt:lpstr>Determine Amended Income Adjustments</vt:lpstr>
      <vt:lpstr>Determine Amended Income Adjustments  Objectives </vt:lpstr>
      <vt:lpstr>Amended Income Adjustments Question  Writing Opportunity</vt:lpstr>
      <vt:lpstr>Determine Net Worth Adjustments </vt:lpstr>
      <vt:lpstr>Determine Net Worth Adjustments  Objectives</vt:lpstr>
      <vt:lpstr>Net Worth Adjustments Question  Writing Opportunity</vt:lpstr>
      <vt:lpstr>Partner Activity—Award Adjustment</vt:lpstr>
      <vt:lpstr>Partner Activity—Award Adjustment  Answers (1 of 3)</vt:lpstr>
      <vt:lpstr>Partner Activity—Award Adjustment  Answers (2 of 3)</vt:lpstr>
      <vt:lpstr>Partner Activity—Award Adjustment  Answers (3 of 3)</vt:lpstr>
      <vt:lpstr>Question and Answer Forum</vt:lpstr>
      <vt:lpstr>Question and Answer Clarification </vt:lpstr>
      <vt:lpstr>What’s Next?</vt:lpstr>
    </vt:vector>
  </TitlesOfParts>
  <Company>Department of Veterans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5, Part 5a Knowledge Check Preparation</dc:title>
  <dc:creator>Pension and Fiduciary Service</dc:creator>
  <cp:lastModifiedBy>Bohannon, Christa L</cp:lastModifiedBy>
  <cp:revision>625</cp:revision>
  <cp:lastPrinted>2014-12-11T15:38:44Z</cp:lastPrinted>
  <dcterms:created xsi:type="dcterms:W3CDTF">2014-09-26T18:35:36Z</dcterms:created>
  <dcterms:modified xsi:type="dcterms:W3CDTF">2017-09-26T01:19:27Z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0x010100F00D1B2101C81B4FAAE93BAF8CBD5771</vt:lpwstr>
  </property>
</Properties>
</file>