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53"/>
  </p:notesMasterIdLst>
  <p:handoutMasterIdLst>
    <p:handoutMasterId r:id="rId54"/>
  </p:handoutMasterIdLst>
  <p:sldIdLst>
    <p:sldId id="256" r:id="rId5"/>
    <p:sldId id="259" r:id="rId6"/>
    <p:sldId id="302" r:id="rId7"/>
    <p:sldId id="601" r:id="rId8"/>
    <p:sldId id="602" r:id="rId9"/>
    <p:sldId id="603" r:id="rId10"/>
    <p:sldId id="604" r:id="rId11"/>
    <p:sldId id="549" r:id="rId12"/>
    <p:sldId id="551" r:id="rId13"/>
    <p:sldId id="550" r:id="rId14"/>
    <p:sldId id="552" r:id="rId15"/>
    <p:sldId id="553" r:id="rId16"/>
    <p:sldId id="554" r:id="rId17"/>
    <p:sldId id="599" r:id="rId18"/>
    <p:sldId id="600" r:id="rId19"/>
    <p:sldId id="555" r:id="rId20"/>
    <p:sldId id="556" r:id="rId21"/>
    <p:sldId id="557" r:id="rId22"/>
    <p:sldId id="559" r:id="rId23"/>
    <p:sldId id="558" r:id="rId24"/>
    <p:sldId id="560" r:id="rId25"/>
    <p:sldId id="561" r:id="rId26"/>
    <p:sldId id="562" r:id="rId27"/>
    <p:sldId id="563" r:id="rId28"/>
    <p:sldId id="564" r:id="rId29"/>
    <p:sldId id="565" r:id="rId30"/>
    <p:sldId id="569" r:id="rId31"/>
    <p:sldId id="568" r:id="rId32"/>
    <p:sldId id="567" r:id="rId33"/>
    <p:sldId id="597" r:id="rId34"/>
    <p:sldId id="598" r:id="rId35"/>
    <p:sldId id="573" r:id="rId36"/>
    <p:sldId id="574" r:id="rId37"/>
    <p:sldId id="575" r:id="rId38"/>
    <p:sldId id="576" r:id="rId39"/>
    <p:sldId id="583" r:id="rId40"/>
    <p:sldId id="584" r:id="rId41"/>
    <p:sldId id="585" r:id="rId42"/>
    <p:sldId id="586" r:id="rId43"/>
    <p:sldId id="587" r:id="rId44"/>
    <p:sldId id="588" r:id="rId45"/>
    <p:sldId id="594" r:id="rId46"/>
    <p:sldId id="572" r:id="rId47"/>
    <p:sldId id="579" r:id="rId48"/>
    <p:sldId id="578" r:id="rId49"/>
    <p:sldId id="488" r:id="rId50"/>
    <p:sldId id="593" r:id="rId51"/>
    <p:sldId id="26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rais, Robert" initials="MR" lastIdx="14" clrIdx="6"/>
  <p:cmAuthor id="1" name="Allen, Shamon A (NE)" initials="ASA(" lastIdx="3" clrIdx="0"/>
  <p:cmAuthor id="8" name="O'Malley, Damara, VBASTPL" initials="DO" lastIdx="3" clrIdx="7"/>
  <p:cmAuthor id="2" name="Stevens, Denise R" initials="SDR" lastIdx="18" clrIdx="1"/>
  <p:cmAuthor id="9" name="Woltjer, Holly M., VBASTPL" initials="WHMV" lastIdx="1" clrIdx="8"/>
  <p:cmAuthor id="3" name="Virnig, Lori B" initials="VLB" lastIdx="30" clrIdx="2"/>
  <p:cmAuthor id="10" name="Mattos, Hector L., VBAVACO" initials="MHLV" lastIdx="2" clrIdx="9">
    <p:extLst>
      <p:ext uri="{19B8F6BF-5375-455C-9EA6-DF929625EA0E}">
        <p15:presenceInfo xmlns:p15="http://schemas.microsoft.com/office/powerpoint/2012/main" userId="S::Hector.Mattos@va.gov::0a730db2-cd94-4cee-a4a1-b376b162454c" providerId="AD"/>
      </p:ext>
    </p:extLst>
  </p:cmAuthor>
  <p:cmAuthor id="4" name="Marchand, Christy" initials="MC" lastIdx="8" clrIdx="3"/>
  <p:cmAuthor id="5" name="Marchand, Christy" initials="CM" lastIdx="21" clrIdx="4"/>
  <p:cmAuthor id="6" name="Crowder, Christopher S" initials="CCS" lastIdx="5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00"/>
    <a:srgbClr val="FFFF00"/>
    <a:srgbClr val="7C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5CED5-1BE6-45E0-9F30-547CB313702C}" v="1" dt="2022-05-18T10:53:29.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6564" autoAdjust="0"/>
  </p:normalViewPr>
  <p:slideViewPr>
    <p:cSldViewPr>
      <p:cViewPr varScale="1">
        <p:scale>
          <a:sx n="91" d="100"/>
          <a:sy n="91" d="100"/>
        </p:scale>
        <p:origin x="1182" y="66"/>
      </p:cViewPr>
      <p:guideLst>
        <p:guide orient="horz" pos="2160"/>
        <p:guide pos="2880"/>
      </p:guideLst>
    </p:cSldViewPr>
  </p:slideViewPr>
  <p:outlineViewPr>
    <p:cViewPr>
      <p:scale>
        <a:sx n="33" d="100"/>
        <a:sy n="33" d="100"/>
      </p:scale>
      <p:origin x="0" y="-26388"/>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C2C90-115E-4ED7-99C8-96F663EA7656}" type="doc">
      <dgm:prSet loTypeId="urn:microsoft.com/office/officeart/2005/8/layout/process2" loCatId="process" qsTypeId="urn:microsoft.com/office/officeart/2005/8/quickstyle/simple4" qsCatId="simple" csTypeId="urn:microsoft.com/office/officeart/2005/8/colors/accent1_2" csCatId="accent1"/>
      <dgm:spPr/>
      <dgm:t>
        <a:bodyPr/>
        <a:lstStyle/>
        <a:p>
          <a:endParaRPr lang="en-US"/>
        </a:p>
      </dgm:t>
    </dgm:pt>
    <dgm:pt modelId="{FE005E22-E9F6-4E30-98C1-DE3A5959AD23}">
      <dgm:prSet/>
      <dgm:spPr/>
      <dgm:t>
        <a:bodyPr/>
        <a:lstStyle/>
        <a:p>
          <a:r>
            <a:rPr lang="en-US" dirty="0"/>
            <a:t>Determine Asset Inclusions </a:t>
          </a:r>
        </a:p>
      </dgm:t>
    </dgm:pt>
    <dgm:pt modelId="{184F7F86-E67C-42BC-ADDB-7C1B7576BD3B}" type="parTrans" cxnId="{22A68765-B10A-4890-B60F-4C07030177E1}">
      <dgm:prSet/>
      <dgm:spPr/>
      <dgm:t>
        <a:bodyPr/>
        <a:lstStyle/>
        <a:p>
          <a:endParaRPr lang="en-US"/>
        </a:p>
      </dgm:t>
    </dgm:pt>
    <dgm:pt modelId="{18E5D79B-970C-4312-8A10-EECC2879EE6E}" type="sibTrans" cxnId="{22A68765-B10A-4890-B60F-4C07030177E1}">
      <dgm:prSet/>
      <dgm:spPr/>
      <dgm:t>
        <a:bodyPr/>
        <a:lstStyle/>
        <a:p>
          <a:endParaRPr lang="en-US"/>
        </a:p>
      </dgm:t>
    </dgm:pt>
    <dgm:pt modelId="{7B0A0D11-2B5F-41CB-833B-5983AF656670}">
      <dgm:prSet/>
      <dgm:spPr/>
      <dgm:t>
        <a:bodyPr/>
        <a:lstStyle/>
        <a:p>
          <a:r>
            <a:rPr lang="en-US"/>
            <a:t>Calculate Net Worth</a:t>
          </a:r>
        </a:p>
      </dgm:t>
    </dgm:pt>
    <dgm:pt modelId="{129AC94A-7E28-475D-BD17-B8303C5C8917}" type="parTrans" cxnId="{C9200588-096A-48A0-B48D-69BC32167AA8}">
      <dgm:prSet/>
      <dgm:spPr/>
      <dgm:t>
        <a:bodyPr/>
        <a:lstStyle/>
        <a:p>
          <a:endParaRPr lang="en-US"/>
        </a:p>
      </dgm:t>
    </dgm:pt>
    <dgm:pt modelId="{FCDE12D7-BC00-4233-A7E6-AFDE45C6AB92}" type="sibTrans" cxnId="{C9200588-096A-48A0-B48D-69BC32167AA8}">
      <dgm:prSet/>
      <dgm:spPr/>
      <dgm:t>
        <a:bodyPr/>
        <a:lstStyle/>
        <a:p>
          <a:endParaRPr lang="en-US"/>
        </a:p>
      </dgm:t>
    </dgm:pt>
    <dgm:pt modelId="{3E4869B5-D6C1-4878-9556-B3AD5CDBCB34}" type="pres">
      <dgm:prSet presAssocID="{168C2C90-115E-4ED7-99C8-96F663EA7656}" presName="linearFlow" presStyleCnt="0">
        <dgm:presLayoutVars>
          <dgm:resizeHandles val="exact"/>
        </dgm:presLayoutVars>
      </dgm:prSet>
      <dgm:spPr/>
    </dgm:pt>
    <dgm:pt modelId="{951BA11C-13AC-474E-BC5F-FF2A1AEA9598}" type="pres">
      <dgm:prSet presAssocID="{FE005E22-E9F6-4E30-98C1-DE3A5959AD23}" presName="node" presStyleLbl="node1" presStyleIdx="0" presStyleCnt="2">
        <dgm:presLayoutVars>
          <dgm:bulletEnabled val="1"/>
        </dgm:presLayoutVars>
      </dgm:prSet>
      <dgm:spPr/>
    </dgm:pt>
    <dgm:pt modelId="{90D1BE85-A387-43D8-BB44-5111FC0FDFDF}" type="pres">
      <dgm:prSet presAssocID="{18E5D79B-970C-4312-8A10-EECC2879EE6E}" presName="sibTrans" presStyleLbl="sibTrans2D1" presStyleIdx="0" presStyleCnt="1"/>
      <dgm:spPr/>
    </dgm:pt>
    <dgm:pt modelId="{D1687B64-525C-451C-8752-4286DB28EB2A}" type="pres">
      <dgm:prSet presAssocID="{18E5D79B-970C-4312-8A10-EECC2879EE6E}" presName="connectorText" presStyleLbl="sibTrans2D1" presStyleIdx="0" presStyleCnt="1"/>
      <dgm:spPr/>
    </dgm:pt>
    <dgm:pt modelId="{C6046827-607C-4BA7-8F91-A795D511128E}" type="pres">
      <dgm:prSet presAssocID="{7B0A0D11-2B5F-41CB-833B-5983AF656670}" presName="node" presStyleLbl="node1" presStyleIdx="1" presStyleCnt="2">
        <dgm:presLayoutVars>
          <dgm:bulletEnabled val="1"/>
        </dgm:presLayoutVars>
      </dgm:prSet>
      <dgm:spPr/>
    </dgm:pt>
  </dgm:ptLst>
  <dgm:cxnLst>
    <dgm:cxn modelId="{68D6475C-9FA0-41E8-8DD2-E4536B8F33A4}" type="presOf" srcId="{FE005E22-E9F6-4E30-98C1-DE3A5959AD23}" destId="{951BA11C-13AC-474E-BC5F-FF2A1AEA9598}" srcOrd="0" destOrd="0" presId="urn:microsoft.com/office/officeart/2005/8/layout/process2"/>
    <dgm:cxn modelId="{22A68765-B10A-4890-B60F-4C07030177E1}" srcId="{168C2C90-115E-4ED7-99C8-96F663EA7656}" destId="{FE005E22-E9F6-4E30-98C1-DE3A5959AD23}" srcOrd="0" destOrd="0" parTransId="{184F7F86-E67C-42BC-ADDB-7C1B7576BD3B}" sibTransId="{18E5D79B-970C-4312-8A10-EECC2879EE6E}"/>
    <dgm:cxn modelId="{C9200588-096A-48A0-B48D-69BC32167AA8}" srcId="{168C2C90-115E-4ED7-99C8-96F663EA7656}" destId="{7B0A0D11-2B5F-41CB-833B-5983AF656670}" srcOrd="1" destOrd="0" parTransId="{129AC94A-7E28-475D-BD17-B8303C5C8917}" sibTransId="{FCDE12D7-BC00-4233-A7E6-AFDE45C6AB92}"/>
    <dgm:cxn modelId="{F05B709A-27A6-426F-9EAD-E1CEE1CBAC3C}" type="presOf" srcId="{18E5D79B-970C-4312-8A10-EECC2879EE6E}" destId="{D1687B64-525C-451C-8752-4286DB28EB2A}" srcOrd="1" destOrd="0" presId="urn:microsoft.com/office/officeart/2005/8/layout/process2"/>
    <dgm:cxn modelId="{935279A0-5BF5-4031-85BB-577CB097C053}" type="presOf" srcId="{168C2C90-115E-4ED7-99C8-96F663EA7656}" destId="{3E4869B5-D6C1-4878-9556-B3AD5CDBCB34}" srcOrd="0" destOrd="0" presId="urn:microsoft.com/office/officeart/2005/8/layout/process2"/>
    <dgm:cxn modelId="{6EC69DBF-5DA0-4101-B7E0-E75A6E58F88F}" type="presOf" srcId="{7B0A0D11-2B5F-41CB-833B-5983AF656670}" destId="{C6046827-607C-4BA7-8F91-A795D511128E}" srcOrd="0" destOrd="0" presId="urn:microsoft.com/office/officeart/2005/8/layout/process2"/>
    <dgm:cxn modelId="{E9B33EE9-E9B2-470C-B2BF-E67FE81992E7}" type="presOf" srcId="{18E5D79B-970C-4312-8A10-EECC2879EE6E}" destId="{90D1BE85-A387-43D8-BB44-5111FC0FDFDF}" srcOrd="0" destOrd="0" presId="urn:microsoft.com/office/officeart/2005/8/layout/process2"/>
    <dgm:cxn modelId="{C4E9581B-4F43-41B7-849D-7AE6B22E8FAF}" type="presParOf" srcId="{3E4869B5-D6C1-4878-9556-B3AD5CDBCB34}" destId="{951BA11C-13AC-474E-BC5F-FF2A1AEA9598}" srcOrd="0" destOrd="0" presId="urn:microsoft.com/office/officeart/2005/8/layout/process2"/>
    <dgm:cxn modelId="{0FBACB79-0BB9-44CF-83D6-B931E48E8758}" type="presParOf" srcId="{3E4869B5-D6C1-4878-9556-B3AD5CDBCB34}" destId="{90D1BE85-A387-43D8-BB44-5111FC0FDFDF}" srcOrd="1" destOrd="0" presId="urn:microsoft.com/office/officeart/2005/8/layout/process2"/>
    <dgm:cxn modelId="{A8499528-80D6-4F3A-99B7-3507419ECF77}" type="presParOf" srcId="{90D1BE85-A387-43D8-BB44-5111FC0FDFDF}" destId="{D1687B64-525C-451C-8752-4286DB28EB2A}" srcOrd="0" destOrd="0" presId="urn:microsoft.com/office/officeart/2005/8/layout/process2"/>
    <dgm:cxn modelId="{7BA1B494-79E7-4AE0-93C9-8621BBBE58D8}" type="presParOf" srcId="{3E4869B5-D6C1-4878-9556-B3AD5CDBCB34}" destId="{C6046827-607C-4BA7-8F91-A795D511128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C2C90-115E-4ED7-99C8-96F663EA7656}"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n-US"/>
        </a:p>
      </dgm:t>
    </dgm:pt>
    <dgm:pt modelId="{FE005E22-E9F6-4E30-98C1-DE3A5959AD2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Determine Asset Inclusions </a:t>
          </a:r>
        </a:p>
      </dgm:t>
    </dgm:pt>
    <dgm:pt modelId="{184F7F86-E67C-42BC-ADDB-7C1B7576BD3B}" type="parTrans" cxnId="{22A68765-B10A-4890-B60F-4C07030177E1}">
      <dgm:prSet/>
      <dgm:spPr/>
      <dgm:t>
        <a:bodyPr/>
        <a:lstStyle/>
        <a:p>
          <a:endParaRPr lang="en-US"/>
        </a:p>
      </dgm:t>
    </dgm:pt>
    <dgm:pt modelId="{18E5D79B-970C-4312-8A10-EECC2879EE6E}" type="sibTrans" cxnId="{22A68765-B10A-4890-B60F-4C07030177E1}">
      <dgm:prSet/>
      <dgm:spPr/>
      <dgm:t>
        <a:bodyPr/>
        <a:lstStyle/>
        <a:p>
          <a:endParaRPr lang="en-US"/>
        </a:p>
      </dgm:t>
    </dgm:pt>
    <dgm:pt modelId="{7B0A0D11-2B5F-41CB-833B-5983AF656670}">
      <dgm:prSet/>
      <dgm:spPr/>
      <dgm:t>
        <a:bodyPr/>
        <a:lstStyle/>
        <a:p>
          <a:r>
            <a:rPr lang="en-US"/>
            <a:t>Calculate Net Worth</a:t>
          </a:r>
        </a:p>
      </dgm:t>
    </dgm:pt>
    <dgm:pt modelId="{129AC94A-7E28-475D-BD17-B8303C5C8917}" type="parTrans" cxnId="{C9200588-096A-48A0-B48D-69BC32167AA8}">
      <dgm:prSet/>
      <dgm:spPr/>
      <dgm:t>
        <a:bodyPr/>
        <a:lstStyle/>
        <a:p>
          <a:endParaRPr lang="en-US"/>
        </a:p>
      </dgm:t>
    </dgm:pt>
    <dgm:pt modelId="{FCDE12D7-BC00-4233-A7E6-AFDE45C6AB92}" type="sibTrans" cxnId="{C9200588-096A-48A0-B48D-69BC32167AA8}">
      <dgm:prSet/>
      <dgm:spPr/>
      <dgm:t>
        <a:bodyPr/>
        <a:lstStyle/>
        <a:p>
          <a:endParaRPr lang="en-US"/>
        </a:p>
      </dgm:t>
    </dgm:pt>
    <dgm:pt modelId="{3E4869B5-D6C1-4878-9556-B3AD5CDBCB34}" type="pres">
      <dgm:prSet presAssocID="{168C2C90-115E-4ED7-99C8-96F663EA7656}" presName="linearFlow" presStyleCnt="0">
        <dgm:presLayoutVars>
          <dgm:resizeHandles val="exact"/>
        </dgm:presLayoutVars>
      </dgm:prSet>
      <dgm:spPr/>
    </dgm:pt>
    <dgm:pt modelId="{951BA11C-13AC-474E-BC5F-FF2A1AEA9598}" type="pres">
      <dgm:prSet presAssocID="{FE005E22-E9F6-4E30-98C1-DE3A5959AD23}" presName="node" presStyleLbl="node1" presStyleIdx="0" presStyleCnt="2">
        <dgm:presLayoutVars>
          <dgm:bulletEnabled val="1"/>
        </dgm:presLayoutVars>
      </dgm:prSet>
      <dgm:spPr/>
    </dgm:pt>
    <dgm:pt modelId="{90D1BE85-A387-43D8-BB44-5111FC0FDFDF}" type="pres">
      <dgm:prSet presAssocID="{18E5D79B-970C-4312-8A10-EECC2879EE6E}" presName="sibTrans" presStyleLbl="sibTrans2D1" presStyleIdx="0" presStyleCnt="1"/>
      <dgm:spPr/>
    </dgm:pt>
    <dgm:pt modelId="{D1687B64-525C-451C-8752-4286DB28EB2A}" type="pres">
      <dgm:prSet presAssocID="{18E5D79B-970C-4312-8A10-EECC2879EE6E}" presName="connectorText" presStyleLbl="sibTrans2D1" presStyleIdx="0" presStyleCnt="1"/>
      <dgm:spPr/>
    </dgm:pt>
    <dgm:pt modelId="{C6046827-607C-4BA7-8F91-A795D511128E}" type="pres">
      <dgm:prSet presAssocID="{7B0A0D11-2B5F-41CB-833B-5983AF656670}" presName="node" presStyleLbl="node1" presStyleIdx="1" presStyleCnt="2">
        <dgm:presLayoutVars>
          <dgm:bulletEnabled val="1"/>
        </dgm:presLayoutVars>
      </dgm:prSet>
      <dgm:spPr/>
    </dgm:pt>
  </dgm:ptLst>
  <dgm:cxnLst>
    <dgm:cxn modelId="{68D6475C-9FA0-41E8-8DD2-E4536B8F33A4}" type="presOf" srcId="{FE005E22-E9F6-4E30-98C1-DE3A5959AD23}" destId="{951BA11C-13AC-474E-BC5F-FF2A1AEA9598}" srcOrd="0" destOrd="0" presId="urn:microsoft.com/office/officeart/2005/8/layout/process2"/>
    <dgm:cxn modelId="{22A68765-B10A-4890-B60F-4C07030177E1}" srcId="{168C2C90-115E-4ED7-99C8-96F663EA7656}" destId="{FE005E22-E9F6-4E30-98C1-DE3A5959AD23}" srcOrd="0" destOrd="0" parTransId="{184F7F86-E67C-42BC-ADDB-7C1B7576BD3B}" sibTransId="{18E5D79B-970C-4312-8A10-EECC2879EE6E}"/>
    <dgm:cxn modelId="{C9200588-096A-48A0-B48D-69BC32167AA8}" srcId="{168C2C90-115E-4ED7-99C8-96F663EA7656}" destId="{7B0A0D11-2B5F-41CB-833B-5983AF656670}" srcOrd="1" destOrd="0" parTransId="{129AC94A-7E28-475D-BD17-B8303C5C8917}" sibTransId="{FCDE12D7-BC00-4233-A7E6-AFDE45C6AB92}"/>
    <dgm:cxn modelId="{F05B709A-27A6-426F-9EAD-E1CEE1CBAC3C}" type="presOf" srcId="{18E5D79B-970C-4312-8A10-EECC2879EE6E}" destId="{D1687B64-525C-451C-8752-4286DB28EB2A}" srcOrd="1" destOrd="0" presId="urn:microsoft.com/office/officeart/2005/8/layout/process2"/>
    <dgm:cxn modelId="{935279A0-5BF5-4031-85BB-577CB097C053}" type="presOf" srcId="{168C2C90-115E-4ED7-99C8-96F663EA7656}" destId="{3E4869B5-D6C1-4878-9556-B3AD5CDBCB34}" srcOrd="0" destOrd="0" presId="urn:microsoft.com/office/officeart/2005/8/layout/process2"/>
    <dgm:cxn modelId="{6EC69DBF-5DA0-4101-B7E0-E75A6E58F88F}" type="presOf" srcId="{7B0A0D11-2B5F-41CB-833B-5983AF656670}" destId="{C6046827-607C-4BA7-8F91-A795D511128E}" srcOrd="0" destOrd="0" presId="urn:microsoft.com/office/officeart/2005/8/layout/process2"/>
    <dgm:cxn modelId="{E9B33EE9-E9B2-470C-B2BF-E67FE81992E7}" type="presOf" srcId="{18E5D79B-970C-4312-8A10-EECC2879EE6E}" destId="{90D1BE85-A387-43D8-BB44-5111FC0FDFDF}" srcOrd="0" destOrd="0" presId="urn:microsoft.com/office/officeart/2005/8/layout/process2"/>
    <dgm:cxn modelId="{C4E9581B-4F43-41B7-849D-7AE6B22E8FAF}" type="presParOf" srcId="{3E4869B5-D6C1-4878-9556-B3AD5CDBCB34}" destId="{951BA11C-13AC-474E-BC5F-FF2A1AEA9598}" srcOrd="0" destOrd="0" presId="urn:microsoft.com/office/officeart/2005/8/layout/process2"/>
    <dgm:cxn modelId="{0FBACB79-0BB9-44CF-83D6-B931E48E8758}" type="presParOf" srcId="{3E4869B5-D6C1-4878-9556-B3AD5CDBCB34}" destId="{90D1BE85-A387-43D8-BB44-5111FC0FDFDF}" srcOrd="1" destOrd="0" presId="urn:microsoft.com/office/officeart/2005/8/layout/process2"/>
    <dgm:cxn modelId="{A8499528-80D6-4F3A-99B7-3507419ECF77}" type="presParOf" srcId="{90D1BE85-A387-43D8-BB44-5111FC0FDFDF}" destId="{D1687B64-525C-451C-8752-4286DB28EB2A}" srcOrd="0" destOrd="0" presId="urn:microsoft.com/office/officeart/2005/8/layout/process2"/>
    <dgm:cxn modelId="{7BA1B494-79E7-4AE0-93C9-8621BBBE58D8}" type="presParOf" srcId="{3E4869B5-D6C1-4878-9556-B3AD5CDBCB34}" destId="{C6046827-607C-4BA7-8F91-A795D511128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C2C90-115E-4ED7-99C8-96F663EA7656}" type="doc">
      <dgm:prSet loTypeId="urn:microsoft.com/office/officeart/2005/8/layout/process2" loCatId="process" qsTypeId="urn:microsoft.com/office/officeart/2005/8/quickstyle/simple4" qsCatId="simple" csTypeId="urn:microsoft.com/office/officeart/2005/8/colors/accent1_2" csCatId="accent1" phldr="1"/>
      <dgm:spPr/>
      <dgm:t>
        <a:bodyPr/>
        <a:lstStyle/>
        <a:p>
          <a:endParaRPr lang="en-US"/>
        </a:p>
      </dgm:t>
    </dgm:pt>
    <dgm:pt modelId="{FE005E22-E9F6-4E30-98C1-DE3A5959AD23}">
      <dgm:prSet/>
      <dgm:spPr/>
      <dgm:t>
        <a:bodyPr/>
        <a:lstStyle/>
        <a:p>
          <a:r>
            <a:rPr lang="en-US" dirty="0"/>
            <a:t>Determine Asset Inclusions </a:t>
          </a:r>
        </a:p>
      </dgm:t>
    </dgm:pt>
    <dgm:pt modelId="{184F7F86-E67C-42BC-ADDB-7C1B7576BD3B}" type="parTrans" cxnId="{22A68765-B10A-4890-B60F-4C07030177E1}">
      <dgm:prSet/>
      <dgm:spPr/>
      <dgm:t>
        <a:bodyPr/>
        <a:lstStyle/>
        <a:p>
          <a:endParaRPr lang="en-US"/>
        </a:p>
      </dgm:t>
    </dgm:pt>
    <dgm:pt modelId="{18E5D79B-970C-4312-8A10-EECC2879EE6E}" type="sibTrans" cxnId="{22A68765-B10A-4890-B60F-4C07030177E1}">
      <dgm:prSet/>
      <dgm:spPr/>
      <dgm:t>
        <a:bodyPr/>
        <a:lstStyle/>
        <a:p>
          <a:endParaRPr lang="en-US"/>
        </a:p>
      </dgm:t>
    </dgm:pt>
    <dgm:pt modelId="{7B0A0D11-2B5F-41CB-833B-5983AF656670}">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t>Calculate Net Worth</a:t>
          </a:r>
        </a:p>
      </dgm:t>
    </dgm:pt>
    <dgm:pt modelId="{129AC94A-7E28-475D-BD17-B8303C5C8917}" type="parTrans" cxnId="{C9200588-096A-48A0-B48D-69BC32167AA8}">
      <dgm:prSet/>
      <dgm:spPr/>
      <dgm:t>
        <a:bodyPr/>
        <a:lstStyle/>
        <a:p>
          <a:endParaRPr lang="en-US"/>
        </a:p>
      </dgm:t>
    </dgm:pt>
    <dgm:pt modelId="{FCDE12D7-BC00-4233-A7E6-AFDE45C6AB92}" type="sibTrans" cxnId="{C9200588-096A-48A0-B48D-69BC32167AA8}">
      <dgm:prSet/>
      <dgm:spPr/>
      <dgm:t>
        <a:bodyPr/>
        <a:lstStyle/>
        <a:p>
          <a:endParaRPr lang="en-US"/>
        </a:p>
      </dgm:t>
    </dgm:pt>
    <dgm:pt modelId="{3E4869B5-D6C1-4878-9556-B3AD5CDBCB34}" type="pres">
      <dgm:prSet presAssocID="{168C2C90-115E-4ED7-99C8-96F663EA7656}" presName="linearFlow" presStyleCnt="0">
        <dgm:presLayoutVars>
          <dgm:resizeHandles val="exact"/>
        </dgm:presLayoutVars>
      </dgm:prSet>
      <dgm:spPr/>
    </dgm:pt>
    <dgm:pt modelId="{951BA11C-13AC-474E-BC5F-FF2A1AEA9598}" type="pres">
      <dgm:prSet presAssocID="{FE005E22-E9F6-4E30-98C1-DE3A5959AD23}" presName="node" presStyleLbl="node1" presStyleIdx="0" presStyleCnt="2">
        <dgm:presLayoutVars>
          <dgm:bulletEnabled val="1"/>
        </dgm:presLayoutVars>
      </dgm:prSet>
      <dgm:spPr/>
    </dgm:pt>
    <dgm:pt modelId="{90D1BE85-A387-43D8-BB44-5111FC0FDFDF}" type="pres">
      <dgm:prSet presAssocID="{18E5D79B-970C-4312-8A10-EECC2879EE6E}" presName="sibTrans" presStyleLbl="sibTrans2D1" presStyleIdx="0" presStyleCnt="1"/>
      <dgm:spPr/>
    </dgm:pt>
    <dgm:pt modelId="{D1687B64-525C-451C-8752-4286DB28EB2A}" type="pres">
      <dgm:prSet presAssocID="{18E5D79B-970C-4312-8A10-EECC2879EE6E}" presName="connectorText" presStyleLbl="sibTrans2D1" presStyleIdx="0" presStyleCnt="1"/>
      <dgm:spPr/>
    </dgm:pt>
    <dgm:pt modelId="{C6046827-607C-4BA7-8F91-A795D511128E}" type="pres">
      <dgm:prSet presAssocID="{7B0A0D11-2B5F-41CB-833B-5983AF656670}" presName="node" presStyleLbl="node1" presStyleIdx="1" presStyleCnt="2">
        <dgm:presLayoutVars>
          <dgm:bulletEnabled val="1"/>
        </dgm:presLayoutVars>
      </dgm:prSet>
      <dgm:spPr/>
    </dgm:pt>
  </dgm:ptLst>
  <dgm:cxnLst>
    <dgm:cxn modelId="{68D6475C-9FA0-41E8-8DD2-E4536B8F33A4}" type="presOf" srcId="{FE005E22-E9F6-4E30-98C1-DE3A5959AD23}" destId="{951BA11C-13AC-474E-BC5F-FF2A1AEA9598}" srcOrd="0" destOrd="0" presId="urn:microsoft.com/office/officeart/2005/8/layout/process2"/>
    <dgm:cxn modelId="{22A68765-B10A-4890-B60F-4C07030177E1}" srcId="{168C2C90-115E-4ED7-99C8-96F663EA7656}" destId="{FE005E22-E9F6-4E30-98C1-DE3A5959AD23}" srcOrd="0" destOrd="0" parTransId="{184F7F86-E67C-42BC-ADDB-7C1B7576BD3B}" sibTransId="{18E5D79B-970C-4312-8A10-EECC2879EE6E}"/>
    <dgm:cxn modelId="{C9200588-096A-48A0-B48D-69BC32167AA8}" srcId="{168C2C90-115E-4ED7-99C8-96F663EA7656}" destId="{7B0A0D11-2B5F-41CB-833B-5983AF656670}" srcOrd="1" destOrd="0" parTransId="{129AC94A-7E28-475D-BD17-B8303C5C8917}" sibTransId="{FCDE12D7-BC00-4233-A7E6-AFDE45C6AB92}"/>
    <dgm:cxn modelId="{F05B709A-27A6-426F-9EAD-E1CEE1CBAC3C}" type="presOf" srcId="{18E5D79B-970C-4312-8A10-EECC2879EE6E}" destId="{D1687B64-525C-451C-8752-4286DB28EB2A}" srcOrd="1" destOrd="0" presId="urn:microsoft.com/office/officeart/2005/8/layout/process2"/>
    <dgm:cxn modelId="{935279A0-5BF5-4031-85BB-577CB097C053}" type="presOf" srcId="{168C2C90-115E-4ED7-99C8-96F663EA7656}" destId="{3E4869B5-D6C1-4878-9556-B3AD5CDBCB34}" srcOrd="0" destOrd="0" presId="urn:microsoft.com/office/officeart/2005/8/layout/process2"/>
    <dgm:cxn modelId="{6EC69DBF-5DA0-4101-B7E0-E75A6E58F88F}" type="presOf" srcId="{7B0A0D11-2B5F-41CB-833B-5983AF656670}" destId="{C6046827-607C-4BA7-8F91-A795D511128E}" srcOrd="0" destOrd="0" presId="urn:microsoft.com/office/officeart/2005/8/layout/process2"/>
    <dgm:cxn modelId="{E9B33EE9-E9B2-470C-B2BF-E67FE81992E7}" type="presOf" srcId="{18E5D79B-970C-4312-8A10-EECC2879EE6E}" destId="{90D1BE85-A387-43D8-BB44-5111FC0FDFDF}" srcOrd="0" destOrd="0" presId="urn:microsoft.com/office/officeart/2005/8/layout/process2"/>
    <dgm:cxn modelId="{C4E9581B-4F43-41B7-849D-7AE6B22E8FAF}" type="presParOf" srcId="{3E4869B5-D6C1-4878-9556-B3AD5CDBCB34}" destId="{951BA11C-13AC-474E-BC5F-FF2A1AEA9598}" srcOrd="0" destOrd="0" presId="urn:microsoft.com/office/officeart/2005/8/layout/process2"/>
    <dgm:cxn modelId="{0FBACB79-0BB9-44CF-83D6-B931E48E8758}" type="presParOf" srcId="{3E4869B5-D6C1-4878-9556-B3AD5CDBCB34}" destId="{90D1BE85-A387-43D8-BB44-5111FC0FDFDF}" srcOrd="1" destOrd="0" presId="urn:microsoft.com/office/officeart/2005/8/layout/process2"/>
    <dgm:cxn modelId="{A8499528-80D6-4F3A-99B7-3507419ECF77}" type="presParOf" srcId="{90D1BE85-A387-43D8-BB44-5111FC0FDFDF}" destId="{D1687B64-525C-451C-8752-4286DB28EB2A}" srcOrd="0" destOrd="0" presId="urn:microsoft.com/office/officeart/2005/8/layout/process2"/>
    <dgm:cxn modelId="{7BA1B494-79E7-4AE0-93C9-8621BBBE58D8}" type="presParOf" srcId="{3E4869B5-D6C1-4878-9556-B3AD5CDBCB34}" destId="{C6046827-607C-4BA7-8F91-A795D511128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CC5E73-8D7D-4950-A652-E9F36FAAB875}" type="doc">
      <dgm:prSet loTypeId="urn:microsoft.com/office/officeart/2009/3/layout/PlusandMinus" loCatId="relationship" qsTypeId="urn:microsoft.com/office/officeart/2005/8/quickstyle/3d1" qsCatId="3D" csTypeId="urn:microsoft.com/office/officeart/2005/8/colors/accent1_2" csCatId="accent1" phldr="1"/>
      <dgm:spPr/>
      <dgm:t>
        <a:bodyPr/>
        <a:lstStyle/>
        <a:p>
          <a:endParaRPr lang="en-US"/>
        </a:p>
      </dgm:t>
    </dgm:pt>
    <dgm:pt modelId="{29AFDB20-3E31-4FB3-A54F-64D658718A56}">
      <dgm:prSet custT="1"/>
      <dgm:spPr/>
      <dgm:t>
        <a:bodyPr/>
        <a:lstStyle/>
        <a:p>
          <a:r>
            <a:rPr lang="en-US" sz="2400" dirty="0">
              <a:latin typeface="Arial" panose="020B0604020202020204" pitchFamily="34" charset="0"/>
              <a:cs typeface="Arial" panose="020B0604020202020204" pitchFamily="34" charset="0"/>
            </a:rPr>
            <a:t>If complete asset/income information is on file, then development is not needed. Instead, calculate the current net worth and provide a contemporaneous notice to the claimant.</a:t>
          </a:r>
        </a:p>
      </dgm:t>
    </dgm:pt>
    <dgm:pt modelId="{E1779ED0-2F97-4BFA-9883-69446BFB52B2}" type="parTrans" cxnId="{C7B860AB-A1BD-423C-BF36-91D59A0C7936}">
      <dgm:prSet/>
      <dgm:spPr/>
      <dgm:t>
        <a:bodyPr/>
        <a:lstStyle/>
        <a:p>
          <a:endParaRPr lang="en-US"/>
        </a:p>
      </dgm:t>
    </dgm:pt>
    <dgm:pt modelId="{34AFA96D-F9ED-4915-9161-66A2DA398441}" type="sibTrans" cxnId="{C7B860AB-A1BD-423C-BF36-91D59A0C7936}">
      <dgm:prSet/>
      <dgm:spPr/>
      <dgm:t>
        <a:bodyPr/>
        <a:lstStyle/>
        <a:p>
          <a:endParaRPr lang="en-US"/>
        </a:p>
      </dgm:t>
    </dgm:pt>
    <dgm:pt modelId="{5C421C3D-D961-4E63-9C8C-162397F936BA}">
      <dgm:prSet custT="1"/>
      <dgm:spPr/>
      <dgm:t>
        <a:bodyPr/>
        <a:lstStyle/>
        <a:p>
          <a:r>
            <a:rPr lang="en-US" sz="2400" dirty="0">
              <a:latin typeface="Arial" panose="020B0604020202020204" pitchFamily="34" charset="0"/>
              <a:cs typeface="Arial" panose="020B0604020202020204" pitchFamily="34" charset="0"/>
            </a:rPr>
            <a:t>If complete asset/income information is not on file, then develop for the missing information. Inform the claimant of the proposed adverse action with the development letter.</a:t>
          </a:r>
        </a:p>
      </dgm:t>
    </dgm:pt>
    <dgm:pt modelId="{1CFD167B-2E65-479D-9E62-28EA69275808}" type="parTrans" cxnId="{40411F98-3C7C-4B70-A62D-B6D1F82849E5}">
      <dgm:prSet/>
      <dgm:spPr/>
      <dgm:t>
        <a:bodyPr/>
        <a:lstStyle/>
        <a:p>
          <a:endParaRPr lang="en-US"/>
        </a:p>
      </dgm:t>
    </dgm:pt>
    <dgm:pt modelId="{DF8DCBDF-2098-4853-B188-CD627534D879}" type="sibTrans" cxnId="{40411F98-3C7C-4B70-A62D-B6D1F82849E5}">
      <dgm:prSet/>
      <dgm:spPr/>
      <dgm:t>
        <a:bodyPr/>
        <a:lstStyle/>
        <a:p>
          <a:endParaRPr lang="en-US"/>
        </a:p>
      </dgm:t>
    </dgm:pt>
    <dgm:pt modelId="{85D50511-6550-4B6C-89F1-9F928988B7B0}" type="pres">
      <dgm:prSet presAssocID="{3ACC5E73-8D7D-4950-A652-E9F36FAAB875}" presName="Name0" presStyleCnt="0">
        <dgm:presLayoutVars>
          <dgm:chMax val="2"/>
          <dgm:chPref val="2"/>
          <dgm:dir/>
          <dgm:animOne/>
          <dgm:resizeHandles val="exact"/>
        </dgm:presLayoutVars>
      </dgm:prSet>
      <dgm:spPr/>
    </dgm:pt>
    <dgm:pt modelId="{4F698E50-19B6-4C50-9FA7-6523C734FAEA}" type="pres">
      <dgm:prSet presAssocID="{3ACC5E73-8D7D-4950-A652-E9F36FAAB875}" presName="Background" presStyleLbl="bgImgPlace1" presStyleIdx="0" presStyleCnt="1"/>
      <dgm:spPr/>
    </dgm:pt>
    <dgm:pt modelId="{31677AAE-F3C7-4C9D-A027-278E5261AE1E}" type="pres">
      <dgm:prSet presAssocID="{3ACC5E73-8D7D-4950-A652-E9F36FAAB875}" presName="ParentText1" presStyleLbl="revTx" presStyleIdx="0" presStyleCnt="2">
        <dgm:presLayoutVars>
          <dgm:chMax val="0"/>
          <dgm:chPref val="0"/>
          <dgm:bulletEnabled val="1"/>
        </dgm:presLayoutVars>
      </dgm:prSet>
      <dgm:spPr/>
    </dgm:pt>
    <dgm:pt modelId="{A88CA2FE-A5A7-445F-9126-F68E2058332A}" type="pres">
      <dgm:prSet presAssocID="{3ACC5E73-8D7D-4950-A652-E9F36FAAB875}" presName="ParentText2" presStyleLbl="revTx" presStyleIdx="1" presStyleCnt="2">
        <dgm:presLayoutVars>
          <dgm:chMax val="0"/>
          <dgm:chPref val="0"/>
          <dgm:bulletEnabled val="1"/>
        </dgm:presLayoutVars>
      </dgm:prSet>
      <dgm:spPr/>
    </dgm:pt>
    <dgm:pt modelId="{EA7A3C52-5D43-458F-8423-4E4D14C99ABF}" type="pres">
      <dgm:prSet presAssocID="{3ACC5E73-8D7D-4950-A652-E9F36FAAB875}" presName="Plus" presStyleLbl="alignNode1" presStyleIdx="0" presStyleCnt="2"/>
      <dgm:spPr/>
    </dgm:pt>
    <dgm:pt modelId="{C1F6EB7B-C7AB-4A91-B42A-E35AC3D87BD8}" type="pres">
      <dgm:prSet presAssocID="{3ACC5E73-8D7D-4950-A652-E9F36FAAB875}" presName="Minus" presStyleLbl="alignNode1" presStyleIdx="1" presStyleCnt="2"/>
      <dgm:spPr/>
    </dgm:pt>
    <dgm:pt modelId="{EED81FE7-3E0B-4718-B57B-186BA5AE802C}" type="pres">
      <dgm:prSet presAssocID="{3ACC5E73-8D7D-4950-A652-E9F36FAAB875}" presName="Divider" presStyleLbl="parChTrans1D1" presStyleIdx="0" presStyleCnt="1"/>
      <dgm:spPr/>
    </dgm:pt>
  </dgm:ptLst>
  <dgm:cxnLst>
    <dgm:cxn modelId="{E1B86553-0A4C-49BB-9E1D-4CD4141C6200}" type="presOf" srcId="{5C421C3D-D961-4E63-9C8C-162397F936BA}" destId="{A88CA2FE-A5A7-445F-9126-F68E2058332A}" srcOrd="0" destOrd="0" presId="urn:microsoft.com/office/officeart/2009/3/layout/PlusandMinus"/>
    <dgm:cxn modelId="{4916C882-5CBE-48F7-B24B-32802FB7D106}" type="presOf" srcId="{29AFDB20-3E31-4FB3-A54F-64D658718A56}" destId="{31677AAE-F3C7-4C9D-A027-278E5261AE1E}" srcOrd="0" destOrd="0" presId="urn:microsoft.com/office/officeart/2009/3/layout/PlusandMinus"/>
    <dgm:cxn modelId="{0850E593-208D-4536-A44E-4932389CE332}" type="presOf" srcId="{3ACC5E73-8D7D-4950-A652-E9F36FAAB875}" destId="{85D50511-6550-4B6C-89F1-9F928988B7B0}" srcOrd="0" destOrd="0" presId="urn:microsoft.com/office/officeart/2009/3/layout/PlusandMinus"/>
    <dgm:cxn modelId="{40411F98-3C7C-4B70-A62D-B6D1F82849E5}" srcId="{3ACC5E73-8D7D-4950-A652-E9F36FAAB875}" destId="{5C421C3D-D961-4E63-9C8C-162397F936BA}" srcOrd="1" destOrd="0" parTransId="{1CFD167B-2E65-479D-9E62-28EA69275808}" sibTransId="{DF8DCBDF-2098-4853-B188-CD627534D879}"/>
    <dgm:cxn modelId="{C7B860AB-A1BD-423C-BF36-91D59A0C7936}" srcId="{3ACC5E73-8D7D-4950-A652-E9F36FAAB875}" destId="{29AFDB20-3E31-4FB3-A54F-64D658718A56}" srcOrd="0" destOrd="0" parTransId="{E1779ED0-2F97-4BFA-9883-69446BFB52B2}" sibTransId="{34AFA96D-F9ED-4915-9161-66A2DA398441}"/>
    <dgm:cxn modelId="{13BEBA98-4B6B-45F0-B47E-A16616E435AE}" type="presParOf" srcId="{85D50511-6550-4B6C-89F1-9F928988B7B0}" destId="{4F698E50-19B6-4C50-9FA7-6523C734FAEA}" srcOrd="0" destOrd="0" presId="urn:microsoft.com/office/officeart/2009/3/layout/PlusandMinus"/>
    <dgm:cxn modelId="{D6D07876-86AD-40CF-AFAE-259826E2202F}" type="presParOf" srcId="{85D50511-6550-4B6C-89F1-9F928988B7B0}" destId="{31677AAE-F3C7-4C9D-A027-278E5261AE1E}" srcOrd="1" destOrd="0" presId="urn:microsoft.com/office/officeart/2009/3/layout/PlusandMinus"/>
    <dgm:cxn modelId="{7A12883B-8159-4271-9AE5-11A57357558E}" type="presParOf" srcId="{85D50511-6550-4B6C-89F1-9F928988B7B0}" destId="{A88CA2FE-A5A7-445F-9126-F68E2058332A}" srcOrd="2" destOrd="0" presId="urn:microsoft.com/office/officeart/2009/3/layout/PlusandMinus"/>
    <dgm:cxn modelId="{B2A5A039-6167-4CF4-8E23-C0EDD8D17A78}" type="presParOf" srcId="{85D50511-6550-4B6C-89F1-9F928988B7B0}" destId="{EA7A3C52-5D43-458F-8423-4E4D14C99ABF}" srcOrd="3" destOrd="0" presId="urn:microsoft.com/office/officeart/2009/3/layout/PlusandMinus"/>
    <dgm:cxn modelId="{149A0B6F-1FFF-4EF4-9852-6B5017FE0E31}" type="presParOf" srcId="{85D50511-6550-4B6C-89F1-9F928988B7B0}" destId="{C1F6EB7B-C7AB-4A91-B42A-E35AC3D87BD8}" srcOrd="4" destOrd="0" presId="urn:microsoft.com/office/officeart/2009/3/layout/PlusandMinus"/>
    <dgm:cxn modelId="{55337821-E1A6-4E22-98B6-29320E57A4AF}" type="presParOf" srcId="{85D50511-6550-4B6C-89F1-9F928988B7B0}" destId="{EED81FE7-3E0B-4718-B57B-186BA5AE802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A11C-13AC-474E-BC5F-FF2A1AEA9598}">
      <dsp:nvSpPr>
        <dsp:cNvPr id="0" name=""/>
        <dsp:cNvSpPr/>
      </dsp:nvSpPr>
      <dsp:spPr>
        <a:xfrm>
          <a:off x="2485851" y="552"/>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Determine Asset Inclusions </a:t>
          </a:r>
        </a:p>
      </dsp:txBody>
      <dsp:txXfrm>
        <a:off x="2538862" y="53563"/>
        <a:ext cx="3151875" cy="1703921"/>
      </dsp:txXfrm>
    </dsp:sp>
    <dsp:sp modelId="{90D1BE85-A387-43D8-BB44-5111FC0FDFDF}">
      <dsp:nvSpPr>
        <dsp:cNvPr id="0" name=""/>
        <dsp:cNvSpPr/>
      </dsp:nvSpPr>
      <dsp:spPr>
        <a:xfrm rot="5400000">
          <a:off x="3775435" y="1855744"/>
          <a:ext cx="678728" cy="81447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870457" y="1923617"/>
        <a:ext cx="488684" cy="475110"/>
      </dsp:txXfrm>
    </dsp:sp>
    <dsp:sp modelId="{C6046827-607C-4BA7-8F91-A795D511128E}">
      <dsp:nvSpPr>
        <dsp:cNvPr id="0" name=""/>
        <dsp:cNvSpPr/>
      </dsp:nvSpPr>
      <dsp:spPr>
        <a:xfrm>
          <a:off x="2485851" y="2715467"/>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Calculate Net Worth</a:t>
          </a:r>
        </a:p>
      </dsp:txBody>
      <dsp:txXfrm>
        <a:off x="2538862" y="2768478"/>
        <a:ext cx="3151875" cy="170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A11C-13AC-474E-BC5F-FF2A1AEA9598}">
      <dsp:nvSpPr>
        <dsp:cNvPr id="0" name=""/>
        <dsp:cNvSpPr/>
      </dsp:nvSpPr>
      <dsp:spPr>
        <a:xfrm>
          <a:off x="2485851" y="552"/>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Determine Asset Inclusions </a:t>
          </a:r>
        </a:p>
      </dsp:txBody>
      <dsp:txXfrm>
        <a:off x="2538862" y="53563"/>
        <a:ext cx="3151875" cy="1703921"/>
      </dsp:txXfrm>
    </dsp:sp>
    <dsp:sp modelId="{90D1BE85-A387-43D8-BB44-5111FC0FDFDF}">
      <dsp:nvSpPr>
        <dsp:cNvPr id="0" name=""/>
        <dsp:cNvSpPr/>
      </dsp:nvSpPr>
      <dsp:spPr>
        <a:xfrm rot="5400000">
          <a:off x="3775435" y="1855744"/>
          <a:ext cx="678728" cy="81447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870457" y="1923617"/>
        <a:ext cx="488684" cy="475110"/>
      </dsp:txXfrm>
    </dsp:sp>
    <dsp:sp modelId="{C6046827-607C-4BA7-8F91-A795D511128E}">
      <dsp:nvSpPr>
        <dsp:cNvPr id="0" name=""/>
        <dsp:cNvSpPr/>
      </dsp:nvSpPr>
      <dsp:spPr>
        <a:xfrm>
          <a:off x="2485851" y="2715467"/>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Calculate Net Worth</a:t>
          </a:r>
        </a:p>
      </dsp:txBody>
      <dsp:txXfrm>
        <a:off x="2538862" y="2768478"/>
        <a:ext cx="3151875" cy="1703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A11C-13AC-474E-BC5F-FF2A1AEA9598}">
      <dsp:nvSpPr>
        <dsp:cNvPr id="0" name=""/>
        <dsp:cNvSpPr/>
      </dsp:nvSpPr>
      <dsp:spPr>
        <a:xfrm>
          <a:off x="2485851" y="552"/>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Determine Asset Inclusions </a:t>
          </a:r>
        </a:p>
      </dsp:txBody>
      <dsp:txXfrm>
        <a:off x="2538862" y="53563"/>
        <a:ext cx="3151875" cy="1703921"/>
      </dsp:txXfrm>
    </dsp:sp>
    <dsp:sp modelId="{90D1BE85-A387-43D8-BB44-5111FC0FDFDF}">
      <dsp:nvSpPr>
        <dsp:cNvPr id="0" name=""/>
        <dsp:cNvSpPr/>
      </dsp:nvSpPr>
      <dsp:spPr>
        <a:xfrm rot="5400000">
          <a:off x="3775435" y="1855744"/>
          <a:ext cx="678728" cy="81447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870457" y="1923617"/>
        <a:ext cx="488684" cy="475110"/>
      </dsp:txXfrm>
    </dsp:sp>
    <dsp:sp modelId="{C6046827-607C-4BA7-8F91-A795D511128E}">
      <dsp:nvSpPr>
        <dsp:cNvPr id="0" name=""/>
        <dsp:cNvSpPr/>
      </dsp:nvSpPr>
      <dsp:spPr>
        <a:xfrm>
          <a:off x="2485851" y="2715467"/>
          <a:ext cx="3257897" cy="18099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Calculate Net Worth</a:t>
          </a:r>
        </a:p>
      </dsp:txBody>
      <dsp:txXfrm>
        <a:off x="2538862" y="2768478"/>
        <a:ext cx="3151875" cy="1703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98E50-19B6-4C50-9FA7-6523C734FAEA}">
      <dsp:nvSpPr>
        <dsp:cNvPr id="0" name=""/>
        <dsp:cNvSpPr/>
      </dsp:nvSpPr>
      <dsp:spPr>
        <a:xfrm>
          <a:off x="761237" y="879372"/>
          <a:ext cx="7358634" cy="3802897"/>
        </a:xfrm>
        <a:prstGeom prst="rect">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1677AAE-F3C7-4C9D-A027-278E5261AE1E}">
      <dsp:nvSpPr>
        <dsp:cNvPr id="0" name=""/>
        <dsp:cNvSpPr/>
      </dsp:nvSpPr>
      <dsp:spPr>
        <a:xfrm>
          <a:off x="981151" y="1324126"/>
          <a:ext cx="3417112" cy="32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If complete asset/income information is on file, then development is not needed. Instead, calculate the current net worth and provide a contemporaneous notice to the claimant.</a:t>
          </a:r>
        </a:p>
      </dsp:txBody>
      <dsp:txXfrm>
        <a:off x="981151" y="1324126"/>
        <a:ext cx="3417112" cy="3253332"/>
      </dsp:txXfrm>
    </dsp:sp>
    <dsp:sp modelId="{A88CA2FE-A5A7-445F-9126-F68E2058332A}">
      <dsp:nvSpPr>
        <dsp:cNvPr id="0" name=""/>
        <dsp:cNvSpPr/>
      </dsp:nvSpPr>
      <dsp:spPr>
        <a:xfrm>
          <a:off x="4474387" y="1324126"/>
          <a:ext cx="3417112" cy="325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If complete asset/income information is not on file, then develop for the missing information. Inform the claimant of the proposed adverse action with the development letter.</a:t>
          </a:r>
        </a:p>
      </dsp:txBody>
      <dsp:txXfrm>
        <a:off x="4474387" y="1324126"/>
        <a:ext cx="3417112" cy="3253332"/>
      </dsp:txXfrm>
    </dsp:sp>
    <dsp:sp modelId="{EA7A3C52-5D43-458F-8423-4E4D14C99ABF}">
      <dsp:nvSpPr>
        <dsp:cNvPr id="0" name=""/>
        <dsp:cNvSpPr/>
      </dsp:nvSpPr>
      <dsp:spPr>
        <a:xfrm>
          <a:off x="0" y="118329"/>
          <a:ext cx="1437894" cy="1437894"/>
        </a:xfrm>
        <a:prstGeom prst="plus">
          <a:avLst>
            <a:gd name="adj" fmla="val 328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1F6EB7B-C7AB-4A91-B42A-E35AC3D87BD8}">
      <dsp:nvSpPr>
        <dsp:cNvPr id="0" name=""/>
        <dsp:cNvSpPr/>
      </dsp:nvSpPr>
      <dsp:spPr>
        <a:xfrm>
          <a:off x="7104888" y="635431"/>
          <a:ext cx="1353312" cy="4637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ED81FE7-3E0B-4718-B57B-186BA5AE802C}">
      <dsp:nvSpPr>
        <dsp:cNvPr id="0" name=""/>
        <dsp:cNvSpPr/>
      </dsp:nvSpPr>
      <dsp:spPr>
        <a:xfrm>
          <a:off x="4440554" y="1331082"/>
          <a:ext cx="845" cy="3107245"/>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5/20/2022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5/20/2022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01783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117133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410188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45713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48998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492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340213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2976528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2323950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271546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31058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199028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156441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334479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322027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11642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1615039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553086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2043574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657882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5342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9838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35</a:t>
            </a:fld>
            <a:endParaRPr lang="en-US" dirty="0"/>
          </a:p>
        </p:txBody>
      </p:sp>
    </p:spTree>
    <p:extLst>
      <p:ext uri="{BB962C8B-B14F-4D97-AF65-F5344CB8AC3E}">
        <p14:creationId xmlns:p14="http://schemas.microsoft.com/office/powerpoint/2010/main" val="2258547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3866039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4171390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174887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945244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40</a:t>
            </a:fld>
            <a:endParaRPr lang="en-US" dirty="0"/>
          </a:p>
        </p:txBody>
      </p:sp>
    </p:spTree>
    <p:extLst>
      <p:ext uri="{BB962C8B-B14F-4D97-AF65-F5344CB8AC3E}">
        <p14:creationId xmlns:p14="http://schemas.microsoft.com/office/powerpoint/2010/main" val="798713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41</a:t>
            </a:fld>
            <a:endParaRPr lang="en-US" dirty="0"/>
          </a:p>
        </p:txBody>
      </p:sp>
    </p:spTree>
    <p:extLst>
      <p:ext uri="{BB962C8B-B14F-4D97-AF65-F5344CB8AC3E}">
        <p14:creationId xmlns:p14="http://schemas.microsoft.com/office/powerpoint/2010/main" val="3312741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42</a:t>
            </a:fld>
            <a:endParaRPr lang="en-US" dirty="0"/>
          </a:p>
        </p:txBody>
      </p:sp>
    </p:spTree>
    <p:extLst>
      <p:ext uri="{BB962C8B-B14F-4D97-AF65-F5344CB8AC3E}">
        <p14:creationId xmlns:p14="http://schemas.microsoft.com/office/powerpoint/2010/main" val="3548531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43</a:t>
            </a:fld>
            <a:endParaRPr lang="en-US" dirty="0"/>
          </a:p>
        </p:txBody>
      </p:sp>
    </p:spTree>
    <p:extLst>
      <p:ext uri="{BB962C8B-B14F-4D97-AF65-F5344CB8AC3E}">
        <p14:creationId xmlns:p14="http://schemas.microsoft.com/office/powerpoint/2010/main" val="1603457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44</a:t>
            </a:fld>
            <a:endParaRPr lang="en-US" dirty="0"/>
          </a:p>
        </p:txBody>
      </p:sp>
    </p:spTree>
    <p:extLst>
      <p:ext uri="{BB962C8B-B14F-4D97-AF65-F5344CB8AC3E}">
        <p14:creationId xmlns:p14="http://schemas.microsoft.com/office/powerpoint/2010/main" val="50775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625039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45</a:t>
            </a:fld>
            <a:endParaRPr lang="en-US" dirty="0"/>
          </a:p>
        </p:txBody>
      </p:sp>
    </p:spTree>
    <p:extLst>
      <p:ext uri="{BB962C8B-B14F-4D97-AF65-F5344CB8AC3E}">
        <p14:creationId xmlns:p14="http://schemas.microsoft.com/office/powerpoint/2010/main" val="2556747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46</a:t>
            </a:fld>
            <a:endParaRPr lang="en-US" dirty="0"/>
          </a:p>
        </p:txBody>
      </p:sp>
    </p:spTree>
    <p:extLst>
      <p:ext uri="{BB962C8B-B14F-4D97-AF65-F5344CB8AC3E}">
        <p14:creationId xmlns:p14="http://schemas.microsoft.com/office/powerpoint/2010/main" val="2770315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47</a:t>
            </a:fld>
            <a:endParaRPr lang="en-US" dirty="0"/>
          </a:p>
        </p:txBody>
      </p:sp>
    </p:spTree>
    <p:extLst>
      <p:ext uri="{BB962C8B-B14F-4D97-AF65-F5344CB8AC3E}">
        <p14:creationId xmlns:p14="http://schemas.microsoft.com/office/powerpoint/2010/main" val="4103874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48</a:t>
            </a:fld>
            <a:endParaRPr lang="en-US" dirty="0"/>
          </a:p>
        </p:txBody>
      </p:sp>
    </p:spTree>
    <p:extLst>
      <p:ext uri="{BB962C8B-B14F-4D97-AF65-F5344CB8AC3E}">
        <p14:creationId xmlns:p14="http://schemas.microsoft.com/office/powerpoint/2010/main" val="406578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89513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12742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182645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79997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691200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tx1"/>
                </a:solidFill>
                <a:latin typeface="+mn-lt"/>
                <a:ea typeface="+mn-ea"/>
                <a:cs typeface="+mn-cs"/>
              </a:defRPr>
            </a:lvl1pPr>
          </a:lstStyle>
          <a:p>
            <a:r>
              <a:rPr lang="en-US" dirty="0"/>
              <a:t>April 2022</a:t>
            </a:r>
          </a:p>
        </p:txBody>
      </p:sp>
      <p:sp>
        <p:nvSpPr>
          <p:cNvPr id="5" name="Slide Number Placeholder 5"/>
          <p:cNvSpPr>
            <a:spLocks noGrp="1"/>
          </p:cNvSpPr>
          <p:nvPr>
            <p:ph type="sldNum" sz="quarter" idx="12"/>
          </p:nvPr>
        </p:nvSpPr>
        <p:spPr>
          <a:xfrm>
            <a:off x="7010400" y="6609522"/>
            <a:ext cx="2133600" cy="217833"/>
          </a:xfrm>
          <a:prstGeom prst="rect">
            <a:avLst/>
          </a:prstGeom>
        </p:spPr>
        <p:txBody>
          <a:bodyPr/>
          <a:lstStyle>
            <a:lvl1pPr algn="r">
              <a:defRPr sz="1400">
                <a:solidFill>
                  <a:schemeClr val="tx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152400" y="6599182"/>
            <a:ext cx="4272643" cy="229001"/>
          </a:xfrm>
          <a:prstGeom prst="rect">
            <a:avLst/>
          </a:prstGeom>
        </p:spPr>
        <p:txBody>
          <a:bodyPr/>
          <a:lstStyle>
            <a:lvl1pPr algn="l">
              <a:defRPr sz="1200">
                <a:solidFill>
                  <a:schemeClr val="tx1"/>
                </a:solidFill>
              </a:defRPr>
            </a:lvl1pPr>
          </a:lstStyle>
          <a:p>
            <a:r>
              <a:rPr lang="en-US" sz="1400" dirty="0"/>
              <a:t>Determine Net Worth Adjustments</a:t>
            </a:r>
          </a:p>
        </p:txBody>
      </p:sp>
    </p:spTree>
    <p:extLst>
      <p:ext uri="{BB962C8B-B14F-4D97-AF65-F5344CB8AC3E}">
        <p14:creationId xmlns:p14="http://schemas.microsoft.com/office/powerpoint/2010/main" val="14179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5562600" cy="229001"/>
          </a:xfrm>
          <a:prstGeom prst="rect">
            <a:avLst/>
          </a:prstGeom>
        </p:spPr>
        <p:txBody>
          <a:bodyPr/>
          <a:lstStyle>
            <a:lvl1pPr algn="l">
              <a:defRPr sz="1200"/>
            </a:lvl1pPr>
          </a:lstStyle>
          <a:p>
            <a:r>
              <a:rPr lang="en-US" sz="1400" dirty="0">
                <a:solidFill>
                  <a:schemeClr val="bg1"/>
                </a:solidFill>
              </a:rPr>
              <a:t>Determine Net Worth Adjustments</a:t>
            </a:r>
          </a:p>
        </p:txBody>
      </p:sp>
      <p:sp>
        <p:nvSpPr>
          <p:cNvPr id="12" name="Date Placeholder 3"/>
          <p:cNvSpPr>
            <a:spLocks noGrp="1"/>
          </p:cNvSpPr>
          <p:nvPr>
            <p:ph type="dt" sz="half" idx="10"/>
          </p:nvPr>
        </p:nvSpPr>
        <p:spPr>
          <a:xfrm>
            <a:off x="5486400" y="6591100"/>
            <a:ext cx="1600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April 2022</a:t>
            </a:r>
          </a:p>
        </p:txBody>
      </p:sp>
    </p:spTree>
    <p:extLst>
      <p:ext uri="{BB962C8B-B14F-4D97-AF65-F5344CB8AC3E}">
        <p14:creationId xmlns:p14="http://schemas.microsoft.com/office/powerpoint/2010/main" val="348351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Determine Net Worth Adjustments</a:t>
            </a: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April 2022</a:t>
            </a:r>
          </a:p>
        </p:txBody>
      </p:sp>
      <p:sp>
        <p:nvSpPr>
          <p:cNvPr id="5" name="Content Placeholder 4"/>
          <p:cNvSpPr>
            <a:spLocks noGrp="1"/>
          </p:cNvSpPr>
          <p:nvPr>
            <p:ph sz="quarter" idx="13"/>
          </p:nvPr>
        </p:nvSpPr>
        <p:spPr>
          <a:xfrm>
            <a:off x="4724400" y="1447800"/>
            <a:ext cx="4038600" cy="45720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457200" y="1447800"/>
            <a:ext cx="3733800" cy="4525963"/>
          </a:xfr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0"/>
            <a:ext cx="8991600" cy="10668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28014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txBox="1">
            <a:spLocks/>
          </p:cNvSpPr>
          <p:nvPr userDrawn="1"/>
        </p:nvSpPr>
        <p:spPr>
          <a:xfrm>
            <a:off x="460744" y="1117600"/>
            <a:ext cx="8261498" cy="5206999"/>
          </a:xfrm>
          <a:prstGeom prst="rect">
            <a:avLst/>
          </a:prstGeom>
          <a:solidFill>
            <a:srgbClr val="7C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rial" panose="020B0604020202020204" pitchFamily="34" charset="0"/>
              </a:rPr>
              <a:t>SCENARIO:</a:t>
            </a:r>
          </a:p>
          <a:p>
            <a:pPr marL="0" indent="0">
              <a:buFont typeface="Arial" panose="020B0604020202020204" pitchFamily="34" charset="0"/>
              <a:buNone/>
            </a:pPr>
            <a:endParaRPr lang="en-US" sz="2000" b="0" dirty="0">
              <a:latin typeface="Arial" panose="020B0604020202020204" pitchFamily="34" charset="0"/>
            </a:endParaRPr>
          </a:p>
        </p:txBody>
      </p:sp>
      <p:sp>
        <p:nvSpPr>
          <p:cNvPr id="4"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5"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it-IT" sz="1400">
                <a:solidFill>
                  <a:schemeClr val="bg1"/>
                </a:solidFill>
              </a:rPr>
              <a:t>Determine Net Worth Adjustments</a:t>
            </a:r>
            <a:endParaRPr lang="en-US" sz="1400" dirty="0">
              <a:solidFill>
                <a:schemeClr val="bg1"/>
              </a:solidFill>
            </a:endParaRPr>
          </a:p>
        </p:txBody>
      </p:sp>
      <p:sp>
        <p:nvSpPr>
          <p:cNvPr id="6"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April 2022</a:t>
            </a:r>
          </a:p>
        </p:txBody>
      </p:sp>
      <p:sp>
        <p:nvSpPr>
          <p:cNvPr id="8" name="Text Placeholder 7"/>
          <p:cNvSpPr>
            <a:spLocks noGrp="1"/>
          </p:cNvSpPr>
          <p:nvPr>
            <p:ph type="body" sz="quarter" idx="13"/>
          </p:nvPr>
        </p:nvSpPr>
        <p:spPr>
          <a:xfrm>
            <a:off x="460374" y="1600200"/>
            <a:ext cx="8074025" cy="44958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92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82263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Lst>
  <p:hf hdr="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a.gov/pension/veterans-pension-r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Lesson 3: Determine Net Worth Adjustments</a:t>
            </a:r>
          </a:p>
        </p:txBody>
      </p:sp>
      <p:sp>
        <p:nvSpPr>
          <p:cNvPr id="6" name="Subtitle 2"/>
          <p:cNvSpPr>
            <a:spLocks noGrp="1"/>
          </p:cNvSpPr>
          <p:nvPr>
            <p:ph type="subTitle" idx="1"/>
          </p:nvPr>
        </p:nvSpPr>
        <p:spPr>
          <a:xfrm>
            <a:off x="838200" y="4191000"/>
            <a:ext cx="7772400" cy="1752600"/>
          </a:xfrm>
        </p:spPr>
        <p:txBody>
          <a:bodyPr>
            <a:normAutofit/>
          </a:bodyPr>
          <a:lstStyle/>
          <a:p>
            <a:r>
              <a:rPr lang="en-US" dirty="0"/>
              <a:t>PMC VSR Advanced Core Course</a:t>
            </a:r>
            <a:br>
              <a:rPr lang="en-US" dirty="0"/>
            </a:br>
            <a:r>
              <a:rPr lang="en-US" dirty="0"/>
              <a:t>Phase 5: Stages of a Claim</a:t>
            </a:r>
            <a:br>
              <a:rPr lang="en-US" dirty="0"/>
            </a:br>
            <a:r>
              <a:rPr lang="en-US" dirty="0"/>
              <a:t> Part 5: Award Adjustments</a:t>
            </a:r>
          </a:p>
        </p:txBody>
      </p:sp>
      <p:sp>
        <p:nvSpPr>
          <p:cNvPr id="3" name="Date Placeholder 2"/>
          <p:cNvSpPr>
            <a:spLocks noGrp="1"/>
          </p:cNvSpPr>
          <p:nvPr>
            <p:ph type="dt" sz="half" idx="10"/>
          </p:nvPr>
        </p:nvSpPr>
        <p:spPr/>
        <p:txBody>
          <a:bodyPr/>
          <a:lstStyle/>
          <a:p>
            <a:r>
              <a:rPr lang="en-US" dirty="0"/>
              <a:t>May 2022</a:t>
            </a:r>
          </a:p>
        </p:txBody>
      </p:sp>
      <p:sp>
        <p:nvSpPr>
          <p:cNvPr id="4" name="Footer Placeholder 3"/>
          <p:cNvSpPr>
            <a:spLocks noGrp="1"/>
          </p:cNvSpPr>
          <p:nvPr>
            <p:ph type="ftr" sz="quarter" idx="3"/>
          </p:nvPr>
        </p:nvSpPr>
        <p:spPr/>
        <p:txBody>
          <a:bodyPr/>
          <a:lstStyle/>
          <a:p>
            <a:r>
              <a:rPr lang="en-US" sz="1400" dirty="0"/>
              <a:t>Determine Net Worth Adjustments</a:t>
            </a:r>
          </a:p>
        </p:txBody>
      </p:sp>
      <p:sp>
        <p:nvSpPr>
          <p:cNvPr id="5" name="Slide Number Placeholder 4"/>
          <p:cNvSpPr>
            <a:spLocks noGrp="1"/>
          </p:cNvSpPr>
          <p:nvPr>
            <p:ph type="sldNum" sz="quarter" idx="12"/>
          </p:nvPr>
        </p:nvSpPr>
        <p:spPr/>
        <p:txBody>
          <a:bodyPr/>
          <a:lstStyle/>
          <a:p>
            <a:fld id="{3FE40F6C-36E6-4965-9D21-698197C3108F}" type="slidenum">
              <a:rPr lang="en-US" smtClean="0"/>
              <a:pPr/>
              <a:t>1</a:t>
            </a:fld>
            <a:endParaRPr lang="en-US" dirty="0"/>
          </a:p>
        </p:txBody>
      </p:sp>
    </p:spTree>
    <p:extLst>
      <p:ext uri="{BB962C8B-B14F-4D97-AF65-F5344CB8AC3E}">
        <p14:creationId xmlns:p14="http://schemas.microsoft.com/office/powerpoint/2010/main" val="55955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Assets</a:t>
            </a:r>
            <a:br>
              <a:rPr lang="en-US" dirty="0"/>
            </a:br>
            <a:r>
              <a:rPr lang="en-US" dirty="0"/>
              <a:t>Inclusions/Exclusions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graphicFrame>
        <p:nvGraphicFramePr>
          <p:cNvPr id="9" name="Content Placeholder 8">
            <a:extLst>
              <a:ext uri="{FF2B5EF4-FFF2-40B4-BE49-F238E27FC236}">
                <a16:creationId xmlns:a16="http://schemas.microsoft.com/office/drawing/2014/main" id="{325777C7-0746-4D40-8FBB-F8F0DCCBB704}"/>
              </a:ext>
            </a:extLst>
          </p:cNvPr>
          <p:cNvGraphicFramePr>
            <a:graphicFrameLocks noGrp="1"/>
          </p:cNvGraphicFramePr>
          <p:nvPr>
            <p:ph idx="1"/>
            <p:extLst>
              <p:ext uri="{D42A27DB-BD31-4B8C-83A1-F6EECF244321}">
                <p14:modId xmlns:p14="http://schemas.microsoft.com/office/powerpoint/2010/main" val="1886372630"/>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664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Assets</a:t>
            </a:r>
            <a:br>
              <a:rPr lang="en-US" dirty="0"/>
            </a:br>
            <a:r>
              <a:rPr lang="en-US" dirty="0"/>
              <a:t>Inclusions/Exclusions Answers</a:t>
            </a:r>
          </a:p>
        </p:txBody>
      </p:sp>
      <p:sp>
        <p:nvSpPr>
          <p:cNvPr id="3" name="Content Placeholder 2"/>
          <p:cNvSpPr>
            <a:spLocks noGrp="1"/>
          </p:cNvSpPr>
          <p:nvPr>
            <p:ph idx="1"/>
          </p:nvPr>
        </p:nvSpPr>
        <p:spPr>
          <a:xfrm>
            <a:off x="457200" y="1447801"/>
            <a:ext cx="8534400" cy="5143300"/>
          </a:xfrm>
        </p:spPr>
        <p:txBody>
          <a:bodyPr>
            <a:normAutofit/>
          </a:bodyPr>
          <a:lstStyle/>
          <a:p>
            <a:pPr lvl="0"/>
            <a:r>
              <a:rPr lang="en-US" dirty="0"/>
              <a:t>Inclusion examples:</a:t>
            </a:r>
          </a:p>
          <a:p>
            <a:pPr lvl="1"/>
            <a:r>
              <a:rPr lang="en-US" i="1" dirty="0"/>
              <a:t>Real estate (not including primary residence) </a:t>
            </a:r>
          </a:p>
          <a:p>
            <a:pPr lvl="1"/>
            <a:r>
              <a:rPr lang="en-US" i="1" dirty="0"/>
              <a:t>Retirement </a:t>
            </a:r>
          </a:p>
          <a:p>
            <a:pPr lvl="1"/>
            <a:r>
              <a:rPr lang="en-US" i="1" dirty="0"/>
              <a:t>Stocks </a:t>
            </a:r>
          </a:p>
          <a:p>
            <a:pPr lvl="1"/>
            <a:r>
              <a:rPr lang="en-US" i="1" dirty="0"/>
              <a:t>Bonds </a:t>
            </a:r>
          </a:p>
          <a:p>
            <a:pPr lvl="1"/>
            <a:r>
              <a:rPr lang="en-US" i="1" dirty="0"/>
              <a:t>Bank deposits </a:t>
            </a:r>
          </a:p>
          <a:p>
            <a:pPr lvl="0"/>
            <a:r>
              <a:rPr lang="en-US" dirty="0"/>
              <a:t>Exclusion examples:</a:t>
            </a:r>
          </a:p>
          <a:p>
            <a:pPr lvl="1"/>
            <a:r>
              <a:rPr lang="en-US" i="1" dirty="0"/>
              <a:t>The claimant's primary residence </a:t>
            </a:r>
          </a:p>
          <a:p>
            <a:pPr lvl="1"/>
            <a:r>
              <a:rPr lang="en-US" i="1" dirty="0"/>
              <a:t>Normal household objects and possessions </a:t>
            </a:r>
          </a:p>
          <a:p>
            <a:pPr lvl="1"/>
            <a:r>
              <a:rPr lang="en-US" i="1" dirty="0"/>
              <a:t>Motor vehicles used for family transportation</a:t>
            </a:r>
            <a:endParaRPr lang="en-US" b="1"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9453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946"/>
            <a:ext cx="8226426" cy="1066800"/>
          </a:xfrm>
        </p:spPr>
        <p:txBody>
          <a:bodyPr/>
          <a:lstStyle/>
          <a:p>
            <a:r>
              <a:rPr lang="en-US" dirty="0"/>
              <a:t>Asset Inclusions/Exclusions Example </a:t>
            </a:r>
            <a:br>
              <a:rPr lang="en-US" dirty="0"/>
            </a:br>
            <a:r>
              <a:rPr lang="en-US" dirty="0"/>
              <a:t>(1 of 2) </a:t>
            </a:r>
          </a:p>
        </p:txBody>
      </p:sp>
      <p:sp>
        <p:nvSpPr>
          <p:cNvPr id="7" name="Text Placeholder 6"/>
          <p:cNvSpPr>
            <a:spLocks noGrp="1"/>
          </p:cNvSpPr>
          <p:nvPr>
            <p:ph type="body" sz="quarter" idx="13"/>
          </p:nvPr>
        </p:nvSpPr>
        <p:spPr/>
        <p:txBody>
          <a:bodyPr/>
          <a:lstStyle/>
          <a:p>
            <a:pPr marL="0" indent="0">
              <a:buNone/>
            </a:pPr>
            <a:r>
              <a:rPr lang="en-US" dirty="0"/>
              <a:t>Melissa Stevens owns a duplex with a current market value of $500,000 and occupies half of the duplex. Mrs. Stevens owes $400,000 on the mortgage on the property. Mrs. Stevens owns the following:</a:t>
            </a:r>
          </a:p>
          <a:p>
            <a:pPr marL="400050"/>
            <a:r>
              <a:rPr lang="en-US" dirty="0"/>
              <a:t>Clothing and personal articles worth about $9,000</a:t>
            </a:r>
          </a:p>
          <a:p>
            <a:pPr marL="400050"/>
            <a:r>
              <a:rPr lang="en-US" dirty="0"/>
              <a:t>Car (primary means of transportation) worth $7,000</a:t>
            </a:r>
          </a:p>
          <a:p>
            <a:pPr marL="400050"/>
            <a:r>
              <a:rPr lang="en-US" dirty="0"/>
              <a:t>Fine art painting worth $15,000</a:t>
            </a:r>
          </a:p>
          <a:p>
            <a:pPr marL="400050"/>
            <a:r>
              <a:rPr lang="en-US" dirty="0"/>
              <a:t>Furniture worth $2,000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89184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31146"/>
            <a:ext cx="8229600" cy="1066800"/>
          </a:xfrm>
        </p:spPr>
        <p:txBody>
          <a:bodyPr/>
          <a:lstStyle/>
          <a:p>
            <a:r>
              <a:rPr lang="en-US" dirty="0"/>
              <a:t>Asset Inclusions/Exclusions Example Answers</a:t>
            </a:r>
          </a:p>
        </p:txBody>
      </p:sp>
      <p:sp>
        <p:nvSpPr>
          <p:cNvPr id="3" name="Content Placeholder 2"/>
          <p:cNvSpPr>
            <a:spLocks noGrp="1"/>
          </p:cNvSpPr>
          <p:nvPr>
            <p:ph idx="1"/>
          </p:nvPr>
        </p:nvSpPr>
        <p:spPr>
          <a:xfrm>
            <a:off x="457200" y="1447801"/>
            <a:ext cx="8534400" cy="5143300"/>
          </a:xfrm>
        </p:spPr>
        <p:txBody>
          <a:bodyPr>
            <a:normAutofit/>
          </a:bodyPr>
          <a:lstStyle/>
          <a:p>
            <a:pPr lvl="0"/>
            <a:r>
              <a:rPr lang="en-US" i="1" dirty="0"/>
              <a:t>Asset Inclusions</a:t>
            </a:r>
          </a:p>
          <a:p>
            <a:pPr lvl="1"/>
            <a:r>
              <a:rPr lang="en-US" i="1" dirty="0"/>
              <a:t>Fine Art painting worth $15,000</a:t>
            </a:r>
          </a:p>
          <a:p>
            <a:pPr lvl="1"/>
            <a:r>
              <a:rPr lang="en-US" i="1" dirty="0"/>
              <a:t>Market value of half of duplex $250,000 </a:t>
            </a:r>
          </a:p>
          <a:p>
            <a:pPr lvl="0"/>
            <a:r>
              <a:rPr lang="en-US" i="1" dirty="0"/>
              <a:t>Asset Exclusions</a:t>
            </a:r>
          </a:p>
          <a:p>
            <a:pPr lvl="1"/>
            <a:r>
              <a:rPr lang="en-US" i="1" dirty="0"/>
              <a:t>Market value of half of the duplex ($250,000 of the market value of the duplex–other half that Mrs. Steven’s uses as personal home)</a:t>
            </a:r>
          </a:p>
          <a:p>
            <a:pPr lvl="1"/>
            <a:r>
              <a:rPr lang="en-US" i="1" dirty="0"/>
              <a:t>Clothing and personal articles worth about $9,000</a:t>
            </a:r>
          </a:p>
          <a:p>
            <a:pPr lvl="1"/>
            <a:r>
              <a:rPr lang="en-US" i="1" dirty="0"/>
              <a:t>Car (primary means of transportation) worth $7,000</a:t>
            </a:r>
          </a:p>
          <a:p>
            <a:pPr lvl="1"/>
            <a:r>
              <a:rPr lang="en-US" i="1" dirty="0"/>
              <a:t>Furniture $2,000</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5441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AA0135-F0CE-4D66-BDA0-BEE1FBA40BE6}"/>
              </a:ext>
            </a:extLst>
          </p:cNvPr>
          <p:cNvSpPr>
            <a:spLocks noGrp="1"/>
          </p:cNvSpPr>
          <p:nvPr>
            <p:ph type="title"/>
          </p:nvPr>
        </p:nvSpPr>
        <p:spPr>
          <a:xfrm>
            <a:off x="685800" y="152400"/>
            <a:ext cx="8074025" cy="1066800"/>
          </a:xfrm>
        </p:spPr>
        <p:txBody>
          <a:bodyPr/>
          <a:lstStyle/>
          <a:p>
            <a:r>
              <a:rPr lang="en-US" dirty="0"/>
              <a:t> Asset Inclusions/Exclusions </a:t>
            </a:r>
            <a:br>
              <a:rPr lang="en-US" dirty="0"/>
            </a:br>
            <a:r>
              <a:rPr lang="en-US" dirty="0"/>
              <a:t>Example (2 of 2)</a:t>
            </a:r>
          </a:p>
        </p:txBody>
      </p:sp>
      <p:sp>
        <p:nvSpPr>
          <p:cNvPr id="4" name="Slide Number Placeholder 3">
            <a:extLst>
              <a:ext uri="{FF2B5EF4-FFF2-40B4-BE49-F238E27FC236}">
                <a16:creationId xmlns:a16="http://schemas.microsoft.com/office/drawing/2014/main" id="{6F1F771C-4D61-48AF-82A6-2AC99E678B40}"/>
              </a:ext>
            </a:extLst>
          </p:cNvPr>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a:extLst>
              <a:ext uri="{FF2B5EF4-FFF2-40B4-BE49-F238E27FC236}">
                <a16:creationId xmlns:a16="http://schemas.microsoft.com/office/drawing/2014/main" id="{2A032802-E07C-459E-976D-248638ADE110}"/>
              </a:ext>
            </a:extLst>
          </p:cNvPr>
          <p:cNvSpPr>
            <a:spLocks noGrp="1"/>
          </p:cNvSpPr>
          <p:nvPr>
            <p:ph type="ftr" sz="quarter" idx="3"/>
          </p:nvPr>
        </p:nvSpPr>
        <p:spPr/>
        <p:txBody>
          <a:bodyPr/>
          <a:lstStyle/>
          <a:p>
            <a:r>
              <a:rPr lang="en-US" sz="1400">
                <a:solidFill>
                  <a:schemeClr val="bg1"/>
                </a:solidFill>
              </a:rPr>
              <a:t>Determine Net Worth Adjustments</a:t>
            </a:r>
            <a:endParaRPr lang="en-US" sz="1400" dirty="0">
              <a:solidFill>
                <a:schemeClr val="bg1"/>
              </a:solidFill>
            </a:endParaRPr>
          </a:p>
        </p:txBody>
      </p:sp>
      <p:sp>
        <p:nvSpPr>
          <p:cNvPr id="8" name="Text Placeholder 7">
            <a:extLst>
              <a:ext uri="{FF2B5EF4-FFF2-40B4-BE49-F238E27FC236}">
                <a16:creationId xmlns:a16="http://schemas.microsoft.com/office/drawing/2014/main" id="{715CCA8A-FBEE-4C17-8D8F-A38D3E5554C5}"/>
              </a:ext>
            </a:extLst>
          </p:cNvPr>
          <p:cNvSpPr>
            <a:spLocks noGrp="1"/>
          </p:cNvSpPr>
          <p:nvPr>
            <p:ph type="body" sz="quarter" idx="13"/>
          </p:nvPr>
        </p:nvSpPr>
        <p:spPr/>
        <p:txBody>
          <a:bodyPr>
            <a:noAutofit/>
          </a:bodyPr>
          <a:lstStyle/>
          <a:p>
            <a:r>
              <a:rPr lang="en-US" sz="2050" dirty="0">
                <a:effectLst/>
                <a:ea typeface="Calibri" panose="020F0502020204030204" pitchFamily="34" charset="0"/>
              </a:rPr>
              <a:t>Susan Blackman, surviving spouse of Richard Blackman, applies for Survivor’s pension on June 15, 2020. Mrs. Blackman’s VA Form 21P-534EZ Application for DIC, Death Pension, and/or Accrued Benefits, indicates that she has $22,000 in non-interest-bearing bank accounts, $4,000 in interest bearing bank accounts, and $</a:t>
            </a:r>
            <a:r>
              <a:rPr lang="en-US" sz="2050" dirty="0">
                <a:ea typeface="Calibri" panose="020F0502020204030204" pitchFamily="34" charset="0"/>
              </a:rPr>
              <a:t>100</a:t>
            </a:r>
            <a:r>
              <a:rPr lang="en-US" sz="2050" dirty="0">
                <a:effectLst/>
                <a:ea typeface="Calibri" panose="020F0502020204030204" pitchFamily="34" charset="0"/>
              </a:rPr>
              <a:t>,000 in a living trust. IVAP is $0. On July 15, 2020, a MAP-D development letter was sent requesting documentation regarding Mrs. Blackman’s trust. Mrs. Blackman’s response on August 5, 2020, included the trust agreement. This agreement indicated that Mrs. Blackman’s assets were transferred to a living trust in February 2020. The agreement further explains that these assets may be </a:t>
            </a:r>
            <a:r>
              <a:rPr lang="en-US" sz="2050" dirty="0">
                <a:ea typeface="Calibri" panose="020F0502020204030204" pitchFamily="34" charset="0"/>
              </a:rPr>
              <a:t>liquidated in full</a:t>
            </a:r>
            <a:r>
              <a:rPr lang="en-US" sz="2050" dirty="0">
                <a:effectLst/>
                <a:ea typeface="Calibri" panose="020F0502020204030204" pitchFamily="34" charset="0"/>
              </a:rPr>
              <a:t>. </a:t>
            </a:r>
            <a:endParaRPr lang="en-US" sz="2050" dirty="0"/>
          </a:p>
        </p:txBody>
      </p:sp>
    </p:spTree>
    <p:extLst>
      <p:ext uri="{BB962C8B-B14F-4D97-AF65-F5344CB8AC3E}">
        <p14:creationId xmlns:p14="http://schemas.microsoft.com/office/powerpoint/2010/main" val="41265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4DD795-B78A-48B1-B666-627C18BB878B}"/>
              </a:ext>
            </a:extLst>
          </p:cNvPr>
          <p:cNvSpPr>
            <a:spLocks noGrp="1"/>
          </p:cNvSpPr>
          <p:nvPr>
            <p:ph type="title"/>
          </p:nvPr>
        </p:nvSpPr>
        <p:spPr>
          <a:xfrm>
            <a:off x="685800" y="323995"/>
            <a:ext cx="8229600" cy="990600"/>
          </a:xfrm>
        </p:spPr>
        <p:txBody>
          <a:bodyPr/>
          <a:lstStyle/>
          <a:p>
            <a:r>
              <a:rPr kumimoji="0" lang="en-US" sz="2800" b="1" i="0" u="none" strike="noStrike" kern="1200" cap="none" spc="0" normalizeH="0" baseline="0" noProof="0" dirty="0">
                <a:ln w="3175" cmpd="sng">
                  <a:noFill/>
                  <a:prstDash val="solid"/>
                </a:ln>
                <a:solidFill>
                  <a:srgbClr val="000066"/>
                </a:solidFill>
                <a:effectLst/>
                <a:uLnTx/>
                <a:uFillTx/>
                <a:latin typeface="Arial" panose="020B0604020202020204" pitchFamily="34" charset="0"/>
                <a:ea typeface="+mj-ea"/>
                <a:cs typeface="Arial" panose="020B0604020202020204" pitchFamily="34" charset="0"/>
              </a:rPr>
              <a:t>Asset Inclusions/Exclusions Example (2 of 2) Answers</a:t>
            </a:r>
            <a:endParaRPr lang="en-US" dirty="0"/>
          </a:p>
        </p:txBody>
      </p:sp>
      <p:sp>
        <p:nvSpPr>
          <p:cNvPr id="8" name="Content Placeholder 7">
            <a:extLst>
              <a:ext uri="{FF2B5EF4-FFF2-40B4-BE49-F238E27FC236}">
                <a16:creationId xmlns:a16="http://schemas.microsoft.com/office/drawing/2014/main" id="{91B3DDFB-5220-4EFA-9044-976A74F8D3E0}"/>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Asset Inclusions</a:t>
            </a:r>
            <a:endParaRPr lang="en-US" dirty="0"/>
          </a:p>
          <a:p>
            <a:pPr lvl="1"/>
            <a:r>
              <a:rPr lang="en-US" i="1" dirty="0"/>
              <a:t>non-interest-bearing bank accounts $22,000</a:t>
            </a:r>
          </a:p>
          <a:p>
            <a:pPr lvl="1"/>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interest-bearing bank accounts  $4,000</a:t>
            </a:r>
            <a:endParaRPr lang="en-US" i="1" dirty="0"/>
          </a:p>
          <a:p>
            <a:pPr lvl="1"/>
            <a:r>
              <a:rPr lang="en-US" i="1" dirty="0"/>
              <a:t>count the total value of the trust $100,000</a:t>
            </a:r>
          </a:p>
        </p:txBody>
      </p:sp>
      <p:sp>
        <p:nvSpPr>
          <p:cNvPr id="3" name="Slide Number Placeholder 2">
            <a:extLst>
              <a:ext uri="{FF2B5EF4-FFF2-40B4-BE49-F238E27FC236}">
                <a16:creationId xmlns:a16="http://schemas.microsoft.com/office/drawing/2014/main" id="{C4F1FC3B-A7C3-4B00-B23D-D2738008745A}"/>
              </a:ext>
            </a:extLst>
          </p:cNvPr>
          <p:cNvSpPr>
            <a:spLocks noGrp="1"/>
          </p:cNvSpPr>
          <p:nvPr>
            <p:ph type="sldNum" sz="quarter" idx="12"/>
          </p:nvPr>
        </p:nvSpPr>
        <p:spPr/>
        <p:txBody>
          <a:bodyPr/>
          <a:lstStyle/>
          <a:p>
            <a:fld id="{3FE40F6C-36E6-4965-9D21-698197C3108F}" type="slidenum">
              <a:rPr lang="en-US" smtClean="0"/>
              <a:pPr/>
              <a:t>15</a:t>
            </a:fld>
            <a:endParaRPr lang="en-US" dirty="0"/>
          </a:p>
        </p:txBody>
      </p:sp>
      <p:sp>
        <p:nvSpPr>
          <p:cNvPr id="4" name="Footer Placeholder 3">
            <a:extLst>
              <a:ext uri="{FF2B5EF4-FFF2-40B4-BE49-F238E27FC236}">
                <a16:creationId xmlns:a16="http://schemas.microsoft.com/office/drawing/2014/main" id="{EAC3051A-B15D-4511-9BB3-187089D89690}"/>
              </a:ext>
            </a:extLst>
          </p:cNvPr>
          <p:cNvSpPr>
            <a:spLocks noGrp="1"/>
          </p:cNvSpPr>
          <p:nvPr>
            <p:ph type="ftr" sz="quarter" idx="3"/>
          </p:nvPr>
        </p:nvSpPr>
        <p:spPr/>
        <p:txBody>
          <a:bodyPr/>
          <a:lstStyle/>
          <a:p>
            <a:r>
              <a:rPr lang="it-IT" sz="1400">
                <a:solidFill>
                  <a:schemeClr val="bg1"/>
                </a:solidFill>
              </a:rPr>
              <a:t>Determine Net Worth Adjustments</a:t>
            </a:r>
            <a:endParaRPr lang="en-US" sz="1400" dirty="0">
              <a:solidFill>
                <a:schemeClr val="bg1"/>
              </a:solidFill>
            </a:endParaRPr>
          </a:p>
        </p:txBody>
      </p:sp>
    </p:spTree>
    <p:extLst>
      <p:ext uri="{BB962C8B-B14F-4D97-AF65-F5344CB8AC3E}">
        <p14:creationId xmlns:p14="http://schemas.microsoft.com/office/powerpoint/2010/main" val="399939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br>
              <a:rPr lang="en-US" dirty="0"/>
            </a:br>
            <a:r>
              <a:rPr lang="en-US" dirty="0"/>
              <a:t>Calculate Net Worth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graphicFrame>
        <p:nvGraphicFramePr>
          <p:cNvPr id="12" name="Content Placeholder 8">
            <a:extLst>
              <a:ext uri="{FF2B5EF4-FFF2-40B4-BE49-F238E27FC236}">
                <a16:creationId xmlns:a16="http://schemas.microsoft.com/office/drawing/2014/main" id="{DC65E92D-3DFD-46B1-AC0B-DBA51C0CBC3D}"/>
              </a:ext>
            </a:extLst>
          </p:cNvPr>
          <p:cNvGraphicFramePr>
            <a:graphicFrameLocks noGrp="1"/>
          </p:cNvGraphicFramePr>
          <p:nvPr>
            <p:ph idx="1"/>
            <p:extLst>
              <p:ext uri="{D42A27DB-BD31-4B8C-83A1-F6EECF244321}">
                <p14:modId xmlns:p14="http://schemas.microsoft.com/office/powerpoint/2010/main" val="2211327446"/>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420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Calculate Assets</a:t>
            </a:r>
            <a:br>
              <a:rPr lang="en-US" dirty="0"/>
            </a:br>
            <a:r>
              <a:rPr lang="en-US" dirty="0"/>
              <a:t>Example Answers</a:t>
            </a:r>
          </a:p>
        </p:txBody>
      </p:sp>
      <p:sp>
        <p:nvSpPr>
          <p:cNvPr id="3" name="Content Placeholder 2"/>
          <p:cNvSpPr>
            <a:spLocks noGrp="1"/>
          </p:cNvSpPr>
          <p:nvPr>
            <p:ph idx="1"/>
          </p:nvPr>
        </p:nvSpPr>
        <p:spPr/>
        <p:txBody>
          <a:bodyPr/>
          <a:lstStyle/>
          <a:p>
            <a:pPr marL="0" indent="0">
              <a:buNone/>
            </a:pPr>
            <a:r>
              <a:rPr lang="en-US" dirty="0"/>
              <a:t>Mrs. Stevens’s net worth: </a:t>
            </a:r>
          </a:p>
          <a:p>
            <a:pPr lvl="0"/>
            <a:r>
              <a:rPr lang="en-US" dirty="0"/>
              <a:t>IVAP: $10,000</a:t>
            </a:r>
          </a:p>
          <a:p>
            <a:pPr lvl="0"/>
            <a:r>
              <a:rPr lang="en-US" dirty="0"/>
              <a:t>Fine Art painting: $15,000</a:t>
            </a:r>
          </a:p>
          <a:p>
            <a:pPr lvl="0"/>
            <a:r>
              <a:rPr lang="en-US" dirty="0"/>
              <a:t>Market value of half of duplex $250,000 </a:t>
            </a:r>
          </a:p>
          <a:p>
            <a:pPr marL="0" indent="0">
              <a:buNone/>
            </a:pPr>
            <a:r>
              <a:rPr lang="en-US" dirty="0"/>
              <a:t>Remember, Mrs. Stevens owes $400,000 on the mortgage on the property.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38794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Calculate Net Worth Example </a:t>
            </a:r>
            <a:br>
              <a:rPr lang="en-US" dirty="0"/>
            </a:br>
            <a:r>
              <a:rPr lang="en-US" dirty="0"/>
              <a:t>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a:t>Calculations:</a:t>
                </a:r>
              </a:p>
              <a:p>
                <a:pPr lvl="0"/>
                <a:r>
                  <a:rPr lang="en-US" dirty="0"/>
                  <a:t>The value of the property minus mortgage for the duplex equals the value of duplex. </a:t>
                </a:r>
                <a14:m>
                  <m:oMath xmlns:m="http://schemas.openxmlformats.org/officeDocument/2006/math">
                    <m:r>
                      <m:rPr>
                        <m:nor/>
                      </m:rPr>
                      <a:rPr lang="en-US"/>
                      <m:t>$500,000</m:t>
                    </m:r>
                    <m:r>
                      <m:rPr>
                        <m:nor/>
                      </m:rPr>
                      <a:rPr lang="en-US" i="1"/>
                      <m:t>−</m:t>
                    </m:r>
                    <m:r>
                      <m:rPr>
                        <m:nor/>
                      </m:rPr>
                      <a:rPr lang="en-US"/>
                      <m:t>$400,000=</m:t>
                    </m:r>
                    <m:r>
                      <m:rPr>
                        <m:nor/>
                      </m:rPr>
                      <a:rPr lang="en-US" b="1"/>
                      <m:t>$100,000</m:t>
                    </m:r>
                  </m:oMath>
                </a14:m>
                <a:r>
                  <a:rPr lang="en-US" b="1" dirty="0"/>
                  <a:t> </a:t>
                </a:r>
              </a:p>
              <a:p>
                <a:r>
                  <a:rPr lang="en-US" dirty="0"/>
                  <a:t>The value of the duplex minus half of the duplex for personal residence equals other half of the duplex as assets. </a:t>
                </a:r>
                <a14:m>
                  <m:oMath xmlns:m="http://schemas.openxmlformats.org/officeDocument/2006/math">
                    <m:r>
                      <m:rPr>
                        <m:nor/>
                      </m:rPr>
                      <a:rPr lang="en-US"/>
                      <m:t>$100,000</m:t>
                    </m:r>
                    <m:r>
                      <m:rPr>
                        <m:nor/>
                      </m:rPr>
                      <a:rPr lang="en-US" i="1"/>
                      <m:t>−</m:t>
                    </m:r>
                    <m:r>
                      <m:rPr>
                        <m:nor/>
                      </m:rPr>
                      <a:rPr lang="en-US"/>
                      <m:t>$50,000=</m:t>
                    </m:r>
                    <m:r>
                      <m:rPr>
                        <m:nor/>
                      </m:rPr>
                      <a:rPr lang="en-US" b="1"/>
                      <m:t>$50,000</m:t>
                    </m:r>
                    <m:r>
                      <a:rPr lang="en-US" b="1">
                        <a:latin typeface="Cambria Math" panose="02040503050406030204" pitchFamily="18" charset="0"/>
                      </a:rPr>
                      <m:t> </m:t>
                    </m:r>
                  </m:oMath>
                </a14:m>
                <a:r>
                  <a:rPr lang="en-US" b="1" dirty="0"/>
                  <a:t> </a:t>
                </a:r>
              </a:p>
              <a:p>
                <a:pPr lvl="0"/>
                <a:r>
                  <a:rPr lang="en-US" dirty="0"/>
                  <a:t>The half of duplex plus the fine art painting equals the total assets amount. </a:t>
                </a:r>
                <a14:m>
                  <m:oMath xmlns:m="http://schemas.openxmlformats.org/officeDocument/2006/math">
                    <m:r>
                      <m:rPr>
                        <m:nor/>
                      </m:rPr>
                      <a:rPr lang="en-US"/>
                      <m:t>$50,000+$15,000=</m:t>
                    </m:r>
                    <m:r>
                      <m:rPr>
                        <m:nor/>
                      </m:rPr>
                      <a:rPr lang="en-US" b="1"/>
                      <m:t>$65,000</m:t>
                    </m:r>
                  </m:oMath>
                </a14:m>
                <a:r>
                  <a:rPr lang="en-US" b="1" dirty="0"/>
                  <a:t> </a:t>
                </a:r>
              </a:p>
              <a:p>
                <a:pPr lvl="0"/>
                <a:r>
                  <a:rPr lang="en-US" dirty="0"/>
                  <a:t>Net worth is $65,000+10,000.00=</a:t>
                </a:r>
                <a:r>
                  <a:rPr lang="en-US" b="1" dirty="0"/>
                  <a:t>$75,000.00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943" r="-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425745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Exercise—Review Net Worth</a:t>
            </a:r>
          </a:p>
        </p:txBody>
      </p:sp>
      <p:sp>
        <p:nvSpPr>
          <p:cNvPr id="3" name="Content Placeholder 2"/>
          <p:cNvSpPr>
            <a:spLocks noGrp="1"/>
          </p:cNvSpPr>
          <p:nvPr>
            <p:ph idx="1"/>
          </p:nvPr>
        </p:nvSpPr>
        <p:spPr/>
        <p:txBody>
          <a:bodyPr/>
          <a:lstStyle/>
          <a:p>
            <a:pPr lvl="0"/>
            <a:r>
              <a:rPr lang="en-US" dirty="0"/>
              <a:t>Instructions:</a:t>
            </a:r>
          </a:p>
          <a:p>
            <a:pPr lvl="1"/>
            <a:r>
              <a:rPr lang="en-US" dirty="0"/>
              <a:t>Divide into pairs.</a:t>
            </a:r>
          </a:p>
          <a:p>
            <a:pPr lvl="1"/>
            <a:r>
              <a:rPr lang="en-US" dirty="0"/>
              <a:t>Access Claim 1.</a:t>
            </a:r>
          </a:p>
          <a:p>
            <a:pPr lvl="1"/>
            <a:r>
              <a:rPr lang="en-US" dirty="0"/>
              <a:t>Use Appendix B: Part A—Review Net Worth worksheet to show your work. </a:t>
            </a:r>
          </a:p>
          <a:p>
            <a:pPr lvl="1"/>
            <a:r>
              <a:rPr lang="en-US" dirty="0"/>
              <a:t>Work as a group to calculate the net worth based on Example Claim 1. </a:t>
            </a:r>
          </a:p>
          <a:p>
            <a:r>
              <a:rPr lang="en-US" dirty="0"/>
              <a:t>Time allowed: 20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99025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r>
              <a:rPr lang="en-US" dirty="0"/>
              <a:t>Determine award adjustment based on changes to net worth.</a:t>
            </a:r>
          </a:p>
          <a:p>
            <a:r>
              <a:rPr lang="en-US" dirty="0"/>
              <a:t>Determine whether amended asset is an inclusion or an exclusion.</a:t>
            </a:r>
          </a:p>
          <a:p>
            <a:r>
              <a:rPr lang="en-US" dirty="0"/>
              <a:t>Determine whether a net worth determination is required.</a:t>
            </a:r>
          </a:p>
          <a:p>
            <a:r>
              <a:rPr lang="en-US" dirty="0"/>
              <a:t>Determine whether to develop for additional asset information.</a:t>
            </a:r>
          </a:p>
          <a:p>
            <a:r>
              <a:rPr lang="en-US" dirty="0"/>
              <a:t>Determine whether net worth is a bar to benefits.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19715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Exercise—Review Net Worth </a:t>
            </a:r>
            <a:br>
              <a:rPr lang="en-US" dirty="0"/>
            </a:br>
            <a:r>
              <a:rPr lang="en-US" dirty="0"/>
              <a:t>Answers</a:t>
            </a:r>
          </a:p>
        </p:txBody>
      </p:sp>
      <p:sp>
        <p:nvSpPr>
          <p:cNvPr id="3" name="Content Placeholder 2"/>
          <p:cNvSpPr>
            <a:spLocks noGrp="1"/>
          </p:cNvSpPr>
          <p:nvPr>
            <p:ph idx="1"/>
          </p:nvPr>
        </p:nvSpPr>
        <p:spPr/>
        <p:txBody>
          <a:bodyPr/>
          <a:lstStyle/>
          <a:p>
            <a:pPr marL="0" lvl="0" indent="0">
              <a:buNone/>
            </a:pPr>
            <a:r>
              <a:rPr lang="en-US" i="1" dirty="0"/>
              <a:t>Answers provided by instructor based on example claim selected.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72341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Worth Award Adjustments</a:t>
            </a:r>
          </a:p>
        </p:txBody>
      </p:sp>
      <p:sp>
        <p:nvSpPr>
          <p:cNvPr id="3" name="Content Placeholder 2"/>
          <p:cNvSpPr>
            <a:spLocks noGrp="1"/>
          </p:cNvSpPr>
          <p:nvPr>
            <p:ph idx="1"/>
          </p:nvPr>
        </p:nvSpPr>
        <p:spPr/>
        <p:txBody>
          <a:bodyPr/>
          <a:lstStyle/>
          <a:p>
            <a:pPr lvl="0"/>
            <a:r>
              <a:rPr lang="en-US" dirty="0"/>
              <a:t>Net worth adjustments are different than income and expense adjustments</a:t>
            </a:r>
          </a:p>
          <a:p>
            <a:pPr lvl="0"/>
            <a:r>
              <a:rPr lang="en-US" dirty="0"/>
              <a:t>Net Worth adjustments are </a:t>
            </a:r>
            <a:r>
              <a:rPr lang="en-US" b="1" i="1" dirty="0"/>
              <a:t>not</a:t>
            </a:r>
            <a:r>
              <a:rPr lang="en-US" dirty="0"/>
              <a:t>:</a:t>
            </a:r>
          </a:p>
          <a:p>
            <a:pPr lvl="1"/>
            <a:r>
              <a:rPr lang="en-US" dirty="0"/>
              <a:t>Compared to MAPR</a:t>
            </a:r>
          </a:p>
          <a:p>
            <a:pPr lvl="1"/>
            <a:r>
              <a:rPr lang="en-US" dirty="0"/>
              <a:t>Compared on a sliding scale—either net worth is acceptable or is a bar to benefits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67166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 of Assets</a:t>
            </a:r>
          </a:p>
        </p:txBody>
      </p:sp>
      <p:sp>
        <p:nvSpPr>
          <p:cNvPr id="3" name="Content Placeholder 2"/>
          <p:cNvSpPr>
            <a:spLocks noGrp="1"/>
          </p:cNvSpPr>
          <p:nvPr>
            <p:ph idx="1"/>
          </p:nvPr>
        </p:nvSpPr>
        <p:spPr/>
        <p:txBody>
          <a:bodyPr/>
          <a:lstStyle/>
          <a:p>
            <a:pPr marL="0" lvl="0" indent="0">
              <a:buNone/>
            </a:pPr>
            <a:r>
              <a:rPr lang="en-US" dirty="0"/>
              <a:t>A surviving spouse sold her family home for $325,000. Before the sale, the value of her home was an exclusion from assets. Now, the income from the sale converts to an inclusion.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23380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 Adjustments Based on </a:t>
            </a:r>
            <a:br>
              <a:rPr lang="en-US" dirty="0"/>
            </a:br>
            <a:r>
              <a:rPr lang="en-US" dirty="0"/>
              <a:t>Amended Net Worth</a:t>
            </a:r>
          </a:p>
        </p:txBody>
      </p:sp>
      <p:sp>
        <p:nvSpPr>
          <p:cNvPr id="3" name="Content Placeholder 2"/>
          <p:cNvSpPr>
            <a:spLocks noGrp="1"/>
          </p:cNvSpPr>
          <p:nvPr>
            <p:ph idx="1"/>
          </p:nvPr>
        </p:nvSpPr>
        <p:spPr/>
        <p:txBody>
          <a:bodyPr/>
          <a:lstStyle/>
          <a:p>
            <a:pPr marL="0" indent="0">
              <a:buNone/>
            </a:pPr>
            <a:r>
              <a:rPr lang="en-US" dirty="0"/>
              <a:t>Once the amended net worth has been calculated, then the award adjustment for net worth may result in one of the following two outcomes: </a:t>
            </a:r>
          </a:p>
          <a:p>
            <a:pPr lvl="0"/>
            <a:r>
              <a:rPr lang="en-US" dirty="0"/>
              <a:t>An update to VBMS-A with amended net worth amount </a:t>
            </a:r>
          </a:p>
          <a:p>
            <a:pPr lvl="0"/>
            <a:r>
              <a:rPr lang="en-US" dirty="0"/>
              <a:t>A termination of benefits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35344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VBMS-A with Amended </a:t>
            </a:r>
            <a:br>
              <a:rPr lang="en-US" dirty="0"/>
            </a:br>
            <a:r>
              <a:rPr lang="en-US" dirty="0"/>
              <a:t>Net Worth Amount </a:t>
            </a:r>
          </a:p>
        </p:txBody>
      </p:sp>
      <p:sp>
        <p:nvSpPr>
          <p:cNvPr id="3" name="Content Placeholder 2"/>
          <p:cNvSpPr>
            <a:spLocks noGrp="1"/>
          </p:cNvSpPr>
          <p:nvPr>
            <p:ph idx="1"/>
          </p:nvPr>
        </p:nvSpPr>
        <p:spPr/>
        <p:txBody>
          <a:bodyPr/>
          <a:lstStyle/>
          <a:p>
            <a:pPr marL="0" indent="0">
              <a:buNone/>
            </a:pPr>
            <a:r>
              <a:rPr lang="en-US" dirty="0"/>
              <a:t>Process the award adjustment by updating the VBMS-A with the amended net worth amount.</a:t>
            </a:r>
            <a:endParaRPr lang="en-US"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62045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VBMS-A with Amended </a:t>
            </a:r>
            <a:br>
              <a:rPr lang="en-US" dirty="0"/>
            </a:br>
            <a:r>
              <a:rPr lang="en-US" dirty="0"/>
              <a:t>Net Worth Amount Example 1 </a:t>
            </a:r>
          </a:p>
        </p:txBody>
      </p:sp>
      <p:sp>
        <p:nvSpPr>
          <p:cNvPr id="7" name="Text Placeholder 6"/>
          <p:cNvSpPr>
            <a:spLocks noGrp="1"/>
          </p:cNvSpPr>
          <p:nvPr>
            <p:ph type="body" sz="quarter" idx="13"/>
          </p:nvPr>
        </p:nvSpPr>
        <p:spPr/>
        <p:txBody>
          <a:bodyPr/>
          <a:lstStyle/>
          <a:p>
            <a:pPr marL="0" indent="0">
              <a:buNone/>
            </a:pPr>
            <a:r>
              <a:rPr lang="en-US" dirty="0"/>
              <a:t>On May 15, 2020, we received a VA Form 21-4138, Statement in Support of Claim together with copy of a Bill of sale, from Veteran Jesse Lacey. He reported that he sold his Daisy Lane home on January 21, 2020, and received a lump sum payment in the amount of $25,000. We have previously been considering net worth of $10,000. The Veteran’s IVAP is $12,000.</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83968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VBMS-A with Amended </a:t>
            </a:r>
            <a:br>
              <a:rPr lang="en-US" dirty="0"/>
            </a:br>
            <a:r>
              <a:rPr lang="en-US" dirty="0"/>
              <a:t>Net Worth Amount Example 1 Answers </a:t>
            </a:r>
          </a:p>
        </p:txBody>
      </p:sp>
      <p:sp>
        <p:nvSpPr>
          <p:cNvPr id="3" name="Content Placeholder 2"/>
          <p:cNvSpPr>
            <a:spLocks noGrp="1"/>
          </p:cNvSpPr>
          <p:nvPr>
            <p:ph idx="1"/>
          </p:nvPr>
        </p:nvSpPr>
        <p:spPr/>
        <p:txBody>
          <a:bodyPr/>
          <a:lstStyle/>
          <a:p>
            <a:r>
              <a:rPr lang="en-US" dirty="0"/>
              <a:t>What is the updated net worth information provided by Mr. Lacey?</a:t>
            </a:r>
          </a:p>
          <a:p>
            <a:pPr lvl="1"/>
            <a:r>
              <a:rPr lang="en-US" i="1" dirty="0"/>
              <a:t>Lump Sum payment of $25,000</a:t>
            </a:r>
          </a:p>
          <a:p>
            <a:r>
              <a:rPr lang="en-US" dirty="0"/>
              <a:t>What is the amended net worth?</a:t>
            </a:r>
          </a:p>
          <a:p>
            <a:pPr lvl="1"/>
            <a:r>
              <a:rPr lang="en-US" i="1" dirty="0"/>
              <a:t>Amended Net Worth: $47,000</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42501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VBMS-A with Amended </a:t>
            </a:r>
            <a:br>
              <a:rPr lang="en-US" dirty="0"/>
            </a:br>
            <a:r>
              <a:rPr lang="en-US" dirty="0"/>
              <a:t>Net Worth Amount Example 2</a:t>
            </a:r>
          </a:p>
        </p:txBody>
      </p:sp>
      <p:sp>
        <p:nvSpPr>
          <p:cNvPr id="8" name="Text Placeholder 7"/>
          <p:cNvSpPr>
            <a:spLocks noGrp="1"/>
          </p:cNvSpPr>
          <p:nvPr>
            <p:ph type="body" sz="quarter" idx="13"/>
          </p:nvPr>
        </p:nvSpPr>
        <p:spPr/>
        <p:txBody>
          <a:bodyPr/>
          <a:lstStyle/>
          <a:p>
            <a:pPr marL="0" indent="0">
              <a:buNone/>
            </a:pPr>
            <a:r>
              <a:rPr lang="en-US" dirty="0"/>
              <a:t>VA receives a claim from Jacob Wright, a single Veteran, on April 15, 2020. Mr. Wright’s VA Form 21P-527EZ, Application for Pension, indicates he has previously reported assets of $10,500 in non-interest-bearing bank accounts, $1,000 in a CD, and his collectible 1954 Buick Skylark car worth $6,500. He now reports his primary residence is worth $190,000, based on his most recent assessment. Mr. Wright’s only source of income is his monthly Social Security benefit of $950 and has not reported any medical expenses.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406472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VBMS-A with Amended </a:t>
            </a:r>
            <a:br>
              <a:rPr lang="en-US" dirty="0"/>
            </a:br>
            <a:r>
              <a:rPr lang="en-US" dirty="0"/>
              <a:t>Net Worth Amount Example 2 Answers </a:t>
            </a:r>
          </a:p>
        </p:txBody>
      </p:sp>
      <p:sp>
        <p:nvSpPr>
          <p:cNvPr id="3" name="Content Placeholder 2"/>
          <p:cNvSpPr>
            <a:spLocks noGrp="1"/>
          </p:cNvSpPr>
          <p:nvPr>
            <p:ph idx="1"/>
          </p:nvPr>
        </p:nvSpPr>
        <p:spPr/>
        <p:txBody>
          <a:bodyPr/>
          <a:lstStyle/>
          <a:p>
            <a:pPr lvl="0"/>
            <a:r>
              <a:rPr lang="en-US" dirty="0"/>
              <a:t>What is the updated net worth information provided by Mr. Wright?</a:t>
            </a:r>
          </a:p>
          <a:p>
            <a:pPr lvl="1"/>
            <a:r>
              <a:rPr lang="en-US" i="1" dirty="0"/>
              <a:t>Mr. Wright’s net worth has not changed.</a:t>
            </a:r>
          </a:p>
          <a:p>
            <a:pPr lvl="0"/>
            <a:r>
              <a:rPr lang="en-US" dirty="0"/>
              <a:t>What is the amended net worth?</a:t>
            </a:r>
          </a:p>
          <a:p>
            <a:pPr lvl="1"/>
            <a:r>
              <a:rPr lang="en-US" i="1" dirty="0"/>
              <a:t>Mr. Wright’s net worth remains $29,400.</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78652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No Change Letter Demo</a:t>
            </a:r>
            <a:endParaRPr lang="en-US" dirty="0"/>
          </a:p>
        </p:txBody>
      </p:sp>
      <p:pic>
        <p:nvPicPr>
          <p:cNvPr id="7" name="Content Placeholder 7" descr="DEMO Icon" title="DEMO Ico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0" y="1653381"/>
            <a:ext cx="4114800" cy="41148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41784342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Matters!</a:t>
            </a:r>
          </a:p>
        </p:txBody>
      </p:sp>
      <p:sp>
        <p:nvSpPr>
          <p:cNvPr id="9" name="Content Placeholder 8">
            <a:extLst>
              <a:ext uri="{FF2B5EF4-FFF2-40B4-BE49-F238E27FC236}">
                <a16:creationId xmlns:a16="http://schemas.microsoft.com/office/drawing/2014/main" id="{5C304A8F-9C6C-4F71-9A44-72805E57F09C}"/>
              </a:ext>
            </a:extLst>
          </p:cNvPr>
          <p:cNvSpPr>
            <a:spLocks noGrp="1"/>
          </p:cNvSpPr>
          <p:nvPr>
            <p:ph idx="1"/>
          </p:nvPr>
        </p:nvSpPr>
        <p:spPr>
          <a:xfrm>
            <a:off x="457200" y="1447800"/>
            <a:ext cx="7924800" cy="4525963"/>
          </a:xfrm>
        </p:spPr>
        <p:txBody>
          <a:bodyPr/>
          <a:lstStyle/>
          <a:p>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Determine Net Worth Adjustments </a:t>
            </a:r>
            <a:r>
              <a:rPr lang="en-US" b="0" i="0" dirty="0">
                <a:solidFill>
                  <a:srgbClr val="000000"/>
                </a:solidFill>
                <a:effectLst/>
                <a:latin typeface="arial" panose="020B0604020202020204" pitchFamily="34" charset="0"/>
              </a:rPr>
              <a:t>course is important because VA pension is a needs-based benefit and is not intended to preserve the estates of individuals who have the means to support themselves.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34711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Develop or Not To Develop</a:t>
            </a:r>
          </a:p>
        </p:txBody>
      </p:sp>
      <p:graphicFrame>
        <p:nvGraphicFramePr>
          <p:cNvPr id="7" name="Content Placeholder 6">
            <a:extLst>
              <a:ext uri="{FF2B5EF4-FFF2-40B4-BE49-F238E27FC236}">
                <a16:creationId xmlns:a16="http://schemas.microsoft.com/office/drawing/2014/main" id="{76FC7661-CEB9-40AB-8BD6-D56C0ACE7948}"/>
              </a:ext>
            </a:extLst>
          </p:cNvPr>
          <p:cNvGraphicFramePr>
            <a:graphicFrameLocks noGrp="1"/>
          </p:cNvGraphicFramePr>
          <p:nvPr>
            <p:ph idx="1"/>
            <p:extLst>
              <p:ext uri="{D42A27DB-BD31-4B8C-83A1-F6EECF244321}">
                <p14:modId xmlns:p14="http://schemas.microsoft.com/office/powerpoint/2010/main" val="788367982"/>
              </p:ext>
            </p:extLst>
          </p:nvPr>
        </p:nvGraphicFramePr>
        <p:xfrm>
          <a:off x="381000" y="13716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639781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Contemporaneous Notice Versus </a:t>
            </a:r>
            <a:br>
              <a:rPr lang="en-US" dirty="0"/>
            </a:br>
            <a:r>
              <a:rPr lang="en-US" dirty="0"/>
              <a:t>Proposed Adverse Action</a:t>
            </a:r>
          </a:p>
        </p:txBody>
      </p:sp>
      <p:sp>
        <p:nvSpPr>
          <p:cNvPr id="3" name="Content Placeholder 2"/>
          <p:cNvSpPr>
            <a:spLocks noGrp="1"/>
          </p:cNvSpPr>
          <p:nvPr>
            <p:ph idx="1"/>
          </p:nvPr>
        </p:nvSpPr>
        <p:spPr/>
        <p:txBody>
          <a:bodyPr/>
          <a:lstStyle/>
          <a:p>
            <a:pPr marL="0" indent="0">
              <a:buNone/>
            </a:pPr>
            <a:r>
              <a:rPr lang="en-US" dirty="0"/>
              <a:t>What are the differences between a contemporaneous notice and a proposed adverse action?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80048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Contemporaneous Notice </a:t>
            </a:r>
          </a:p>
        </p:txBody>
      </p:sp>
      <p:sp>
        <p:nvSpPr>
          <p:cNvPr id="3" name="Content Placeholder 2"/>
          <p:cNvSpPr>
            <a:spLocks noGrp="1"/>
          </p:cNvSpPr>
          <p:nvPr>
            <p:ph idx="1"/>
          </p:nvPr>
        </p:nvSpPr>
        <p:spPr/>
        <p:txBody>
          <a:bodyPr/>
          <a:lstStyle/>
          <a:p>
            <a:pPr marL="0" indent="0">
              <a:buNone/>
            </a:pPr>
            <a:r>
              <a:rPr lang="en-US" dirty="0"/>
              <a:t>Send for net worth if </a:t>
            </a:r>
            <a:r>
              <a:rPr lang="en-US" b="1" dirty="0"/>
              <a:t>all</a:t>
            </a:r>
            <a:r>
              <a:rPr lang="en-US" dirty="0"/>
              <a:t> the following conditions are met:  </a:t>
            </a:r>
          </a:p>
          <a:p>
            <a:pPr lvl="0"/>
            <a:r>
              <a:rPr lang="en-US" dirty="0"/>
              <a:t>the beneficiary/fiduciary provides factual, unambiguous information or statements regarding updated net worth information</a:t>
            </a:r>
          </a:p>
          <a:p>
            <a:pPr lvl="0"/>
            <a:r>
              <a:rPr lang="en-US" dirty="0"/>
              <a:t>a termination of benefits is warranted for the excessive net worth</a:t>
            </a:r>
          </a:p>
          <a:p>
            <a:pPr lvl="0"/>
            <a:r>
              <a:rPr lang="en-US" dirty="0"/>
              <a:t>the person furnishing the information or statement must know, or be on notice, that such information will be used to calculate benefits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963245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Contemporaneous Notice Example</a:t>
            </a:r>
          </a:p>
        </p:txBody>
      </p:sp>
      <p:sp>
        <p:nvSpPr>
          <p:cNvPr id="7" name="Text Placeholder 6"/>
          <p:cNvSpPr>
            <a:spLocks noGrp="1"/>
          </p:cNvSpPr>
          <p:nvPr>
            <p:ph type="body" sz="quarter" idx="13"/>
          </p:nvPr>
        </p:nvSpPr>
        <p:spPr/>
        <p:txBody>
          <a:bodyPr>
            <a:normAutofit/>
          </a:bodyPr>
          <a:lstStyle/>
          <a:p>
            <a:pPr marL="0" indent="0">
              <a:buNone/>
            </a:pPr>
            <a:r>
              <a:rPr lang="en-US" dirty="0"/>
              <a:t>Veteran Donald Johnson has been receiving nonservice-connected pension since August 2013. On August 15, 2021, he submits a completed VA Form 21P-0516-1, Improved Pension Eligibility Verification Report (Veteran with No Children), indicating that his net worth has increased. His original application included his antique automobile appraised at $70,000. As of June 2021, the antique automobile is appraised at $115,000. Mr. Johnson’s total assets are $135,000, including $20,000 in a non-interest-bearing bank account. The Veteran’s IVAP is $10,000.</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58279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Contemporaneous Notice Example </a:t>
            </a:r>
            <a:br>
              <a:rPr lang="en-US" dirty="0"/>
            </a:br>
            <a:r>
              <a:rPr lang="en-US" dirty="0"/>
              <a:t>Answers</a:t>
            </a:r>
          </a:p>
        </p:txBody>
      </p:sp>
      <p:sp>
        <p:nvSpPr>
          <p:cNvPr id="3" name="Content Placeholder 2"/>
          <p:cNvSpPr>
            <a:spLocks noGrp="1"/>
          </p:cNvSpPr>
          <p:nvPr>
            <p:ph idx="1"/>
          </p:nvPr>
        </p:nvSpPr>
        <p:spPr/>
        <p:txBody>
          <a:bodyPr/>
          <a:lstStyle/>
          <a:p>
            <a:pPr lvl="0"/>
            <a:r>
              <a:rPr lang="en-US" dirty="0"/>
              <a:t>What is the updated net worth information provided by Mr. Johnson?</a:t>
            </a:r>
          </a:p>
          <a:p>
            <a:pPr lvl="1"/>
            <a:r>
              <a:rPr lang="en-US" i="1" dirty="0"/>
              <a:t>Appraisal for antique automobile increased to $115,000</a:t>
            </a:r>
          </a:p>
          <a:p>
            <a:pPr lvl="0"/>
            <a:r>
              <a:rPr lang="en-US" dirty="0"/>
              <a:t>What is the amended net worth?</a:t>
            </a:r>
          </a:p>
          <a:p>
            <a:pPr lvl="1"/>
            <a:r>
              <a:rPr lang="en-US" i="1" dirty="0"/>
              <a:t>$145,000</a:t>
            </a:r>
          </a:p>
          <a:p>
            <a:pPr lvl="0"/>
            <a:r>
              <a:rPr lang="en-US" dirty="0"/>
              <a:t>On what date will benefits be terminated?</a:t>
            </a:r>
          </a:p>
          <a:p>
            <a:pPr lvl="1"/>
            <a:r>
              <a:rPr lang="en-US" i="1" dirty="0"/>
              <a:t>January 1, 2022</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8572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Contemporaneous Notice Demo</a:t>
            </a:r>
            <a:endParaRPr lang="en-US" dirty="0"/>
          </a:p>
        </p:txBody>
      </p:sp>
      <p:pic>
        <p:nvPicPr>
          <p:cNvPr id="7" name="Content Placeholder 7" descr="DEMO Icon" title="DEMO Ico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0" y="1653381"/>
            <a:ext cx="4114800" cy="41148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44421698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and Proposed Adverse Action</a:t>
            </a:r>
          </a:p>
        </p:txBody>
      </p:sp>
      <p:sp>
        <p:nvSpPr>
          <p:cNvPr id="3" name="Content Placeholder 2"/>
          <p:cNvSpPr>
            <a:spLocks noGrp="1"/>
          </p:cNvSpPr>
          <p:nvPr>
            <p:ph idx="1"/>
          </p:nvPr>
        </p:nvSpPr>
        <p:spPr/>
        <p:txBody>
          <a:bodyPr/>
          <a:lstStyle/>
          <a:p>
            <a:pPr marL="0" indent="0">
              <a:buNone/>
            </a:pPr>
            <a:r>
              <a:rPr lang="en-US" dirty="0"/>
              <a:t>A proposed adverse action provides the beneficiary with the opportunity to provide additional evidence to contest the action.</a:t>
            </a:r>
            <a:endParaRPr lang="en-US" dirty="0">
              <a:effectLst/>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686547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and Proposed Adverse Action Example</a:t>
            </a:r>
          </a:p>
        </p:txBody>
      </p:sp>
      <p:sp>
        <p:nvSpPr>
          <p:cNvPr id="7" name="Text Placeholder 6"/>
          <p:cNvSpPr>
            <a:spLocks noGrp="1"/>
          </p:cNvSpPr>
          <p:nvPr>
            <p:ph type="body" sz="quarter" idx="13"/>
          </p:nvPr>
        </p:nvSpPr>
        <p:spPr/>
        <p:txBody>
          <a:bodyPr/>
          <a:lstStyle/>
          <a:p>
            <a:pPr marL="0" indent="0">
              <a:buNone/>
            </a:pPr>
            <a:r>
              <a:rPr lang="en-US" dirty="0"/>
              <a:t>David Smith is a World War II era Veteran with a running Veteran’s pension award. His original application show that he had no net worth to report. On May 18, 2021, he submits information explaining that he sold his primary residence on February 15, 2021. The Veteran also reports that he entered an assisted living facility on May 5, 2021, and submits a VA Form 21P-8416, Medical Expense Report, and a Care Expense Statement outlining his admission and the monthly rate he pays. The Veteran’s IVAP is $0. However, the Veteran did not provide the profit amount of the sale of his home.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263819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and Proposed Adverse Action Example Answers</a:t>
            </a:r>
          </a:p>
        </p:txBody>
      </p:sp>
      <p:sp>
        <p:nvSpPr>
          <p:cNvPr id="3" name="Content Placeholder 2"/>
          <p:cNvSpPr>
            <a:spLocks noGrp="1"/>
          </p:cNvSpPr>
          <p:nvPr>
            <p:ph idx="1"/>
          </p:nvPr>
        </p:nvSpPr>
        <p:spPr/>
        <p:txBody>
          <a:bodyPr/>
          <a:lstStyle/>
          <a:p>
            <a:pPr lvl="0"/>
            <a:r>
              <a:rPr lang="en-US" dirty="0"/>
              <a:t>What is the updated net worth information provided by Mr. Smith?</a:t>
            </a:r>
          </a:p>
          <a:p>
            <a:pPr lvl="1"/>
            <a:r>
              <a:rPr lang="en-US" i="1" dirty="0"/>
              <a:t>Mr. Smith’s primary residence was sold so this is considered a conversion of assets</a:t>
            </a:r>
          </a:p>
          <a:p>
            <a:pPr lvl="0"/>
            <a:r>
              <a:rPr lang="en-US" dirty="0"/>
              <a:t>What is the amended net worth?</a:t>
            </a:r>
          </a:p>
          <a:p>
            <a:pPr lvl="1"/>
            <a:r>
              <a:rPr lang="en-US" i="1" dirty="0"/>
              <a:t>Unknown</a:t>
            </a:r>
          </a:p>
          <a:p>
            <a:pPr lvl="0"/>
            <a:r>
              <a:rPr lang="en-US" dirty="0"/>
              <a:t>Is complete asset information required for the amended net worth?</a:t>
            </a:r>
          </a:p>
          <a:p>
            <a:pPr lvl="1"/>
            <a:r>
              <a:rPr lang="en-US" i="1" dirty="0"/>
              <a:t>Yes, a development letter with a proposed adverse action will be sent to the claimant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3239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Development and Proposed </a:t>
            </a:r>
            <a:br>
              <a:rPr lang="en-US" sz="3200" dirty="0"/>
            </a:br>
            <a:r>
              <a:rPr lang="en-US" sz="3200" dirty="0"/>
              <a:t>Adverse Action Example Demo</a:t>
            </a:r>
            <a:endParaRPr lang="en-US" dirty="0"/>
          </a:p>
        </p:txBody>
      </p:sp>
      <p:pic>
        <p:nvPicPr>
          <p:cNvPr id="7" name="Content Placeholder 7" descr="DEMO Icon" title="DEMO Ico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0" y="1653381"/>
            <a:ext cx="4114800" cy="41148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19288113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2566-DC45-43A7-9E69-83915F466CE2}"/>
              </a:ext>
            </a:extLst>
          </p:cNvPr>
          <p:cNvSpPr>
            <a:spLocks noGrp="1"/>
          </p:cNvSpPr>
          <p:nvPr>
            <p:ph type="title"/>
          </p:nvPr>
        </p:nvSpPr>
        <p:spPr>
          <a:xfrm>
            <a:off x="0" y="0"/>
            <a:ext cx="8991600" cy="819295"/>
          </a:xfrm>
        </p:spPr>
        <p:txBody>
          <a:bodyPr/>
          <a:lstStyle/>
          <a:p>
            <a:r>
              <a:rPr lang="en-US" dirty="0"/>
              <a:t>Definitions (1 of 4)</a:t>
            </a:r>
          </a:p>
        </p:txBody>
      </p:sp>
      <p:sp>
        <p:nvSpPr>
          <p:cNvPr id="3" name="Content Placeholder 2">
            <a:extLst>
              <a:ext uri="{FF2B5EF4-FFF2-40B4-BE49-F238E27FC236}">
                <a16:creationId xmlns:a16="http://schemas.microsoft.com/office/drawing/2014/main" id="{315775F5-17BC-41FE-92AE-F26E13A2D7C6}"/>
              </a:ext>
            </a:extLst>
          </p:cNvPr>
          <p:cNvSpPr>
            <a:spLocks noGrp="1"/>
          </p:cNvSpPr>
          <p:nvPr>
            <p:ph idx="1"/>
          </p:nvPr>
        </p:nvSpPr>
        <p:spPr>
          <a:xfrm>
            <a:off x="457200" y="1066800"/>
            <a:ext cx="8229600" cy="4525963"/>
          </a:xfrm>
        </p:spPr>
        <p:txBody>
          <a:bodyPr/>
          <a:lstStyle/>
          <a:p>
            <a:pPr algn="l"/>
            <a:r>
              <a:rPr lang="en-US" b="1" i="1" dirty="0">
                <a:solidFill>
                  <a:srgbClr val="000000"/>
                </a:solidFill>
                <a:effectLst/>
                <a:latin typeface="arial" panose="020B0604020202020204" pitchFamily="34" charset="0"/>
              </a:rPr>
              <a:t>Net worth</a:t>
            </a:r>
            <a:r>
              <a:rPr lang="en-US" b="0" i="0" dirty="0">
                <a:solidFill>
                  <a:srgbClr val="000000"/>
                </a:solidFill>
                <a:effectLst/>
                <a:latin typeface="arial" panose="020B0604020202020204" pitchFamily="34" charset="0"/>
              </a:rPr>
              <a:t>, for claims received on or after October 18, 2018, is the sum of a claimant’s assets, and IVAP.</a:t>
            </a:r>
          </a:p>
          <a:p>
            <a:r>
              <a:rPr lang="en-US" b="1" i="1" dirty="0">
                <a:solidFill>
                  <a:srgbClr val="000000"/>
                </a:solidFill>
                <a:effectLst/>
                <a:latin typeface="arial" panose="020B0604020202020204" pitchFamily="34" charset="0"/>
              </a:rPr>
              <a:t>Assets</a:t>
            </a:r>
            <a:r>
              <a:rPr lang="en-US" b="0" i="0" dirty="0">
                <a:solidFill>
                  <a:srgbClr val="000000"/>
                </a:solidFill>
                <a:effectLst/>
                <a:latin typeface="arial" panose="020B0604020202020204" pitchFamily="34" charset="0"/>
              </a:rPr>
              <a:t> are the fair market value of all property that an individual owns, including all real and personal property</a:t>
            </a:r>
            <a:endParaRPr lang="en-US" dirty="0"/>
          </a:p>
          <a:p>
            <a:pPr algn="l"/>
            <a:r>
              <a:rPr lang="en-US" b="1" i="1" dirty="0">
                <a:solidFill>
                  <a:srgbClr val="000000"/>
                </a:solidFill>
                <a:effectLst/>
                <a:latin typeface="arial" panose="020B0604020202020204" pitchFamily="34" charset="0"/>
              </a:rPr>
              <a:t>Fair market value</a:t>
            </a:r>
            <a:r>
              <a:rPr lang="en-US" b="0" i="0" dirty="0">
                <a:solidFill>
                  <a:srgbClr val="000000"/>
                </a:solidFill>
                <a:effectLst/>
                <a:latin typeface="arial" panose="020B0604020202020204" pitchFamily="34" charset="0"/>
              </a:rPr>
              <a:t> is the price at which an asset would change hands between a willing buyer and seller. </a:t>
            </a:r>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The </a:t>
            </a:r>
            <a:r>
              <a:rPr lang="en-US" b="1" i="1" dirty="0">
                <a:solidFill>
                  <a:srgbClr val="000000"/>
                </a:solidFill>
                <a:effectLst/>
                <a:latin typeface="arial" panose="020B0604020202020204" pitchFamily="34" charset="0"/>
              </a:rPr>
              <a:t>covered asset amount</a:t>
            </a:r>
            <a:r>
              <a:rPr lang="en-US" b="0" i="0" dirty="0">
                <a:solidFill>
                  <a:srgbClr val="000000"/>
                </a:solidFill>
                <a:effectLst/>
                <a:latin typeface="arial" panose="020B0604020202020204" pitchFamily="34" charset="0"/>
              </a:rPr>
              <a:t> is the monetary value by which a claimant’s net worth would have exceeded the limit due to covered asset(s) alone if the uncompensated value of the covered asset(s) had been included in net worth.</a:t>
            </a:r>
            <a:endParaRPr lang="en-US" dirty="0"/>
          </a:p>
        </p:txBody>
      </p:sp>
      <p:sp>
        <p:nvSpPr>
          <p:cNvPr id="4" name="Slide Number Placeholder 3">
            <a:extLst>
              <a:ext uri="{FF2B5EF4-FFF2-40B4-BE49-F238E27FC236}">
                <a16:creationId xmlns:a16="http://schemas.microsoft.com/office/drawing/2014/main" id="{95AEE769-4336-4DC5-BEE7-7C905B2546FA}"/>
              </a:ext>
            </a:extLst>
          </p:cNvPr>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a:extLst>
              <a:ext uri="{FF2B5EF4-FFF2-40B4-BE49-F238E27FC236}">
                <a16:creationId xmlns:a16="http://schemas.microsoft.com/office/drawing/2014/main" id="{3EBBADEF-1E52-481D-891E-4DF41151A4D7}"/>
              </a:ext>
            </a:extLst>
          </p:cNvPr>
          <p:cNvSpPr>
            <a:spLocks noGrp="1"/>
          </p:cNvSpPr>
          <p:nvPr>
            <p:ph type="ftr" sz="quarter" idx="3"/>
          </p:nvPr>
        </p:nvSpPr>
        <p:spPr/>
        <p:txBody>
          <a:bodyPr/>
          <a:lstStyle/>
          <a:p>
            <a:r>
              <a:rPr lang="en-US" sz="1400">
                <a:solidFill>
                  <a:schemeClr val="bg1"/>
                </a:solidFill>
              </a:rPr>
              <a:t>Determine Net Worth Adjustments</a:t>
            </a:r>
            <a:endParaRPr lang="en-US" sz="1400" dirty="0">
              <a:solidFill>
                <a:schemeClr val="bg1"/>
              </a:solidFill>
            </a:endParaRPr>
          </a:p>
        </p:txBody>
      </p:sp>
    </p:spTree>
    <p:extLst>
      <p:ext uri="{BB962C8B-B14F-4D97-AF65-F5344CB8AC3E}">
        <p14:creationId xmlns:p14="http://schemas.microsoft.com/office/powerpoint/2010/main" val="831146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 Exercise—Net Worth </a:t>
            </a:r>
          </a:p>
        </p:txBody>
      </p:sp>
      <p:sp>
        <p:nvSpPr>
          <p:cNvPr id="3" name="Content Placeholder 2"/>
          <p:cNvSpPr>
            <a:spLocks noGrp="1"/>
          </p:cNvSpPr>
          <p:nvPr>
            <p:ph idx="1"/>
          </p:nvPr>
        </p:nvSpPr>
        <p:spPr/>
        <p:txBody>
          <a:bodyPr/>
          <a:lstStyle/>
          <a:p>
            <a:pPr lvl="0"/>
            <a:r>
              <a:rPr lang="en-US" dirty="0"/>
              <a:t>Instructions:</a:t>
            </a:r>
          </a:p>
          <a:p>
            <a:pPr lvl="1"/>
            <a:r>
              <a:rPr lang="en-US" dirty="0"/>
              <a:t>Divide into groups of three.</a:t>
            </a:r>
          </a:p>
          <a:p>
            <a:pPr lvl="1"/>
            <a:r>
              <a:rPr lang="en-US" dirty="0"/>
              <a:t>Access Claim 2.</a:t>
            </a:r>
          </a:p>
          <a:p>
            <a:pPr lvl="1"/>
            <a:r>
              <a:rPr lang="en-US" dirty="0"/>
              <a:t>Work as a group to:</a:t>
            </a:r>
          </a:p>
          <a:p>
            <a:pPr lvl="2"/>
            <a:r>
              <a:rPr lang="en-US" dirty="0"/>
              <a:t>Calculate the amended net worth </a:t>
            </a:r>
          </a:p>
          <a:p>
            <a:pPr lvl="2"/>
            <a:r>
              <a:rPr lang="en-US" dirty="0"/>
              <a:t>Answer the questions in Appendix B: Part B—Net Worth worksheet</a:t>
            </a:r>
          </a:p>
          <a:p>
            <a:r>
              <a:rPr lang="en-US" dirty="0"/>
              <a:t>Time allowed: 20 minutes</a:t>
            </a: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345932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Exercise—Net Worth  Answers</a:t>
            </a:r>
          </a:p>
        </p:txBody>
      </p:sp>
      <p:sp>
        <p:nvSpPr>
          <p:cNvPr id="3" name="Content Placeholder 2"/>
          <p:cNvSpPr>
            <a:spLocks noGrp="1"/>
          </p:cNvSpPr>
          <p:nvPr>
            <p:ph idx="1"/>
          </p:nvPr>
        </p:nvSpPr>
        <p:spPr/>
        <p:txBody>
          <a:bodyPr/>
          <a:lstStyle/>
          <a:p>
            <a:pPr marL="0" lvl="0" indent="0">
              <a:buNone/>
            </a:pPr>
            <a:r>
              <a:rPr lang="en-US" i="1" dirty="0"/>
              <a:t>Answers provided by instructor based on example claim selected.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013220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Final Decision Notice Demo</a:t>
            </a:r>
            <a:endParaRPr lang="en-US" dirty="0"/>
          </a:p>
        </p:txBody>
      </p:sp>
      <p:pic>
        <p:nvPicPr>
          <p:cNvPr id="7" name="Content Placeholder 7" descr="DEMO Icon" title="DEMO Icon"/>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4600" y="1653381"/>
            <a:ext cx="4114800" cy="4114800"/>
          </a:xfrm>
          <a:prstGeom prst="rect">
            <a:avLst/>
          </a:prstGeom>
        </p:spPr>
      </p:pic>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38292237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 of Benefits</a:t>
            </a:r>
          </a:p>
        </p:txBody>
      </p:sp>
      <p:sp>
        <p:nvSpPr>
          <p:cNvPr id="3" name="Content Placeholder 2"/>
          <p:cNvSpPr>
            <a:spLocks noGrp="1"/>
          </p:cNvSpPr>
          <p:nvPr>
            <p:ph idx="1"/>
          </p:nvPr>
        </p:nvSpPr>
        <p:spPr/>
        <p:txBody>
          <a:bodyPr/>
          <a:lstStyle/>
          <a:p>
            <a:pPr marL="0" indent="0">
              <a:buNone/>
            </a:pPr>
            <a:r>
              <a:rPr lang="en-US" dirty="0"/>
              <a:t>Terminate the award the first of the year of the following calendar year.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2889152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 Exercise—Net Worth Determination</a:t>
            </a:r>
          </a:p>
        </p:txBody>
      </p:sp>
      <p:sp>
        <p:nvSpPr>
          <p:cNvPr id="3" name="Content Placeholder 2"/>
          <p:cNvSpPr>
            <a:spLocks noGrp="1"/>
          </p:cNvSpPr>
          <p:nvPr>
            <p:ph idx="1"/>
          </p:nvPr>
        </p:nvSpPr>
        <p:spPr/>
        <p:txBody>
          <a:bodyPr/>
          <a:lstStyle/>
          <a:p>
            <a:pPr lvl="0"/>
            <a:r>
              <a:rPr lang="en-US" dirty="0"/>
              <a:t>Instructions:</a:t>
            </a:r>
          </a:p>
          <a:p>
            <a:pPr lvl="1"/>
            <a:r>
              <a:rPr lang="en-US" dirty="0"/>
              <a:t>Divide into pairs.</a:t>
            </a:r>
          </a:p>
          <a:p>
            <a:pPr lvl="1"/>
            <a:r>
              <a:rPr lang="en-US" dirty="0"/>
              <a:t>Access Claim 3.</a:t>
            </a:r>
          </a:p>
          <a:p>
            <a:pPr lvl="1"/>
            <a:r>
              <a:rPr lang="en-US" dirty="0"/>
              <a:t>Use Appendix B: Part C—Net Worth worksheet to show your work. </a:t>
            </a:r>
          </a:p>
          <a:p>
            <a:pPr lvl="1"/>
            <a:r>
              <a:rPr lang="en-US" dirty="0"/>
              <a:t>Work as a group to:</a:t>
            </a:r>
          </a:p>
          <a:p>
            <a:pPr lvl="2"/>
            <a:r>
              <a:rPr lang="en-US" dirty="0"/>
              <a:t>Calculate the amended net worth </a:t>
            </a:r>
          </a:p>
          <a:p>
            <a:pPr lvl="2"/>
            <a:r>
              <a:rPr lang="en-US" dirty="0"/>
              <a:t>Determine the outcome for the amended net worth</a:t>
            </a:r>
          </a:p>
          <a:p>
            <a:r>
              <a:rPr lang="en-US" dirty="0"/>
              <a:t>Time allowed: 20 minutes</a:t>
            </a: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4128624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Exercise—Net Worth Determination</a:t>
            </a:r>
            <a:br>
              <a:rPr lang="en-US" dirty="0"/>
            </a:br>
            <a:r>
              <a:rPr lang="en-US" dirty="0"/>
              <a:t>Answers</a:t>
            </a:r>
          </a:p>
        </p:txBody>
      </p:sp>
      <p:sp>
        <p:nvSpPr>
          <p:cNvPr id="3" name="Content Placeholder 2"/>
          <p:cNvSpPr>
            <a:spLocks noGrp="1"/>
          </p:cNvSpPr>
          <p:nvPr>
            <p:ph idx="1"/>
          </p:nvPr>
        </p:nvSpPr>
        <p:spPr/>
        <p:txBody>
          <a:bodyPr/>
          <a:lstStyle/>
          <a:p>
            <a:pPr marL="0" lvl="0" indent="0">
              <a:buNone/>
            </a:pPr>
            <a:r>
              <a:rPr lang="en-US" i="1" dirty="0"/>
              <a:t>Answers provided by instructor based on example claim selected.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574943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6748"/>
            <a:ext cx="8991600" cy="1066800"/>
          </a:xfrm>
        </p:spPr>
        <p:txBody>
          <a:bodyPr>
            <a:normAutofit/>
          </a:bodyPr>
          <a:lstStyle/>
          <a:p>
            <a:r>
              <a:rPr lang="en-US" dirty="0"/>
              <a:t>Lesson Summary</a:t>
            </a:r>
          </a:p>
        </p:txBody>
      </p:sp>
      <p:sp>
        <p:nvSpPr>
          <p:cNvPr id="6" name="Content Placeholder 5"/>
          <p:cNvSpPr>
            <a:spLocks noGrp="1"/>
          </p:cNvSpPr>
          <p:nvPr>
            <p:ph idx="1"/>
          </p:nvPr>
        </p:nvSpPr>
        <p:spPr/>
        <p:txBody>
          <a:bodyPr/>
          <a:lstStyle/>
          <a:p>
            <a:pPr lvl="0"/>
            <a:r>
              <a:rPr lang="en-US" dirty="0"/>
              <a:t>Once the amended net worth has been calculated for a running award, then the award adjustment for net worth may result in one of the following two outcomes: </a:t>
            </a:r>
          </a:p>
          <a:p>
            <a:pPr lvl="1"/>
            <a:r>
              <a:rPr lang="en-US" dirty="0"/>
              <a:t>An update to amended net worth amount in VBMS-A</a:t>
            </a:r>
          </a:p>
          <a:p>
            <a:pPr lvl="1"/>
            <a:r>
              <a:rPr lang="en-US" dirty="0"/>
              <a:t>A termination of benefits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38001432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8" name="Content Placeholder 5" descr="Question icon" title="Question ic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47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891655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7" name="Content Placeholder 6"/>
          <p:cNvSpPr>
            <a:spLocks noGrp="1"/>
          </p:cNvSpPr>
          <p:nvPr>
            <p:ph idx="1"/>
          </p:nvPr>
        </p:nvSpPr>
        <p:spPr/>
        <p:txBody>
          <a:bodyPr/>
          <a:lstStyle/>
          <a:p>
            <a:r>
              <a:rPr lang="en-US" dirty="0"/>
              <a:t>Phase 5: Part 5a, Knowledge Check Preparation</a:t>
            </a:r>
          </a:p>
          <a:p>
            <a:r>
              <a:rPr lang="en-US" dirty="0"/>
              <a:t>Complete Determine Net Worth Adjustments Course Evaluation: </a:t>
            </a:r>
            <a:r>
              <a:rPr lang="en-US" b="1" dirty="0"/>
              <a:t>TMS ID: </a:t>
            </a:r>
            <a:r>
              <a:rPr lang="en-US" b="1" i="0" dirty="0">
                <a:solidFill>
                  <a:srgbClr val="000000"/>
                </a:solidFill>
                <a:effectLst/>
              </a:rPr>
              <a:t>4408488</a:t>
            </a:r>
            <a:endParaRPr lang="en-US"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61184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2566-DC45-43A7-9E69-83915F466CE2}"/>
              </a:ext>
            </a:extLst>
          </p:cNvPr>
          <p:cNvSpPr>
            <a:spLocks noGrp="1"/>
          </p:cNvSpPr>
          <p:nvPr>
            <p:ph type="title"/>
          </p:nvPr>
        </p:nvSpPr>
        <p:spPr>
          <a:xfrm>
            <a:off x="0" y="0"/>
            <a:ext cx="8991600" cy="819295"/>
          </a:xfrm>
        </p:spPr>
        <p:txBody>
          <a:bodyPr/>
          <a:lstStyle/>
          <a:p>
            <a:r>
              <a:rPr lang="en-US" dirty="0"/>
              <a:t>Definitions (2 of 4)</a:t>
            </a:r>
          </a:p>
        </p:txBody>
      </p:sp>
      <p:sp>
        <p:nvSpPr>
          <p:cNvPr id="3" name="Content Placeholder 2">
            <a:extLst>
              <a:ext uri="{FF2B5EF4-FFF2-40B4-BE49-F238E27FC236}">
                <a16:creationId xmlns:a16="http://schemas.microsoft.com/office/drawing/2014/main" id="{315775F5-17BC-41FE-92AE-F26E13A2D7C6}"/>
              </a:ext>
            </a:extLst>
          </p:cNvPr>
          <p:cNvSpPr>
            <a:spLocks noGrp="1"/>
          </p:cNvSpPr>
          <p:nvPr>
            <p:ph idx="1"/>
          </p:nvPr>
        </p:nvSpPr>
        <p:spPr>
          <a:xfrm>
            <a:off x="457200" y="1066800"/>
            <a:ext cx="7924800" cy="4525963"/>
          </a:xfrm>
        </p:spPr>
        <p:txBody>
          <a:bodyPr/>
          <a:lstStyle/>
          <a:p>
            <a:pPr algn="l"/>
            <a:r>
              <a:rPr lang="en-US" b="0" i="0" dirty="0">
                <a:solidFill>
                  <a:srgbClr val="000000"/>
                </a:solidFill>
                <a:effectLst/>
                <a:latin typeface="arial" panose="020B0604020202020204" pitchFamily="34" charset="0"/>
              </a:rPr>
              <a:t>A </a:t>
            </a:r>
            <a:r>
              <a:rPr lang="en-US" b="1" i="1" dirty="0">
                <a:solidFill>
                  <a:srgbClr val="000000"/>
                </a:solidFill>
                <a:effectLst/>
                <a:latin typeface="arial" panose="020B0604020202020204" pitchFamily="34" charset="0"/>
              </a:rPr>
              <a:t>Look-back period</a:t>
            </a:r>
            <a:r>
              <a:rPr lang="en-US" b="0" i="0" dirty="0">
                <a:solidFill>
                  <a:srgbClr val="000000"/>
                </a:solidFill>
                <a:effectLst/>
                <a:latin typeface="arial" panose="020B0604020202020204" pitchFamily="34" charset="0"/>
              </a:rPr>
              <a:t> means the 36-month period immediately preceding the date on which VA receives either an original pension claim, or a new pension claim after a period of non-entitlement</a:t>
            </a:r>
          </a:p>
          <a:p>
            <a:pPr lvl="1"/>
            <a:r>
              <a:rPr lang="en-US" b="0" i="0" dirty="0">
                <a:solidFill>
                  <a:srgbClr val="000000"/>
                </a:solidFill>
                <a:effectLst/>
                <a:latin typeface="arial" panose="020B0604020202020204" pitchFamily="34" charset="0"/>
              </a:rPr>
              <a:t> A look-back period will not include any date prior to October 18, 2018</a:t>
            </a:r>
          </a:p>
          <a:p>
            <a:pPr lvl="1"/>
            <a:r>
              <a:rPr lang="en-US" b="0" i="0" dirty="0">
                <a:solidFill>
                  <a:srgbClr val="000000"/>
                </a:solidFill>
                <a:effectLst/>
                <a:latin typeface="arial" panose="020B0604020202020204" pitchFamily="34" charset="0"/>
              </a:rPr>
              <a:t>The look-back period starts from the date a formal claim is submitted after a period of non-entitlement.  </a:t>
            </a:r>
          </a:p>
          <a:p>
            <a:pPr lvl="1"/>
            <a:r>
              <a:rPr lang="en-US" b="0" i="0" dirty="0">
                <a:solidFill>
                  <a:srgbClr val="000000"/>
                </a:solidFill>
                <a:effectLst/>
                <a:latin typeface="arial" panose="020B0604020202020204" pitchFamily="34" charset="0"/>
              </a:rPr>
              <a:t>A look-back period does not start from the date of an intent to file.</a:t>
            </a:r>
            <a:endParaRPr lang="en-US" b="0" i="0" dirty="0">
              <a:solidFill>
                <a:srgbClr val="000000"/>
              </a:solidFill>
              <a:effectLst/>
              <a:latin typeface="Helvetica Neue"/>
            </a:endParaRPr>
          </a:p>
          <a:p>
            <a:endParaRPr lang="en-US" dirty="0"/>
          </a:p>
        </p:txBody>
      </p:sp>
      <p:sp>
        <p:nvSpPr>
          <p:cNvPr id="4" name="Slide Number Placeholder 3">
            <a:extLst>
              <a:ext uri="{FF2B5EF4-FFF2-40B4-BE49-F238E27FC236}">
                <a16:creationId xmlns:a16="http://schemas.microsoft.com/office/drawing/2014/main" id="{95AEE769-4336-4DC5-BEE7-7C905B2546FA}"/>
              </a:ext>
            </a:extLst>
          </p:cNvPr>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a:extLst>
              <a:ext uri="{FF2B5EF4-FFF2-40B4-BE49-F238E27FC236}">
                <a16:creationId xmlns:a16="http://schemas.microsoft.com/office/drawing/2014/main" id="{3EBBADEF-1E52-481D-891E-4DF41151A4D7}"/>
              </a:ext>
            </a:extLst>
          </p:cNvPr>
          <p:cNvSpPr>
            <a:spLocks noGrp="1"/>
          </p:cNvSpPr>
          <p:nvPr>
            <p:ph type="ftr" sz="quarter" idx="3"/>
          </p:nvPr>
        </p:nvSpPr>
        <p:spPr/>
        <p:txBody>
          <a:bodyPr/>
          <a:lstStyle/>
          <a:p>
            <a:r>
              <a:rPr lang="en-US" sz="1400">
                <a:solidFill>
                  <a:schemeClr val="bg1"/>
                </a:solidFill>
              </a:rPr>
              <a:t>Determine Net Worth Adjustments</a:t>
            </a:r>
            <a:endParaRPr lang="en-US" sz="1400" dirty="0">
              <a:solidFill>
                <a:schemeClr val="bg1"/>
              </a:solidFill>
            </a:endParaRPr>
          </a:p>
        </p:txBody>
      </p:sp>
    </p:spTree>
    <p:extLst>
      <p:ext uri="{BB962C8B-B14F-4D97-AF65-F5344CB8AC3E}">
        <p14:creationId xmlns:p14="http://schemas.microsoft.com/office/powerpoint/2010/main" val="165576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2566-DC45-43A7-9E69-83915F466CE2}"/>
              </a:ext>
            </a:extLst>
          </p:cNvPr>
          <p:cNvSpPr>
            <a:spLocks noGrp="1"/>
          </p:cNvSpPr>
          <p:nvPr>
            <p:ph type="title"/>
          </p:nvPr>
        </p:nvSpPr>
        <p:spPr>
          <a:xfrm>
            <a:off x="0" y="0"/>
            <a:ext cx="8991600" cy="819295"/>
          </a:xfrm>
        </p:spPr>
        <p:txBody>
          <a:bodyPr/>
          <a:lstStyle/>
          <a:p>
            <a:r>
              <a:rPr lang="en-US" dirty="0"/>
              <a:t>Definitions (3 of 4)</a:t>
            </a:r>
          </a:p>
        </p:txBody>
      </p:sp>
      <p:sp>
        <p:nvSpPr>
          <p:cNvPr id="3" name="Content Placeholder 2">
            <a:extLst>
              <a:ext uri="{FF2B5EF4-FFF2-40B4-BE49-F238E27FC236}">
                <a16:creationId xmlns:a16="http://schemas.microsoft.com/office/drawing/2014/main" id="{315775F5-17BC-41FE-92AE-F26E13A2D7C6}"/>
              </a:ext>
            </a:extLst>
          </p:cNvPr>
          <p:cNvSpPr>
            <a:spLocks noGrp="1"/>
          </p:cNvSpPr>
          <p:nvPr>
            <p:ph idx="1"/>
          </p:nvPr>
        </p:nvSpPr>
        <p:spPr>
          <a:xfrm>
            <a:off x="457200" y="1066800"/>
            <a:ext cx="8229600" cy="4525963"/>
          </a:xfrm>
        </p:spPr>
        <p:txBody>
          <a:bodyPr/>
          <a:lstStyle/>
          <a:p>
            <a:pPr algn="l"/>
            <a:r>
              <a:rPr lang="en-US" b="0" i="0" dirty="0">
                <a:solidFill>
                  <a:srgbClr val="000000"/>
                </a:solidFill>
                <a:effectLst/>
                <a:latin typeface="arial" panose="020B0604020202020204" pitchFamily="34" charset="0"/>
              </a:rPr>
              <a:t>A </a:t>
            </a:r>
            <a:r>
              <a:rPr lang="en-US" b="1" i="1" dirty="0">
                <a:solidFill>
                  <a:srgbClr val="000000"/>
                </a:solidFill>
                <a:effectLst/>
                <a:latin typeface="arial" panose="020B0604020202020204" pitchFamily="34" charset="0"/>
              </a:rPr>
              <a:t>penalty period</a:t>
            </a:r>
            <a:r>
              <a:rPr lang="en-US" b="0" i="0" dirty="0">
                <a:solidFill>
                  <a:srgbClr val="000000"/>
                </a:solidFill>
                <a:effectLst/>
                <a:latin typeface="arial" panose="020B0604020202020204" pitchFamily="34" charset="0"/>
              </a:rPr>
              <a:t>:</a:t>
            </a:r>
            <a:endParaRPr lang="en-US" b="0" i="0" dirty="0">
              <a:solidFill>
                <a:srgbClr val="000000"/>
              </a:solidFill>
              <a:effectLst/>
              <a:latin typeface="Helvetica Neue"/>
            </a:endParaRPr>
          </a:p>
          <a:p>
            <a:pPr lvl="1"/>
            <a:r>
              <a:rPr lang="en-US" b="0" i="0" dirty="0">
                <a:solidFill>
                  <a:srgbClr val="000000"/>
                </a:solidFill>
                <a:effectLst/>
                <a:latin typeface="arial" panose="020B0604020202020204" pitchFamily="34" charset="0"/>
              </a:rPr>
              <a:t>is a period of non-entitlement due to the transfer of a covered asset(s) during the look-back period</a:t>
            </a:r>
            <a:endParaRPr lang="en-US" b="0" i="0" dirty="0">
              <a:solidFill>
                <a:srgbClr val="000000"/>
              </a:solidFill>
              <a:effectLst/>
              <a:latin typeface="Helvetica Neue"/>
            </a:endParaRPr>
          </a:p>
          <a:p>
            <a:pPr lvl="1"/>
            <a:r>
              <a:rPr lang="en-US" b="0" i="0" dirty="0">
                <a:solidFill>
                  <a:srgbClr val="000000"/>
                </a:solidFill>
                <a:effectLst/>
                <a:latin typeface="arial" panose="020B0604020202020204" pitchFamily="34" charset="0"/>
              </a:rPr>
              <a:t>cannot exceed 5 years</a:t>
            </a:r>
            <a:endParaRPr lang="en-US" b="0" i="0" dirty="0">
              <a:solidFill>
                <a:srgbClr val="000000"/>
              </a:solidFill>
              <a:effectLst/>
              <a:latin typeface="Helvetica Neue"/>
            </a:endParaRPr>
          </a:p>
          <a:p>
            <a:pPr lvl="1"/>
            <a:r>
              <a:rPr lang="en-US" b="0" i="0" dirty="0">
                <a:solidFill>
                  <a:srgbClr val="000000"/>
                </a:solidFill>
                <a:effectLst/>
                <a:latin typeface="arial" panose="020B0604020202020204" pitchFamily="34" charset="0"/>
              </a:rPr>
              <a:t>begins on the first day of the month following the date of the last transfer, and</a:t>
            </a:r>
            <a:endParaRPr lang="en-US" b="0" i="0" dirty="0">
              <a:solidFill>
                <a:srgbClr val="000000"/>
              </a:solidFill>
              <a:effectLst/>
              <a:latin typeface="Helvetica Neue"/>
            </a:endParaRPr>
          </a:p>
          <a:p>
            <a:pPr lvl="1"/>
            <a:r>
              <a:rPr lang="en-US" b="0" i="0" dirty="0">
                <a:solidFill>
                  <a:srgbClr val="000000"/>
                </a:solidFill>
                <a:effectLst/>
                <a:latin typeface="arial" panose="020B0604020202020204" pitchFamily="34" charset="0"/>
              </a:rPr>
              <a:t>is calculated by dividing the total covered asset amount by the monthly penalty rate and rounding down.  </a:t>
            </a:r>
          </a:p>
          <a:p>
            <a:pPr lvl="2"/>
            <a:r>
              <a:rPr lang="en-US" b="0" i="0" dirty="0">
                <a:solidFill>
                  <a:srgbClr val="000000"/>
                </a:solidFill>
                <a:effectLst/>
                <a:latin typeface="arial" panose="020B0604020202020204" pitchFamily="34" charset="0"/>
              </a:rPr>
              <a:t>The resulting whole number is the number of months VA will not pay pension.</a:t>
            </a:r>
            <a:endParaRPr lang="en-US" b="0" i="0" dirty="0">
              <a:solidFill>
                <a:srgbClr val="000000"/>
              </a:solidFill>
              <a:effectLst/>
              <a:latin typeface="Helvetica Neue"/>
            </a:endParaRPr>
          </a:p>
          <a:p>
            <a:endParaRPr lang="en-US" dirty="0"/>
          </a:p>
        </p:txBody>
      </p:sp>
      <p:sp>
        <p:nvSpPr>
          <p:cNvPr id="4" name="Slide Number Placeholder 3">
            <a:extLst>
              <a:ext uri="{FF2B5EF4-FFF2-40B4-BE49-F238E27FC236}">
                <a16:creationId xmlns:a16="http://schemas.microsoft.com/office/drawing/2014/main" id="{95AEE769-4336-4DC5-BEE7-7C905B2546FA}"/>
              </a:ext>
            </a:extLst>
          </p:cNvPr>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a:extLst>
              <a:ext uri="{FF2B5EF4-FFF2-40B4-BE49-F238E27FC236}">
                <a16:creationId xmlns:a16="http://schemas.microsoft.com/office/drawing/2014/main" id="{3EBBADEF-1E52-481D-891E-4DF41151A4D7}"/>
              </a:ext>
            </a:extLst>
          </p:cNvPr>
          <p:cNvSpPr>
            <a:spLocks noGrp="1"/>
          </p:cNvSpPr>
          <p:nvPr>
            <p:ph type="ftr" sz="quarter" idx="3"/>
          </p:nvPr>
        </p:nvSpPr>
        <p:spPr/>
        <p:txBody>
          <a:bodyPr/>
          <a:lstStyle/>
          <a:p>
            <a:r>
              <a:rPr lang="en-US" sz="1400">
                <a:solidFill>
                  <a:schemeClr val="bg1"/>
                </a:solidFill>
              </a:rPr>
              <a:t>Determine Net Worth Adjustments</a:t>
            </a:r>
            <a:endParaRPr lang="en-US" sz="1400" dirty="0">
              <a:solidFill>
                <a:schemeClr val="bg1"/>
              </a:solidFill>
            </a:endParaRPr>
          </a:p>
        </p:txBody>
      </p:sp>
    </p:spTree>
    <p:extLst>
      <p:ext uri="{BB962C8B-B14F-4D97-AF65-F5344CB8AC3E}">
        <p14:creationId xmlns:p14="http://schemas.microsoft.com/office/powerpoint/2010/main" val="79117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2566-DC45-43A7-9E69-83915F466CE2}"/>
              </a:ext>
            </a:extLst>
          </p:cNvPr>
          <p:cNvSpPr>
            <a:spLocks noGrp="1"/>
          </p:cNvSpPr>
          <p:nvPr>
            <p:ph type="title"/>
          </p:nvPr>
        </p:nvSpPr>
        <p:spPr>
          <a:xfrm>
            <a:off x="0" y="0"/>
            <a:ext cx="8991600" cy="819295"/>
          </a:xfrm>
        </p:spPr>
        <p:txBody>
          <a:bodyPr/>
          <a:lstStyle/>
          <a:p>
            <a:r>
              <a:rPr lang="en-US" dirty="0"/>
              <a:t>Definitions (4 of 4)</a:t>
            </a:r>
          </a:p>
        </p:txBody>
      </p:sp>
      <p:sp>
        <p:nvSpPr>
          <p:cNvPr id="3" name="Content Placeholder 2">
            <a:extLst>
              <a:ext uri="{FF2B5EF4-FFF2-40B4-BE49-F238E27FC236}">
                <a16:creationId xmlns:a16="http://schemas.microsoft.com/office/drawing/2014/main" id="{315775F5-17BC-41FE-92AE-F26E13A2D7C6}"/>
              </a:ext>
            </a:extLst>
          </p:cNvPr>
          <p:cNvSpPr>
            <a:spLocks noGrp="1"/>
          </p:cNvSpPr>
          <p:nvPr>
            <p:ph idx="1"/>
          </p:nvPr>
        </p:nvSpPr>
        <p:spPr>
          <a:xfrm>
            <a:off x="457200" y="1066800"/>
            <a:ext cx="8153400" cy="5181600"/>
          </a:xfrm>
        </p:spPr>
        <p:txBody>
          <a:bodyPr>
            <a:normAutofit/>
          </a:bodyPr>
          <a:lstStyle/>
          <a:p>
            <a:pPr algn="l"/>
            <a:r>
              <a:rPr lang="en-US" b="0" i="0" dirty="0">
                <a:solidFill>
                  <a:srgbClr val="000000"/>
                </a:solidFill>
                <a:effectLst/>
                <a:latin typeface="arial" panose="020B0604020202020204" pitchFamily="34" charset="0"/>
              </a:rPr>
              <a:t>For claims received on or after October 18, 2018, the </a:t>
            </a:r>
            <a:r>
              <a:rPr lang="en-US" b="1" i="0" dirty="0">
                <a:solidFill>
                  <a:srgbClr val="000000"/>
                </a:solidFill>
                <a:effectLst/>
                <a:latin typeface="arial" panose="020B0604020202020204" pitchFamily="34" charset="0"/>
              </a:rPr>
              <a:t>bright-line net worth limit </a:t>
            </a:r>
            <a:r>
              <a:rPr lang="en-US" b="0" i="0" dirty="0">
                <a:solidFill>
                  <a:srgbClr val="000000"/>
                </a:solidFill>
                <a:effectLst/>
                <a:latin typeface="arial" panose="020B0604020202020204" pitchFamily="34" charset="0"/>
              </a:rPr>
              <a:t>for pension entitlement is $123,600</a:t>
            </a:r>
          </a:p>
          <a:p>
            <a:pPr lvl="1"/>
            <a:r>
              <a:rPr lang="en-US" b="0" i="0" dirty="0">
                <a:solidFill>
                  <a:srgbClr val="000000"/>
                </a:solidFill>
                <a:effectLst/>
                <a:latin typeface="arial" panose="020B0604020202020204" pitchFamily="34" charset="0"/>
              </a:rPr>
              <a:t>The current net worth limit for pension entitlement is listed on the </a:t>
            </a:r>
            <a:r>
              <a:rPr lang="en-US" b="1" i="0" u="sng" dirty="0">
                <a:solidFill>
                  <a:srgbClr val="0000FF"/>
                </a:solidFill>
                <a:effectLst/>
                <a:latin typeface="arial" panose="020B0604020202020204" pitchFamily="34" charset="0"/>
                <a:hlinkClick r:id="rId3"/>
              </a:rPr>
              <a:t>Veterans Pension Rate Table</a:t>
            </a:r>
            <a:r>
              <a:rPr lang="en-US" b="0" i="0" dirty="0">
                <a:solidFill>
                  <a:srgbClr val="000000"/>
                </a:solidFill>
                <a:effectLst/>
                <a:latin typeface="arial" panose="020B0604020202020204" pitchFamily="34" charset="0"/>
              </a:rPr>
              <a:t>.  </a:t>
            </a:r>
          </a:p>
          <a:p>
            <a:pPr lvl="1"/>
            <a:r>
              <a:rPr lang="en-US" b="0" i="0" dirty="0">
                <a:solidFill>
                  <a:srgbClr val="000000"/>
                </a:solidFill>
                <a:effectLst/>
                <a:latin typeface="arial" panose="020B0604020202020204" pitchFamily="34" charset="0"/>
              </a:rPr>
              <a:t>This limit is increased by the same percentage as the COLA in Social Security benefits.</a:t>
            </a:r>
            <a:endParaRPr lang="en-US" b="0" i="0" dirty="0">
              <a:solidFill>
                <a:srgbClr val="000000"/>
              </a:solidFill>
              <a:effectLst/>
              <a:latin typeface="Helvetica Neue"/>
            </a:endParaRPr>
          </a:p>
          <a:p>
            <a:pPr lvl="2"/>
            <a:r>
              <a:rPr lang="en-US" b="0" i="0" dirty="0">
                <a:solidFill>
                  <a:srgbClr val="000000"/>
                </a:solidFill>
                <a:effectLst/>
                <a:latin typeface="arial" panose="020B0604020202020204" pitchFamily="34" charset="0"/>
              </a:rPr>
              <a:t>Net worth is assets plus IVAP (assets + IVAP).</a:t>
            </a:r>
            <a:endParaRPr lang="en-US" b="0" i="0" dirty="0">
              <a:solidFill>
                <a:srgbClr val="000000"/>
              </a:solidFill>
              <a:effectLst/>
              <a:latin typeface="Helvetica Neue"/>
            </a:endParaRPr>
          </a:p>
          <a:p>
            <a:pPr algn="l"/>
            <a:r>
              <a:rPr lang="en-US" b="0" i="0" dirty="0">
                <a:solidFill>
                  <a:srgbClr val="000000"/>
                </a:solidFill>
                <a:effectLst/>
                <a:latin typeface="arial" panose="020B0604020202020204" pitchFamily="34" charset="0"/>
              </a:rPr>
              <a:t>Deny or discontinue pension if a claimant’s net worth exceeds the limit.  </a:t>
            </a:r>
          </a:p>
          <a:p>
            <a:pPr lvl="1"/>
            <a:r>
              <a:rPr lang="en-US" b="0" i="0" dirty="0">
                <a:solidFill>
                  <a:srgbClr val="000000"/>
                </a:solidFill>
                <a:effectLst/>
                <a:latin typeface="arial" panose="020B0604020202020204" pitchFamily="34" charset="0"/>
              </a:rPr>
              <a:t>The net worth calculator must be saved if pension is denied or discontinued due to excessive net worth.</a:t>
            </a:r>
            <a:endParaRPr lang="en-US" b="0" i="0" dirty="0">
              <a:solidFill>
                <a:srgbClr val="000000"/>
              </a:solidFill>
              <a:effectLst/>
              <a:latin typeface="Helvetica Neue"/>
            </a:endParaRPr>
          </a:p>
        </p:txBody>
      </p:sp>
      <p:sp>
        <p:nvSpPr>
          <p:cNvPr id="4" name="Slide Number Placeholder 3">
            <a:extLst>
              <a:ext uri="{FF2B5EF4-FFF2-40B4-BE49-F238E27FC236}">
                <a16:creationId xmlns:a16="http://schemas.microsoft.com/office/drawing/2014/main" id="{95AEE769-4336-4DC5-BEE7-7C905B2546FA}"/>
              </a:ext>
            </a:extLst>
          </p:cNvPr>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a:extLst>
              <a:ext uri="{FF2B5EF4-FFF2-40B4-BE49-F238E27FC236}">
                <a16:creationId xmlns:a16="http://schemas.microsoft.com/office/drawing/2014/main" id="{3EBBADEF-1E52-481D-891E-4DF41151A4D7}"/>
              </a:ext>
            </a:extLst>
          </p:cNvPr>
          <p:cNvSpPr>
            <a:spLocks noGrp="1"/>
          </p:cNvSpPr>
          <p:nvPr>
            <p:ph type="ftr" sz="quarter" idx="3"/>
          </p:nvPr>
        </p:nvSpPr>
        <p:spPr/>
        <p:txBody>
          <a:bodyPr/>
          <a:lstStyle/>
          <a:p>
            <a:r>
              <a:rPr lang="en-US" sz="1400">
                <a:solidFill>
                  <a:schemeClr val="bg1"/>
                </a:solidFill>
              </a:rPr>
              <a:t>Determine Net Worth Adjustments</a:t>
            </a:r>
            <a:endParaRPr lang="en-US" sz="1400" dirty="0">
              <a:solidFill>
                <a:schemeClr val="bg1"/>
              </a:solidFill>
            </a:endParaRPr>
          </a:p>
        </p:txBody>
      </p:sp>
    </p:spTree>
    <p:extLst>
      <p:ext uri="{BB962C8B-B14F-4D97-AF65-F5344CB8AC3E}">
        <p14:creationId xmlns:p14="http://schemas.microsoft.com/office/powerpoint/2010/main" val="63536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Net Worth</a:t>
            </a:r>
          </a:p>
        </p:txBody>
      </p:sp>
      <p:pic>
        <p:nvPicPr>
          <p:cNvPr id="7" name="Content Placeholder 6" descr="Examples of property that are considered net worth" title="Review Net Worth"/>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730655" y="1066800"/>
            <a:ext cx="5530290" cy="5120640"/>
          </a:xfrm>
        </p:spPr>
      </p:pic>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spTree>
    <p:extLst>
      <p:ext uri="{BB962C8B-B14F-4D97-AF65-F5344CB8AC3E}">
        <p14:creationId xmlns:p14="http://schemas.microsoft.com/office/powerpoint/2010/main" val="103412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Net Worth Status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Determine Net Worth Adjustments</a:t>
            </a:r>
          </a:p>
        </p:txBody>
      </p:sp>
      <p:graphicFrame>
        <p:nvGraphicFramePr>
          <p:cNvPr id="9" name="Content Placeholder 8">
            <a:extLst>
              <a:ext uri="{FF2B5EF4-FFF2-40B4-BE49-F238E27FC236}">
                <a16:creationId xmlns:a16="http://schemas.microsoft.com/office/drawing/2014/main" id="{0CFE55BF-1DA6-4B29-9BEB-514B02244024}"/>
              </a:ext>
            </a:extLst>
          </p:cNvPr>
          <p:cNvGraphicFramePr>
            <a:graphicFrameLocks noGrp="1"/>
          </p:cNvGraphicFramePr>
          <p:nvPr>
            <p:ph idx="1"/>
            <p:extLst>
              <p:ext uri="{D42A27DB-BD31-4B8C-83A1-F6EECF244321}">
                <p14:modId xmlns:p14="http://schemas.microsoft.com/office/powerpoint/2010/main" val="3215758959"/>
              </p:ext>
            </p:extLst>
          </p:nvPr>
        </p:nvGraphicFramePr>
        <p:xfrm>
          <a:off x="457200" y="1447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3457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680DDDBD4C8A4893649D119A9CA56E" ma:contentTypeVersion="12" ma:contentTypeDescription="Create a new document." ma:contentTypeScope="" ma:versionID="68c2b88256eb931aea5c9f499da56601">
  <xsd:schema xmlns:xsd="http://www.w3.org/2001/XMLSchema" xmlns:xs="http://www.w3.org/2001/XMLSchema" xmlns:p="http://schemas.microsoft.com/office/2006/metadata/properties" xmlns:ns1="http://schemas.microsoft.com/sharepoint/v3" xmlns:ns2="b4647670-8a1a-4303-bfca-411bbc0da688" xmlns:ns3="c7ec34b5-d637-4aef-8083-e887a6537c45" targetNamespace="http://schemas.microsoft.com/office/2006/metadata/properties" ma:root="true" ma:fieldsID="fb33626fc69f30413c19bdd9f299d01d" ns1:_="" ns2:_="" ns3:_="">
    <xsd:import namespace="http://schemas.microsoft.com/sharepoint/v3"/>
    <xsd:import namespace="b4647670-8a1a-4303-bfca-411bbc0da688"/>
    <xsd:import namespace="c7ec34b5-d637-4aef-8083-e887a6537c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47670-8a1a-4303-bfca-411bbc0da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ec34b5-d637-4aef-8083-e887a6537c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89B4C-95E5-4A69-A5B6-12ACA6FFF17A}">
  <ds:schemaRefs>
    <ds:schemaRef ds:uri="http://purl.org/dc/dcmitype/"/>
    <ds:schemaRef ds:uri="http://purl.org/dc/elements/1.1/"/>
    <ds:schemaRef ds:uri="http://schemas.microsoft.com/sharepoint/v3"/>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c7ec34b5-d637-4aef-8083-e887a6537c45"/>
    <ds:schemaRef ds:uri="b4647670-8a1a-4303-bfca-411bbc0da688"/>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09DE57F8-EAF5-4874-BCAE-27DDF728C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647670-8a1a-4303-bfca-411bbc0da688"/>
    <ds:schemaRef ds:uri="c7ec34b5-d637-4aef-8083-e887a6537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36613</TotalTime>
  <Words>2611</Words>
  <Application>Microsoft Office PowerPoint</Application>
  <PresentationFormat>On-screen Show (4:3)</PresentationFormat>
  <Paragraphs>333</Paragraphs>
  <Slides>48</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vt:lpstr>
      <vt:lpstr>Calibri</vt:lpstr>
      <vt:lpstr>Cambria Math</vt:lpstr>
      <vt:lpstr>Courier New</vt:lpstr>
      <vt:lpstr>Helvetica Neue</vt:lpstr>
      <vt:lpstr>1_Office Theme</vt:lpstr>
      <vt:lpstr>Lesson 3: Determine Net Worth Adjustments</vt:lpstr>
      <vt:lpstr>Lesson Objectives</vt:lpstr>
      <vt:lpstr>Why It Matters!</vt:lpstr>
      <vt:lpstr>Definitions (1 of 4)</vt:lpstr>
      <vt:lpstr>Definitions (2 of 4)</vt:lpstr>
      <vt:lpstr>Definitions (3 of 4)</vt:lpstr>
      <vt:lpstr>Definitions (4 of 4)</vt:lpstr>
      <vt:lpstr>Review Net Worth</vt:lpstr>
      <vt:lpstr>Review Net Worth Status</vt:lpstr>
      <vt:lpstr>Review Assets Inclusions/Exclusions </vt:lpstr>
      <vt:lpstr>Review Assets Inclusions/Exclusions Answers</vt:lpstr>
      <vt:lpstr>Asset Inclusions/Exclusions Example  (1 of 2) </vt:lpstr>
      <vt:lpstr>Asset Inclusions/Exclusions Example Answers</vt:lpstr>
      <vt:lpstr> Asset Inclusions/Exclusions  Example (2 of 2)</vt:lpstr>
      <vt:lpstr>Asset Inclusions/Exclusions Example (2 of 2) Answers</vt:lpstr>
      <vt:lpstr>Review Calculate Net Worth </vt:lpstr>
      <vt:lpstr>Review Calculate Assets Example Answers</vt:lpstr>
      <vt:lpstr>Review Calculate Net Worth Example  Answers</vt:lpstr>
      <vt:lpstr>Practice Exercise—Review Net Worth</vt:lpstr>
      <vt:lpstr>Practice Exercise—Review Net Worth  Answers</vt:lpstr>
      <vt:lpstr>Net Worth Award Adjustments</vt:lpstr>
      <vt:lpstr>Conversion of Assets</vt:lpstr>
      <vt:lpstr>Award Adjustments Based on  Amended Net Worth</vt:lpstr>
      <vt:lpstr>Update VBMS-A with Amended  Net Worth Amount </vt:lpstr>
      <vt:lpstr>Update VBMS-A with Amended  Net Worth Amount Example 1 </vt:lpstr>
      <vt:lpstr>Update VBMS-A with Amended  Net Worth Amount Example 1 Answers </vt:lpstr>
      <vt:lpstr>Update VBMS-A with Amended  Net Worth Amount Example 2</vt:lpstr>
      <vt:lpstr>Update VBMS-A with Amended  Net Worth Amount Example 2 Answers </vt:lpstr>
      <vt:lpstr>No Change Letter Demo</vt:lpstr>
      <vt:lpstr>To Develop or Not To Develop</vt:lpstr>
      <vt:lpstr>Contemporaneous Notice Versus  Proposed Adverse Action</vt:lpstr>
      <vt:lpstr>Contemporaneous Notice </vt:lpstr>
      <vt:lpstr>Contemporaneous Notice Example</vt:lpstr>
      <vt:lpstr>Contemporaneous Notice Example  Answers</vt:lpstr>
      <vt:lpstr>Contemporaneous Notice Demo</vt:lpstr>
      <vt:lpstr>Development and Proposed Adverse Action</vt:lpstr>
      <vt:lpstr>Development and Proposed Adverse Action Example</vt:lpstr>
      <vt:lpstr>Development and Proposed Adverse Action Example Answers</vt:lpstr>
      <vt:lpstr>Development and Proposed  Adverse Action Example Demo</vt:lpstr>
      <vt:lpstr>  Practice Exercise—Net Worth </vt:lpstr>
      <vt:lpstr>Practice Exercise—Net Worth  Answers</vt:lpstr>
      <vt:lpstr>Final Decision Notice Demo</vt:lpstr>
      <vt:lpstr>Termination of Benefits</vt:lpstr>
      <vt:lpstr> Practice Exercise—Net Worth Determination</vt:lpstr>
      <vt:lpstr>Practice Exercise—Net Worth Determination Answers</vt:lpstr>
      <vt:lpstr>Lesson Summary</vt:lpstr>
      <vt:lpstr>Questions?</vt:lpstr>
      <vt:lpstr>What’s Next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Determine Net Worth Adjustments PowerPoint Presentation</dc:title>
  <dc:creator>Department of Veterans Affairs, Veterans Benefits Administration, Pension and Fiduciary Service, STAF</dc:creator>
  <cp:lastModifiedBy>Kathy Poole</cp:lastModifiedBy>
  <cp:revision>1382</cp:revision>
  <cp:lastPrinted>2014-12-11T15:38:44Z</cp:lastPrinted>
  <dcterms:created xsi:type="dcterms:W3CDTF">2014-09-26T18:35:36Z</dcterms:created>
  <dcterms:modified xsi:type="dcterms:W3CDTF">2022-05-20T17:01:11Z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0x01010016680DDDBD4C8A4893649D119A9CA56E</vt:lpwstr>
  </property>
  <property fmtid="{D5CDD505-2E9C-101B-9397-08002B2CF9AE}" pid="3" name="Language">
    <vt:lpwstr>en</vt:lpwstr>
  </property>
  <property fmtid="{D5CDD505-2E9C-101B-9397-08002B2CF9AE}" pid="4" name="Type">
    <vt:lpwstr>Presentation</vt:lpwstr>
  </property>
</Properties>
</file>