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94" r:id="rId8"/>
    <p:sldId id="260" r:id="rId9"/>
    <p:sldId id="295" r:id="rId10"/>
    <p:sldId id="324" r:id="rId11"/>
    <p:sldId id="297" r:id="rId12"/>
    <p:sldId id="334" r:id="rId13"/>
    <p:sldId id="316" r:id="rId14"/>
    <p:sldId id="299" r:id="rId15"/>
    <p:sldId id="317" r:id="rId16"/>
    <p:sldId id="318" r:id="rId17"/>
    <p:sldId id="335" r:id="rId18"/>
    <p:sldId id="336" r:id="rId19"/>
    <p:sldId id="338" r:id="rId20"/>
    <p:sldId id="337" r:id="rId21"/>
    <p:sldId id="263" r:id="rId22"/>
    <p:sldId id="333" r:id="rId23"/>
    <p:sldId id="26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y, Lindsay" initials="LF" lastIdx="3" clrIdx="0"/>
  <p:cmAuthor id="1" name="Stevens, Denise R" initials="SDR" lastIdx="2" clrIdx="1">
    <p:extLst/>
  </p:cmAuthor>
  <p:cmAuthor id="2" name="Marchand, Christy" initials="CM" lastIdx="3" clrIdx="2"/>
  <p:cmAuthor id="3" name="Virnig, Lori B" initials="VLB" lastIdx="6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C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6" autoAdjust="0"/>
    <p:restoredTop sz="87717" autoAdjust="0"/>
  </p:normalViewPr>
  <p:slideViewPr>
    <p:cSldViewPr>
      <p:cViewPr varScale="1">
        <p:scale>
          <a:sx n="91" d="100"/>
          <a:sy n="91" d="100"/>
        </p:scale>
        <p:origin x="2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504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99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53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5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97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97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5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3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7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80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1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02/08/2017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9522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99182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400" dirty="0" smtClean="0"/>
              <a:t>Phase 5, Part 3 Knowledge Check Preparation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730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2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733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447800"/>
            <a:ext cx="4038600" cy="45720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mm/dd/yy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6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60744" y="1117600"/>
            <a:ext cx="8261498" cy="5206999"/>
          </a:xfrm>
          <a:prstGeom prst="rect">
            <a:avLst/>
          </a:prstGeom>
          <a:solidFill>
            <a:srgbClr val="7C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</a:rPr>
              <a:t>SCENARIO: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dirty="0" smtClean="0">
              <a:latin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0374" y="1600200"/>
            <a:ext cx="8074025" cy="44958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it-IT" sz="1400" dirty="0" smtClean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mm/dd/yy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5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5, Part </a:t>
            </a:r>
            <a:r>
              <a:rPr lang="en-US" dirty="0"/>
              <a:t>3</a:t>
            </a:r>
            <a:r>
              <a:rPr lang="en-US" dirty="0" smtClean="0"/>
              <a:t>: Knowledge Check Preparation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PMC VSR Advanced Core </a:t>
            </a:r>
            <a:r>
              <a:rPr lang="en-US" b="1" dirty="0"/>
              <a:t>Course</a:t>
            </a:r>
          </a:p>
          <a:p>
            <a:r>
              <a:rPr lang="en-US" b="1" dirty="0" smtClean="0"/>
              <a:t>Phase </a:t>
            </a:r>
            <a:r>
              <a:rPr lang="en-US" b="1" dirty="0"/>
              <a:t>5: Stages of </a:t>
            </a:r>
            <a:r>
              <a:rPr lang="en-US" b="1" dirty="0" smtClean="0"/>
              <a:t>a Claim</a:t>
            </a:r>
            <a:endParaRPr lang="en-US" b="1" dirty="0"/>
          </a:p>
          <a:p>
            <a:r>
              <a:rPr lang="en-US" b="1" dirty="0" smtClean="0"/>
              <a:t>Part </a:t>
            </a:r>
            <a:r>
              <a:rPr lang="en-US" b="1" dirty="0"/>
              <a:t>3: Promulgate Non-Rating or Rating Decision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Phase 5, Part 3 Knowledge Check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</a:t>
            </a:r>
            <a:r>
              <a:rPr lang="en-US" dirty="0" smtClean="0"/>
              <a:t>Activity—Rating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</a:t>
            </a:r>
            <a:r>
              <a:rPr lang="en-US" dirty="0" smtClean="0"/>
              <a:t>pairs. </a:t>
            </a:r>
            <a:endParaRPr lang="en-US" dirty="0"/>
          </a:p>
          <a:p>
            <a:pPr lvl="1"/>
            <a:r>
              <a:rPr lang="en-US" dirty="0"/>
              <a:t>Review example claim in Appendix A: Example </a:t>
            </a:r>
            <a:r>
              <a:rPr lang="en-US" dirty="0" smtClean="0"/>
              <a:t>Claim. </a:t>
            </a:r>
            <a:endParaRPr lang="en-US" dirty="0"/>
          </a:p>
          <a:p>
            <a:pPr lvl="1"/>
            <a:r>
              <a:rPr lang="en-US" dirty="0"/>
              <a:t>Complete Part A of Appendix B: </a:t>
            </a:r>
            <a:r>
              <a:rPr lang="en-US" dirty="0" smtClean="0"/>
              <a:t>Phase </a:t>
            </a:r>
            <a:r>
              <a:rPr lang="en-US" dirty="0"/>
              <a:t>5, Part </a:t>
            </a:r>
            <a:r>
              <a:rPr lang="en-US" dirty="0" smtClean="0"/>
              <a:t>3 Worksheet.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job aids listed in the Part A to help answer the </a:t>
            </a:r>
            <a:r>
              <a:rPr lang="en-US" dirty="0" smtClean="0"/>
              <a:t>questions.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prepared to share your finished activity with the </a:t>
            </a:r>
            <a:r>
              <a:rPr lang="en-US" dirty="0" smtClean="0"/>
              <a:t>class.</a:t>
            </a:r>
            <a:endParaRPr lang="en-US" dirty="0"/>
          </a:p>
          <a:p>
            <a:r>
              <a:rPr lang="en-US" dirty="0"/>
              <a:t>Time allowed: </a:t>
            </a:r>
            <a:r>
              <a:rPr lang="en-US" dirty="0" smtClean="0"/>
              <a:t>20  </a:t>
            </a:r>
            <a:r>
              <a:rPr lang="en-US" dirty="0"/>
              <a:t>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2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</a:t>
            </a:r>
            <a:r>
              <a:rPr lang="en-US" dirty="0" smtClean="0"/>
              <a:t>Activity—Rating Decision</a:t>
            </a:r>
            <a:br>
              <a:rPr lang="en-US" dirty="0" smtClean="0"/>
            </a:br>
            <a:r>
              <a:rPr lang="en-US" dirty="0" smtClean="0"/>
              <a:t>Answers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What issues were sent to the RVSR for a rating decision?</a:t>
            </a:r>
          </a:p>
          <a:p>
            <a:pPr lvl="1"/>
            <a:r>
              <a:rPr lang="en-US" i="1" dirty="0"/>
              <a:t>Helpless Child</a:t>
            </a:r>
          </a:p>
          <a:p>
            <a:pPr lvl="1"/>
            <a:r>
              <a:rPr lang="en-US" i="1" dirty="0"/>
              <a:t>SMP for Veteran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were the final decision(s) determined by the rater.</a:t>
            </a:r>
          </a:p>
          <a:p>
            <a:pPr lvl="1"/>
            <a:r>
              <a:rPr lang="en-US" i="1" dirty="0"/>
              <a:t>Entitlement to A&amp;A for SMP denied</a:t>
            </a:r>
          </a:p>
          <a:p>
            <a:pPr lvl="1"/>
            <a:r>
              <a:rPr lang="en-US" i="1" dirty="0"/>
              <a:t>Helpless child for son granted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List any errors that need to be addressed and provide your rationale for the error.</a:t>
            </a:r>
          </a:p>
          <a:p>
            <a:pPr lvl="1"/>
            <a:r>
              <a:rPr lang="en-US" dirty="0"/>
              <a:t>The ITF was not listed on the rating decision so the effective date is incorrect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8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the Award Process</a:t>
            </a:r>
          </a:p>
        </p:txBody>
      </p:sp>
      <p:pic>
        <p:nvPicPr>
          <p:cNvPr id="3" name="Picture 2" descr="Whiteboard with the following bullet points listed:&#10;A single claim may include a combination of grant or denial decisions&#10;Granting and denying benefits are processed on original claims, new, and reopened claims.&#10;An award adjustment and award renouncement are processed on running awards" title="Overview of the Award Pro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4" y="1219200"/>
            <a:ext cx="7837710" cy="44061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Overview </a:t>
            </a:r>
            <a:r>
              <a:rPr lang="en-US" sz="3200" dirty="0"/>
              <a:t>of the Award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Process </a:t>
            </a:r>
            <a:r>
              <a:rPr lang="en-US" sz="3200" dirty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Describe how to prepare an award action.</a:t>
            </a:r>
          </a:p>
          <a:p>
            <a:pPr lvl="1"/>
            <a:r>
              <a:rPr lang="en-US" dirty="0"/>
              <a:t>Describe the responsibilities on award action for all decisions.</a:t>
            </a:r>
          </a:p>
          <a:p>
            <a:pPr lvl="1"/>
            <a:r>
              <a:rPr lang="en-US" dirty="0"/>
              <a:t>Describe the common steps for processing a grant of benefits. </a:t>
            </a:r>
          </a:p>
          <a:p>
            <a:pPr lvl="1"/>
            <a:r>
              <a:rPr lang="en-US" dirty="0"/>
              <a:t>Describe the common steps for processing a denial of benefits.</a:t>
            </a:r>
          </a:p>
          <a:p>
            <a:pPr lvl="1"/>
            <a:r>
              <a:rPr lang="en-US" dirty="0"/>
              <a:t>Describe the common steps for processing an award adjustment.</a:t>
            </a:r>
          </a:p>
          <a:p>
            <a:pPr lvl="1"/>
            <a:r>
              <a:rPr lang="en-US" dirty="0"/>
              <a:t>Describe the common steps for processing a renouncement.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9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the Award Process </a:t>
            </a:r>
            <a:r>
              <a:rPr lang="en-US" dirty="0" smtClean="0"/>
              <a:t>Question </a:t>
            </a:r>
            <a:br>
              <a:rPr lang="en-US" dirty="0" smtClean="0"/>
            </a:br>
            <a:r>
              <a:rPr lang="en-US" dirty="0" smtClean="0"/>
              <a:t>Writing </a:t>
            </a:r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Appendix C: </a:t>
            </a:r>
            <a:r>
              <a:rPr lang="en-US" dirty="0"/>
              <a:t>Question and Answer Worksheet to write any questions regarding </a:t>
            </a:r>
            <a:r>
              <a:rPr lang="en-US" dirty="0" smtClean="0"/>
              <a:t>processing an award action</a:t>
            </a:r>
          </a:p>
          <a:p>
            <a:pPr lvl="1"/>
            <a:r>
              <a:rPr lang="en-US" dirty="0" smtClean="0"/>
              <a:t>Questions </a:t>
            </a:r>
            <a:r>
              <a:rPr lang="en-US" dirty="0"/>
              <a:t>will be answered at the end of this preparation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</a:t>
            </a:r>
            <a:r>
              <a:rPr lang="en-US" dirty="0" smtClean="0"/>
              <a:t>Activity—What’s the Award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410200"/>
          </a:xfrm>
        </p:spPr>
        <p:txBody>
          <a:bodyPr>
            <a:no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</a:t>
            </a:r>
            <a:r>
              <a:rPr lang="en-US" dirty="0" smtClean="0"/>
              <a:t>pairs. </a:t>
            </a:r>
            <a:endParaRPr lang="en-US" dirty="0"/>
          </a:p>
          <a:p>
            <a:pPr lvl="1"/>
            <a:r>
              <a:rPr lang="en-US" dirty="0"/>
              <a:t>Review example claim in Appendix A: Example Claim </a:t>
            </a:r>
            <a:endParaRPr lang="en-US" dirty="0" smtClean="0"/>
          </a:p>
          <a:p>
            <a:pPr lvl="1"/>
            <a:r>
              <a:rPr lang="en-US" dirty="0" smtClean="0"/>
              <a:t>Complete </a:t>
            </a:r>
            <a:r>
              <a:rPr lang="en-US" dirty="0"/>
              <a:t>Part B of Appendix B: </a:t>
            </a:r>
            <a:r>
              <a:rPr lang="en-US" dirty="0" smtClean="0"/>
              <a:t>Phase 5, Part 3 Worksheet. </a:t>
            </a:r>
            <a:endParaRPr lang="en-US" dirty="0"/>
          </a:p>
          <a:p>
            <a:pPr lvl="1"/>
            <a:r>
              <a:rPr lang="en-US" dirty="0"/>
              <a:t>Use the job aids </a:t>
            </a:r>
            <a:r>
              <a:rPr lang="en-US" dirty="0" smtClean="0"/>
              <a:t>in Part B to </a:t>
            </a:r>
            <a:r>
              <a:rPr lang="en-US" dirty="0"/>
              <a:t>help answer the </a:t>
            </a:r>
            <a:r>
              <a:rPr lang="en-US" dirty="0" smtClean="0"/>
              <a:t>questions.</a:t>
            </a:r>
            <a:endParaRPr lang="en-US" dirty="0"/>
          </a:p>
          <a:p>
            <a:pPr lvl="1"/>
            <a:r>
              <a:rPr lang="en-US" dirty="0"/>
              <a:t>Be prepared to share your finished activity with the </a:t>
            </a:r>
            <a:r>
              <a:rPr lang="en-US" dirty="0" smtClean="0"/>
              <a:t>class.</a:t>
            </a:r>
            <a:endParaRPr lang="en-US" dirty="0"/>
          </a:p>
          <a:p>
            <a:r>
              <a:rPr lang="en-US" dirty="0"/>
              <a:t>Time allowed: </a:t>
            </a:r>
            <a:r>
              <a:rPr lang="en-US" dirty="0" smtClean="0"/>
              <a:t>20 </a:t>
            </a:r>
            <a:r>
              <a:rPr lang="en-US" dirty="0"/>
              <a:t>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Activity—What’s the Award </a:t>
            </a:r>
            <a:r>
              <a:rPr lang="en-US" dirty="0" smtClean="0"/>
              <a:t>Action </a:t>
            </a:r>
            <a:br>
              <a:rPr lang="en-US" dirty="0" smtClean="0"/>
            </a:br>
            <a:r>
              <a:rPr lang="en-US" dirty="0" smtClean="0"/>
              <a:t>Answers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What are the decisions that need to be processed for an award action?</a:t>
            </a:r>
          </a:p>
          <a:p>
            <a:pPr lvl="1"/>
            <a:r>
              <a:rPr lang="en-US" i="1" dirty="0"/>
              <a:t>Veteran’s pension</a:t>
            </a:r>
          </a:p>
          <a:p>
            <a:pPr lvl="1"/>
            <a:r>
              <a:rPr lang="en-US" i="1" dirty="0"/>
              <a:t>SMP for Veteran</a:t>
            </a:r>
          </a:p>
          <a:p>
            <a:pPr lvl="1"/>
            <a:r>
              <a:rPr lang="en-US" i="1" dirty="0"/>
              <a:t>Dependent Spouse</a:t>
            </a:r>
          </a:p>
          <a:p>
            <a:pPr lvl="1"/>
            <a:r>
              <a:rPr lang="en-US" i="1" dirty="0"/>
              <a:t>Dependent </a:t>
            </a:r>
            <a:r>
              <a:rPr lang="en-US" i="1" dirty="0" smtClean="0"/>
              <a:t>Child—Adoption</a:t>
            </a:r>
            <a:endParaRPr lang="en-US" i="1" dirty="0"/>
          </a:p>
          <a:p>
            <a:pPr lvl="1"/>
            <a:r>
              <a:rPr lang="en-US" i="1" dirty="0"/>
              <a:t>Helpless </a:t>
            </a:r>
            <a:r>
              <a:rPr lang="en-US" i="1" dirty="0" smtClean="0"/>
              <a:t>child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45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Activity—What’s the Award </a:t>
            </a:r>
            <a:r>
              <a:rPr lang="en-US" dirty="0" smtClean="0"/>
              <a:t>Action </a:t>
            </a:r>
            <a:br>
              <a:rPr lang="en-US" dirty="0" smtClean="0"/>
            </a:br>
            <a:r>
              <a:rPr lang="en-US" dirty="0" smtClean="0"/>
              <a:t>Answers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2"/>
            </a:pPr>
            <a:r>
              <a:rPr lang="en-US" dirty="0" smtClean="0"/>
              <a:t>For </a:t>
            </a:r>
            <a:r>
              <a:rPr lang="en-US" dirty="0"/>
              <a:t>each decision listed in question 1, choose whether the award action is a grant or denial of benefit. </a:t>
            </a:r>
          </a:p>
          <a:p>
            <a:pPr lvl="1" fontAlgn="base"/>
            <a:r>
              <a:rPr lang="en-US" i="1" dirty="0" smtClean="0"/>
              <a:t>Veteran’s pension—Grant</a:t>
            </a:r>
            <a:endParaRPr lang="en-US" i="1" dirty="0"/>
          </a:p>
          <a:p>
            <a:pPr lvl="1" fontAlgn="base"/>
            <a:r>
              <a:rPr lang="en-US" i="1" dirty="0" smtClean="0"/>
              <a:t>SMP </a:t>
            </a:r>
            <a:r>
              <a:rPr lang="en-US" i="1" dirty="0"/>
              <a:t>for Veteran—Deny</a:t>
            </a:r>
          </a:p>
          <a:p>
            <a:pPr lvl="1" fontAlgn="base"/>
            <a:r>
              <a:rPr lang="en-US" i="1" dirty="0" smtClean="0"/>
              <a:t>Dependent </a:t>
            </a:r>
            <a:r>
              <a:rPr lang="en-US" i="1" dirty="0"/>
              <a:t>Spouse—Grant</a:t>
            </a:r>
          </a:p>
          <a:p>
            <a:pPr lvl="1" fontAlgn="base"/>
            <a:r>
              <a:rPr lang="en-US" i="1" dirty="0" smtClean="0"/>
              <a:t>Dependent </a:t>
            </a:r>
            <a:r>
              <a:rPr lang="en-US" i="1" dirty="0"/>
              <a:t>Child—Grant</a:t>
            </a:r>
          </a:p>
          <a:p>
            <a:pPr lvl="1" fontAlgn="base"/>
            <a:r>
              <a:rPr lang="en-US" i="1" dirty="0" smtClean="0"/>
              <a:t>Helpless </a:t>
            </a:r>
            <a:r>
              <a:rPr lang="en-US" i="1" dirty="0"/>
              <a:t>child—Grant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9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 Forum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</a:t>
            </a:r>
          </a:p>
          <a:p>
            <a:pPr lvl="1"/>
            <a:r>
              <a:rPr lang="en-US" dirty="0"/>
              <a:t>Divide into groups of </a:t>
            </a:r>
            <a:r>
              <a:rPr lang="en-US" dirty="0" smtClean="0"/>
              <a:t>three or four</a:t>
            </a:r>
            <a:endParaRPr lang="en-US" dirty="0"/>
          </a:p>
          <a:p>
            <a:pPr lvl="1"/>
            <a:r>
              <a:rPr lang="en-US" dirty="0"/>
              <a:t>Review the </a:t>
            </a:r>
            <a:r>
              <a:rPr lang="en-US" dirty="0" smtClean="0"/>
              <a:t>Appendix C: Question </a:t>
            </a:r>
            <a:r>
              <a:rPr lang="en-US" dirty="0"/>
              <a:t>and Answer Worksheet with your group</a:t>
            </a:r>
          </a:p>
          <a:p>
            <a:pPr lvl="1"/>
            <a:r>
              <a:rPr lang="en-US" dirty="0"/>
              <a:t>Mark any questions that need further clarification from the instructor</a:t>
            </a:r>
          </a:p>
          <a:p>
            <a:r>
              <a:rPr lang="en-US" dirty="0"/>
              <a:t>Time allowed: </a:t>
            </a:r>
            <a:r>
              <a:rPr lang="en-US" dirty="0" smtClean="0"/>
              <a:t>10-15 </a:t>
            </a:r>
            <a:r>
              <a:rPr lang="en-US" dirty="0"/>
              <a:t>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 Clarification </a:t>
            </a:r>
            <a:endParaRPr lang="en-US" dirty="0"/>
          </a:p>
        </p:txBody>
      </p:sp>
      <p:pic>
        <p:nvPicPr>
          <p:cNvPr id="6" name="Content Placeholder 5" descr="This icon prompts you to ask trainees a discussion question or to ask trainees if they have any questions before proceeding with instruction.&#10;" title="Question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3381"/>
            <a:ext cx="41148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pic>
        <p:nvPicPr>
          <p:cNvPr id="1026" name="Picture 2" descr="Vertical flowchart with two columns showing the six phases of the PMC VSR course highlighting Phase 5 and a branch from Phase 5 showing its individual parts. In the left column, starting from the top, the phases are: Phase 1, Mandatory Training; Phase 2, PMC VSR Foundation; Phase 3, PMC VSR Resources; Phase 4, Introduction to Pension Management; Phase 5, Stages; and Phase 6, Processing Claims. Phase 5 branches to the right column of the flow chart showing the parts of Phase 5 and highlighting Part 3. From the top, the parts are: Phase 5 Part 1, Determine Eligibility; Phase 5 Part 2, Process a Claim; Phase 5 Part 3, Promulgate Non-rating or rating Decision; Phase 5 Part 4, Notify Claimant; and Phase 5 Part 5, Award Adjustment. &#10;" title="PMC VSR Phase 5, Part 3—Promulgate Non-rating or rating Decision Diagram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654" y="1066800"/>
            <a:ext cx="6091892" cy="51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1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Phase 5, Part 3 </a:t>
            </a:r>
            <a:r>
              <a:rPr lang="en-US" dirty="0"/>
              <a:t>Promulgate </a:t>
            </a:r>
            <a:r>
              <a:rPr lang="en-US" dirty="0" smtClean="0"/>
              <a:t>Non-Rating or </a:t>
            </a:r>
            <a:r>
              <a:rPr lang="en-US" dirty="0"/>
              <a:t>Rating </a:t>
            </a:r>
            <a:r>
              <a:rPr lang="en-US" dirty="0" smtClean="0"/>
              <a:t>Decision 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PMC VSR reviews and determines if the claim contains the information and evidence needed to determine eligibility for </a:t>
            </a:r>
            <a:r>
              <a:rPr lang="en-US" dirty="0" smtClean="0"/>
              <a:t>benefits which includes:</a:t>
            </a:r>
            <a:endParaRPr lang="en-US" dirty="0"/>
          </a:p>
          <a:p>
            <a:r>
              <a:rPr lang="en-US" dirty="0"/>
              <a:t>Reviewing a rating decision for completion and accuracy</a:t>
            </a:r>
          </a:p>
          <a:p>
            <a:r>
              <a:rPr lang="en-US" dirty="0"/>
              <a:t>Processing an award action in the correct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2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</a:t>
            </a:r>
            <a:endParaRPr lang="en-US" dirty="0"/>
          </a:p>
        </p:txBody>
      </p:sp>
      <p:pic>
        <p:nvPicPr>
          <p:cNvPr id="7" name="Picture 6" descr="PMC VSR Phase 5 Part 3 Knowledge Check Diagram Vertical flowchart showing the five parts of Phase 5 of the PMC VSR course with the corresponding posttests. Phase 5 Part 3 Knowledge Check is highlighted. From the top, the parts are: Phase 5 Part 1, Determine Eligibility; Phase 5 Part 2, Process a Claim; Phase 5 Part 3, Promulgate Non-Rating or Rating Decision; Phase 5 Part 4, Notify Claimant and Phase 5, Part 5, Award Adjustments. &#10;" title="PMC VSR Phase 5 Part 3 Knowledge Check Diagram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86" y="1041042"/>
            <a:ext cx="3320668" cy="54034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4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 Preparation </a:t>
            </a: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preparation </a:t>
            </a:r>
            <a:r>
              <a:rPr lang="en-US" dirty="0"/>
              <a:t>will consist of the following:</a:t>
            </a:r>
          </a:p>
          <a:p>
            <a:pPr lvl="1"/>
            <a:r>
              <a:rPr lang="en-US" dirty="0"/>
              <a:t>Lesson objectives review</a:t>
            </a:r>
          </a:p>
          <a:p>
            <a:pPr lvl="1"/>
            <a:r>
              <a:rPr lang="en-US" dirty="0" smtClean="0"/>
              <a:t>Partner activities</a:t>
            </a:r>
            <a:endParaRPr lang="en-US" dirty="0"/>
          </a:p>
          <a:p>
            <a:pPr lvl="1"/>
            <a:r>
              <a:rPr lang="en-US" dirty="0" smtClean="0"/>
              <a:t>Question/answer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3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5, Part 3 Lessons</a:t>
            </a:r>
            <a:endParaRPr lang="en-US" dirty="0"/>
          </a:p>
        </p:txBody>
      </p:sp>
      <p:pic>
        <p:nvPicPr>
          <p:cNvPr id="7" name="Picture 6" descr="Phase 5 Part 3 consists of two lessons:&#10;Confirm Accuracy of Rating Decision&#10;Overview of the Award Process&#10;" title="Phase 5 Part 3 Less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1600200"/>
            <a:ext cx="7610475" cy="3657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6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Accuracy of Rating Decision</a:t>
            </a:r>
          </a:p>
        </p:txBody>
      </p:sp>
      <p:pic>
        <p:nvPicPr>
          <p:cNvPr id="7" name="Picture 6" descr="checklist on a clipboard with the following items checked: &#10;Ensure effective date is correct  &#10;Confirm accuracy of information in rating decision &#10;Send back to RVSR for correction &#10;Update suspense reason in MAP-D" title="Confirm Accuracy of Rating Decis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30529"/>
            <a:ext cx="3962400" cy="56605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9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Accuracy of Rating Decision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Confirm accuracy of a rating decision.</a:t>
            </a:r>
          </a:p>
          <a:p>
            <a:pPr lvl="1"/>
            <a:r>
              <a:rPr lang="en-US" dirty="0"/>
              <a:t>Confirm effective date is correct. </a:t>
            </a:r>
          </a:p>
          <a:p>
            <a:pPr lvl="1"/>
            <a:r>
              <a:rPr lang="en-US" dirty="0"/>
              <a:t>Confirm information in rating decision is technically accurate.</a:t>
            </a:r>
          </a:p>
          <a:p>
            <a:pPr lvl="1"/>
            <a:r>
              <a:rPr lang="en-US" dirty="0"/>
              <a:t>Complete request for corrected rating.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 </a:t>
            </a:r>
            <a:r>
              <a:rPr lang="en-US" dirty="0"/>
              <a:t>of Rating Decision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 </a:t>
            </a:r>
            <a:r>
              <a:rPr lang="en-US" dirty="0"/>
              <a:t>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Appendix C: </a:t>
            </a:r>
            <a:r>
              <a:rPr lang="en-US" dirty="0"/>
              <a:t>Question and Answer Worksheet to write any questions regarding  accuracy of rating </a:t>
            </a:r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Questions </a:t>
            </a:r>
            <a:r>
              <a:rPr lang="en-US" dirty="0"/>
              <a:t>will be answered at the end of this preparation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3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D1B2101C81B4FAAE93BAF8CBD5771" ma:contentTypeVersion="0" ma:contentTypeDescription="Create a new document." ma:contentTypeScope="" ma:versionID="f354e12e09db2adbc84ddcf777b446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1F1358-BEEC-4938-80C5-583AE22DB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589B4C-95E5-4A69-A5B6-12ACA6FFF17A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23140</TotalTime>
  <Words>753</Words>
  <Application>Microsoft Office PowerPoint</Application>
  <PresentationFormat>On-screen Show (4:3)</PresentationFormat>
  <Paragraphs>164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1_Office Theme</vt:lpstr>
      <vt:lpstr>Phase 5, Part 3: Knowledge Check Preparation</vt:lpstr>
      <vt:lpstr>You Are Here</vt:lpstr>
      <vt:lpstr>Why It Matters!</vt:lpstr>
      <vt:lpstr>Knowledge Check</vt:lpstr>
      <vt:lpstr>Knowledge Check Preparation Overview</vt:lpstr>
      <vt:lpstr>Phase 5, Part 3 Lessons</vt:lpstr>
      <vt:lpstr>Confirm Accuracy of Rating Decision</vt:lpstr>
      <vt:lpstr>Confirm Accuracy of Rating Decision  Objectives</vt:lpstr>
      <vt:lpstr>Accuracy of Rating Decision  Question Writing Opportunity</vt:lpstr>
      <vt:lpstr>Partner Activity—Rating Decision</vt:lpstr>
      <vt:lpstr>Partner Activity—Rating Decision Answers </vt:lpstr>
      <vt:lpstr>Overview of the Award Process</vt:lpstr>
      <vt:lpstr> Overview of the Award  Process Objectives </vt:lpstr>
      <vt:lpstr>Overview of the Award Process Question  Writing Opportunity</vt:lpstr>
      <vt:lpstr>Partner Activity—What’s the Award Action</vt:lpstr>
      <vt:lpstr>Partner Activity—What’s the Award Action  Answers (1 of 2)</vt:lpstr>
      <vt:lpstr>Partner Activity—What’s the Award Action  Answers (2 of 2)</vt:lpstr>
      <vt:lpstr>Question and Answer Forum </vt:lpstr>
      <vt:lpstr>Question and Answer Clarification </vt:lpstr>
      <vt:lpstr>What’s Next?</vt:lpstr>
    </vt:vector>
  </TitlesOfParts>
  <Company>Department of Veterans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5, Part 3: Knowledge Check Preparation</dc:title>
  <dc:creator>Pension and Fiduciary Service</dc:creator>
  <cp:lastModifiedBy>Virnig, Lori B</cp:lastModifiedBy>
  <cp:revision>578</cp:revision>
  <cp:lastPrinted>2014-12-11T15:38:44Z</cp:lastPrinted>
  <dcterms:created xsi:type="dcterms:W3CDTF">2014-09-26T18:35:36Z</dcterms:created>
  <dcterms:modified xsi:type="dcterms:W3CDTF">2017-09-22T18:18:01Z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0x010100F00D1B2101C81B4FAAE93BAF8CBD5771</vt:lpwstr>
  </property>
</Properties>
</file>