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58" r:id="rId7"/>
    <p:sldId id="294" r:id="rId8"/>
    <p:sldId id="260" r:id="rId9"/>
    <p:sldId id="295" r:id="rId10"/>
    <p:sldId id="324" r:id="rId11"/>
    <p:sldId id="334" r:id="rId12"/>
    <p:sldId id="316" r:id="rId13"/>
    <p:sldId id="299" r:id="rId14"/>
    <p:sldId id="376" r:id="rId15"/>
    <p:sldId id="370" r:id="rId16"/>
    <p:sldId id="371" r:id="rId17"/>
    <p:sldId id="372" r:id="rId18"/>
    <p:sldId id="373" r:id="rId19"/>
    <p:sldId id="317" r:id="rId20"/>
    <p:sldId id="335" r:id="rId21"/>
    <p:sldId id="377" r:id="rId22"/>
    <p:sldId id="374" r:id="rId23"/>
    <p:sldId id="263" r:id="rId24"/>
    <p:sldId id="333" r:id="rId25"/>
    <p:sldId id="264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y, Lindsay" initials="LF" lastIdx="3" clrIdx="0"/>
  <p:cmAuthor id="1" name="Stevens, Denise R" initials="SDR" lastIdx="2" clrIdx="1">
    <p:extLst/>
  </p:cmAuthor>
  <p:cmAuthor id="2" name="Marchand, Christy" initials="CM" lastIdx="3" clrIdx="2"/>
  <p:cmAuthor id="3" name="Virnig, Lori B" initials="VLB" lastIdx="7" clrIdx="3">
    <p:extLst>
      <p:ext uri="{19B8F6BF-5375-455C-9EA6-DF929625EA0E}">
        <p15:presenceInfo xmlns:p15="http://schemas.microsoft.com/office/powerpoint/2012/main" userId="S-1-5-21-560238246-503670158-341402209-14463" providerId="AD"/>
      </p:ext>
    </p:extLst>
  </p:cmAuthor>
  <p:cmAuthor id="4" name="Morais, Robert" initials="MR" lastIdx="4" clrIdx="4">
    <p:extLst>
      <p:ext uri="{19B8F6BF-5375-455C-9EA6-DF929625EA0E}">
        <p15:presenceInfo xmlns:p15="http://schemas.microsoft.com/office/powerpoint/2012/main" userId="S-1-5-21-560238246-503670158-341402209-65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7CB0F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98" autoAdjust="0"/>
    <p:restoredTop sz="87784" autoAdjust="0"/>
  </p:normalViewPr>
  <p:slideViewPr>
    <p:cSldViewPr>
      <p:cViewPr varScale="1">
        <p:scale>
          <a:sx n="83" d="100"/>
          <a:sy n="83" d="100"/>
        </p:scale>
        <p:origin x="11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47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504" y="4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50AC-D815-41F0-8A3F-D6DE23E37E9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C2F3-B147-4374-861B-9393BDA236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77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DCD669-B84C-461C-BB53-FF0867AC6EF9}" type="datetimeFigureOut">
              <a:rPr lang="en-US" smtClean="0"/>
              <a:t>9/21/2017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CECF49-2165-4CE7-B39E-10D80CF3C5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0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93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700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142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560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8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91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53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79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75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895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32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103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14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7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480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CECF49-2165-4CE7-B39E-10D80CF3C55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1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 cap="none" spc="0">
                <a:ln w="3175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7CB0F0"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01/30/17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09522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" y="6599182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z="1400" dirty="0" smtClean="0"/>
              <a:t>Phase 5, Part 2: Knowledge Check Preparation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7307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924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7338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24400" y="1447800"/>
            <a:ext cx="4038600" cy="45720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217833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en-US" sz="1400" dirty="0" smtClean="0">
                <a:solidFill>
                  <a:schemeClr val="bg1"/>
                </a:solidFill>
              </a:rPr>
              <a:t>Lesson Title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mm/dd/yy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6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60374" y="1600200"/>
            <a:ext cx="8074025" cy="4495800"/>
          </a:xfrm>
        </p:spPr>
        <p:txBody>
          <a:bodyPr/>
          <a:lstStyle>
            <a:lvl2pPr marL="742950" indent="-285750">
              <a:defRPr lang="en-US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 userDrawn="1"/>
        </p:nvSpPr>
        <p:spPr>
          <a:xfrm>
            <a:off x="460744" y="1117600"/>
            <a:ext cx="8261498" cy="5206999"/>
          </a:xfrm>
          <a:prstGeom prst="rect">
            <a:avLst/>
          </a:prstGeom>
          <a:solidFill>
            <a:srgbClr val="7CB0F0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 smtClean="0">
                <a:latin typeface="Arial" panose="020B0604020202020204" pitchFamily="34" charset="0"/>
              </a:rPr>
              <a:t>SCENARIO: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b="0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602268"/>
            <a:ext cx="2133600" cy="331932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E40F6C-36E6-4965-9D21-698197C310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6591100"/>
            <a:ext cx="4272643" cy="229001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r>
              <a:rPr lang="it-IT" sz="1400" dirty="0" smtClean="0">
                <a:solidFill>
                  <a:schemeClr val="bg1"/>
                </a:solidFill>
              </a:rPr>
              <a:t>Lesson Title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591100"/>
            <a:ext cx="2743200" cy="229001"/>
          </a:xfrm>
          <a:prstGeom prst="rect">
            <a:avLst/>
          </a:prstGeom>
        </p:spPr>
        <p:txBody>
          <a:bodyPr/>
          <a:lstStyle>
            <a:lvl1pPr marL="0" algn="ctr" defTabSz="914400" rtl="0" eaLnBrk="1" latinLnBrk="0" hangingPunct="1">
              <a:defRPr lang="en-US" sz="1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mm/dd/yy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1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3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 cap="none" spc="0">
          <a:ln w="3175" cmpd="sng">
            <a:noFill/>
            <a:prstDash val="solid"/>
          </a:ln>
          <a:solidFill>
            <a:srgbClr val="000066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4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5, Part 2: Knowledge Check Preparation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PMC VSR Advanced Core Course</a:t>
            </a:r>
          </a:p>
          <a:p>
            <a:r>
              <a:rPr lang="en-US" dirty="0" smtClean="0"/>
              <a:t>Phase 5: Stages of </a:t>
            </a:r>
            <a:r>
              <a:rPr lang="en-US" dirty="0" smtClean="0"/>
              <a:t>a Claim</a:t>
            </a:r>
            <a:endParaRPr lang="en-US" dirty="0" smtClean="0"/>
          </a:p>
          <a:p>
            <a:r>
              <a:rPr lang="en-US" dirty="0" smtClean="0"/>
              <a:t>Part 2: Process a Claim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Phase 5, Part 2: Knowledge Check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55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Activity—Key Terms Used When </a:t>
            </a:r>
            <a:br>
              <a:rPr lang="en-US" dirty="0"/>
            </a:br>
            <a:r>
              <a:rPr lang="en-US" dirty="0"/>
              <a:t>Developing a </a:t>
            </a:r>
            <a:r>
              <a:rPr lang="en-US" dirty="0" smtClean="0"/>
              <a:t>Claim Answers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Non-evidentiary facts used to substantiate the claim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Information</a:t>
            </a:r>
            <a:endParaRPr lang="en-US" i="1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Request for documentation from state government, local government and privately held entity</a:t>
            </a:r>
            <a:r>
              <a:rPr lang="en-US" dirty="0" smtClean="0"/>
              <a:t>.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Non-federal records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Help claimant obtain information or evidence to substantiate the claim. 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Duty to Assist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Provided by a </a:t>
            </a:r>
            <a:r>
              <a:rPr lang="en-US" dirty="0"/>
              <a:t>nonexpert</a:t>
            </a:r>
            <a:r>
              <a:rPr lang="en-US" dirty="0"/>
              <a:t> who has knowledge of facts or circumstances and conveys matters that can be observed. </a:t>
            </a: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Competent lay evidence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85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Activity—Key Terms Used When </a:t>
            </a:r>
            <a:br>
              <a:rPr lang="en-US" dirty="0"/>
            </a:br>
            <a:r>
              <a:rPr lang="en-US" dirty="0"/>
              <a:t>Developing a </a:t>
            </a:r>
            <a:r>
              <a:rPr lang="en-US" dirty="0" smtClean="0"/>
              <a:t>Claim Answers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en-US" dirty="0"/>
              <a:t>Provided by a person who is qualified through education, training, or experience to offer medical diagnoses, statements, or opinions</a:t>
            </a:r>
            <a:r>
              <a:rPr lang="en-US" dirty="0" smtClean="0"/>
              <a:t>.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Competent medical </a:t>
            </a:r>
            <a:r>
              <a:rPr lang="en-US" i="1" dirty="0" smtClean="0">
                <a:solidFill>
                  <a:srgbClr val="000000"/>
                </a:solidFill>
              </a:rPr>
              <a:t>evidence</a:t>
            </a:r>
            <a:endParaRPr lang="en-US" i="1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Provide a notice of any information or evidence needed to substantiate the claim</a:t>
            </a:r>
            <a:r>
              <a:rPr lang="en-US" dirty="0" smtClean="0"/>
              <a:t>.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Duty to </a:t>
            </a:r>
            <a:r>
              <a:rPr lang="en-US" i="1" dirty="0" smtClean="0">
                <a:solidFill>
                  <a:srgbClr val="000000"/>
                </a:solidFill>
              </a:rPr>
              <a:t>Notify</a:t>
            </a:r>
            <a:endParaRPr lang="en-US" i="1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en-US" dirty="0"/>
              <a:t>Request for documentation from Social Security Administration (SSA), VA Medical Centers (VAMCs), or National Personnel Records Center (NPRC</a:t>
            </a:r>
            <a:r>
              <a:rPr lang="en-US" dirty="0" smtClean="0"/>
              <a:t>).</a:t>
            </a:r>
          </a:p>
          <a:p>
            <a:pPr lvl="1"/>
            <a:r>
              <a:rPr lang="en-US" i="1" dirty="0">
                <a:solidFill>
                  <a:srgbClr val="000000"/>
                </a:solidFill>
              </a:rPr>
              <a:t>Federal </a:t>
            </a:r>
            <a:r>
              <a:rPr lang="en-US" i="1" dirty="0" smtClean="0">
                <a:solidFill>
                  <a:srgbClr val="000000"/>
                </a:solidFill>
              </a:rPr>
              <a:t>records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95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</a:t>
            </a:r>
            <a:r>
              <a:rPr lang="en-US" dirty="0" smtClean="0"/>
              <a:t>Activity—What’s Your Next Step?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Instructions: </a:t>
            </a:r>
          </a:p>
          <a:p>
            <a:pPr lvl="1"/>
            <a:r>
              <a:rPr lang="en-US" dirty="0"/>
              <a:t>Divide into groups of three.</a:t>
            </a:r>
          </a:p>
          <a:p>
            <a:pPr lvl="1"/>
            <a:r>
              <a:rPr lang="en-US" dirty="0" smtClean="0"/>
              <a:t>Review Claim </a:t>
            </a:r>
            <a:r>
              <a:rPr lang="en-US" dirty="0"/>
              <a:t>1, Claim 2, and Claim </a:t>
            </a:r>
            <a:r>
              <a:rPr lang="en-US" dirty="0" smtClean="0"/>
              <a:t>3. </a:t>
            </a:r>
          </a:p>
          <a:p>
            <a:pPr lvl="1"/>
            <a:r>
              <a:rPr lang="en-US" dirty="0" smtClean="0"/>
              <a:t>Use the </a:t>
            </a:r>
            <a:r>
              <a:rPr lang="en-US" b="1" dirty="0" smtClean="0"/>
              <a:t>Develop for Missing Information/Evidence </a:t>
            </a:r>
            <a:r>
              <a:rPr lang="en-US" dirty="0" smtClean="0"/>
              <a:t>job aid.</a:t>
            </a:r>
            <a:endParaRPr lang="en-US" dirty="0"/>
          </a:p>
          <a:p>
            <a:pPr lvl="1"/>
            <a:r>
              <a:rPr lang="en-US" dirty="0"/>
              <a:t>Complete Appendix A: Part </a:t>
            </a:r>
            <a:r>
              <a:rPr lang="en-US" dirty="0" smtClean="0"/>
              <a:t>B—What’s Your Next Step? Worksheet and decide what would be the next step in the development process.</a:t>
            </a:r>
          </a:p>
          <a:p>
            <a:pPr lvl="1"/>
            <a:r>
              <a:rPr lang="en-US" dirty="0" smtClean="0"/>
              <a:t>Be </a:t>
            </a:r>
            <a:r>
              <a:rPr lang="en-US" dirty="0"/>
              <a:t>prepared to share your finished activity with other groups.</a:t>
            </a:r>
          </a:p>
          <a:p>
            <a:r>
              <a:rPr lang="en-US" dirty="0"/>
              <a:t>Time allowed: </a:t>
            </a:r>
            <a:r>
              <a:rPr lang="en-US" dirty="0" smtClean="0"/>
              <a:t>15 </a:t>
            </a:r>
            <a:r>
              <a:rPr lang="en-US" dirty="0"/>
              <a:t>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6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</a:t>
            </a:r>
            <a:r>
              <a:rPr lang="en-US" dirty="0" smtClean="0"/>
              <a:t>Activity—What’s </a:t>
            </a:r>
            <a:r>
              <a:rPr lang="en-US" dirty="0"/>
              <a:t>Your Next Step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Claim 1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 fontAlgn="base">
              <a:buFont typeface="+mj-lt"/>
              <a:buAutoNum type="arabicPeriod"/>
            </a:pPr>
            <a:r>
              <a:rPr lang="en-US" dirty="0" smtClean="0"/>
              <a:t>Based on your review, do you need to contact the claimant?</a:t>
            </a:r>
          </a:p>
          <a:p>
            <a:pPr lvl="1" fontAlgn="base"/>
            <a:r>
              <a:rPr lang="en-US" i="1" dirty="0" smtClean="0">
                <a:solidFill>
                  <a:srgbClr val="000000"/>
                </a:solidFill>
              </a:rPr>
              <a:t>Answer </a:t>
            </a:r>
            <a:r>
              <a:rPr lang="en-US" i="1" dirty="0">
                <a:solidFill>
                  <a:srgbClr val="000000"/>
                </a:solidFill>
              </a:rPr>
              <a:t>provided by instructor based on example claim selected</a:t>
            </a:r>
            <a:r>
              <a:rPr lang="en-US" i="1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evidence is needed, if any, to continue processing the claim</a:t>
            </a:r>
            <a:r>
              <a:rPr lang="en-US" dirty="0" smtClean="0"/>
              <a:t>?</a:t>
            </a:r>
          </a:p>
          <a:p>
            <a:pPr lvl="1" fontAlgn="base"/>
            <a:r>
              <a:rPr lang="en-US" i="1" dirty="0" smtClean="0">
                <a:solidFill>
                  <a:srgbClr val="000000"/>
                </a:solidFill>
              </a:rPr>
              <a:t>Answer provided by instructor based on example claim selected</a:t>
            </a:r>
            <a:r>
              <a:rPr lang="en-US" i="1" dirty="0" smtClean="0"/>
              <a:t>.</a:t>
            </a:r>
            <a:endParaRPr lang="en-US" dirty="0" smtClean="0"/>
          </a:p>
          <a:p>
            <a:pPr marL="457200" lvl="0" indent="-457200" fontAlgn="base">
              <a:buFont typeface="+mj-lt"/>
              <a:buAutoNum type="arabicPeriod"/>
            </a:pPr>
            <a:r>
              <a:rPr lang="en-US" dirty="0" smtClean="0"/>
              <a:t>If evidence needs to be requested, what is the deadline for evidence to be received?</a:t>
            </a:r>
          </a:p>
          <a:p>
            <a:pPr lvl="1" fontAlgn="base"/>
            <a:r>
              <a:rPr lang="en-US" i="1" dirty="0">
                <a:solidFill>
                  <a:srgbClr val="000000"/>
                </a:solidFill>
              </a:rPr>
              <a:t>Answer provided by instructor based on example claim selected</a:t>
            </a:r>
            <a:r>
              <a:rPr lang="en-US" i="1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1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</a:t>
            </a:r>
            <a:r>
              <a:rPr lang="en-US" dirty="0" smtClean="0"/>
              <a:t>Activity—What’s </a:t>
            </a:r>
            <a:r>
              <a:rPr lang="en-US" dirty="0"/>
              <a:t>Your Next Step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Claim 2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 fontAlgn="base">
              <a:buFont typeface="+mj-lt"/>
              <a:buAutoNum type="arabicPeriod"/>
            </a:pPr>
            <a:r>
              <a:rPr lang="en-US" dirty="0"/>
              <a:t>Based on your review, do you need to contact the claimant?</a:t>
            </a:r>
          </a:p>
          <a:p>
            <a:pPr lvl="1" fontAlgn="base"/>
            <a:r>
              <a:rPr lang="en-US" i="1" dirty="0">
                <a:solidFill>
                  <a:srgbClr val="000000"/>
                </a:solidFill>
              </a:rPr>
              <a:t>Answer provided by instructor based on example claim selected.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evidence is needed, if any, to continue processing the claim</a:t>
            </a:r>
            <a:r>
              <a:rPr lang="en-US" dirty="0" smtClean="0"/>
              <a:t>?</a:t>
            </a:r>
            <a:endParaRPr lang="en-US" dirty="0"/>
          </a:p>
          <a:p>
            <a:pPr lvl="1" fontAlgn="base"/>
            <a:r>
              <a:rPr lang="en-US" i="1" dirty="0">
                <a:solidFill>
                  <a:srgbClr val="000000"/>
                </a:solidFill>
              </a:rPr>
              <a:t>Answer provided by instructor based on example claim selected.</a:t>
            </a:r>
            <a:endParaRPr lang="en-US" dirty="0">
              <a:solidFill>
                <a:srgbClr val="000000"/>
              </a:solidFill>
            </a:endParaRPr>
          </a:p>
          <a:p>
            <a:pPr marL="457200" lvl="0" indent="-457200" fontAlgn="base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evidence needs to be requested, what is </a:t>
            </a:r>
            <a:r>
              <a:rPr lang="en-US" dirty="0" smtClean="0"/>
              <a:t>the deadline </a:t>
            </a:r>
            <a:r>
              <a:rPr lang="en-US" dirty="0"/>
              <a:t>for evidence to be received?</a:t>
            </a:r>
          </a:p>
          <a:p>
            <a:pPr lvl="1" fontAlgn="base"/>
            <a:r>
              <a:rPr lang="en-US" i="1" dirty="0">
                <a:solidFill>
                  <a:srgbClr val="000000"/>
                </a:solidFill>
              </a:rPr>
              <a:t>Answer provided by instructor based on example claim selected</a:t>
            </a:r>
            <a:r>
              <a:rPr lang="en-US" i="1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1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Group </a:t>
            </a:r>
            <a:r>
              <a:rPr lang="en-US" dirty="0" smtClean="0"/>
              <a:t>Activity—What’s </a:t>
            </a:r>
            <a:r>
              <a:rPr lang="en-US" dirty="0"/>
              <a:t>Your Next Step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Claim 3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 fontAlgn="base">
              <a:buFont typeface="+mj-lt"/>
              <a:buAutoNum type="arabicPeriod"/>
            </a:pPr>
            <a:r>
              <a:rPr lang="en-US" dirty="0"/>
              <a:t>Based on your review, do you need to contact the claimant?</a:t>
            </a:r>
          </a:p>
          <a:p>
            <a:pPr lvl="1" fontAlgn="base"/>
            <a:r>
              <a:rPr lang="en-US" i="1" dirty="0">
                <a:solidFill>
                  <a:srgbClr val="000000"/>
                </a:solidFill>
              </a:rPr>
              <a:t>Answer provided by instructor based on example claim selected.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7200" fontAlgn="base">
              <a:buFont typeface="+mj-lt"/>
              <a:buAutoNum type="arabicPeriod"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evidence is needed, if any, to continue processing the claim</a:t>
            </a:r>
            <a:r>
              <a:rPr lang="en-US" dirty="0" smtClean="0"/>
              <a:t>?</a:t>
            </a:r>
            <a:endParaRPr lang="en-US" dirty="0"/>
          </a:p>
          <a:p>
            <a:pPr lvl="1" fontAlgn="base"/>
            <a:r>
              <a:rPr lang="en-US" i="1" dirty="0">
                <a:solidFill>
                  <a:srgbClr val="000000"/>
                </a:solidFill>
              </a:rPr>
              <a:t>Answer provided by instructor based on example claim selected</a:t>
            </a:r>
            <a:r>
              <a:rPr lang="en-US" i="1" dirty="0"/>
              <a:t>.</a:t>
            </a:r>
            <a:endParaRPr lang="en-US" dirty="0"/>
          </a:p>
          <a:p>
            <a:pPr marL="457200" lvl="0" indent="-457200" fontAlgn="base">
              <a:buFont typeface="+mj-lt"/>
              <a:buAutoNum type="arabicPeriod"/>
            </a:pPr>
            <a:r>
              <a:rPr lang="en-US" dirty="0"/>
              <a:t>If evidence needs to be requested, what </a:t>
            </a:r>
            <a:r>
              <a:rPr lang="en-US" dirty="0" smtClean="0"/>
              <a:t>the is </a:t>
            </a:r>
            <a:r>
              <a:rPr lang="en-US" dirty="0"/>
              <a:t>deadline for evidence to be received?</a:t>
            </a:r>
          </a:p>
          <a:p>
            <a:pPr lvl="1" fontAlgn="base"/>
            <a:r>
              <a:rPr lang="en-US" i="1" dirty="0">
                <a:solidFill>
                  <a:srgbClr val="000000"/>
                </a:solidFill>
              </a:rPr>
              <a:t>Answer provided by instructor based on example claim selected</a:t>
            </a:r>
            <a:r>
              <a:rPr lang="en-US" i="1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18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Request Appointment of Fiduciary for Incompetency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572000" cy="5029200"/>
          </a:xfrm>
        </p:spPr>
        <p:txBody>
          <a:bodyPr>
            <a:normAutofit fontScale="85000" lnSpcReduction="20000"/>
          </a:bodyPr>
          <a:lstStyle/>
          <a:p>
            <a:pPr lvl="0" fontAlgn="base"/>
            <a:r>
              <a:rPr lang="en-US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You will have pension claims that indicate a beneficiary may be incompetent and fiduciary may need to be appointed</a:t>
            </a:r>
          </a:p>
          <a:p>
            <a:pPr lvl="0" fontAlgn="base"/>
            <a:r>
              <a:rPr lang="en-US" dirty="0"/>
              <a:t>Request Appointment of Fiduciary </a:t>
            </a:r>
            <a:r>
              <a:rPr lang="en-US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objectives:</a:t>
            </a:r>
            <a:endParaRPr lang="en-US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/>
            <a:r>
              <a:rPr lang="en-US" dirty="0"/>
              <a:t>Request appointment of a fiduciary for an incompetency claim.</a:t>
            </a:r>
          </a:p>
          <a:p>
            <a:pPr lvl="2"/>
            <a:r>
              <a:rPr lang="en-US" dirty="0"/>
              <a:t>Recognize incompetency indicators.</a:t>
            </a:r>
          </a:p>
          <a:p>
            <a:pPr lvl="2"/>
            <a:r>
              <a:rPr lang="en-US" dirty="0"/>
              <a:t>Confirm beneficiary has been proposed </a:t>
            </a:r>
            <a:r>
              <a:rPr lang="en-US" dirty="0" smtClean="0"/>
              <a:t>incompetent </a:t>
            </a:r>
            <a:r>
              <a:rPr lang="en-US" dirty="0"/>
              <a:t>by the RVSR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Process award.</a:t>
            </a:r>
          </a:p>
          <a:p>
            <a:pPr lvl="2"/>
            <a:r>
              <a:rPr lang="en-US" dirty="0"/>
              <a:t>Identify the elements of the proposed notice of incompetency </a:t>
            </a:r>
            <a:r>
              <a:rPr lang="en-US" dirty="0" smtClean="0"/>
              <a:t>rating</a:t>
            </a:r>
            <a:r>
              <a:rPr lang="en-US" dirty="0"/>
              <a:t>.</a:t>
            </a:r>
          </a:p>
        </p:txBody>
      </p:sp>
      <p:pic>
        <p:nvPicPr>
          <p:cNvPr id="9" name="Content Placeholder 8" descr="Vertical diagram with the five lessons of  Phase 5, Part 2 from top to bottom:&#10;Overview of the Development Process &#10;Request Appointment of Fiduciary for Incompetency Claims is highlighted" title="Phase 5, Part 2 lessons diagram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038600" cy="194095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9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Request Appointment of </a:t>
            </a:r>
            <a:r>
              <a:rPr lang="en-US" dirty="0" smtClean="0"/>
              <a:t>Fiduciary</a:t>
            </a:r>
            <a:br>
              <a:rPr lang="en-US" dirty="0" smtClean="0"/>
            </a:br>
            <a:r>
              <a:rPr lang="en-US" dirty="0" smtClean="0"/>
              <a:t>Question Writing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Appendix B: </a:t>
            </a:r>
            <a:r>
              <a:rPr lang="en-US" dirty="0"/>
              <a:t>Question and Answer Worksheet to write any questions regarding </a:t>
            </a:r>
            <a:r>
              <a:rPr lang="en-US" dirty="0" smtClean="0"/>
              <a:t>requesting appointment of a fiduciary.</a:t>
            </a:r>
            <a:endParaRPr lang="en-US" dirty="0"/>
          </a:p>
          <a:p>
            <a:pPr lvl="1"/>
            <a:r>
              <a:rPr lang="en-US" dirty="0"/>
              <a:t>Questions will be answered at the end of this </a:t>
            </a:r>
            <a:r>
              <a:rPr lang="en-US" dirty="0" smtClean="0"/>
              <a:t>knowledge check preparation.</a:t>
            </a:r>
            <a:endParaRPr lang="en-US" dirty="0"/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04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</a:t>
            </a:r>
            <a:r>
              <a:rPr lang="en-US" dirty="0" smtClean="0"/>
              <a:t>Activity—Request Appointment of a</a:t>
            </a:r>
            <a:br>
              <a:rPr lang="en-US" dirty="0" smtClean="0"/>
            </a:br>
            <a:r>
              <a:rPr lang="en-US" dirty="0" smtClean="0"/>
              <a:t>Fiduciary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/>
              <a:t>Divide into groups of three.</a:t>
            </a:r>
          </a:p>
          <a:p>
            <a:pPr lvl="1"/>
            <a:r>
              <a:rPr lang="en-US" dirty="0" smtClean="0"/>
              <a:t>Review Claim </a:t>
            </a:r>
            <a:r>
              <a:rPr lang="en-US" dirty="0"/>
              <a:t>4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/>
              <a:t>Complete Appendix A: Part C—Request Appointment of a Fiduciary Worksheet using the references provided in the exercise.</a:t>
            </a:r>
          </a:p>
          <a:p>
            <a:pPr lvl="1"/>
            <a:r>
              <a:rPr lang="en-US" dirty="0"/>
              <a:t>Be prepared to share your finished activity with other groups.</a:t>
            </a:r>
          </a:p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Time allowed: </a:t>
            </a:r>
            <a:r>
              <a:rPr lang="en-US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10 </a:t>
            </a:r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3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Activity—Request </a:t>
            </a:r>
            <a:r>
              <a:rPr lang="en-US" dirty="0"/>
              <a:t>Appointment of a </a:t>
            </a:r>
            <a:br>
              <a:rPr lang="en-US" dirty="0"/>
            </a:br>
            <a:r>
              <a:rPr lang="en-US" dirty="0" smtClean="0"/>
              <a:t>Fiduciary Claim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200" dirty="0"/>
              <a:t>Does the claim indicate incompetency? Explain why or why not.</a:t>
            </a:r>
          </a:p>
          <a:p>
            <a:pPr lvl="1"/>
            <a:r>
              <a:rPr lang="en-US" sz="2200" i="1" dirty="0">
                <a:solidFill>
                  <a:srgbClr val="000000"/>
                </a:solidFill>
              </a:rPr>
              <a:t>Answer provided by instructor based on example claim selected</a:t>
            </a:r>
            <a:r>
              <a:rPr lang="en-US" sz="2200" i="1" dirty="0" smtClean="0">
                <a:solidFill>
                  <a:srgbClr val="000000"/>
                </a:solidFill>
              </a:rPr>
              <a:t>.</a:t>
            </a:r>
            <a:endParaRPr lang="en-US" sz="2200" dirty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/>
              <a:t>Does the beneficiary have a proposed rating of incompetency?</a:t>
            </a:r>
          </a:p>
          <a:p>
            <a:pPr lvl="1"/>
            <a:r>
              <a:rPr lang="en-US" sz="2200" i="1" dirty="0" smtClean="0">
                <a:solidFill>
                  <a:srgbClr val="000000"/>
                </a:solidFill>
              </a:rPr>
              <a:t>Answer provided by instructor based on example claim selected.</a:t>
            </a:r>
            <a:endParaRPr lang="en-US" sz="2200" dirty="0" smtClean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 smtClean="0"/>
              <a:t>What </a:t>
            </a:r>
            <a:r>
              <a:rPr lang="en-US" sz="2200" dirty="0"/>
              <a:t>information should you include when notifying the beneficiary of the Brady Bill?</a:t>
            </a:r>
          </a:p>
          <a:p>
            <a:pPr lvl="1"/>
            <a:r>
              <a:rPr lang="en-US" sz="2200" i="1" dirty="0">
                <a:solidFill>
                  <a:srgbClr val="000000"/>
                </a:solidFill>
              </a:rPr>
              <a:t>Answer provided by instructor based on example claim selected</a:t>
            </a:r>
            <a:r>
              <a:rPr lang="en-US" sz="2200" i="1" dirty="0" smtClean="0">
                <a:solidFill>
                  <a:srgbClr val="000000"/>
                </a:solidFill>
              </a:rPr>
              <a:t>.</a:t>
            </a:r>
            <a:endParaRPr lang="en-US" sz="2200" dirty="0">
              <a:solidFill>
                <a:srgbClr val="000000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200" dirty="0"/>
              <a:t>Based on the information in the claim, do you need to </a:t>
            </a:r>
            <a:r>
              <a:rPr lang="en-US" sz="2200" dirty="0" smtClean="0"/>
              <a:t>prepare </a:t>
            </a:r>
            <a:r>
              <a:rPr lang="en-US" sz="2200" dirty="0"/>
              <a:t>VA Form 21-592, Request for Appointment of a Fiduciary, Custodian or Guardian? Explain why or why not.</a:t>
            </a:r>
          </a:p>
          <a:p>
            <a:pPr lvl="1"/>
            <a:r>
              <a:rPr lang="en-US" sz="2200" i="1" dirty="0">
                <a:solidFill>
                  <a:srgbClr val="000000"/>
                </a:solidFill>
              </a:rPr>
              <a:t>Answer provided by instructor based on example claim selected</a:t>
            </a:r>
            <a:r>
              <a:rPr lang="en-US" sz="2200" i="1" dirty="0" smtClean="0">
                <a:solidFill>
                  <a:srgbClr val="000000"/>
                </a:solidFill>
              </a:rPr>
              <a:t>.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5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Here</a:t>
            </a:r>
            <a:endParaRPr lang="en-US" dirty="0"/>
          </a:p>
        </p:txBody>
      </p:sp>
      <p:pic>
        <p:nvPicPr>
          <p:cNvPr id="8" name="Content Placeholder 7" descr="Vertical flowchart with two columns showing the six phases of the PMC VSR course highlighting Phase 5 and a branch from Phase 5 showing its individual parts. In the left column, starting from the top, the phases are: Phase 1, Mandatory Training; Phase 2, PMC VSR Foundation; Phase 3, PMC VSR Resources; Phase 4, Introduction to Pension Management; Phase 5, Stages; and Phase 6, Processing Claims.&#10;Phase 5 branches to the right column of the flow chart showing the parts of Phase 5 and highlighting Part 2. From the top, the parts are: Phase 5 Part 1, Determine Eligibility; Phase 5 Part 2, Process a Claim; Phase 5 Part 3, Promulgate Non-rating or rating Decision; Phase 5 Part 4, Prepare Decision Notice; and Phase 5 Part 5, Award Adjustment." title="PMC VSR Phase 5, Part 2—Process a Claim Diagram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184" y="1447800"/>
            <a:ext cx="5341631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12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and Answer Forum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</a:t>
            </a:r>
            <a:endParaRPr lang="en-US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1"/>
            <a:r>
              <a:rPr lang="en-US" dirty="0"/>
              <a:t>Divide into groups of three or four.</a:t>
            </a:r>
          </a:p>
          <a:p>
            <a:pPr lvl="1"/>
            <a:r>
              <a:rPr lang="en-US" dirty="0"/>
              <a:t>Review the Appendix </a:t>
            </a:r>
            <a:r>
              <a:rPr lang="en-US" dirty="0" smtClean="0"/>
              <a:t>B: Question </a:t>
            </a:r>
            <a:r>
              <a:rPr lang="en-US" dirty="0"/>
              <a:t>and Answer Worksheet with your group.</a:t>
            </a:r>
          </a:p>
          <a:p>
            <a:pPr lvl="1"/>
            <a:r>
              <a:rPr lang="en-US" dirty="0"/>
              <a:t>Mark any questions that need further clarification from the instructor.</a:t>
            </a:r>
          </a:p>
          <a:p>
            <a:r>
              <a:rPr lang="en-US" dirty="0"/>
              <a:t>Time allowed: </a:t>
            </a:r>
            <a:r>
              <a:rPr lang="en-US" dirty="0" smtClean="0"/>
              <a:t>10 </a:t>
            </a:r>
            <a:r>
              <a:rPr lang="en-US" dirty="0"/>
              <a:t>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74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and Answer Clarification </a:t>
            </a:r>
            <a:endParaRPr lang="en-US" dirty="0"/>
          </a:p>
        </p:txBody>
      </p:sp>
      <p:pic>
        <p:nvPicPr>
          <p:cNvPr id="6" name="Content Placeholder 5" descr="This icon prompts you to ask trainees a discussion question or to ask trainees if they have any questions before proceeding with instruction.&#10;" title="Question Icon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53381"/>
            <a:ext cx="41148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05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Phase 5, Part 2: Process a Claim Knowledge Check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840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It Matters!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 smtClean="0"/>
              <a:t>PMC VSRs review </a:t>
            </a:r>
            <a:r>
              <a:rPr lang="en-US" dirty="0"/>
              <a:t>all pieces of information and evidence to determine the type of claim and how it should be processed</a:t>
            </a:r>
            <a:r>
              <a:rPr lang="en-US" dirty="0" smtClean="0"/>
              <a:t>. This includes:</a:t>
            </a:r>
          </a:p>
          <a:p>
            <a:r>
              <a:rPr lang="en-US" dirty="0" smtClean="0"/>
              <a:t>Developing </a:t>
            </a:r>
            <a:r>
              <a:rPr lang="en-US" dirty="0"/>
              <a:t>for information/evidence needed to fulfill duty to </a:t>
            </a:r>
            <a:r>
              <a:rPr lang="en-US" dirty="0" smtClean="0"/>
              <a:t>assist for various types of claims.</a:t>
            </a:r>
          </a:p>
          <a:p>
            <a:r>
              <a:rPr lang="en-US" dirty="0" smtClean="0"/>
              <a:t>Requesting </a:t>
            </a:r>
            <a:r>
              <a:rPr lang="en-US" dirty="0"/>
              <a:t>appointment of a fiduciary for an incompetency </a:t>
            </a:r>
            <a:r>
              <a:rPr lang="en-US" dirty="0" smtClean="0"/>
              <a:t>claim.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24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Check</a:t>
            </a:r>
            <a:endParaRPr lang="en-US" dirty="0"/>
          </a:p>
        </p:txBody>
      </p:sp>
      <p:pic>
        <p:nvPicPr>
          <p:cNvPr id="8" name="Content Placeholder 7" descr="Vertical flowchart showing the five parts of Phase 5 of the PMC VSR course with the corresponding posttests. Phase 5 Part 2 Knowledge Check is highlighted. From the top, the parts are: Phase 5 Part 1, Determine Eligibility; Phase 5 Part 2, Process a Claim; Phase 5 Part 3, Promulgate Non-Rating or Rating Decision; Phase 5 Part 4, Prepare Decision Notice and Phase 5, Part 5, Award Adjustments.&#10;" title="PMC VSR Phase 5 Part 2 Knowledge Check Diagram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734924"/>
            <a:ext cx="3528765" cy="57420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47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Check Preparation </a:t>
            </a:r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</a:t>
            </a:r>
            <a:r>
              <a:rPr lang="en-US" dirty="0" smtClean="0"/>
              <a:t>preparation </a:t>
            </a:r>
            <a:r>
              <a:rPr lang="en-US" dirty="0"/>
              <a:t>will consist of the following:</a:t>
            </a:r>
          </a:p>
          <a:p>
            <a:r>
              <a:rPr lang="en-US" dirty="0"/>
              <a:t>Lesson objectives review</a:t>
            </a:r>
          </a:p>
          <a:p>
            <a:r>
              <a:rPr lang="en-US" dirty="0"/>
              <a:t>Partner activities</a:t>
            </a:r>
          </a:p>
          <a:p>
            <a:r>
              <a:rPr lang="en-US" dirty="0"/>
              <a:t>Question/answer forum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3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5, Part 2 Lessons</a:t>
            </a:r>
            <a:endParaRPr lang="en-US" dirty="0"/>
          </a:p>
        </p:txBody>
      </p:sp>
      <p:pic>
        <p:nvPicPr>
          <p:cNvPr id="7" name="Content Placeholder 6" descr="Vertical diagram with the five lessons of  Phase 5, Part 2 from top to bottom;&#10;Overview of the Development Process&#10;Request Appointment of Fiduciary for Incompetency Claims  &#10;" title="Phase 5 Part 2 Lessons Diagram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2" y="1881981"/>
            <a:ext cx="7610475" cy="3657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76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</a:t>
            </a:r>
            <a:r>
              <a:rPr lang="en-US" dirty="0" smtClean="0"/>
              <a:t>the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267200" cy="4525963"/>
          </a:xfrm>
        </p:spPr>
        <p:txBody>
          <a:bodyPr>
            <a:normAutofit/>
          </a:bodyPr>
          <a:lstStyle/>
          <a:p>
            <a:pPr lvl="0" fontAlgn="base"/>
            <a:r>
              <a:rPr lang="en-US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Develop for information/evidence needed to fulfill duty to assist.</a:t>
            </a:r>
            <a:endParaRPr lang="en-US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lvl="0" fontAlgn="base"/>
            <a:r>
              <a:rPr lang="en-US" dirty="0" smtClean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Objectives:</a:t>
            </a:r>
          </a:p>
          <a:p>
            <a:pPr lvl="1" fontAlgn="base"/>
            <a:r>
              <a:rPr lang="en-US" dirty="0" smtClean="0"/>
              <a:t>Define key terms used by PMC VSRs in development of a claim.</a:t>
            </a:r>
            <a:endParaRPr lang="en-US" dirty="0"/>
          </a:p>
          <a:p>
            <a:pPr lvl="1" fontAlgn="base"/>
            <a:r>
              <a:rPr lang="en-US" dirty="0" smtClean="0"/>
              <a:t>Describe the common steps in development.</a:t>
            </a:r>
            <a:endParaRPr lang="en-US" dirty="0"/>
          </a:p>
        </p:txBody>
      </p:sp>
      <p:pic>
        <p:nvPicPr>
          <p:cNvPr id="10" name="Content Placeholder 9" descr="Vertical diagram with the five lessons of  Phase 5, Part 2 from top to bottom:&#10;Overview of the Development Process is highlighted&#10;Request Appointment of Fiduciary for Incompetency Claims" title="Phase 5 Part 2 Lessons Diagram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038600" cy="194095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9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Overview of the Development </a:t>
            </a:r>
            <a:r>
              <a:rPr lang="en-US" dirty="0" smtClean="0"/>
              <a:t>Process </a:t>
            </a:r>
            <a:br>
              <a:rPr lang="en-US" dirty="0" smtClean="0"/>
            </a:br>
            <a:r>
              <a:rPr lang="en-US" dirty="0" smtClean="0"/>
              <a:t>Question Writing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Instructions:</a:t>
            </a:r>
          </a:p>
          <a:p>
            <a:pPr lvl="1"/>
            <a:r>
              <a:rPr lang="en-US" dirty="0"/>
              <a:t>Use </a:t>
            </a:r>
            <a:r>
              <a:rPr lang="en-US" dirty="0" smtClean="0"/>
              <a:t>Appendix B: </a:t>
            </a:r>
            <a:r>
              <a:rPr lang="en-US" dirty="0"/>
              <a:t>Question and Answer Worksheet to write any questions regarding </a:t>
            </a:r>
            <a:r>
              <a:rPr lang="en-US" dirty="0" smtClean="0"/>
              <a:t>overview of the development process.</a:t>
            </a:r>
            <a:endParaRPr lang="en-US" dirty="0"/>
          </a:p>
          <a:p>
            <a:pPr lvl="1"/>
            <a:r>
              <a:rPr lang="en-US" dirty="0"/>
              <a:t>Questions will be answered at the end of this </a:t>
            </a:r>
            <a:r>
              <a:rPr lang="en-US" dirty="0" smtClean="0"/>
              <a:t>preparation.</a:t>
            </a:r>
            <a:endParaRPr lang="en-US" dirty="0"/>
          </a:p>
          <a:p>
            <a:r>
              <a:rPr lang="en-US" dirty="0"/>
              <a:t>Time allowed: 5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Matching Activity—Key Terms Used When </a:t>
            </a:r>
            <a:br>
              <a:rPr lang="en-US" dirty="0" smtClean="0"/>
            </a:br>
            <a:r>
              <a:rPr lang="en-US" dirty="0" smtClean="0"/>
              <a:t>Developing a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25963"/>
          </a:xfrm>
        </p:spPr>
        <p:txBody>
          <a:bodyPr>
            <a:normAutofit/>
          </a:bodyPr>
          <a:lstStyle/>
          <a:p>
            <a:pPr lvl="0" fontAlgn="base"/>
            <a:r>
              <a:rPr lang="en-US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Instructions: </a:t>
            </a:r>
          </a:p>
          <a:p>
            <a:pPr lvl="1"/>
            <a:r>
              <a:rPr lang="en-US" dirty="0" smtClean="0"/>
              <a:t>Match the terms with the correct description provided </a:t>
            </a:r>
            <a:r>
              <a:rPr lang="en-US" dirty="0"/>
              <a:t>in Appendix A: Part </a:t>
            </a:r>
            <a:r>
              <a:rPr lang="en-US" dirty="0" smtClean="0"/>
              <a:t>A—Key Terms Used When Developing a Claim.</a:t>
            </a:r>
          </a:p>
          <a:p>
            <a:pPr lvl="1"/>
            <a:r>
              <a:rPr lang="en-US" dirty="0" smtClean="0"/>
              <a:t>Use the </a:t>
            </a:r>
            <a:r>
              <a:rPr lang="en-US" b="1" dirty="0" smtClean="0"/>
              <a:t>Develop </a:t>
            </a:r>
            <a:r>
              <a:rPr lang="en-US" b="1" dirty="0"/>
              <a:t>for Missing Information/Evidence </a:t>
            </a:r>
            <a:r>
              <a:rPr lang="en-US" dirty="0"/>
              <a:t>job aid </a:t>
            </a:r>
            <a:r>
              <a:rPr lang="en-US" dirty="0" smtClean="0"/>
              <a:t>to assist in matching the terms.</a:t>
            </a:r>
            <a:endParaRPr lang="en-US" dirty="0"/>
          </a:p>
          <a:p>
            <a:pPr lvl="1"/>
            <a:r>
              <a:rPr lang="en-US" dirty="0" smtClean="0"/>
              <a:t>Compare your finished activity with another trainee in the class.</a:t>
            </a:r>
            <a:endParaRPr lang="en-US" dirty="0"/>
          </a:p>
          <a:p>
            <a:r>
              <a:rPr lang="en-US" dirty="0"/>
              <a:t>Time allowed: </a:t>
            </a:r>
            <a:r>
              <a:rPr lang="en-US" dirty="0" smtClean="0"/>
              <a:t>5 minutes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40F6C-36E6-4965-9D21-698197C3108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Phase 5, Part 2: Knowledge Check Preparation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01/30/17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32183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D1B2101C81B4FAAE93BAF8CBD5771" ma:contentTypeVersion="0" ma:contentTypeDescription="Create a new document." ma:contentTypeScope="" ma:versionID="f354e12e09db2adbc84ddcf777b446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022916f55ab85163ee9a5069dec31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589B4C-95E5-4A69-A5B6-12ACA6FFF17A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3FFBF52-CA27-49CE-BC0D-6472A767BE0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1F1358-BEEC-4938-80C5-583AE22DB1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28414</TotalTime>
  <Words>1303</Words>
  <Application>Microsoft Office PowerPoint</Application>
  <PresentationFormat>On-screen Show (4:3)</PresentationFormat>
  <Paragraphs>197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Courier New</vt:lpstr>
      <vt:lpstr>1_Office Theme</vt:lpstr>
      <vt:lpstr>Phase 5, Part 2: Knowledge Check Preparation</vt:lpstr>
      <vt:lpstr>You Are Here</vt:lpstr>
      <vt:lpstr>Why It Matters!</vt:lpstr>
      <vt:lpstr>Knowledge Check</vt:lpstr>
      <vt:lpstr>Knowledge Check Preparation Overview</vt:lpstr>
      <vt:lpstr>Phase 5, Part 2 Lessons</vt:lpstr>
      <vt:lpstr>Overview of the Development Process</vt:lpstr>
      <vt:lpstr>Overview of the Development Process  Question Writing Opportunity</vt:lpstr>
      <vt:lpstr>Matching Activity—Key Terms Used When  Developing a Claim</vt:lpstr>
      <vt:lpstr>Matching Activity—Key Terms Used When  Developing a Claim Answers (1 of 2)</vt:lpstr>
      <vt:lpstr>Matching Activity—Key Terms Used When  Developing a Claim Answers (2 of 2)</vt:lpstr>
      <vt:lpstr>Group Activity—What’s Your Next Step?</vt:lpstr>
      <vt:lpstr>Group Activity—What’s Your Next Step? Claim 1 Answers</vt:lpstr>
      <vt:lpstr>Group Activity—What’s Your Next Step? Claim 2 Answers</vt:lpstr>
      <vt:lpstr>Group Activity—What’s Your Next Step? Claim 3 Answers</vt:lpstr>
      <vt:lpstr>Request Appointment of Fiduciary for Incompetency Claims</vt:lpstr>
      <vt:lpstr>Request Appointment of Fiduciary Question Writing Opportunity</vt:lpstr>
      <vt:lpstr>Group Activity—Request Appointment of a Fiduciary</vt:lpstr>
      <vt:lpstr>Partner Activity—Request Appointment of a  Fiduciary Claim Answers</vt:lpstr>
      <vt:lpstr>Question and Answer Forum </vt:lpstr>
      <vt:lpstr>Question and Answer Clarification </vt:lpstr>
      <vt:lpstr>What’s Next?</vt:lpstr>
    </vt:vector>
  </TitlesOfParts>
  <Company>Department of Veterans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5, Part 2: Knowledge Check Preparation</dc:title>
  <dc:creator>Pension and Fiduciary Service</dc:creator>
  <cp:lastModifiedBy>Bohannon, Christa L</cp:lastModifiedBy>
  <cp:revision>689</cp:revision>
  <cp:lastPrinted>2014-12-11T15:38:44Z</cp:lastPrinted>
  <dcterms:created xsi:type="dcterms:W3CDTF">2014-09-26T18:35:36Z</dcterms:created>
  <dcterms:modified xsi:type="dcterms:W3CDTF">2017-09-21T18:50:28Z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0x010100F00D1B2101C81B4FAAE93BAF8CBD5771</vt:lpwstr>
  </property>
</Properties>
</file>