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5"/>
  </p:sldMasterIdLst>
  <p:notesMasterIdLst>
    <p:notesMasterId r:id="rId57"/>
  </p:notesMasterIdLst>
  <p:handoutMasterIdLst>
    <p:handoutMasterId r:id="rId58"/>
  </p:handoutMasterIdLst>
  <p:sldIdLst>
    <p:sldId id="256" r:id="rId6"/>
    <p:sldId id="258" r:id="rId7"/>
    <p:sldId id="295" r:id="rId8"/>
    <p:sldId id="260" r:id="rId9"/>
    <p:sldId id="324" r:id="rId10"/>
    <p:sldId id="370" r:id="rId11"/>
    <p:sldId id="334" r:id="rId12"/>
    <p:sldId id="316" r:id="rId13"/>
    <p:sldId id="299" r:id="rId14"/>
    <p:sldId id="317" r:id="rId15"/>
    <p:sldId id="371" r:id="rId16"/>
    <p:sldId id="335" r:id="rId17"/>
    <p:sldId id="364" r:id="rId18"/>
    <p:sldId id="310" r:id="rId19"/>
    <p:sldId id="372" r:id="rId20"/>
    <p:sldId id="329" r:id="rId21"/>
    <p:sldId id="336" r:id="rId22"/>
    <p:sldId id="337" r:id="rId23"/>
    <p:sldId id="343" r:id="rId24"/>
    <p:sldId id="373" r:id="rId25"/>
    <p:sldId id="344" r:id="rId26"/>
    <p:sldId id="365" r:id="rId27"/>
    <p:sldId id="374" r:id="rId28"/>
    <p:sldId id="391" r:id="rId29"/>
    <p:sldId id="377" r:id="rId30"/>
    <p:sldId id="375" r:id="rId31"/>
    <p:sldId id="376" r:id="rId32"/>
    <p:sldId id="378" r:id="rId33"/>
    <p:sldId id="379" r:id="rId34"/>
    <p:sldId id="380" r:id="rId35"/>
    <p:sldId id="351" r:id="rId36"/>
    <p:sldId id="381" r:id="rId37"/>
    <p:sldId id="363" r:id="rId38"/>
    <p:sldId id="356" r:id="rId39"/>
    <p:sldId id="361" r:id="rId40"/>
    <p:sldId id="366" r:id="rId41"/>
    <p:sldId id="385" r:id="rId42"/>
    <p:sldId id="368" r:id="rId43"/>
    <p:sldId id="367" r:id="rId44"/>
    <p:sldId id="369" r:id="rId45"/>
    <p:sldId id="382" r:id="rId46"/>
    <p:sldId id="383" r:id="rId47"/>
    <p:sldId id="384" r:id="rId48"/>
    <p:sldId id="386" r:id="rId49"/>
    <p:sldId id="387" r:id="rId50"/>
    <p:sldId id="388" r:id="rId51"/>
    <p:sldId id="389" r:id="rId52"/>
    <p:sldId id="390" r:id="rId53"/>
    <p:sldId id="263" r:id="rId54"/>
    <p:sldId id="333" r:id="rId55"/>
    <p:sldId id="264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y, Lindsay" initials="LF" lastIdx="3" clrIdx="0"/>
  <p:cmAuthor id="7" name="Mattos, Hector L., VBAVACO" initials="MV" lastIdx="5" clrIdx="7">
    <p:extLst>
      <p:ext uri="{19B8F6BF-5375-455C-9EA6-DF929625EA0E}">
        <p15:presenceInfo xmlns:p15="http://schemas.microsoft.com/office/powerpoint/2012/main" userId="S::hector.mattos@va.gov::0a730db2-cd94-4cee-a4a1-b376b162454c" providerId="AD"/>
      </p:ext>
    </p:extLst>
  </p:cmAuthor>
  <p:cmAuthor id="1" name="Stevens, Denise R" initials="SDR" lastIdx="2" clrIdx="1"/>
  <p:cmAuthor id="8" name="Akridge, Bisheba D., VBAVACO" initials="AV" lastIdx="1" clrIdx="8">
    <p:extLst>
      <p:ext uri="{19B8F6BF-5375-455C-9EA6-DF929625EA0E}">
        <p15:presenceInfo xmlns:p15="http://schemas.microsoft.com/office/powerpoint/2012/main" userId="S::bisheba.akridge@va.gov::8c732568-38ca-4372-b77f-c5d2ff78d148" providerId="AD"/>
      </p:ext>
    </p:extLst>
  </p:cmAuthor>
  <p:cmAuthor id="2" name="Marchand, Christy" initials="CM" lastIdx="3" clrIdx="2"/>
  <p:cmAuthor id="3" name="Virnig, Lori B" initials="VLB" lastIdx="7" clrIdx="3"/>
  <p:cmAuthor id="4" name="O'Malley, Damara, VBASTPL" initials="DO" lastIdx="1" clrIdx="4"/>
  <p:cmAuthor id="5" name="Bohn, Madelyn, VBASTPL" initials="MMB" lastIdx="1" clrIdx="5"/>
  <p:cmAuthor id="6" name="Woltjer, Holly M., VBASTPL" initials="WHMV" lastIdx="6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CB0F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8D001-7D23-44AC-8D76-357CB440D809}" v="22" dt="2022-03-03T15:59:52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82861" autoAdjust="0"/>
  </p:normalViewPr>
  <p:slideViewPr>
    <p:cSldViewPr>
      <p:cViewPr varScale="1">
        <p:scale>
          <a:sx n="105" d="100"/>
          <a:sy n="105" d="100"/>
        </p:scale>
        <p:origin x="10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320"/>
    </p:cViewPr>
  </p:sorterViewPr>
  <p:notesViewPr>
    <p:cSldViewPr showGuides="1">
      <p:cViewPr>
        <p:scale>
          <a:sx n="100" d="100"/>
          <a:sy n="100" d="100"/>
        </p:scale>
        <p:origin x="-3504" y="4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A2075-98B9-4791-924D-BCBF59D29E03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40719C-029C-4423-9A7A-7DEA086ABC7B}">
      <dgm:prSet/>
      <dgm:spPr/>
      <dgm:t>
        <a:bodyPr/>
        <a:lstStyle/>
        <a:p>
          <a:r>
            <a:rPr lang="en-US" dirty="0"/>
            <a:t>Lesson</a:t>
          </a:r>
        </a:p>
      </dgm:t>
    </dgm:pt>
    <dgm:pt modelId="{8378B9B2-A785-476D-8FD3-278F4007660E}" type="parTrans" cxnId="{305E9195-BE31-41D2-AADC-F4F69D49CF47}">
      <dgm:prSet/>
      <dgm:spPr/>
      <dgm:t>
        <a:bodyPr/>
        <a:lstStyle/>
        <a:p>
          <a:endParaRPr lang="en-US"/>
        </a:p>
      </dgm:t>
    </dgm:pt>
    <dgm:pt modelId="{0E2F5123-391D-400D-AB46-65293E02D7B1}" type="sibTrans" cxnId="{305E9195-BE31-41D2-AADC-F4F69D49CF47}">
      <dgm:prSet/>
      <dgm:spPr/>
      <dgm:t>
        <a:bodyPr/>
        <a:lstStyle/>
        <a:p>
          <a:endParaRPr lang="en-US"/>
        </a:p>
      </dgm:t>
    </dgm:pt>
    <dgm:pt modelId="{FE38EEE8-A035-4763-882E-9FE914ABF712}">
      <dgm:prSet/>
      <dgm:spPr/>
      <dgm:t>
        <a:bodyPr/>
        <a:lstStyle/>
        <a:p>
          <a:r>
            <a:rPr lang="en-US" dirty="0"/>
            <a:t>Lesson</a:t>
          </a:r>
        </a:p>
      </dgm:t>
    </dgm:pt>
    <dgm:pt modelId="{D169819F-3342-4411-A0B9-0063B1351F63}" type="parTrans" cxnId="{406E9722-6C41-48AA-B89D-7598F69B530D}">
      <dgm:prSet/>
      <dgm:spPr/>
      <dgm:t>
        <a:bodyPr/>
        <a:lstStyle/>
        <a:p>
          <a:endParaRPr lang="en-US"/>
        </a:p>
      </dgm:t>
    </dgm:pt>
    <dgm:pt modelId="{080FB66C-4536-4A55-B1A2-CE73DC67E9BA}" type="sibTrans" cxnId="{406E9722-6C41-48AA-B89D-7598F69B530D}">
      <dgm:prSet/>
      <dgm:spPr/>
      <dgm:t>
        <a:bodyPr/>
        <a:lstStyle/>
        <a:p>
          <a:endParaRPr lang="en-US"/>
        </a:p>
      </dgm:t>
    </dgm:pt>
    <dgm:pt modelId="{232A680E-1C5C-4469-A3A5-8531B9D4E0DC}">
      <dgm:prSet/>
      <dgm:spPr/>
      <dgm:t>
        <a:bodyPr/>
        <a:lstStyle/>
        <a:p>
          <a:r>
            <a:rPr lang="en-US" dirty="0"/>
            <a:t>Lesson</a:t>
          </a:r>
        </a:p>
      </dgm:t>
    </dgm:pt>
    <dgm:pt modelId="{3CCB4874-38F4-4829-A77C-A2C6B87AFB01}" type="parTrans" cxnId="{5692447F-67BB-42AE-9F2A-7A00444AAAF9}">
      <dgm:prSet/>
      <dgm:spPr/>
      <dgm:t>
        <a:bodyPr/>
        <a:lstStyle/>
        <a:p>
          <a:endParaRPr lang="en-US"/>
        </a:p>
      </dgm:t>
    </dgm:pt>
    <dgm:pt modelId="{3E590F60-3946-4B03-AEF9-DA373415B58E}" type="sibTrans" cxnId="{5692447F-67BB-42AE-9F2A-7A00444AAAF9}">
      <dgm:prSet/>
      <dgm:spPr/>
      <dgm:t>
        <a:bodyPr/>
        <a:lstStyle/>
        <a:p>
          <a:endParaRPr lang="en-US"/>
        </a:p>
      </dgm:t>
    </dgm:pt>
    <dgm:pt modelId="{0AACE96C-7235-4ADE-86AB-941C73221D6D}">
      <dgm:prSet/>
      <dgm:spPr/>
      <dgm:t>
        <a:bodyPr/>
        <a:lstStyle/>
        <a:p>
          <a:r>
            <a:rPr lang="en-US" dirty="0"/>
            <a:t>Lesson</a:t>
          </a:r>
        </a:p>
      </dgm:t>
    </dgm:pt>
    <dgm:pt modelId="{2DA579FA-837D-4988-BD34-D0A89F5B771F}" type="parTrans" cxnId="{FC7A1FE3-0809-4DE2-AA3B-86DCF25C49FD}">
      <dgm:prSet/>
      <dgm:spPr/>
      <dgm:t>
        <a:bodyPr/>
        <a:lstStyle/>
        <a:p>
          <a:endParaRPr lang="en-US"/>
        </a:p>
      </dgm:t>
    </dgm:pt>
    <dgm:pt modelId="{E6BF9F2B-C87B-46B6-8E5B-248B63495DA9}" type="sibTrans" cxnId="{FC7A1FE3-0809-4DE2-AA3B-86DCF25C49FD}">
      <dgm:prSet/>
      <dgm:spPr/>
      <dgm:t>
        <a:bodyPr/>
        <a:lstStyle/>
        <a:p>
          <a:endParaRPr lang="en-US"/>
        </a:p>
      </dgm:t>
    </dgm:pt>
    <dgm:pt modelId="{DAADB6D7-C10A-42BE-B985-4B527AA52569}">
      <dgm:prSet/>
      <dgm:spPr/>
      <dgm:t>
        <a:bodyPr/>
        <a:lstStyle/>
        <a:p>
          <a:r>
            <a:rPr lang="en-US" dirty="0"/>
            <a:t>Lesson</a:t>
          </a:r>
        </a:p>
      </dgm:t>
    </dgm:pt>
    <dgm:pt modelId="{5B833E15-B40A-4628-A1C7-5AD3617FB4F3}" type="parTrans" cxnId="{7F215AD0-3644-4AAA-8B7E-6C1CD26283D1}">
      <dgm:prSet/>
      <dgm:spPr/>
      <dgm:t>
        <a:bodyPr/>
        <a:lstStyle/>
        <a:p>
          <a:endParaRPr lang="en-US"/>
        </a:p>
      </dgm:t>
    </dgm:pt>
    <dgm:pt modelId="{81DE9F4E-BEC9-4CC3-ABD8-70D14BA34A76}" type="sibTrans" cxnId="{7F215AD0-3644-4AAA-8B7E-6C1CD26283D1}">
      <dgm:prSet/>
      <dgm:spPr/>
      <dgm:t>
        <a:bodyPr/>
        <a:lstStyle/>
        <a:p>
          <a:endParaRPr lang="en-US"/>
        </a:p>
      </dgm:t>
    </dgm:pt>
    <dgm:pt modelId="{95D4CDD9-5E17-4E7C-A21E-008FFE30DE78}">
      <dgm:prSet/>
      <dgm:spPr/>
      <dgm:t>
        <a:bodyPr/>
        <a:lstStyle/>
        <a:p>
          <a:r>
            <a:rPr lang="en-US" dirty="0"/>
            <a:t>Lesson</a:t>
          </a:r>
        </a:p>
      </dgm:t>
    </dgm:pt>
    <dgm:pt modelId="{20F9A33B-A205-4F62-897B-8F573544E6D3}" type="parTrans" cxnId="{1E5087BB-53F3-4A9E-AE9F-9536CDF85A1E}">
      <dgm:prSet/>
      <dgm:spPr/>
      <dgm:t>
        <a:bodyPr/>
        <a:lstStyle/>
        <a:p>
          <a:endParaRPr lang="en-US"/>
        </a:p>
      </dgm:t>
    </dgm:pt>
    <dgm:pt modelId="{A37D2D9A-DE8F-43A7-8AFC-125E67C1604E}" type="sibTrans" cxnId="{1E5087BB-53F3-4A9E-AE9F-9536CDF85A1E}">
      <dgm:prSet/>
      <dgm:spPr/>
      <dgm:t>
        <a:bodyPr/>
        <a:lstStyle/>
        <a:p>
          <a:endParaRPr lang="en-US"/>
        </a:p>
      </dgm:t>
    </dgm:pt>
    <dgm:pt modelId="{891DF8DD-AEBF-4B53-B384-C271FE1D8659}">
      <dgm:prSet/>
      <dgm:spPr/>
      <dgm:t>
        <a:bodyPr/>
        <a:lstStyle/>
        <a:p>
          <a:r>
            <a:rPr lang="en-US" dirty="0"/>
            <a:t>Lesson</a:t>
          </a:r>
        </a:p>
      </dgm:t>
    </dgm:pt>
    <dgm:pt modelId="{81082DD7-1896-4C7E-8637-27D31F982BA8}" type="parTrans" cxnId="{1C7EB3EE-DF28-44CD-A01B-7668E0AB64EF}">
      <dgm:prSet/>
      <dgm:spPr/>
      <dgm:t>
        <a:bodyPr/>
        <a:lstStyle/>
        <a:p>
          <a:endParaRPr lang="en-US"/>
        </a:p>
      </dgm:t>
    </dgm:pt>
    <dgm:pt modelId="{4D54D0A1-9125-4824-82E4-8AE21E005833}" type="sibTrans" cxnId="{1C7EB3EE-DF28-44CD-A01B-7668E0AB64EF}">
      <dgm:prSet/>
      <dgm:spPr/>
      <dgm:t>
        <a:bodyPr/>
        <a:lstStyle/>
        <a:p>
          <a:endParaRPr lang="en-US"/>
        </a:p>
      </dgm:t>
    </dgm:pt>
    <dgm:pt modelId="{6F5D9262-0DAE-42E4-A71F-296A46E78787}">
      <dgm:prSet/>
      <dgm:spPr/>
      <dgm:t>
        <a:bodyPr/>
        <a:lstStyle/>
        <a:p>
          <a:r>
            <a:rPr lang="en-US" dirty="0"/>
            <a:t>Lesson</a:t>
          </a:r>
        </a:p>
      </dgm:t>
    </dgm:pt>
    <dgm:pt modelId="{DF478340-92E4-4E64-A1A8-2D73B8A0CBD0}" type="parTrans" cxnId="{E62C0E68-67E2-4229-9B60-256527355DF7}">
      <dgm:prSet/>
      <dgm:spPr/>
      <dgm:t>
        <a:bodyPr/>
        <a:lstStyle/>
        <a:p>
          <a:endParaRPr lang="en-US"/>
        </a:p>
      </dgm:t>
    </dgm:pt>
    <dgm:pt modelId="{375397AB-EA89-4BE6-AE15-3DAC9DE9B400}" type="sibTrans" cxnId="{E62C0E68-67E2-4229-9B60-256527355DF7}">
      <dgm:prSet/>
      <dgm:spPr/>
      <dgm:t>
        <a:bodyPr/>
        <a:lstStyle/>
        <a:p>
          <a:endParaRPr lang="en-US"/>
        </a:p>
      </dgm:t>
    </dgm:pt>
    <dgm:pt modelId="{34221A4B-72D8-4963-A67B-63BF8BD3BB25}">
      <dgm:prSet/>
      <dgm:spPr/>
      <dgm:t>
        <a:bodyPr/>
        <a:lstStyle/>
        <a:p>
          <a:r>
            <a:rPr lang="en-US" dirty="0"/>
            <a:t>Lesson</a:t>
          </a:r>
        </a:p>
      </dgm:t>
    </dgm:pt>
    <dgm:pt modelId="{4C6609F0-44A2-41D6-A2B7-02755737446B}" type="parTrans" cxnId="{557C5814-BE8D-4A6F-8C1C-EB7BE7CA855D}">
      <dgm:prSet/>
      <dgm:spPr/>
      <dgm:t>
        <a:bodyPr/>
        <a:lstStyle/>
        <a:p>
          <a:endParaRPr lang="en-US"/>
        </a:p>
      </dgm:t>
    </dgm:pt>
    <dgm:pt modelId="{6B45D799-78D0-43A8-9D44-6361A12B7D17}" type="sibTrans" cxnId="{557C5814-BE8D-4A6F-8C1C-EB7BE7CA855D}">
      <dgm:prSet/>
      <dgm:spPr/>
      <dgm:t>
        <a:bodyPr/>
        <a:lstStyle/>
        <a:p>
          <a:endParaRPr lang="en-US"/>
        </a:p>
      </dgm:t>
    </dgm:pt>
    <dgm:pt modelId="{3BC17941-2A72-45B1-8E13-E7E83B547805}">
      <dgm:prSet custT="1"/>
      <dgm:spPr/>
      <dgm:t>
        <a:bodyPr/>
        <a:lstStyle/>
        <a:p>
          <a:r>
            <a:rPr lang="en-US" sz="2100" dirty="0"/>
            <a:t>Verify Proof of </a:t>
          </a:r>
          <a:r>
            <a:rPr lang="en-US" sz="2400" dirty="0"/>
            <a:t>Death</a:t>
          </a:r>
          <a:r>
            <a:rPr lang="en-US" sz="2100" dirty="0"/>
            <a:t> of Veteran for Survivor’s benefits</a:t>
          </a:r>
        </a:p>
      </dgm:t>
    </dgm:pt>
    <dgm:pt modelId="{8CE4D032-1A63-4D3C-BD04-F783441BB65E}" type="parTrans" cxnId="{3FAC6FBF-94DA-42E3-9EAC-7582B8328DA5}">
      <dgm:prSet/>
      <dgm:spPr/>
      <dgm:t>
        <a:bodyPr/>
        <a:lstStyle/>
        <a:p>
          <a:endParaRPr lang="en-US"/>
        </a:p>
      </dgm:t>
    </dgm:pt>
    <dgm:pt modelId="{E31FDD52-5629-418D-B216-634CC32F3FFC}" type="sibTrans" cxnId="{3FAC6FBF-94DA-42E3-9EAC-7582B8328DA5}">
      <dgm:prSet/>
      <dgm:spPr/>
      <dgm:t>
        <a:bodyPr/>
        <a:lstStyle/>
        <a:p>
          <a:endParaRPr lang="en-US"/>
        </a:p>
      </dgm:t>
    </dgm:pt>
    <dgm:pt modelId="{2F123B22-B11E-4A4D-8AE0-EC4C33AF97F8}">
      <dgm:prSet/>
      <dgm:spPr/>
      <dgm:t>
        <a:bodyPr/>
        <a:lstStyle/>
        <a:p>
          <a:r>
            <a:rPr lang="en-US" dirty="0"/>
            <a:t>Apply Liberalizing Law to Pension Eligibility</a:t>
          </a:r>
        </a:p>
      </dgm:t>
    </dgm:pt>
    <dgm:pt modelId="{EEDBAF78-8B6C-47A5-856D-7F5D7EF34BCF}" type="parTrans" cxnId="{338EC676-0859-43CB-AE4E-E32EAD8674A4}">
      <dgm:prSet/>
      <dgm:spPr/>
      <dgm:t>
        <a:bodyPr/>
        <a:lstStyle/>
        <a:p>
          <a:endParaRPr lang="en-US"/>
        </a:p>
      </dgm:t>
    </dgm:pt>
    <dgm:pt modelId="{2C3B4062-4D37-42BE-B45B-9409E059B1A3}" type="sibTrans" cxnId="{338EC676-0859-43CB-AE4E-E32EAD8674A4}">
      <dgm:prSet/>
      <dgm:spPr/>
      <dgm:t>
        <a:bodyPr/>
        <a:lstStyle/>
        <a:p>
          <a:endParaRPr lang="en-US"/>
        </a:p>
      </dgm:t>
    </dgm:pt>
    <dgm:pt modelId="{82749E56-BBB3-4E79-9027-D4B0A407A06C}">
      <dgm:prSet/>
      <dgm:spPr/>
      <dgm:t>
        <a:bodyPr/>
        <a:lstStyle/>
        <a:p>
          <a:r>
            <a:rPr lang="en-US"/>
            <a:t>Process </a:t>
          </a:r>
          <a:r>
            <a:rPr lang="en-US" dirty="0"/>
            <a:t>Vet Married to Vet Cases</a:t>
          </a:r>
        </a:p>
      </dgm:t>
    </dgm:pt>
    <dgm:pt modelId="{8D095761-D71F-401F-8CB5-D26CC4D35E70}" type="parTrans" cxnId="{99044F70-A936-4D4A-82C0-E715107EFC15}">
      <dgm:prSet/>
      <dgm:spPr/>
      <dgm:t>
        <a:bodyPr/>
        <a:lstStyle/>
        <a:p>
          <a:endParaRPr lang="en-US"/>
        </a:p>
      </dgm:t>
    </dgm:pt>
    <dgm:pt modelId="{299485BA-FC23-4F69-96FF-B2CCBF6942FE}" type="sibTrans" cxnId="{99044F70-A936-4D4A-82C0-E715107EFC15}">
      <dgm:prSet/>
      <dgm:spPr/>
      <dgm:t>
        <a:bodyPr/>
        <a:lstStyle/>
        <a:p>
          <a:endParaRPr lang="en-US"/>
        </a:p>
      </dgm:t>
    </dgm:pt>
    <dgm:pt modelId="{C03DF379-1377-4862-ACC4-8201F25C0A26}">
      <dgm:prSet/>
      <dgm:spPr/>
      <dgm:t>
        <a:bodyPr/>
        <a:lstStyle/>
        <a:p>
          <a:r>
            <a:rPr lang="en-US"/>
            <a:t>Determine </a:t>
          </a:r>
          <a:r>
            <a:rPr lang="en-US" dirty="0"/>
            <a:t>Accrued Benefits Eligibility</a:t>
          </a:r>
        </a:p>
      </dgm:t>
    </dgm:pt>
    <dgm:pt modelId="{DFE856C5-07F8-4973-9B20-2E2BF1D6202C}" type="parTrans" cxnId="{50214C4C-90CF-442A-9580-380180674F53}">
      <dgm:prSet/>
      <dgm:spPr/>
      <dgm:t>
        <a:bodyPr/>
        <a:lstStyle/>
        <a:p>
          <a:endParaRPr lang="en-US"/>
        </a:p>
      </dgm:t>
    </dgm:pt>
    <dgm:pt modelId="{FA7BE14A-6B0C-46C7-8494-45B1BA82BF47}" type="sibTrans" cxnId="{50214C4C-90CF-442A-9580-380180674F53}">
      <dgm:prSet/>
      <dgm:spPr/>
      <dgm:t>
        <a:bodyPr/>
        <a:lstStyle/>
        <a:p>
          <a:endParaRPr lang="en-US"/>
        </a:p>
      </dgm:t>
    </dgm:pt>
    <dgm:pt modelId="{AE6F9F3D-4CCE-4A79-8E31-895FA5A0CFDC}">
      <dgm:prSet/>
      <dgm:spPr/>
      <dgm:t>
        <a:bodyPr/>
        <a:lstStyle/>
        <a:p>
          <a:r>
            <a:rPr lang="en-US" dirty="0"/>
            <a:t>Determine Burial Benefits Eligibility </a:t>
          </a:r>
        </a:p>
      </dgm:t>
    </dgm:pt>
    <dgm:pt modelId="{EB573CF2-AAA0-4EF7-A17D-A15145041718}" type="parTrans" cxnId="{6DBDA202-E3C5-4626-B253-70EB76A9A29A}">
      <dgm:prSet/>
      <dgm:spPr/>
      <dgm:t>
        <a:bodyPr/>
        <a:lstStyle/>
        <a:p>
          <a:endParaRPr lang="en-US"/>
        </a:p>
      </dgm:t>
    </dgm:pt>
    <dgm:pt modelId="{03DB8F00-1604-4739-A1A5-314934E4F559}" type="sibTrans" cxnId="{6DBDA202-E3C5-4626-B253-70EB76A9A29A}">
      <dgm:prSet/>
      <dgm:spPr/>
      <dgm:t>
        <a:bodyPr/>
        <a:lstStyle/>
        <a:p>
          <a:endParaRPr lang="en-US"/>
        </a:p>
      </dgm:t>
    </dgm:pt>
    <dgm:pt modelId="{515445BC-6333-435A-96FD-E3F394C32510}">
      <dgm:prSet/>
      <dgm:spPr/>
      <dgm:t>
        <a:bodyPr/>
        <a:lstStyle/>
        <a:p>
          <a:r>
            <a:rPr lang="en-US"/>
            <a:t>Determine </a:t>
          </a:r>
          <a:r>
            <a:rPr lang="en-US" dirty="0"/>
            <a:t>Month of Death (MOD) Eligibility</a:t>
          </a:r>
        </a:p>
      </dgm:t>
    </dgm:pt>
    <dgm:pt modelId="{898B7C09-32F3-4801-9E0A-F19BDE5A7FBF}" type="parTrans" cxnId="{298D4F21-BBBD-4CAB-9544-558D0EF175C0}">
      <dgm:prSet/>
      <dgm:spPr/>
      <dgm:t>
        <a:bodyPr/>
        <a:lstStyle/>
        <a:p>
          <a:endParaRPr lang="en-US"/>
        </a:p>
      </dgm:t>
    </dgm:pt>
    <dgm:pt modelId="{4E23B6BD-EA88-4C15-9830-C7E025030831}" type="sibTrans" cxnId="{298D4F21-BBBD-4CAB-9544-558D0EF175C0}">
      <dgm:prSet/>
      <dgm:spPr/>
      <dgm:t>
        <a:bodyPr/>
        <a:lstStyle/>
        <a:p>
          <a:endParaRPr lang="en-US"/>
        </a:p>
      </dgm:t>
    </dgm:pt>
    <dgm:pt modelId="{BFB91617-ACB7-475A-912D-DB4FA901B05E}">
      <dgm:prSet/>
      <dgm:spPr/>
      <dgm:t>
        <a:bodyPr/>
        <a:lstStyle/>
        <a:p>
          <a:r>
            <a:rPr lang="en-US"/>
            <a:t>Overview </a:t>
          </a:r>
          <a:r>
            <a:rPr lang="en-US" dirty="0"/>
            <a:t>of Ready to Rate</a:t>
          </a:r>
        </a:p>
      </dgm:t>
    </dgm:pt>
    <dgm:pt modelId="{9C9CA5F0-C351-4B48-8AFB-23950B628A15}" type="parTrans" cxnId="{CE365535-5DBB-4B1F-8308-988252EA2596}">
      <dgm:prSet/>
      <dgm:spPr/>
      <dgm:t>
        <a:bodyPr/>
        <a:lstStyle/>
        <a:p>
          <a:endParaRPr lang="en-US"/>
        </a:p>
      </dgm:t>
    </dgm:pt>
    <dgm:pt modelId="{770C5063-C072-4F09-94C6-76E8D7027BC3}" type="sibTrans" cxnId="{CE365535-5DBB-4B1F-8308-988252EA2596}">
      <dgm:prSet/>
      <dgm:spPr/>
      <dgm:t>
        <a:bodyPr/>
        <a:lstStyle/>
        <a:p>
          <a:endParaRPr lang="en-US"/>
        </a:p>
      </dgm:t>
    </dgm:pt>
    <dgm:pt modelId="{6410E720-01F8-4FF3-B175-7CC276BB0928}">
      <dgm:prSet/>
      <dgm:spPr/>
      <dgm:t>
        <a:bodyPr/>
        <a:lstStyle/>
        <a:p>
          <a:r>
            <a:rPr lang="en-US"/>
            <a:t>Determine </a:t>
          </a:r>
          <a:r>
            <a:rPr lang="en-US" dirty="0"/>
            <a:t>Eligibility for DIC and Parent’s DIC</a:t>
          </a:r>
        </a:p>
      </dgm:t>
    </dgm:pt>
    <dgm:pt modelId="{CCFD0D2A-C8BA-4506-953A-594C711D782C}" type="parTrans" cxnId="{ACC169F2-27E8-4302-AB3C-6B0959369DEB}">
      <dgm:prSet/>
      <dgm:spPr/>
      <dgm:t>
        <a:bodyPr/>
        <a:lstStyle/>
        <a:p>
          <a:endParaRPr lang="en-US"/>
        </a:p>
      </dgm:t>
    </dgm:pt>
    <dgm:pt modelId="{4FF817DB-11EF-489E-BF1E-87E95917B128}" type="sibTrans" cxnId="{ACC169F2-27E8-4302-AB3C-6B0959369DEB}">
      <dgm:prSet/>
      <dgm:spPr/>
      <dgm:t>
        <a:bodyPr/>
        <a:lstStyle/>
        <a:p>
          <a:endParaRPr lang="en-US"/>
        </a:p>
      </dgm:t>
    </dgm:pt>
    <dgm:pt modelId="{8406C9B6-74D8-42D8-A860-7BF13AA9F015}">
      <dgm:prSet/>
      <dgm:spPr/>
      <dgm:t>
        <a:bodyPr/>
        <a:lstStyle/>
        <a:p>
          <a:r>
            <a:rPr lang="en-US"/>
            <a:t>Determine </a:t>
          </a:r>
          <a:r>
            <a:rPr lang="en-US" dirty="0"/>
            <a:t>Substitution Eligibility</a:t>
          </a:r>
        </a:p>
      </dgm:t>
    </dgm:pt>
    <dgm:pt modelId="{9B72A125-A8FB-468C-BEC8-0C5CD246E446}" type="parTrans" cxnId="{0AD370E8-BF9E-42F3-A9CB-91343479B2C2}">
      <dgm:prSet/>
      <dgm:spPr/>
      <dgm:t>
        <a:bodyPr/>
        <a:lstStyle/>
        <a:p>
          <a:endParaRPr lang="en-US"/>
        </a:p>
      </dgm:t>
    </dgm:pt>
    <dgm:pt modelId="{44CBD927-B3F2-419F-B75E-0216A48948B7}" type="sibTrans" cxnId="{0AD370E8-BF9E-42F3-A9CB-91343479B2C2}">
      <dgm:prSet/>
      <dgm:spPr/>
      <dgm:t>
        <a:bodyPr/>
        <a:lstStyle/>
        <a:p>
          <a:endParaRPr lang="en-US"/>
        </a:p>
      </dgm:t>
    </dgm:pt>
    <dgm:pt modelId="{477DB127-4B68-4841-8AC1-FC71416352F2}" type="pres">
      <dgm:prSet presAssocID="{15FA2075-98B9-4791-924D-BCBF59D29E03}" presName="linearFlow" presStyleCnt="0">
        <dgm:presLayoutVars>
          <dgm:dir/>
          <dgm:animLvl val="lvl"/>
          <dgm:resizeHandles val="exact"/>
        </dgm:presLayoutVars>
      </dgm:prSet>
      <dgm:spPr/>
    </dgm:pt>
    <dgm:pt modelId="{798166AC-BC5C-4F93-A510-4D0C4FF49B47}" type="pres">
      <dgm:prSet presAssocID="{1F40719C-029C-4423-9A7A-7DEA086ABC7B}" presName="composite" presStyleCnt="0"/>
      <dgm:spPr/>
    </dgm:pt>
    <dgm:pt modelId="{7DE178B3-101A-4D98-A6C6-5C96F270CF6A}" type="pres">
      <dgm:prSet presAssocID="{1F40719C-029C-4423-9A7A-7DEA086ABC7B}" presName="parentText" presStyleLbl="alignNode1" presStyleIdx="0" presStyleCnt="9">
        <dgm:presLayoutVars>
          <dgm:chMax val="1"/>
          <dgm:bulletEnabled val="1"/>
        </dgm:presLayoutVars>
      </dgm:prSet>
      <dgm:spPr/>
    </dgm:pt>
    <dgm:pt modelId="{4414AFAD-8FE5-4858-96FB-0A8E4555F06F}" type="pres">
      <dgm:prSet presAssocID="{1F40719C-029C-4423-9A7A-7DEA086ABC7B}" presName="descendantText" presStyleLbl="alignAcc1" presStyleIdx="0" presStyleCnt="9" custScaleY="100000">
        <dgm:presLayoutVars>
          <dgm:bulletEnabled val="1"/>
        </dgm:presLayoutVars>
      </dgm:prSet>
      <dgm:spPr/>
    </dgm:pt>
    <dgm:pt modelId="{1B4E3DAF-F818-4127-AF8A-F823E87CAAF0}" type="pres">
      <dgm:prSet presAssocID="{0E2F5123-391D-400D-AB46-65293E02D7B1}" presName="sp" presStyleCnt="0"/>
      <dgm:spPr/>
    </dgm:pt>
    <dgm:pt modelId="{2F2B46E4-B0AA-4D57-9977-0B53EB89E2B2}" type="pres">
      <dgm:prSet presAssocID="{FE38EEE8-A035-4763-882E-9FE914ABF712}" presName="composite" presStyleCnt="0"/>
      <dgm:spPr/>
    </dgm:pt>
    <dgm:pt modelId="{4B1A7BEC-DF0A-4CC8-B378-A3E458E07F47}" type="pres">
      <dgm:prSet presAssocID="{FE38EEE8-A035-4763-882E-9FE914ABF712}" presName="parentText" presStyleLbl="alignNode1" presStyleIdx="1" presStyleCnt="9">
        <dgm:presLayoutVars>
          <dgm:chMax val="1"/>
          <dgm:bulletEnabled val="1"/>
        </dgm:presLayoutVars>
      </dgm:prSet>
      <dgm:spPr/>
    </dgm:pt>
    <dgm:pt modelId="{FA121B1E-E3B8-4ACA-9263-64D56EC6F1A3}" type="pres">
      <dgm:prSet presAssocID="{FE38EEE8-A035-4763-882E-9FE914ABF712}" presName="descendantText" presStyleLbl="alignAcc1" presStyleIdx="1" presStyleCnt="9">
        <dgm:presLayoutVars>
          <dgm:bulletEnabled val="1"/>
        </dgm:presLayoutVars>
      </dgm:prSet>
      <dgm:spPr/>
    </dgm:pt>
    <dgm:pt modelId="{5AA836A6-FE78-42DA-9FC8-23589B914075}" type="pres">
      <dgm:prSet presAssocID="{080FB66C-4536-4A55-B1A2-CE73DC67E9BA}" presName="sp" presStyleCnt="0"/>
      <dgm:spPr/>
    </dgm:pt>
    <dgm:pt modelId="{F38DA21F-FAB5-4E98-A190-BE4A2AE8F73F}" type="pres">
      <dgm:prSet presAssocID="{232A680E-1C5C-4469-A3A5-8531B9D4E0DC}" presName="composite" presStyleCnt="0"/>
      <dgm:spPr/>
    </dgm:pt>
    <dgm:pt modelId="{64DC8744-4B2F-4DC0-B687-FF515148FBDD}" type="pres">
      <dgm:prSet presAssocID="{232A680E-1C5C-4469-A3A5-8531B9D4E0DC}" presName="parentText" presStyleLbl="alignNode1" presStyleIdx="2" presStyleCnt="9">
        <dgm:presLayoutVars>
          <dgm:chMax val="1"/>
          <dgm:bulletEnabled val="1"/>
        </dgm:presLayoutVars>
      </dgm:prSet>
      <dgm:spPr/>
    </dgm:pt>
    <dgm:pt modelId="{ABFD2A34-AE54-45E7-85CA-264DF6A21C39}" type="pres">
      <dgm:prSet presAssocID="{232A680E-1C5C-4469-A3A5-8531B9D4E0DC}" presName="descendantText" presStyleLbl="alignAcc1" presStyleIdx="2" presStyleCnt="9">
        <dgm:presLayoutVars>
          <dgm:bulletEnabled val="1"/>
        </dgm:presLayoutVars>
      </dgm:prSet>
      <dgm:spPr/>
    </dgm:pt>
    <dgm:pt modelId="{F22AAF6B-6A99-4758-B750-CFA827B92CF4}" type="pres">
      <dgm:prSet presAssocID="{3E590F60-3946-4B03-AEF9-DA373415B58E}" presName="sp" presStyleCnt="0"/>
      <dgm:spPr/>
    </dgm:pt>
    <dgm:pt modelId="{8D1315B7-37F1-4EA5-8835-D349D3BAD21C}" type="pres">
      <dgm:prSet presAssocID="{0AACE96C-7235-4ADE-86AB-941C73221D6D}" presName="composite" presStyleCnt="0"/>
      <dgm:spPr/>
    </dgm:pt>
    <dgm:pt modelId="{76294A3D-E14C-46C7-913F-8ABAE93F60DD}" type="pres">
      <dgm:prSet presAssocID="{0AACE96C-7235-4ADE-86AB-941C73221D6D}" presName="parentText" presStyleLbl="alignNode1" presStyleIdx="3" presStyleCnt="9">
        <dgm:presLayoutVars>
          <dgm:chMax val="1"/>
          <dgm:bulletEnabled val="1"/>
        </dgm:presLayoutVars>
      </dgm:prSet>
      <dgm:spPr/>
    </dgm:pt>
    <dgm:pt modelId="{E58A97F5-56CC-4A45-9F97-F2F09DD4C003}" type="pres">
      <dgm:prSet presAssocID="{0AACE96C-7235-4ADE-86AB-941C73221D6D}" presName="descendantText" presStyleLbl="alignAcc1" presStyleIdx="3" presStyleCnt="9" custLinFactNeighborX="44" custLinFactNeighborY="-950">
        <dgm:presLayoutVars>
          <dgm:bulletEnabled val="1"/>
        </dgm:presLayoutVars>
      </dgm:prSet>
      <dgm:spPr/>
    </dgm:pt>
    <dgm:pt modelId="{BC7198DA-3ECD-4B55-AB02-039F801132C8}" type="pres">
      <dgm:prSet presAssocID="{E6BF9F2B-C87B-46B6-8E5B-248B63495DA9}" presName="sp" presStyleCnt="0"/>
      <dgm:spPr/>
    </dgm:pt>
    <dgm:pt modelId="{D96BA280-2B50-4B9E-9408-8FCCB16996F7}" type="pres">
      <dgm:prSet presAssocID="{DAADB6D7-C10A-42BE-B985-4B527AA52569}" presName="composite" presStyleCnt="0"/>
      <dgm:spPr/>
    </dgm:pt>
    <dgm:pt modelId="{25A00CC5-1335-4E15-BE67-9A92B5C11D76}" type="pres">
      <dgm:prSet presAssocID="{DAADB6D7-C10A-42BE-B985-4B527AA52569}" presName="parentText" presStyleLbl="alignNode1" presStyleIdx="4" presStyleCnt="9">
        <dgm:presLayoutVars>
          <dgm:chMax val="1"/>
          <dgm:bulletEnabled val="1"/>
        </dgm:presLayoutVars>
      </dgm:prSet>
      <dgm:spPr/>
    </dgm:pt>
    <dgm:pt modelId="{F40C2774-EC45-438E-B541-62A296C2683D}" type="pres">
      <dgm:prSet presAssocID="{DAADB6D7-C10A-42BE-B985-4B527AA52569}" presName="descendantText" presStyleLbl="alignAcc1" presStyleIdx="4" presStyleCnt="9">
        <dgm:presLayoutVars>
          <dgm:bulletEnabled val="1"/>
        </dgm:presLayoutVars>
      </dgm:prSet>
      <dgm:spPr/>
    </dgm:pt>
    <dgm:pt modelId="{6A652C15-CFBB-4467-926B-7CC6FEE856C9}" type="pres">
      <dgm:prSet presAssocID="{81DE9F4E-BEC9-4CC3-ABD8-70D14BA34A76}" presName="sp" presStyleCnt="0"/>
      <dgm:spPr/>
    </dgm:pt>
    <dgm:pt modelId="{6CD084C5-D851-43F1-BD3D-CC6295036CDF}" type="pres">
      <dgm:prSet presAssocID="{95D4CDD9-5E17-4E7C-A21E-008FFE30DE78}" presName="composite" presStyleCnt="0"/>
      <dgm:spPr/>
    </dgm:pt>
    <dgm:pt modelId="{A610EA10-A632-4051-9B29-0D19D2B568A6}" type="pres">
      <dgm:prSet presAssocID="{95D4CDD9-5E17-4E7C-A21E-008FFE30DE78}" presName="parentText" presStyleLbl="alignNode1" presStyleIdx="5" presStyleCnt="9">
        <dgm:presLayoutVars>
          <dgm:chMax val="1"/>
          <dgm:bulletEnabled val="1"/>
        </dgm:presLayoutVars>
      </dgm:prSet>
      <dgm:spPr/>
    </dgm:pt>
    <dgm:pt modelId="{5E3E83D3-5AA3-4D37-AEA7-32847CC8290B}" type="pres">
      <dgm:prSet presAssocID="{95D4CDD9-5E17-4E7C-A21E-008FFE30DE78}" presName="descendantText" presStyleLbl="alignAcc1" presStyleIdx="5" presStyleCnt="9">
        <dgm:presLayoutVars>
          <dgm:bulletEnabled val="1"/>
        </dgm:presLayoutVars>
      </dgm:prSet>
      <dgm:spPr/>
    </dgm:pt>
    <dgm:pt modelId="{8B568D5E-6F19-44D0-A1C7-0BF47D5D8310}" type="pres">
      <dgm:prSet presAssocID="{A37D2D9A-DE8F-43A7-8AFC-125E67C1604E}" presName="sp" presStyleCnt="0"/>
      <dgm:spPr/>
    </dgm:pt>
    <dgm:pt modelId="{732C1FBF-7D07-4A82-9F30-2FF048FEBAE9}" type="pres">
      <dgm:prSet presAssocID="{891DF8DD-AEBF-4B53-B384-C271FE1D8659}" presName="composite" presStyleCnt="0"/>
      <dgm:spPr/>
    </dgm:pt>
    <dgm:pt modelId="{5E3138F4-E74D-40B4-80B7-DB7D698EFD3F}" type="pres">
      <dgm:prSet presAssocID="{891DF8DD-AEBF-4B53-B384-C271FE1D8659}" presName="parentText" presStyleLbl="alignNode1" presStyleIdx="6" presStyleCnt="9">
        <dgm:presLayoutVars>
          <dgm:chMax val="1"/>
          <dgm:bulletEnabled val="1"/>
        </dgm:presLayoutVars>
      </dgm:prSet>
      <dgm:spPr/>
    </dgm:pt>
    <dgm:pt modelId="{FED4B198-39A4-433E-8A00-FCF6BC30DDDE}" type="pres">
      <dgm:prSet presAssocID="{891DF8DD-AEBF-4B53-B384-C271FE1D8659}" presName="descendantText" presStyleLbl="alignAcc1" presStyleIdx="6" presStyleCnt="9">
        <dgm:presLayoutVars>
          <dgm:bulletEnabled val="1"/>
        </dgm:presLayoutVars>
      </dgm:prSet>
      <dgm:spPr/>
    </dgm:pt>
    <dgm:pt modelId="{EF2CD768-C930-4372-90AE-9845CE9F9284}" type="pres">
      <dgm:prSet presAssocID="{4D54D0A1-9125-4824-82E4-8AE21E005833}" presName="sp" presStyleCnt="0"/>
      <dgm:spPr/>
    </dgm:pt>
    <dgm:pt modelId="{DE99A79D-18B0-4728-965D-9DF1CE4822E9}" type="pres">
      <dgm:prSet presAssocID="{6F5D9262-0DAE-42E4-A71F-296A46E78787}" presName="composite" presStyleCnt="0"/>
      <dgm:spPr/>
    </dgm:pt>
    <dgm:pt modelId="{ECBD8489-DD49-4E8A-8AB9-7447493E76A0}" type="pres">
      <dgm:prSet presAssocID="{6F5D9262-0DAE-42E4-A71F-296A46E78787}" presName="parentText" presStyleLbl="alignNode1" presStyleIdx="7" presStyleCnt="9">
        <dgm:presLayoutVars>
          <dgm:chMax val="1"/>
          <dgm:bulletEnabled val="1"/>
        </dgm:presLayoutVars>
      </dgm:prSet>
      <dgm:spPr/>
    </dgm:pt>
    <dgm:pt modelId="{F7743013-1E9F-4755-8F48-C8B05F391BE5}" type="pres">
      <dgm:prSet presAssocID="{6F5D9262-0DAE-42E4-A71F-296A46E78787}" presName="descendantText" presStyleLbl="alignAcc1" presStyleIdx="7" presStyleCnt="9">
        <dgm:presLayoutVars>
          <dgm:bulletEnabled val="1"/>
        </dgm:presLayoutVars>
      </dgm:prSet>
      <dgm:spPr/>
    </dgm:pt>
    <dgm:pt modelId="{B0C77BCE-D48E-479C-B23D-375CB1D3A982}" type="pres">
      <dgm:prSet presAssocID="{375397AB-EA89-4BE6-AE15-3DAC9DE9B400}" presName="sp" presStyleCnt="0"/>
      <dgm:spPr/>
    </dgm:pt>
    <dgm:pt modelId="{C7721584-82F6-4297-AEA3-D9567AAAC789}" type="pres">
      <dgm:prSet presAssocID="{34221A4B-72D8-4963-A67B-63BF8BD3BB25}" presName="composite" presStyleCnt="0"/>
      <dgm:spPr/>
    </dgm:pt>
    <dgm:pt modelId="{0EC30BD5-2B36-4B36-8B6A-36E88C81ABFD}" type="pres">
      <dgm:prSet presAssocID="{34221A4B-72D8-4963-A67B-63BF8BD3BB25}" presName="parentText" presStyleLbl="alignNode1" presStyleIdx="8" presStyleCnt="9">
        <dgm:presLayoutVars>
          <dgm:chMax val="1"/>
          <dgm:bulletEnabled val="1"/>
        </dgm:presLayoutVars>
      </dgm:prSet>
      <dgm:spPr/>
    </dgm:pt>
    <dgm:pt modelId="{A8AB6B4D-8E7C-4781-8881-81FBFBBD2337}" type="pres">
      <dgm:prSet presAssocID="{34221A4B-72D8-4963-A67B-63BF8BD3BB25}" presName="descendantText" presStyleLbl="alignAcc1" presStyleIdx="8" presStyleCnt="9">
        <dgm:presLayoutVars>
          <dgm:bulletEnabled val="1"/>
        </dgm:presLayoutVars>
      </dgm:prSet>
      <dgm:spPr/>
    </dgm:pt>
  </dgm:ptLst>
  <dgm:cxnLst>
    <dgm:cxn modelId="{6DBDA202-E3C5-4626-B253-70EB76A9A29A}" srcId="{DAADB6D7-C10A-42BE-B985-4B527AA52569}" destId="{AE6F9F3D-4CCE-4A79-8E31-895FA5A0CFDC}" srcOrd="0" destOrd="0" parTransId="{EB573CF2-AAA0-4EF7-A17D-A15145041718}" sibTransId="{03DB8F00-1604-4739-A1A5-314934E4F559}"/>
    <dgm:cxn modelId="{717C0E10-5187-4CE5-AC87-807426E2F915}" type="presOf" srcId="{FE38EEE8-A035-4763-882E-9FE914ABF712}" destId="{4B1A7BEC-DF0A-4CC8-B378-A3E458E07F47}" srcOrd="0" destOrd="0" presId="urn:microsoft.com/office/officeart/2005/8/layout/chevron2"/>
    <dgm:cxn modelId="{CB73F513-372E-4461-B198-60526260AA2C}" type="presOf" srcId="{DAADB6D7-C10A-42BE-B985-4B527AA52569}" destId="{25A00CC5-1335-4E15-BE67-9A92B5C11D76}" srcOrd="0" destOrd="0" presId="urn:microsoft.com/office/officeart/2005/8/layout/chevron2"/>
    <dgm:cxn modelId="{557C5814-BE8D-4A6F-8C1C-EB7BE7CA855D}" srcId="{15FA2075-98B9-4791-924D-BCBF59D29E03}" destId="{34221A4B-72D8-4963-A67B-63BF8BD3BB25}" srcOrd="8" destOrd="0" parTransId="{4C6609F0-44A2-41D6-A2B7-02755737446B}" sibTransId="{6B45D799-78D0-43A8-9D44-6361A12B7D17}"/>
    <dgm:cxn modelId="{298D4F21-BBBD-4CAB-9544-558D0EF175C0}" srcId="{95D4CDD9-5E17-4E7C-A21E-008FFE30DE78}" destId="{515445BC-6333-435A-96FD-E3F394C32510}" srcOrd="0" destOrd="0" parTransId="{898B7C09-32F3-4801-9E0A-F19BDE5A7FBF}" sibTransId="{4E23B6BD-EA88-4C15-9830-C7E025030831}"/>
    <dgm:cxn modelId="{406E9722-6C41-48AA-B89D-7598F69B530D}" srcId="{15FA2075-98B9-4791-924D-BCBF59D29E03}" destId="{FE38EEE8-A035-4763-882E-9FE914ABF712}" srcOrd="1" destOrd="0" parTransId="{D169819F-3342-4411-A0B9-0063B1351F63}" sibTransId="{080FB66C-4536-4A55-B1A2-CE73DC67E9BA}"/>
    <dgm:cxn modelId="{E7178A27-3EA1-4F83-BBE5-E9D11D44EEDE}" type="presOf" srcId="{95D4CDD9-5E17-4E7C-A21E-008FFE30DE78}" destId="{A610EA10-A632-4051-9B29-0D19D2B568A6}" srcOrd="0" destOrd="0" presId="urn:microsoft.com/office/officeart/2005/8/layout/chevron2"/>
    <dgm:cxn modelId="{CE365535-5DBB-4B1F-8308-988252EA2596}" srcId="{891DF8DD-AEBF-4B53-B384-C271FE1D8659}" destId="{BFB91617-ACB7-475A-912D-DB4FA901B05E}" srcOrd="0" destOrd="0" parTransId="{9C9CA5F0-C351-4B48-8AFB-23950B628A15}" sibTransId="{770C5063-C072-4F09-94C6-76E8D7027BC3}"/>
    <dgm:cxn modelId="{18383342-B2F8-4AD3-BFBD-C195E7C264FB}" type="presOf" srcId="{C03DF379-1377-4862-ACC4-8201F25C0A26}" destId="{E58A97F5-56CC-4A45-9F97-F2F09DD4C003}" srcOrd="0" destOrd="0" presId="urn:microsoft.com/office/officeart/2005/8/layout/chevron2"/>
    <dgm:cxn modelId="{EF463642-F9E8-4CEB-9D46-F06F1D50A6F0}" type="presOf" srcId="{34221A4B-72D8-4963-A67B-63BF8BD3BB25}" destId="{0EC30BD5-2B36-4B36-8B6A-36E88C81ABFD}" srcOrd="0" destOrd="0" presId="urn:microsoft.com/office/officeart/2005/8/layout/chevron2"/>
    <dgm:cxn modelId="{E62C0E68-67E2-4229-9B60-256527355DF7}" srcId="{15FA2075-98B9-4791-924D-BCBF59D29E03}" destId="{6F5D9262-0DAE-42E4-A71F-296A46E78787}" srcOrd="7" destOrd="0" parTransId="{DF478340-92E4-4E64-A1A8-2D73B8A0CBD0}" sibTransId="{375397AB-EA89-4BE6-AE15-3DAC9DE9B400}"/>
    <dgm:cxn modelId="{E93F6668-5EEE-4369-9504-187F254E1B3E}" type="presOf" srcId="{232A680E-1C5C-4469-A3A5-8531B9D4E0DC}" destId="{64DC8744-4B2F-4DC0-B687-FF515148FBDD}" srcOrd="0" destOrd="0" presId="urn:microsoft.com/office/officeart/2005/8/layout/chevron2"/>
    <dgm:cxn modelId="{50214C4C-90CF-442A-9580-380180674F53}" srcId="{0AACE96C-7235-4ADE-86AB-941C73221D6D}" destId="{C03DF379-1377-4862-ACC4-8201F25C0A26}" srcOrd="0" destOrd="0" parTransId="{DFE856C5-07F8-4973-9B20-2E2BF1D6202C}" sibTransId="{FA7BE14A-6B0C-46C7-8494-45B1BA82BF47}"/>
    <dgm:cxn modelId="{99044F70-A936-4D4A-82C0-E715107EFC15}" srcId="{232A680E-1C5C-4469-A3A5-8531B9D4E0DC}" destId="{82749E56-BBB3-4E79-9027-D4B0A407A06C}" srcOrd="0" destOrd="0" parTransId="{8D095761-D71F-401F-8CB5-D26CC4D35E70}" sibTransId="{299485BA-FC23-4F69-96FF-B2CCBF6942FE}"/>
    <dgm:cxn modelId="{338EC676-0859-43CB-AE4E-E32EAD8674A4}" srcId="{FE38EEE8-A035-4763-882E-9FE914ABF712}" destId="{2F123B22-B11E-4A4D-8AE0-EC4C33AF97F8}" srcOrd="0" destOrd="0" parTransId="{EEDBAF78-8B6C-47A5-856D-7F5D7EF34BCF}" sibTransId="{2C3B4062-4D37-42BE-B45B-9409E059B1A3}"/>
    <dgm:cxn modelId="{2B779B77-E764-4CEF-A977-3E6B73193494}" type="presOf" srcId="{82749E56-BBB3-4E79-9027-D4B0A407A06C}" destId="{ABFD2A34-AE54-45E7-85CA-264DF6A21C39}" srcOrd="0" destOrd="0" presId="urn:microsoft.com/office/officeart/2005/8/layout/chevron2"/>
    <dgm:cxn modelId="{731C4958-6E94-40C1-94F5-55E2EB9E64E5}" type="presOf" srcId="{BFB91617-ACB7-475A-912D-DB4FA901B05E}" destId="{FED4B198-39A4-433E-8A00-FCF6BC30DDDE}" srcOrd="0" destOrd="0" presId="urn:microsoft.com/office/officeart/2005/8/layout/chevron2"/>
    <dgm:cxn modelId="{5692447F-67BB-42AE-9F2A-7A00444AAAF9}" srcId="{15FA2075-98B9-4791-924D-BCBF59D29E03}" destId="{232A680E-1C5C-4469-A3A5-8531B9D4E0DC}" srcOrd="2" destOrd="0" parTransId="{3CCB4874-38F4-4829-A77C-A2C6B87AFB01}" sibTransId="{3E590F60-3946-4B03-AEF9-DA373415B58E}"/>
    <dgm:cxn modelId="{79F92B83-DBC3-4BA1-AD7E-10735627260D}" type="presOf" srcId="{3BC17941-2A72-45B1-8E13-E7E83B547805}" destId="{4414AFAD-8FE5-4858-96FB-0A8E4555F06F}" srcOrd="0" destOrd="0" presId="urn:microsoft.com/office/officeart/2005/8/layout/chevron2"/>
    <dgm:cxn modelId="{36763889-516F-40E9-B6A0-7A87D0421B68}" type="presOf" srcId="{AE6F9F3D-4CCE-4A79-8E31-895FA5A0CFDC}" destId="{F40C2774-EC45-438E-B541-62A296C2683D}" srcOrd="0" destOrd="0" presId="urn:microsoft.com/office/officeart/2005/8/layout/chevron2"/>
    <dgm:cxn modelId="{9015D293-EFFC-4A15-80C7-04F22168E6CD}" type="presOf" srcId="{1F40719C-029C-4423-9A7A-7DEA086ABC7B}" destId="{7DE178B3-101A-4D98-A6C6-5C96F270CF6A}" srcOrd="0" destOrd="0" presId="urn:microsoft.com/office/officeart/2005/8/layout/chevron2"/>
    <dgm:cxn modelId="{305E9195-BE31-41D2-AADC-F4F69D49CF47}" srcId="{15FA2075-98B9-4791-924D-BCBF59D29E03}" destId="{1F40719C-029C-4423-9A7A-7DEA086ABC7B}" srcOrd="0" destOrd="0" parTransId="{8378B9B2-A785-476D-8FD3-278F4007660E}" sibTransId="{0E2F5123-391D-400D-AB46-65293E02D7B1}"/>
    <dgm:cxn modelId="{BB4A9795-1C4C-4C87-9858-C6790E6F0FDE}" type="presOf" srcId="{0AACE96C-7235-4ADE-86AB-941C73221D6D}" destId="{76294A3D-E14C-46C7-913F-8ABAE93F60DD}" srcOrd="0" destOrd="0" presId="urn:microsoft.com/office/officeart/2005/8/layout/chevron2"/>
    <dgm:cxn modelId="{B2341DA6-670A-419E-85C6-2703A50E5B21}" type="presOf" srcId="{8406C9B6-74D8-42D8-A860-7BF13AA9F015}" destId="{A8AB6B4D-8E7C-4781-8881-81FBFBBD2337}" srcOrd="0" destOrd="0" presId="urn:microsoft.com/office/officeart/2005/8/layout/chevron2"/>
    <dgm:cxn modelId="{57A289AC-C6D2-40FD-A593-FB8D7575E6C6}" type="presOf" srcId="{15FA2075-98B9-4791-924D-BCBF59D29E03}" destId="{477DB127-4B68-4841-8AC1-FC71416352F2}" srcOrd="0" destOrd="0" presId="urn:microsoft.com/office/officeart/2005/8/layout/chevron2"/>
    <dgm:cxn modelId="{1E5087BB-53F3-4A9E-AE9F-9536CDF85A1E}" srcId="{15FA2075-98B9-4791-924D-BCBF59D29E03}" destId="{95D4CDD9-5E17-4E7C-A21E-008FFE30DE78}" srcOrd="5" destOrd="0" parTransId="{20F9A33B-A205-4F62-897B-8F573544E6D3}" sibTransId="{A37D2D9A-DE8F-43A7-8AFC-125E67C1604E}"/>
    <dgm:cxn modelId="{3FAC6FBF-94DA-42E3-9EAC-7582B8328DA5}" srcId="{1F40719C-029C-4423-9A7A-7DEA086ABC7B}" destId="{3BC17941-2A72-45B1-8E13-E7E83B547805}" srcOrd="0" destOrd="0" parTransId="{8CE4D032-1A63-4D3C-BD04-F783441BB65E}" sibTransId="{E31FDD52-5629-418D-B216-634CC32F3FFC}"/>
    <dgm:cxn modelId="{37F909C8-7F62-4908-A2BE-AE447A9748F6}" type="presOf" srcId="{891DF8DD-AEBF-4B53-B384-C271FE1D8659}" destId="{5E3138F4-E74D-40B4-80B7-DB7D698EFD3F}" srcOrd="0" destOrd="0" presId="urn:microsoft.com/office/officeart/2005/8/layout/chevron2"/>
    <dgm:cxn modelId="{7F215AD0-3644-4AAA-8B7E-6C1CD26283D1}" srcId="{15FA2075-98B9-4791-924D-BCBF59D29E03}" destId="{DAADB6D7-C10A-42BE-B985-4B527AA52569}" srcOrd="4" destOrd="0" parTransId="{5B833E15-B40A-4628-A1C7-5AD3617FB4F3}" sibTransId="{81DE9F4E-BEC9-4CC3-ABD8-70D14BA34A76}"/>
    <dgm:cxn modelId="{097E1DD5-C310-4A3B-8AED-5F0CE4AE1305}" type="presOf" srcId="{6410E720-01F8-4FF3-B175-7CC276BB0928}" destId="{F7743013-1E9F-4755-8F48-C8B05F391BE5}" srcOrd="0" destOrd="0" presId="urn:microsoft.com/office/officeart/2005/8/layout/chevron2"/>
    <dgm:cxn modelId="{27E4BCDA-66A2-493C-930F-429E1F05D087}" type="presOf" srcId="{515445BC-6333-435A-96FD-E3F394C32510}" destId="{5E3E83D3-5AA3-4D37-AEA7-32847CC8290B}" srcOrd="0" destOrd="0" presId="urn:microsoft.com/office/officeart/2005/8/layout/chevron2"/>
    <dgm:cxn modelId="{FC7A1FE3-0809-4DE2-AA3B-86DCF25C49FD}" srcId="{15FA2075-98B9-4791-924D-BCBF59D29E03}" destId="{0AACE96C-7235-4ADE-86AB-941C73221D6D}" srcOrd="3" destOrd="0" parTransId="{2DA579FA-837D-4988-BD34-D0A89F5B771F}" sibTransId="{E6BF9F2B-C87B-46B6-8E5B-248B63495DA9}"/>
    <dgm:cxn modelId="{0AD370E8-BF9E-42F3-A9CB-91343479B2C2}" srcId="{34221A4B-72D8-4963-A67B-63BF8BD3BB25}" destId="{8406C9B6-74D8-42D8-A860-7BF13AA9F015}" srcOrd="0" destOrd="0" parTransId="{9B72A125-A8FB-468C-BEC8-0C5CD246E446}" sibTransId="{44CBD927-B3F2-419F-B75E-0216A48948B7}"/>
    <dgm:cxn modelId="{B8AF80EC-6C52-49F2-A871-B542A3FF0A9B}" type="presOf" srcId="{2F123B22-B11E-4A4D-8AE0-EC4C33AF97F8}" destId="{FA121B1E-E3B8-4ACA-9263-64D56EC6F1A3}" srcOrd="0" destOrd="0" presId="urn:microsoft.com/office/officeart/2005/8/layout/chevron2"/>
    <dgm:cxn modelId="{292786ED-4D4B-41E4-90E7-66BDF4444301}" type="presOf" srcId="{6F5D9262-0DAE-42E4-A71F-296A46E78787}" destId="{ECBD8489-DD49-4E8A-8AB9-7447493E76A0}" srcOrd="0" destOrd="0" presId="urn:microsoft.com/office/officeart/2005/8/layout/chevron2"/>
    <dgm:cxn modelId="{1C7EB3EE-DF28-44CD-A01B-7668E0AB64EF}" srcId="{15FA2075-98B9-4791-924D-BCBF59D29E03}" destId="{891DF8DD-AEBF-4B53-B384-C271FE1D8659}" srcOrd="6" destOrd="0" parTransId="{81082DD7-1896-4C7E-8637-27D31F982BA8}" sibTransId="{4D54D0A1-9125-4824-82E4-8AE21E005833}"/>
    <dgm:cxn modelId="{ACC169F2-27E8-4302-AB3C-6B0959369DEB}" srcId="{6F5D9262-0DAE-42E4-A71F-296A46E78787}" destId="{6410E720-01F8-4FF3-B175-7CC276BB0928}" srcOrd="0" destOrd="0" parTransId="{CCFD0D2A-C8BA-4506-953A-594C711D782C}" sibTransId="{4FF817DB-11EF-489E-BF1E-87E95917B128}"/>
    <dgm:cxn modelId="{D3A73764-B0E5-4653-9658-FBCE68B07E7E}" type="presParOf" srcId="{477DB127-4B68-4841-8AC1-FC71416352F2}" destId="{798166AC-BC5C-4F93-A510-4D0C4FF49B47}" srcOrd="0" destOrd="0" presId="urn:microsoft.com/office/officeart/2005/8/layout/chevron2"/>
    <dgm:cxn modelId="{7FE466B2-50F0-42C6-9044-51AE1435AA71}" type="presParOf" srcId="{798166AC-BC5C-4F93-A510-4D0C4FF49B47}" destId="{7DE178B3-101A-4D98-A6C6-5C96F270CF6A}" srcOrd="0" destOrd="0" presId="urn:microsoft.com/office/officeart/2005/8/layout/chevron2"/>
    <dgm:cxn modelId="{D62D940F-B926-41B4-9B47-6A988BB27810}" type="presParOf" srcId="{798166AC-BC5C-4F93-A510-4D0C4FF49B47}" destId="{4414AFAD-8FE5-4858-96FB-0A8E4555F06F}" srcOrd="1" destOrd="0" presId="urn:microsoft.com/office/officeart/2005/8/layout/chevron2"/>
    <dgm:cxn modelId="{450F47F5-4DAC-4DB4-934C-CC489D4CD877}" type="presParOf" srcId="{477DB127-4B68-4841-8AC1-FC71416352F2}" destId="{1B4E3DAF-F818-4127-AF8A-F823E87CAAF0}" srcOrd="1" destOrd="0" presId="urn:microsoft.com/office/officeart/2005/8/layout/chevron2"/>
    <dgm:cxn modelId="{64F27200-450B-478F-805A-DCB712FAED76}" type="presParOf" srcId="{477DB127-4B68-4841-8AC1-FC71416352F2}" destId="{2F2B46E4-B0AA-4D57-9977-0B53EB89E2B2}" srcOrd="2" destOrd="0" presId="urn:microsoft.com/office/officeart/2005/8/layout/chevron2"/>
    <dgm:cxn modelId="{9C553E14-D4CC-408E-B2FB-8E58075BD54D}" type="presParOf" srcId="{2F2B46E4-B0AA-4D57-9977-0B53EB89E2B2}" destId="{4B1A7BEC-DF0A-4CC8-B378-A3E458E07F47}" srcOrd="0" destOrd="0" presId="urn:microsoft.com/office/officeart/2005/8/layout/chevron2"/>
    <dgm:cxn modelId="{A09C99AC-9DF9-4F66-8FFA-91583BA91BF2}" type="presParOf" srcId="{2F2B46E4-B0AA-4D57-9977-0B53EB89E2B2}" destId="{FA121B1E-E3B8-4ACA-9263-64D56EC6F1A3}" srcOrd="1" destOrd="0" presId="urn:microsoft.com/office/officeart/2005/8/layout/chevron2"/>
    <dgm:cxn modelId="{FFB3CF39-EBE5-4A14-B730-32FD27C87DFE}" type="presParOf" srcId="{477DB127-4B68-4841-8AC1-FC71416352F2}" destId="{5AA836A6-FE78-42DA-9FC8-23589B914075}" srcOrd="3" destOrd="0" presId="urn:microsoft.com/office/officeart/2005/8/layout/chevron2"/>
    <dgm:cxn modelId="{0840437A-DF5F-4C1E-A69C-291B60647E36}" type="presParOf" srcId="{477DB127-4B68-4841-8AC1-FC71416352F2}" destId="{F38DA21F-FAB5-4E98-A190-BE4A2AE8F73F}" srcOrd="4" destOrd="0" presId="urn:microsoft.com/office/officeart/2005/8/layout/chevron2"/>
    <dgm:cxn modelId="{C7AAA581-0EE0-453E-A77B-07FDE3637AD7}" type="presParOf" srcId="{F38DA21F-FAB5-4E98-A190-BE4A2AE8F73F}" destId="{64DC8744-4B2F-4DC0-B687-FF515148FBDD}" srcOrd="0" destOrd="0" presId="urn:microsoft.com/office/officeart/2005/8/layout/chevron2"/>
    <dgm:cxn modelId="{87DFA219-6B47-4C89-B350-2E5AC903FF0B}" type="presParOf" srcId="{F38DA21F-FAB5-4E98-A190-BE4A2AE8F73F}" destId="{ABFD2A34-AE54-45E7-85CA-264DF6A21C39}" srcOrd="1" destOrd="0" presId="urn:microsoft.com/office/officeart/2005/8/layout/chevron2"/>
    <dgm:cxn modelId="{B37A09FC-3CCA-4168-BFE4-0A94A8EA2380}" type="presParOf" srcId="{477DB127-4B68-4841-8AC1-FC71416352F2}" destId="{F22AAF6B-6A99-4758-B750-CFA827B92CF4}" srcOrd="5" destOrd="0" presId="urn:microsoft.com/office/officeart/2005/8/layout/chevron2"/>
    <dgm:cxn modelId="{E3BEAC7E-49D5-4506-BED2-13586CBE39A8}" type="presParOf" srcId="{477DB127-4B68-4841-8AC1-FC71416352F2}" destId="{8D1315B7-37F1-4EA5-8835-D349D3BAD21C}" srcOrd="6" destOrd="0" presId="urn:microsoft.com/office/officeart/2005/8/layout/chevron2"/>
    <dgm:cxn modelId="{263BF49C-C9E4-49EB-8FF8-35363ED1653F}" type="presParOf" srcId="{8D1315B7-37F1-4EA5-8835-D349D3BAD21C}" destId="{76294A3D-E14C-46C7-913F-8ABAE93F60DD}" srcOrd="0" destOrd="0" presId="urn:microsoft.com/office/officeart/2005/8/layout/chevron2"/>
    <dgm:cxn modelId="{37348F9C-3818-4C54-9C41-2C25A5E34BA6}" type="presParOf" srcId="{8D1315B7-37F1-4EA5-8835-D349D3BAD21C}" destId="{E58A97F5-56CC-4A45-9F97-F2F09DD4C003}" srcOrd="1" destOrd="0" presId="urn:microsoft.com/office/officeart/2005/8/layout/chevron2"/>
    <dgm:cxn modelId="{CF26BEDD-9E6C-4FBA-A423-F97C6A3626BD}" type="presParOf" srcId="{477DB127-4B68-4841-8AC1-FC71416352F2}" destId="{BC7198DA-3ECD-4B55-AB02-039F801132C8}" srcOrd="7" destOrd="0" presId="urn:microsoft.com/office/officeart/2005/8/layout/chevron2"/>
    <dgm:cxn modelId="{9584616F-24DC-4D27-A08E-E63DAF99B1AC}" type="presParOf" srcId="{477DB127-4B68-4841-8AC1-FC71416352F2}" destId="{D96BA280-2B50-4B9E-9408-8FCCB16996F7}" srcOrd="8" destOrd="0" presId="urn:microsoft.com/office/officeart/2005/8/layout/chevron2"/>
    <dgm:cxn modelId="{5DCB29F3-E08E-45F8-A53F-BE4B89415A50}" type="presParOf" srcId="{D96BA280-2B50-4B9E-9408-8FCCB16996F7}" destId="{25A00CC5-1335-4E15-BE67-9A92B5C11D76}" srcOrd="0" destOrd="0" presId="urn:microsoft.com/office/officeart/2005/8/layout/chevron2"/>
    <dgm:cxn modelId="{E169D362-C821-405E-A4D9-451FF0E92A6F}" type="presParOf" srcId="{D96BA280-2B50-4B9E-9408-8FCCB16996F7}" destId="{F40C2774-EC45-438E-B541-62A296C2683D}" srcOrd="1" destOrd="0" presId="urn:microsoft.com/office/officeart/2005/8/layout/chevron2"/>
    <dgm:cxn modelId="{26100459-BAE3-401F-A935-5692EB5B43EE}" type="presParOf" srcId="{477DB127-4B68-4841-8AC1-FC71416352F2}" destId="{6A652C15-CFBB-4467-926B-7CC6FEE856C9}" srcOrd="9" destOrd="0" presId="urn:microsoft.com/office/officeart/2005/8/layout/chevron2"/>
    <dgm:cxn modelId="{8D1D1644-4FA0-4A65-8ED0-13BB2EE5928C}" type="presParOf" srcId="{477DB127-4B68-4841-8AC1-FC71416352F2}" destId="{6CD084C5-D851-43F1-BD3D-CC6295036CDF}" srcOrd="10" destOrd="0" presId="urn:microsoft.com/office/officeart/2005/8/layout/chevron2"/>
    <dgm:cxn modelId="{8D9BC9A8-D716-43C6-BB57-1800FFBE6B46}" type="presParOf" srcId="{6CD084C5-D851-43F1-BD3D-CC6295036CDF}" destId="{A610EA10-A632-4051-9B29-0D19D2B568A6}" srcOrd="0" destOrd="0" presId="urn:microsoft.com/office/officeart/2005/8/layout/chevron2"/>
    <dgm:cxn modelId="{1768CF6E-4E12-4F89-AE21-BA87155B3F7D}" type="presParOf" srcId="{6CD084C5-D851-43F1-BD3D-CC6295036CDF}" destId="{5E3E83D3-5AA3-4D37-AEA7-32847CC8290B}" srcOrd="1" destOrd="0" presId="urn:microsoft.com/office/officeart/2005/8/layout/chevron2"/>
    <dgm:cxn modelId="{011EE43C-D903-48C1-B54C-816809E62B9C}" type="presParOf" srcId="{477DB127-4B68-4841-8AC1-FC71416352F2}" destId="{8B568D5E-6F19-44D0-A1C7-0BF47D5D8310}" srcOrd="11" destOrd="0" presId="urn:microsoft.com/office/officeart/2005/8/layout/chevron2"/>
    <dgm:cxn modelId="{63AB3C04-43D1-42BF-9B68-1EDC4BE2337B}" type="presParOf" srcId="{477DB127-4B68-4841-8AC1-FC71416352F2}" destId="{732C1FBF-7D07-4A82-9F30-2FF048FEBAE9}" srcOrd="12" destOrd="0" presId="urn:microsoft.com/office/officeart/2005/8/layout/chevron2"/>
    <dgm:cxn modelId="{09A40531-4563-4ABF-A59D-2F398DC9B368}" type="presParOf" srcId="{732C1FBF-7D07-4A82-9F30-2FF048FEBAE9}" destId="{5E3138F4-E74D-40B4-80B7-DB7D698EFD3F}" srcOrd="0" destOrd="0" presId="urn:microsoft.com/office/officeart/2005/8/layout/chevron2"/>
    <dgm:cxn modelId="{E35BE42D-2C88-4338-8833-E79A10669024}" type="presParOf" srcId="{732C1FBF-7D07-4A82-9F30-2FF048FEBAE9}" destId="{FED4B198-39A4-433E-8A00-FCF6BC30DDDE}" srcOrd="1" destOrd="0" presId="urn:microsoft.com/office/officeart/2005/8/layout/chevron2"/>
    <dgm:cxn modelId="{7DDA6052-7532-4BD6-A90D-60A7CDEADB4E}" type="presParOf" srcId="{477DB127-4B68-4841-8AC1-FC71416352F2}" destId="{EF2CD768-C930-4372-90AE-9845CE9F9284}" srcOrd="13" destOrd="0" presId="urn:microsoft.com/office/officeart/2005/8/layout/chevron2"/>
    <dgm:cxn modelId="{4B565457-5723-4442-B668-E12D2389C588}" type="presParOf" srcId="{477DB127-4B68-4841-8AC1-FC71416352F2}" destId="{DE99A79D-18B0-4728-965D-9DF1CE4822E9}" srcOrd="14" destOrd="0" presId="urn:microsoft.com/office/officeart/2005/8/layout/chevron2"/>
    <dgm:cxn modelId="{F002467A-D1A6-4147-96E4-8DE6013475C4}" type="presParOf" srcId="{DE99A79D-18B0-4728-965D-9DF1CE4822E9}" destId="{ECBD8489-DD49-4E8A-8AB9-7447493E76A0}" srcOrd="0" destOrd="0" presId="urn:microsoft.com/office/officeart/2005/8/layout/chevron2"/>
    <dgm:cxn modelId="{88585F2C-EB68-4E28-BA52-2AAB3B3F0A52}" type="presParOf" srcId="{DE99A79D-18B0-4728-965D-9DF1CE4822E9}" destId="{F7743013-1E9F-4755-8F48-C8B05F391BE5}" srcOrd="1" destOrd="0" presId="urn:microsoft.com/office/officeart/2005/8/layout/chevron2"/>
    <dgm:cxn modelId="{537C3FE0-AE74-4806-89DB-D1A2F0D319F6}" type="presParOf" srcId="{477DB127-4B68-4841-8AC1-FC71416352F2}" destId="{B0C77BCE-D48E-479C-B23D-375CB1D3A982}" srcOrd="15" destOrd="0" presId="urn:microsoft.com/office/officeart/2005/8/layout/chevron2"/>
    <dgm:cxn modelId="{11A53EC3-DE8E-4367-BD35-2F1D137B9E4E}" type="presParOf" srcId="{477DB127-4B68-4841-8AC1-FC71416352F2}" destId="{C7721584-82F6-4297-AEA3-D9567AAAC789}" srcOrd="16" destOrd="0" presId="urn:microsoft.com/office/officeart/2005/8/layout/chevron2"/>
    <dgm:cxn modelId="{526851E4-4327-4FF6-9447-A895D4DE5D33}" type="presParOf" srcId="{C7721584-82F6-4297-AEA3-D9567AAAC789}" destId="{0EC30BD5-2B36-4B36-8B6A-36E88C81ABFD}" srcOrd="0" destOrd="0" presId="urn:microsoft.com/office/officeart/2005/8/layout/chevron2"/>
    <dgm:cxn modelId="{B3EAB6C7-1FC2-4676-AD4F-A284A79A6AF4}" type="presParOf" srcId="{C7721584-82F6-4297-AEA3-D9567AAAC789}" destId="{A8AB6B4D-8E7C-4781-8881-81FBFBBD23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178B3-101A-4D98-A6C6-5C96F270CF6A}">
      <dsp:nvSpPr>
        <dsp:cNvPr id="0" name=""/>
        <dsp:cNvSpPr/>
      </dsp:nvSpPr>
      <dsp:spPr>
        <a:xfrm rot="5400000">
          <a:off x="-93763" y="95916"/>
          <a:ext cx="625087" cy="43756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Lesson</a:t>
          </a:r>
        </a:p>
      </dsp:txBody>
      <dsp:txXfrm rot="-5400000">
        <a:off x="1" y="220934"/>
        <a:ext cx="437561" cy="187526"/>
      </dsp:txXfrm>
    </dsp:sp>
    <dsp:sp modelId="{4414AFAD-8FE5-4858-96FB-0A8E4555F06F}">
      <dsp:nvSpPr>
        <dsp:cNvPr id="0" name=""/>
        <dsp:cNvSpPr/>
      </dsp:nvSpPr>
      <dsp:spPr>
        <a:xfrm rot="5400000">
          <a:off x="3482727" y="-3043012"/>
          <a:ext cx="406306" cy="6496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Verify Proof of </a:t>
          </a:r>
          <a:r>
            <a:rPr lang="en-US" sz="2400" kern="1200" dirty="0"/>
            <a:t>Death</a:t>
          </a:r>
          <a:r>
            <a:rPr lang="en-US" sz="2100" kern="1200" dirty="0"/>
            <a:t> of Veteran for Survivor’s benefits</a:t>
          </a:r>
        </a:p>
      </dsp:txBody>
      <dsp:txXfrm rot="-5400000">
        <a:off x="437561" y="21988"/>
        <a:ext cx="6476804" cy="366638"/>
      </dsp:txXfrm>
    </dsp:sp>
    <dsp:sp modelId="{4B1A7BEC-DF0A-4CC8-B378-A3E458E07F47}">
      <dsp:nvSpPr>
        <dsp:cNvPr id="0" name=""/>
        <dsp:cNvSpPr/>
      </dsp:nvSpPr>
      <dsp:spPr>
        <a:xfrm rot="5400000">
          <a:off x="-93763" y="655417"/>
          <a:ext cx="625087" cy="43756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Lesson</a:t>
          </a:r>
        </a:p>
      </dsp:txBody>
      <dsp:txXfrm rot="-5400000">
        <a:off x="1" y="780435"/>
        <a:ext cx="437561" cy="187526"/>
      </dsp:txXfrm>
    </dsp:sp>
    <dsp:sp modelId="{FA121B1E-E3B8-4ACA-9263-64D56EC6F1A3}">
      <dsp:nvSpPr>
        <dsp:cNvPr id="0" name=""/>
        <dsp:cNvSpPr/>
      </dsp:nvSpPr>
      <dsp:spPr>
        <a:xfrm rot="5400000">
          <a:off x="3482727" y="-2483511"/>
          <a:ext cx="406306" cy="6496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Apply Liberalizing Law to Pension Eligibility</a:t>
          </a:r>
        </a:p>
      </dsp:txBody>
      <dsp:txXfrm rot="-5400000">
        <a:off x="437561" y="581489"/>
        <a:ext cx="6476804" cy="366638"/>
      </dsp:txXfrm>
    </dsp:sp>
    <dsp:sp modelId="{64DC8744-4B2F-4DC0-B687-FF515148FBDD}">
      <dsp:nvSpPr>
        <dsp:cNvPr id="0" name=""/>
        <dsp:cNvSpPr/>
      </dsp:nvSpPr>
      <dsp:spPr>
        <a:xfrm rot="5400000">
          <a:off x="-93763" y="1214918"/>
          <a:ext cx="625087" cy="43756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Lesson</a:t>
          </a:r>
        </a:p>
      </dsp:txBody>
      <dsp:txXfrm rot="-5400000">
        <a:off x="1" y="1339936"/>
        <a:ext cx="437561" cy="187526"/>
      </dsp:txXfrm>
    </dsp:sp>
    <dsp:sp modelId="{ABFD2A34-AE54-45E7-85CA-264DF6A21C39}">
      <dsp:nvSpPr>
        <dsp:cNvPr id="0" name=""/>
        <dsp:cNvSpPr/>
      </dsp:nvSpPr>
      <dsp:spPr>
        <a:xfrm rot="5400000">
          <a:off x="3482727" y="-1924010"/>
          <a:ext cx="406306" cy="6496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Process </a:t>
          </a:r>
          <a:r>
            <a:rPr lang="en-US" sz="2400" kern="1200" dirty="0"/>
            <a:t>Vet Married to Vet Cases</a:t>
          </a:r>
        </a:p>
      </dsp:txBody>
      <dsp:txXfrm rot="-5400000">
        <a:off x="437561" y="1140990"/>
        <a:ext cx="6476804" cy="366638"/>
      </dsp:txXfrm>
    </dsp:sp>
    <dsp:sp modelId="{76294A3D-E14C-46C7-913F-8ABAE93F60DD}">
      <dsp:nvSpPr>
        <dsp:cNvPr id="0" name=""/>
        <dsp:cNvSpPr/>
      </dsp:nvSpPr>
      <dsp:spPr>
        <a:xfrm rot="5400000">
          <a:off x="-93763" y="1774418"/>
          <a:ext cx="625087" cy="43756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Lesson</a:t>
          </a:r>
        </a:p>
      </dsp:txBody>
      <dsp:txXfrm rot="-5400000">
        <a:off x="1" y="1899436"/>
        <a:ext cx="437561" cy="187526"/>
      </dsp:txXfrm>
    </dsp:sp>
    <dsp:sp modelId="{E58A97F5-56CC-4A45-9F97-F2F09DD4C003}">
      <dsp:nvSpPr>
        <dsp:cNvPr id="0" name=""/>
        <dsp:cNvSpPr/>
      </dsp:nvSpPr>
      <dsp:spPr>
        <a:xfrm rot="5400000">
          <a:off x="3482727" y="-1368370"/>
          <a:ext cx="406306" cy="6496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Determine </a:t>
          </a:r>
          <a:r>
            <a:rPr lang="en-US" sz="2400" kern="1200" dirty="0"/>
            <a:t>Accrued Benefits Eligibility</a:t>
          </a:r>
        </a:p>
      </dsp:txBody>
      <dsp:txXfrm rot="-5400000">
        <a:off x="437561" y="1696630"/>
        <a:ext cx="6476804" cy="366638"/>
      </dsp:txXfrm>
    </dsp:sp>
    <dsp:sp modelId="{25A00CC5-1335-4E15-BE67-9A92B5C11D76}">
      <dsp:nvSpPr>
        <dsp:cNvPr id="0" name=""/>
        <dsp:cNvSpPr/>
      </dsp:nvSpPr>
      <dsp:spPr>
        <a:xfrm rot="5400000">
          <a:off x="-93763" y="2333919"/>
          <a:ext cx="625087" cy="43756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Lesson</a:t>
          </a:r>
        </a:p>
      </dsp:txBody>
      <dsp:txXfrm rot="-5400000">
        <a:off x="1" y="2458937"/>
        <a:ext cx="437561" cy="187526"/>
      </dsp:txXfrm>
    </dsp:sp>
    <dsp:sp modelId="{F40C2774-EC45-438E-B541-62A296C2683D}">
      <dsp:nvSpPr>
        <dsp:cNvPr id="0" name=""/>
        <dsp:cNvSpPr/>
      </dsp:nvSpPr>
      <dsp:spPr>
        <a:xfrm rot="5400000">
          <a:off x="3482727" y="-805009"/>
          <a:ext cx="406306" cy="6496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Determine Burial Benefits Eligibility </a:t>
          </a:r>
        </a:p>
      </dsp:txBody>
      <dsp:txXfrm rot="-5400000">
        <a:off x="437561" y="2259991"/>
        <a:ext cx="6476804" cy="366638"/>
      </dsp:txXfrm>
    </dsp:sp>
    <dsp:sp modelId="{A610EA10-A632-4051-9B29-0D19D2B568A6}">
      <dsp:nvSpPr>
        <dsp:cNvPr id="0" name=""/>
        <dsp:cNvSpPr/>
      </dsp:nvSpPr>
      <dsp:spPr>
        <a:xfrm rot="5400000">
          <a:off x="-93763" y="2893420"/>
          <a:ext cx="625087" cy="43756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Lesson</a:t>
          </a:r>
        </a:p>
      </dsp:txBody>
      <dsp:txXfrm rot="-5400000">
        <a:off x="1" y="3018438"/>
        <a:ext cx="437561" cy="187526"/>
      </dsp:txXfrm>
    </dsp:sp>
    <dsp:sp modelId="{5E3E83D3-5AA3-4D37-AEA7-32847CC8290B}">
      <dsp:nvSpPr>
        <dsp:cNvPr id="0" name=""/>
        <dsp:cNvSpPr/>
      </dsp:nvSpPr>
      <dsp:spPr>
        <a:xfrm rot="5400000">
          <a:off x="3482727" y="-245509"/>
          <a:ext cx="406306" cy="6496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Determine </a:t>
          </a:r>
          <a:r>
            <a:rPr lang="en-US" sz="2400" kern="1200" dirty="0"/>
            <a:t>Month of Death (MOD) Eligibility</a:t>
          </a:r>
        </a:p>
      </dsp:txBody>
      <dsp:txXfrm rot="-5400000">
        <a:off x="437561" y="2819491"/>
        <a:ext cx="6476804" cy="366638"/>
      </dsp:txXfrm>
    </dsp:sp>
    <dsp:sp modelId="{5E3138F4-E74D-40B4-80B7-DB7D698EFD3F}">
      <dsp:nvSpPr>
        <dsp:cNvPr id="0" name=""/>
        <dsp:cNvSpPr/>
      </dsp:nvSpPr>
      <dsp:spPr>
        <a:xfrm rot="5400000">
          <a:off x="-93763" y="3452920"/>
          <a:ext cx="625087" cy="43756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Lesson</a:t>
          </a:r>
        </a:p>
      </dsp:txBody>
      <dsp:txXfrm rot="-5400000">
        <a:off x="1" y="3577938"/>
        <a:ext cx="437561" cy="187526"/>
      </dsp:txXfrm>
    </dsp:sp>
    <dsp:sp modelId="{FED4B198-39A4-433E-8A00-FCF6BC30DDDE}">
      <dsp:nvSpPr>
        <dsp:cNvPr id="0" name=""/>
        <dsp:cNvSpPr/>
      </dsp:nvSpPr>
      <dsp:spPr>
        <a:xfrm rot="5400000">
          <a:off x="3482727" y="313991"/>
          <a:ext cx="406306" cy="6496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Overview </a:t>
          </a:r>
          <a:r>
            <a:rPr lang="en-US" sz="2400" kern="1200" dirty="0"/>
            <a:t>of Ready to Rate</a:t>
          </a:r>
        </a:p>
      </dsp:txBody>
      <dsp:txXfrm rot="-5400000">
        <a:off x="437561" y="3378991"/>
        <a:ext cx="6476804" cy="366638"/>
      </dsp:txXfrm>
    </dsp:sp>
    <dsp:sp modelId="{ECBD8489-DD49-4E8A-8AB9-7447493E76A0}">
      <dsp:nvSpPr>
        <dsp:cNvPr id="0" name=""/>
        <dsp:cNvSpPr/>
      </dsp:nvSpPr>
      <dsp:spPr>
        <a:xfrm rot="5400000">
          <a:off x="-93763" y="4012421"/>
          <a:ext cx="625087" cy="43756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Lesson</a:t>
          </a:r>
        </a:p>
      </dsp:txBody>
      <dsp:txXfrm rot="-5400000">
        <a:off x="1" y="4137439"/>
        <a:ext cx="437561" cy="187526"/>
      </dsp:txXfrm>
    </dsp:sp>
    <dsp:sp modelId="{F7743013-1E9F-4755-8F48-C8B05F391BE5}">
      <dsp:nvSpPr>
        <dsp:cNvPr id="0" name=""/>
        <dsp:cNvSpPr/>
      </dsp:nvSpPr>
      <dsp:spPr>
        <a:xfrm rot="5400000">
          <a:off x="3482727" y="873492"/>
          <a:ext cx="406306" cy="6496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Determine </a:t>
          </a:r>
          <a:r>
            <a:rPr lang="en-US" sz="2400" kern="1200" dirty="0"/>
            <a:t>Eligibility for DIC and Parent’s DIC</a:t>
          </a:r>
        </a:p>
      </dsp:txBody>
      <dsp:txXfrm rot="-5400000">
        <a:off x="437561" y="3938492"/>
        <a:ext cx="6476804" cy="366638"/>
      </dsp:txXfrm>
    </dsp:sp>
    <dsp:sp modelId="{0EC30BD5-2B36-4B36-8B6A-36E88C81ABFD}">
      <dsp:nvSpPr>
        <dsp:cNvPr id="0" name=""/>
        <dsp:cNvSpPr/>
      </dsp:nvSpPr>
      <dsp:spPr>
        <a:xfrm rot="5400000">
          <a:off x="-93763" y="4571921"/>
          <a:ext cx="625087" cy="43756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Lesson</a:t>
          </a:r>
        </a:p>
      </dsp:txBody>
      <dsp:txXfrm rot="-5400000">
        <a:off x="1" y="4696939"/>
        <a:ext cx="437561" cy="187526"/>
      </dsp:txXfrm>
    </dsp:sp>
    <dsp:sp modelId="{A8AB6B4D-8E7C-4781-8881-81FBFBBD2337}">
      <dsp:nvSpPr>
        <dsp:cNvPr id="0" name=""/>
        <dsp:cNvSpPr/>
      </dsp:nvSpPr>
      <dsp:spPr>
        <a:xfrm rot="5400000">
          <a:off x="3482727" y="1432992"/>
          <a:ext cx="406306" cy="6496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Determine </a:t>
          </a:r>
          <a:r>
            <a:rPr lang="en-US" sz="2400" kern="1200" dirty="0"/>
            <a:t>Substitution Eligibility</a:t>
          </a:r>
        </a:p>
      </dsp:txBody>
      <dsp:txXfrm rot="-5400000">
        <a:off x="437561" y="4497992"/>
        <a:ext cx="6476804" cy="366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50AC-D815-41F0-8A3F-D6DE23E37E99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C2F3-B147-4374-861B-9393BDA23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77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DCD669-B84C-461C-BB53-FF0867AC6EF9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ECF49-2165-4CE7-B39E-10D80CF3C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0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93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34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9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52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97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02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14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31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46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92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03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16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70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29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6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08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ECF49-2165-4CE7-B39E-10D80CF3C5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222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82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3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14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7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80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12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91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5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 cap="none" spc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C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09/11/17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9522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99182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z="1400" dirty="0"/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64730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09/11/17</a:t>
            </a:r>
          </a:p>
        </p:txBody>
      </p:sp>
    </p:spTree>
    <p:extLst>
      <p:ext uri="{BB962C8B-B14F-4D97-AF65-F5344CB8AC3E}">
        <p14:creationId xmlns:p14="http://schemas.microsoft.com/office/powerpoint/2010/main" val="75992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7338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724400" y="1447800"/>
            <a:ext cx="4038600" cy="4572000"/>
          </a:xfrm>
        </p:spPr>
        <p:txBody>
          <a:bodyPr/>
          <a:lstStyle>
            <a:lvl2pPr marL="742950" indent="-28575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Lesson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09/11/17</a:t>
            </a:r>
          </a:p>
        </p:txBody>
      </p:sp>
    </p:spTree>
    <p:extLst>
      <p:ext uri="{BB962C8B-B14F-4D97-AF65-F5344CB8AC3E}">
        <p14:creationId xmlns:p14="http://schemas.microsoft.com/office/powerpoint/2010/main" val="172342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>
          <a:xfrm>
            <a:off x="460744" y="1117600"/>
            <a:ext cx="8261498" cy="5206999"/>
          </a:xfrm>
          <a:prstGeom prst="rect">
            <a:avLst/>
          </a:prstGeom>
          <a:solidFill>
            <a:srgbClr val="7C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</a:rPr>
              <a:t>SCENARIO: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0" dirty="0">
              <a:latin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0374" y="1600200"/>
            <a:ext cx="8074025" cy="4495800"/>
          </a:xfrm>
        </p:spPr>
        <p:txBody>
          <a:bodyPr/>
          <a:lstStyle>
            <a:lvl2pPr marL="742950" indent="-28575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3319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it-IT" sz="1400" dirty="0">
                <a:solidFill>
                  <a:schemeClr val="bg1"/>
                </a:solidFill>
              </a:rPr>
              <a:t>Lesson Title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09/11/17</a:t>
            </a:r>
          </a:p>
        </p:txBody>
      </p:sp>
    </p:spTree>
    <p:extLst>
      <p:ext uri="{BB962C8B-B14F-4D97-AF65-F5344CB8AC3E}">
        <p14:creationId xmlns:p14="http://schemas.microsoft.com/office/powerpoint/2010/main" val="166932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9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3175" cmpd="sng">
            <a:noFill/>
            <a:prstDash val="solid"/>
          </a:ln>
          <a:solidFill>
            <a:srgbClr val="000066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40892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PMC VSR Advanced Core Course</a:t>
            </a:r>
            <a:br>
              <a:rPr lang="en-US" dirty="0"/>
            </a:br>
            <a:r>
              <a:rPr lang="en-US" dirty="0"/>
              <a:t>Phase 5, Part 1(d): Beyond Basic Eligibility and Ready to Rate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60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Phase 5, Part 1(d) Knowledge Check Preparation</a:t>
            </a:r>
          </a:p>
          <a:p>
            <a:endParaRPr lang="en-US" dirty="0"/>
          </a:p>
          <a:p>
            <a:r>
              <a:rPr lang="en-US" sz="2000" dirty="0"/>
              <a:t>March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55955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 Liberalizing Law to Pension Eligibility</a:t>
            </a:r>
          </a:p>
        </p:txBody>
      </p:sp>
      <p:sp>
        <p:nvSpPr>
          <p:cNvPr id="3" name="Content Placeholder 2" descr="Vertical diagram with the six lessons of  Phase 5, Part 1(d) from top to bottom: &#10;Verify Proof of Death of Veteran for Survivor’s Benefits&#10;Apply Liberalizing Law to Pension Eligibility is highlighted&#10;Process Vet Married to Vet Cases &#10;Determine Accrued Benefits Eligibility&#10;Determine Month of Death (MOD) Eligibility&#10;Overview of Ready to Rate&#10;" title="Phase 5, Part 1(d) Lessons diagram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At times, it may be necessary to apply liberalizing law to pension claims.</a:t>
            </a:r>
          </a:p>
          <a:p>
            <a:r>
              <a:rPr lang="en-US" dirty="0"/>
              <a:t>It applies to:</a:t>
            </a:r>
          </a:p>
          <a:p>
            <a:pPr lvl="1"/>
            <a:r>
              <a:rPr lang="en-US" dirty="0"/>
              <a:t>Cases involving pending or previously denied claims</a:t>
            </a:r>
          </a:p>
          <a:p>
            <a:pPr lvl="1"/>
            <a:r>
              <a:rPr lang="en-US" dirty="0"/>
              <a:t>Original claims filed after the change in law or administrative issue</a:t>
            </a:r>
            <a:endParaRPr lang="en-US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30936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 Liberalizing Law to Pension </a:t>
            </a:r>
            <a:br>
              <a:rPr lang="en-US" dirty="0"/>
            </a:br>
            <a:r>
              <a:rPr lang="en-US" dirty="0"/>
              <a:t>Eligibility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Apply liberalizing law objectives:</a:t>
            </a: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Determine whether the Veteran meets criteria for liberalizing law.</a:t>
            </a:r>
          </a:p>
          <a:p>
            <a:r>
              <a:rPr lang="en-US" dirty="0"/>
              <a:t>Determine whether to apply liberalizing legislation eligibility.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507898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 Liberalizing Law to Pension Eligibility</a:t>
            </a:r>
            <a:br>
              <a:rPr lang="en-US" dirty="0"/>
            </a:br>
            <a:r>
              <a:rPr lang="en-US" dirty="0"/>
              <a:t>Question Writing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</a:t>
            </a:r>
          </a:p>
          <a:p>
            <a:pPr lvl="1"/>
            <a:r>
              <a:rPr lang="en-US" dirty="0"/>
              <a:t>Use Appendix C: Question and Answer Worksheet to write any questions regarding liberalizing law.</a:t>
            </a:r>
          </a:p>
          <a:p>
            <a:pPr lvl="1"/>
            <a:r>
              <a:rPr lang="en-US" dirty="0"/>
              <a:t>Questions will be answered at the end of this preparation.</a:t>
            </a:r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64804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Activity—Should Liberalizing </a:t>
            </a:r>
            <a:br>
              <a:rPr lang="en-US" dirty="0"/>
            </a:br>
            <a:r>
              <a:rPr lang="en-US" dirty="0"/>
              <a:t>Law Be Applied?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/>
            <a:r>
              <a:rPr lang="en-US" dirty="0"/>
              <a:t>Review Claim 2 as a class.</a:t>
            </a:r>
          </a:p>
          <a:p>
            <a:pPr lvl="1"/>
            <a:r>
              <a:rPr lang="en-US" dirty="0"/>
              <a:t>Use the references in Appendix A, </a:t>
            </a:r>
            <a:r>
              <a:rPr lang="en-US" i="1" dirty="0"/>
              <a:t>Determine Whether to Apply Liberalizing Law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Determine if liberalizing law should be applied.</a:t>
            </a:r>
          </a:p>
          <a:p>
            <a:pPr lvl="1"/>
            <a:r>
              <a:rPr lang="en-US" dirty="0"/>
              <a:t>Raise your hand when you know the answer and be prepared to explain it.</a:t>
            </a:r>
          </a:p>
          <a:p>
            <a:r>
              <a:rPr lang="en-US" dirty="0"/>
              <a:t>Time allowed: 7-10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3301890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Veteran-Married-to-Veteran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Veteran-married-to-Veteran claims are two awards combined, unless otherwise requested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A special combined maximum annual pension rate (MAPR) applies to Veterans who are married to each other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The combined rate is the same as it is for a Veteran with a dependent, </a:t>
            </a:r>
            <a:r>
              <a:rPr lang="en-US" u="sng" dirty="0">
                <a:latin typeface="Arial"/>
                <a:cs typeface="Arial"/>
              </a:rPr>
              <a:t>unless both</a:t>
            </a:r>
            <a:r>
              <a:rPr lang="en-US" dirty="0">
                <a:latin typeface="Arial"/>
                <a:cs typeface="Arial"/>
              </a:rPr>
              <a:t> Veterans are eligible for SMP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72797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Veteran-Married-to-Veteran </a:t>
            </a:r>
            <a:br>
              <a:rPr lang="en-US" dirty="0"/>
            </a:br>
            <a:r>
              <a:rPr lang="en-US" dirty="0"/>
              <a:t>Cases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Process a Veteran-married-to-Veteran claim</a:t>
            </a:r>
          </a:p>
          <a:p>
            <a:pPr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Identify Veteran-married-to-Veteran cases</a:t>
            </a:r>
          </a:p>
          <a:p>
            <a:pPr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Calculate the award payment for a Veteran-married-to-Veteran claim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104512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Veteran-Married-to-Veteran Cases </a:t>
            </a:r>
            <a:br>
              <a:rPr lang="en-US" dirty="0"/>
            </a:br>
            <a:r>
              <a:rPr lang="en-US" dirty="0"/>
              <a:t>Question Writing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</a:t>
            </a:r>
          </a:p>
          <a:p>
            <a:pPr lvl="1"/>
            <a:r>
              <a:rPr lang="en-US" dirty="0"/>
              <a:t>Use Appendix C: Question and Answer Worksheet to write any questions regarding Veteran-married-to-Veteran cases.</a:t>
            </a:r>
          </a:p>
          <a:p>
            <a:pPr lvl="1"/>
            <a:r>
              <a:rPr lang="en-US" dirty="0"/>
              <a:t>Questions will be answered at the end of this preparation.</a:t>
            </a:r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4090497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 Activity—Process a </a:t>
            </a:r>
            <a:br>
              <a:rPr lang="en-US" dirty="0"/>
            </a:br>
            <a:r>
              <a:rPr lang="en-US" dirty="0"/>
              <a:t>Veteran-Married-to-Veteran Claim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410200"/>
          </a:xfrm>
        </p:spPr>
        <p:txBody>
          <a:bodyPr>
            <a:no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/>
            <a:r>
              <a:rPr lang="en-US" dirty="0"/>
              <a:t>Divide into pairs. </a:t>
            </a:r>
          </a:p>
          <a:p>
            <a:pPr lvl="1"/>
            <a:r>
              <a:rPr lang="en-US" dirty="0"/>
              <a:t>Review Claim 3 provided by the instructor.</a:t>
            </a:r>
          </a:p>
          <a:p>
            <a:pPr lvl="1"/>
            <a:r>
              <a:rPr lang="en-US" dirty="0"/>
              <a:t>Complete Appendix B: Part B—Veteran-Married-to-Veteran claim.</a:t>
            </a:r>
          </a:p>
          <a:p>
            <a:pPr lvl="1"/>
            <a:r>
              <a:rPr lang="en-US" dirty="0"/>
              <a:t>Use the </a:t>
            </a:r>
            <a:r>
              <a:rPr lang="en-US" b="1" dirty="0"/>
              <a:t>Veteran Married to Veteran</a:t>
            </a:r>
            <a:r>
              <a:rPr lang="en-US" dirty="0"/>
              <a:t> job aid to help answer the questions.</a:t>
            </a:r>
          </a:p>
          <a:p>
            <a:pPr lvl="1"/>
            <a:r>
              <a:rPr lang="en-US" dirty="0"/>
              <a:t>Be prepared to share your finished activity with the class.</a:t>
            </a:r>
          </a:p>
          <a:p>
            <a:r>
              <a:rPr lang="en-US" dirty="0"/>
              <a:t>Time allowed: 7-10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611302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 Activity—Veteran-Married-to-</a:t>
            </a:r>
            <a:br>
              <a:rPr lang="en-US" dirty="0"/>
            </a:br>
            <a:r>
              <a:rPr lang="en-US" dirty="0"/>
              <a:t>Veteran Claim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 fontAlgn="base">
              <a:buFont typeface="+mj-lt"/>
              <a:buAutoNum type="arabicPeriod"/>
            </a:pPr>
            <a:r>
              <a:rPr lang="en-US" dirty="0"/>
              <a:t>Calculate the combined MAPR.</a:t>
            </a:r>
          </a:p>
          <a:p>
            <a:pPr marL="857250" lvl="1" indent="-457200" fontAlgn="base"/>
            <a:r>
              <a:rPr lang="en-US" i="1" dirty="0"/>
              <a:t>Answer provided by instructor based on example claim selected.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US" dirty="0"/>
              <a:t>Add the Veteran’s spouse as a dependent.</a:t>
            </a:r>
          </a:p>
          <a:p>
            <a:pPr marL="857250" lvl="1" indent="-457200" fontAlgn="base"/>
            <a:r>
              <a:rPr lang="en-US" i="1" dirty="0"/>
              <a:t>Answer provided by instructor based on example claim selected.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US" dirty="0"/>
              <a:t>Confirm the general award.</a:t>
            </a:r>
          </a:p>
          <a:p>
            <a:pPr marL="857250" lvl="1" indent="-457200" fontAlgn="base"/>
            <a:r>
              <a:rPr lang="en-US" i="1" dirty="0"/>
              <a:t>Answer provided by instructor based on example claim selected.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US" dirty="0"/>
              <a:t>Flash the award, if necessary.</a:t>
            </a:r>
          </a:p>
          <a:p>
            <a:pPr marL="857250" lvl="1" indent="-457200" fontAlgn="base"/>
            <a:r>
              <a:rPr lang="en-US" i="1" dirty="0"/>
              <a:t>Answer provided by instructor based on example claim selected.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494996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Accrued Benefits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Eligibility for accrued benefits depends on the following:</a:t>
            </a:r>
          </a:p>
          <a:p>
            <a:r>
              <a:rPr lang="en-US" dirty="0"/>
              <a:t>Date of claim </a:t>
            </a:r>
          </a:p>
          <a:p>
            <a:r>
              <a:rPr lang="en-US" dirty="0"/>
              <a:t>Date of death of Veteran </a:t>
            </a:r>
          </a:p>
          <a:p>
            <a:r>
              <a:rPr lang="en-US" dirty="0"/>
              <a:t>Relationship of claimant to the Veteran or reimbursement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60935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09" y="199314"/>
            <a:ext cx="8991600" cy="856630"/>
          </a:xfrm>
        </p:spPr>
        <p:txBody>
          <a:bodyPr/>
          <a:lstStyle/>
          <a:p>
            <a:r>
              <a:rPr lang="en-US" dirty="0"/>
              <a:t>Why It Matters!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8408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/>
              <a:t>Knowledge Checks matter because PMC VSRs are responsible for completing tasks beyond determining basic eligibility and determining if a claim is ready to rate. This lesson helps gauge the knowledge 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484824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Accrued Benefits Eligibility </a:t>
            </a:r>
            <a:br>
              <a:rPr lang="en-US" dirty="0"/>
            </a:br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Define key terms related to accrued benefits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Determine basic entitlement to accrued benefits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Determine control and jurisdiction of accrued claims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Determine if accrued benefits are payable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Determine the proper claimant for accrued benefits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Identify the types of accrued benefits claims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396975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Accrued Benefits Eligibility Question </a:t>
            </a:r>
            <a:br>
              <a:rPr lang="en-US" dirty="0"/>
            </a:br>
            <a:r>
              <a:rPr lang="en-US" dirty="0"/>
              <a:t>Writing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Instructions:</a:t>
            </a:r>
          </a:p>
          <a:p>
            <a:pPr lvl="1"/>
            <a:r>
              <a:rPr lang="en-US" dirty="0"/>
              <a:t>Use Appendix C: Question and Answer Worksheet to write any questions regarding accrued benefits eligibility.</a:t>
            </a:r>
          </a:p>
          <a:p>
            <a:pPr lvl="1"/>
            <a:r>
              <a:rPr lang="en-US" dirty="0"/>
              <a:t>Questions will be answered at the end of this preparation.</a:t>
            </a:r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909778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Activity–Accrued Benefits </a:t>
            </a:r>
            <a:br>
              <a:rPr lang="en-US" dirty="0"/>
            </a:br>
            <a:r>
              <a:rPr lang="en-US" dirty="0"/>
              <a:t>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/>
            <a:r>
              <a:rPr lang="en-US" dirty="0"/>
              <a:t>Divide into groups of three. </a:t>
            </a:r>
          </a:p>
          <a:p>
            <a:pPr lvl="1"/>
            <a:r>
              <a:rPr lang="en-US" dirty="0"/>
              <a:t>Review claim 4 and claim 5 provided by the instructor.</a:t>
            </a:r>
          </a:p>
          <a:p>
            <a:pPr lvl="1"/>
            <a:r>
              <a:rPr lang="en-US" dirty="0"/>
              <a:t>Using the </a:t>
            </a:r>
            <a:r>
              <a:rPr lang="en-US" b="1" dirty="0"/>
              <a:t>Accrued Benefits</a:t>
            </a:r>
            <a:r>
              <a:rPr lang="en-US" dirty="0"/>
              <a:t> job aid, determine if the claimant in each claim is eligible for accrued benefits. </a:t>
            </a:r>
          </a:p>
          <a:p>
            <a:pPr lvl="1"/>
            <a:r>
              <a:rPr lang="en-US" dirty="0"/>
              <a:t>Prepare to share your findings with the class and discuss any differences.</a:t>
            </a:r>
          </a:p>
          <a:p>
            <a:r>
              <a:rPr lang="en-US" dirty="0"/>
              <a:t>Time allowed: 7-10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767592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dirty="0"/>
              <a:t>Determine Burial Benefits Eligibility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029200"/>
          </a:xfrm>
        </p:spPr>
        <p:txBody>
          <a:bodyPr>
            <a:normAutofit/>
          </a:bodyPr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plot and/or transportation allowances can only be paid if SC death, NSC death, 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VA hospitalization death or Unclaimed Veteran remains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​ </a:t>
            </a: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is also payable</a:t>
            </a:r>
          </a:p>
          <a:p>
            <a:pPr lvl="0" fontAlgn="base"/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Plot or interment expenses are those expenses associated with the final disposition of the remains </a:t>
            </a:r>
          </a:p>
          <a:p>
            <a:pPr lvl="0" fontAlgn="base"/>
            <a:r>
              <a:rPr lang="en-US" sz="2600" dirty="0">
                <a:effectLst/>
                <a:ea typeface="Arial" panose="020B0604020202020204" pitchFamily="34" charset="0"/>
              </a:rPr>
              <a:t>VA does not pay plot allowance whenever the plot location is a private residence</a:t>
            </a:r>
          </a:p>
          <a:p>
            <a:pPr marL="0" lvl="0" indent="0" fontAlgn="base">
              <a:buNone/>
            </a:pPr>
            <a:endParaRPr lang="en-US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549434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dirty="0"/>
              <a:t>Determine Burial Benefits Eligibility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029200"/>
          </a:xfrm>
        </p:spPr>
        <p:txBody>
          <a:bodyPr>
            <a:normAutofit/>
          </a:bodyPr>
          <a:lstStyle/>
          <a:p>
            <a:pPr lvl="0" fontAlgn="base"/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When transportation reimbursement is allowable, VBA may pay for expenses relating to transportation of the Veterans remains to his or her final resting place  </a:t>
            </a:r>
          </a:p>
          <a:p>
            <a:pPr lvl="0" fontAlgn="base"/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Claims for the NSC burial allowance must be filed within two years of the date of permanent burial or cremation of the Veteran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There is </a:t>
            </a:r>
            <a:r>
              <a:rPr lang="en-US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no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time limit for applying for SC burial allowance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​, 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VA hospitalization death burial allowance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​, 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Plot or interment allowance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​, 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Transportation reimbursement 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3005926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3252"/>
            <a:ext cx="8991600" cy="81335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Determine Burial Benefits Eligibility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00099"/>
            <a:ext cx="8763000" cy="525780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Define types of burial benefits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Determine if eligibility requirements for burial benefits are met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Identify claimant eligible for payment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Determine if eligibility requirements for SC burial are met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Determine if eligibility requirements for NSC burial benefits are met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Determine if eligibility for VA hospitalization death burial benefits are met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Determine whether development is required for burial-related information 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Determine whether a burial claim requires rating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812072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Burial Benefits Eligibility Question </a:t>
            </a:r>
            <a:br>
              <a:rPr lang="en-US" dirty="0"/>
            </a:br>
            <a:r>
              <a:rPr lang="en-US" dirty="0"/>
              <a:t>Writing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</a:t>
            </a:r>
          </a:p>
          <a:p>
            <a:pPr lvl="1"/>
            <a:r>
              <a:rPr lang="en-US" dirty="0"/>
              <a:t>Use Appendix C: Question and Answer Worksheet to write any questions regarding burial benefits eligibility.</a:t>
            </a:r>
          </a:p>
          <a:p>
            <a:pPr lvl="1"/>
            <a:r>
              <a:rPr lang="en-US" dirty="0"/>
              <a:t>Questions will be answered at the end of this preparation.</a:t>
            </a:r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028169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Activity–Burial Benefits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/>
            <a:r>
              <a:rPr lang="en-US" dirty="0"/>
              <a:t>Divide into pairs. </a:t>
            </a:r>
          </a:p>
          <a:p>
            <a:pPr lvl="1"/>
            <a:r>
              <a:rPr lang="en-US" dirty="0"/>
              <a:t>Review Claim 6 provided by the instructor. </a:t>
            </a:r>
          </a:p>
          <a:p>
            <a:pPr lvl="1"/>
            <a:r>
              <a:rPr lang="en-US" dirty="0"/>
              <a:t>Answer the questions in Appendix B: Part C—Burial Benefit to determine if the claimant is eligible for burial benefits.</a:t>
            </a:r>
          </a:p>
          <a:p>
            <a:pPr lvl="1"/>
            <a:r>
              <a:rPr lang="en-US" dirty="0"/>
              <a:t>Use the </a:t>
            </a:r>
            <a:r>
              <a:rPr lang="en-US" b="1" dirty="0"/>
              <a:t>Burial Benefits</a:t>
            </a:r>
            <a:r>
              <a:rPr lang="en-US" dirty="0"/>
              <a:t> </a:t>
            </a:r>
            <a:r>
              <a:rPr lang="en-US" b="1" dirty="0"/>
              <a:t>Eligibility</a:t>
            </a:r>
            <a:r>
              <a:rPr lang="en-US" dirty="0"/>
              <a:t> job aid.</a:t>
            </a:r>
          </a:p>
          <a:p>
            <a:pPr lvl="1"/>
            <a:r>
              <a:rPr lang="en-US" dirty="0"/>
              <a:t>Be prepared to share your finished activity with the class.</a:t>
            </a:r>
          </a:p>
          <a:p>
            <a:r>
              <a:rPr lang="en-US" dirty="0"/>
              <a:t> Time allowed: 7-10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861258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 Activity–Burial Benefits </a:t>
            </a:r>
            <a:br>
              <a:rPr lang="en-US" dirty="0"/>
            </a:br>
            <a:r>
              <a:rPr lang="en-US" dirty="0"/>
              <a:t>Eligibility Answers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Who is the claimant?</a:t>
            </a:r>
          </a:p>
          <a:p>
            <a:pPr lvl="1"/>
            <a:r>
              <a:rPr lang="en-US" i="1" dirty="0"/>
              <a:t>Answer provided by instructor based on example claim selected.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kind of claim is this? </a:t>
            </a:r>
          </a:p>
          <a:p>
            <a:pPr lvl="1"/>
            <a:r>
              <a:rPr lang="en-US" i="1" dirty="0"/>
              <a:t>Answer provided by instructor based on example claim selected.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Is the claimant eligible for SC burial benefits? </a:t>
            </a:r>
          </a:p>
          <a:p>
            <a:pPr lvl="1"/>
            <a:r>
              <a:rPr lang="en-US" i="1" dirty="0"/>
              <a:t>Answer provided by instructor based on example claim selected.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65574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 Activity–Burial Benefits </a:t>
            </a:r>
            <a:br>
              <a:rPr lang="en-US" dirty="0"/>
            </a:br>
            <a:r>
              <a:rPr lang="en-US" dirty="0"/>
              <a:t>Eligibility Answers (2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/>
              <a:t>Is the claimant eligible for NSC burial benefits?</a:t>
            </a:r>
          </a:p>
          <a:p>
            <a:pPr lvl="1"/>
            <a:r>
              <a:rPr lang="en-US" i="1" dirty="0"/>
              <a:t>Answer provided by instructor based on example claim selected.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Is the claimant eligible for VA hospitalization death burial benefits?</a:t>
            </a:r>
          </a:p>
          <a:p>
            <a:pPr lvl="1"/>
            <a:r>
              <a:rPr lang="en-US" i="1" dirty="0"/>
              <a:t>Answer provided by instructor based on example claim selected.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en-US" dirty="0"/>
              <a:t>Is the claimant eligible for transportation reimbursement? </a:t>
            </a:r>
          </a:p>
          <a:p>
            <a:pPr lvl="1"/>
            <a:r>
              <a:rPr lang="en-US" i="1" dirty="0"/>
              <a:t>Answer provided by instructor based on example claim selected.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422452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dirty="0"/>
              <a:t>Phase 5, Part 1(d) Lessons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726398C-D100-4C01-A8AD-8560D2E0D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006409"/>
              </p:ext>
            </p:extLst>
          </p:nvPr>
        </p:nvGraphicFramePr>
        <p:xfrm>
          <a:off x="1066800" y="1066800"/>
          <a:ext cx="6934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7764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 Activity–Burial Benefits </a:t>
            </a:r>
            <a:br>
              <a:rPr lang="en-US" dirty="0"/>
            </a:br>
            <a:r>
              <a:rPr lang="en-US" dirty="0"/>
              <a:t>Eligibility Answers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7"/>
            </a:pPr>
            <a:r>
              <a:rPr lang="en-US" dirty="0"/>
              <a:t>Is the claimant eligible for a plot allowance? </a:t>
            </a:r>
          </a:p>
          <a:p>
            <a:pPr lvl="1"/>
            <a:r>
              <a:rPr lang="en-US" i="1" dirty="0"/>
              <a:t>Answer provided by instructor based on example claim selected.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en-US" dirty="0"/>
              <a:t>Is development required to determine eligibility? If so, for what?</a:t>
            </a:r>
          </a:p>
          <a:p>
            <a:pPr lvl="1"/>
            <a:r>
              <a:rPr lang="en-US" i="1" dirty="0"/>
              <a:t>Answer provided by instructor based on example claim selected.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en-US" dirty="0"/>
              <a:t>Should this claim be submitted to the rating activity? Why or why not?</a:t>
            </a:r>
          </a:p>
          <a:p>
            <a:pPr lvl="1"/>
            <a:r>
              <a:rPr lang="en-US" i="1" dirty="0"/>
              <a:t>Answer provided by instructor based on example claim selected.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058124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Month of Death (MOD)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US" dirty="0">
                <a:effectLst/>
                <a:ea typeface="Calibri" panose="020F0502020204030204" pitchFamily="34" charset="0"/>
              </a:rPr>
              <a:t>When a Veteran passes away, his or her benefits are terminated the first of the month of death which is called the Month of Death (MOD)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US" dirty="0">
                <a:effectLst/>
                <a:ea typeface="Calibri" panose="020F0502020204030204" pitchFamily="34" charset="0"/>
              </a:rPr>
              <a:t>​The MOD payment amount represents the disability payment amount that the Veteran was entitled to receive for the month that he or she died (gross benefit)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The Veteran's rate for the month of death is an entitlement available </a:t>
            </a:r>
            <a:r>
              <a:rPr lang="en-US" u="sng" dirty="0">
                <a:effectLst/>
                <a:ea typeface="Calibri" panose="020F0502020204030204" pitchFamily="34" charset="0"/>
              </a:rPr>
              <a:t>only</a:t>
            </a:r>
            <a:r>
              <a:rPr lang="en-US" dirty="0">
                <a:effectLst/>
                <a:ea typeface="Calibri" panose="020F0502020204030204" pitchFamily="34" charset="0"/>
              </a:rPr>
              <a:t> to the surviving spouse of the Veteran</a:t>
            </a:r>
            <a:endParaRPr lang="en-US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3039646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Month of Death (MOD) </a:t>
            </a:r>
            <a:br>
              <a:rPr lang="en-US" dirty="0"/>
            </a:br>
            <a:r>
              <a:rPr lang="en-US" dirty="0"/>
              <a:t>Eligibility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Determine whether the surviving spouse is eligible for MOD benefits</a:t>
            </a:r>
          </a:p>
          <a:p>
            <a:pPr marR="0"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Determine whether Veteran was receiving pension or compensation benefits at time of death</a:t>
            </a:r>
          </a:p>
          <a:p>
            <a:pPr marR="0"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Determine whether MOD payment was made to the surviving spouse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Check whether Veteran was married to claimant at time of death</a:t>
            </a:r>
            <a:endParaRPr lang="en-US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3116584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 Benefit Question </a:t>
            </a:r>
            <a:br>
              <a:rPr lang="en-US" dirty="0"/>
            </a:br>
            <a:r>
              <a:rPr lang="en-US" dirty="0"/>
              <a:t>Writing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Instructions:</a:t>
            </a:r>
          </a:p>
          <a:p>
            <a:pPr lvl="1"/>
            <a:r>
              <a:rPr lang="en-US" dirty="0"/>
              <a:t>Use Appendix C: Question and Answer Worksheet to write any questions regarding month of death benefit.</a:t>
            </a:r>
          </a:p>
          <a:p>
            <a:pPr lvl="1"/>
            <a:r>
              <a:rPr lang="en-US" dirty="0"/>
              <a:t>Questions will be answered at the end of this preparation.</a:t>
            </a:r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273293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/>
              <a:t>Partner Activity—MOD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/>
            <a:r>
              <a:rPr lang="en-US" dirty="0"/>
              <a:t>Divide into pairs. </a:t>
            </a:r>
          </a:p>
          <a:p>
            <a:pPr lvl="1"/>
            <a:r>
              <a:rPr lang="en-US" dirty="0"/>
              <a:t>Review Claim 7 provided by the instructor.</a:t>
            </a:r>
          </a:p>
          <a:p>
            <a:pPr lvl="1"/>
            <a:r>
              <a:rPr lang="en-US" dirty="0"/>
              <a:t>Answer the questions in Appendix B: Part D—Month of Death to determine whether the surviving spouse is eligible for MOD.</a:t>
            </a:r>
          </a:p>
          <a:p>
            <a:pPr lvl="1"/>
            <a:r>
              <a:rPr lang="en-US" dirty="0"/>
              <a:t>Be prepared to share your finished activity with the class.</a:t>
            </a:r>
          </a:p>
          <a:p>
            <a:r>
              <a:rPr lang="en-US" dirty="0"/>
              <a:t>Time allowed: 7-10 minutes</a:t>
            </a:r>
            <a:endParaRPr lang="en-US" sz="9600" i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441754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/>
              <a:t>Partner Activity—MOD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Was the Veteran receiving benefits at time of death?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200" i="1" dirty="0"/>
              <a:t>Answer provided by instructor based on example claim selected.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Had an MOD payment been made?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200" i="1" dirty="0"/>
              <a:t>Answer provided by instructor based on example claim selected.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 the claimant an eligible surviving spouse?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200" i="1" dirty="0"/>
              <a:t>Answer provided by instructor based on example claim selected.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 development necessary?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200" i="1" dirty="0"/>
              <a:t>Answer provided by instructor based on example claim selected.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785110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Ready to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78363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</a:rPr>
              <a:t>The rating decision is needed to determine whether a claimant is entitled to benefits for the issues under review based on the evidence of record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</a:rPr>
              <a:t>The rating decision provides:</a:t>
            </a:r>
          </a:p>
          <a:p>
            <a:pPr marR="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A formal determination regarding one or more issues of benefit entitlement </a:t>
            </a:r>
          </a:p>
          <a:p>
            <a:pPr marR="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Statement of the decision(s), and</a:t>
            </a:r>
          </a:p>
          <a:p>
            <a:pPr marR="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An explanation  supporting each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694817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Ready to Rate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US" dirty="0">
                <a:effectLst/>
                <a:ea typeface="Calibri" panose="020F0502020204030204" pitchFamily="34" charset="0"/>
              </a:rPr>
              <a:t>Explain why a claim requires a rating decision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US" dirty="0">
                <a:effectLst/>
                <a:ea typeface="Calibri" panose="020F0502020204030204" pitchFamily="34" charset="0"/>
              </a:rPr>
              <a:t>Identify the types of claims that require a rating decision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List the required elements for a claim that is ready to rate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4122028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Ready to Rate Question Writing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Instructions:</a:t>
            </a:r>
          </a:p>
          <a:p>
            <a:pPr lvl="1"/>
            <a:r>
              <a:rPr lang="en-US" dirty="0"/>
              <a:t>Use Appendix C: Question and Answer Worksheet to write any questions regarding ready to rate.</a:t>
            </a:r>
          </a:p>
          <a:p>
            <a:pPr lvl="1"/>
            <a:r>
              <a:rPr lang="en-US" dirty="0"/>
              <a:t>Questions will be answered at the end of this preparation.</a:t>
            </a:r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334822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/>
              <a:t>Partner Activity—Overview of Ready to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/>
            <a:r>
              <a:rPr lang="en-US" dirty="0"/>
              <a:t>Divide into pairs. </a:t>
            </a:r>
          </a:p>
          <a:p>
            <a:pPr lvl="1"/>
            <a:r>
              <a:rPr lang="en-US" dirty="0"/>
              <a:t>Review Claim 8 provided by the instructor.</a:t>
            </a:r>
          </a:p>
          <a:p>
            <a:pPr lvl="1"/>
            <a:r>
              <a:rPr lang="en-US" dirty="0"/>
              <a:t>Answer the questions in Appendix B: Part E—Overview of Ready to Rate to determine whether the claim needs a rating decision and what is needed for the rating decision.</a:t>
            </a:r>
          </a:p>
          <a:p>
            <a:pPr lvl="1"/>
            <a:r>
              <a:rPr lang="en-US" dirty="0"/>
              <a:t>Be prepared to share your finished activity with the class.</a:t>
            </a:r>
          </a:p>
          <a:p>
            <a:r>
              <a:rPr lang="en-US" dirty="0"/>
              <a:t>Time allowed: 7-10 minutes</a:t>
            </a:r>
            <a:endParaRPr lang="en-US" sz="9600" i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311921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 Preparation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preparation will consist of the following:</a:t>
            </a:r>
          </a:p>
          <a:p>
            <a:r>
              <a:rPr lang="en-US" dirty="0"/>
              <a:t>Lesson objectives review</a:t>
            </a:r>
          </a:p>
          <a:p>
            <a:r>
              <a:rPr lang="en-US" dirty="0"/>
              <a:t>Partner activities</a:t>
            </a:r>
          </a:p>
          <a:p>
            <a:r>
              <a:rPr lang="en-US" dirty="0"/>
              <a:t>Question/answer forum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835734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 Activity—Overview of </a:t>
            </a:r>
            <a:br>
              <a:rPr lang="en-US" dirty="0"/>
            </a:br>
            <a:r>
              <a:rPr lang="en-US" dirty="0"/>
              <a:t>Ready to Rate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the type of claim?</a:t>
            </a:r>
          </a:p>
          <a:p>
            <a:pPr marL="857250" lvl="1" indent="-457200"/>
            <a:r>
              <a:rPr lang="en-US" i="1" dirty="0"/>
              <a:t>Answer provided by instructor based on example claim selected.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 a rating decision required? If so, why?</a:t>
            </a:r>
          </a:p>
          <a:p>
            <a:pPr marL="857250" lvl="1" indent="-457200"/>
            <a:r>
              <a:rPr lang="en-US" i="1" dirty="0"/>
              <a:t>Answer provided by instructor based on example claim selected.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Does the claim require development to be ready to rate? If yes, what evidence is needed?</a:t>
            </a:r>
          </a:p>
          <a:p>
            <a:pPr marL="857250" lvl="1" indent="-457200"/>
            <a:r>
              <a:rPr lang="en-US" i="1" dirty="0"/>
              <a:t>Answer provided by instructor based on example claim selected.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31720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9956"/>
            <a:ext cx="8991600" cy="819295"/>
          </a:xfrm>
        </p:spPr>
        <p:txBody>
          <a:bodyPr>
            <a:noAutofit/>
          </a:bodyPr>
          <a:lstStyle/>
          <a:p>
            <a:r>
              <a:rPr lang="en-US" dirty="0"/>
              <a:t>Determine Eligibility for DIC and Parents’ DIC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09252"/>
            <a:ext cx="8839200" cy="4964512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 </a:t>
            </a:r>
            <a:r>
              <a:rPr lang="en-US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monthly payment made to a surviving spouse, child, or parent because of a service connected (SC) death per 38 U.S.C. 1310, </a:t>
            </a:r>
            <a:r>
              <a:rPr lang="en-US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 surviving spouse or child because the Veteran had been rated as totally disabled due to a SC disability prior to his/her death, typically for at least ten years, per 38 U.S.C. 1318, </a:t>
            </a:r>
            <a:r>
              <a:rPr lang="en-US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 surviving spouse, child, or parent because of death due to VA medical treatment, per 38 U.S.C. 1151, </a:t>
            </a:r>
            <a:r>
              <a:rPr lang="en-US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 surviving spouse, child, or parent because of an in-service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043737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395"/>
            <a:ext cx="8991600" cy="10668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Determine Eligibility for DIC and Parents’ DIC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</a:rPr>
              <a:t>Determine whether the surviving spouse, dependent child, or parent meets the eligibility criteria for DIC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</a:rPr>
              <a:t>Determine whether the claimant is claiming DIC under 38 U.S.C. 1310, 1318, or 1151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</a:rPr>
              <a:t>Determine whether the evidence of death is on file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</a:rPr>
              <a:t>Determine whether cause of death is on file 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</a:rPr>
              <a:t>Determine the relationship to a Veteran for the purpose of receiving DIC benefits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</a:rPr>
              <a:t>Determine eligibility for DIC claim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Determine eligibility for parents’ DIC claim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1919325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Eligibility for DIC and Parents’ DIC Question </a:t>
            </a:r>
            <a:br>
              <a:rPr lang="en-US" dirty="0"/>
            </a:br>
            <a:r>
              <a:rPr lang="en-US" dirty="0"/>
              <a:t>Writing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</a:t>
            </a:r>
          </a:p>
          <a:p>
            <a:pPr lvl="1"/>
            <a:r>
              <a:rPr lang="en-US" dirty="0"/>
              <a:t>Use Appendix C: Question and Answer Worksheet to write any questions regarding DIC and Parents’ DIC.</a:t>
            </a:r>
          </a:p>
          <a:p>
            <a:pPr lvl="1"/>
            <a:r>
              <a:rPr lang="en-US" dirty="0"/>
              <a:t>Questions will be answered at the end of the Knowledge Check preparation.</a:t>
            </a:r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522995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Activity—Determine Eligibility for </a:t>
            </a:r>
            <a:br>
              <a:rPr lang="en-US" dirty="0"/>
            </a:br>
            <a:r>
              <a:rPr lang="en-US" dirty="0"/>
              <a:t>DIC and Parents’ DIC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/>
            <a:r>
              <a:rPr lang="en-US" dirty="0"/>
              <a:t>Review Claim 9 as a class.</a:t>
            </a:r>
          </a:p>
          <a:p>
            <a:pPr lvl="1"/>
            <a:r>
              <a:rPr lang="en-US" dirty="0"/>
              <a:t>Use the references and job aids in Appendix A, </a:t>
            </a:r>
            <a:r>
              <a:rPr lang="en-US" i="1" dirty="0"/>
              <a:t>Determine Whether the Surviving Spouse, Dependent Child, or Parent Meets the Eligibility Criteria for DIC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Work together as a class to determine whether the claimant meets the eligibility for DIC.</a:t>
            </a:r>
          </a:p>
          <a:p>
            <a:r>
              <a:rPr lang="en-US" dirty="0"/>
              <a:t>Time allowed: 10-15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610557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DFCE-9EB2-434B-A638-9B5FCDA1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Determine Substitution Eligibility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CCA6-4E85-4267-9889-9EF445631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dirty="0">
                <a:effectLst/>
                <a:ea typeface="Calibri" panose="020F0502020204030204" pitchFamily="34" charset="0"/>
              </a:rPr>
              <a:t>A standard application is not required to request </a:t>
            </a:r>
            <a:r>
              <a:rPr lang="en-US">
                <a:effectLst/>
                <a:ea typeface="Calibri" panose="020F0502020204030204" pitchFamily="34" charset="0"/>
              </a:rPr>
              <a:t>to substitute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dirty="0">
                <a:effectLst/>
                <a:ea typeface="Calibri" panose="020F0502020204030204" pitchFamily="34" charset="0"/>
              </a:rPr>
              <a:t>A request to substitute, from eligible persons, is deemed to be included when VA receives a</a:t>
            </a: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dirty="0">
                <a:effectLst/>
                <a:ea typeface="Calibri" panose="020F0502020204030204" pitchFamily="34" charset="0"/>
              </a:rPr>
              <a:t>claim for accrued benefits, Survivors Pension, or Dependency and Indemnity Compensation (DIC).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</a:rPr>
              <a:t>a written request containing intent, name of substitute and the name, claim number, social security number or appeal number of the deceased claimant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7E69D-5A55-41C0-9B42-CEE5362D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9B334-A628-46A0-B450-D68C2CAB9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Phase 5, Part 1(d):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93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F5152-33F2-41C7-A68A-DF11677F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66748"/>
            <a:ext cx="8991600" cy="1066800"/>
          </a:xfrm>
        </p:spPr>
        <p:txBody>
          <a:bodyPr/>
          <a:lstStyle/>
          <a:p>
            <a:r>
              <a:rPr lang="en-US" dirty="0"/>
              <a:t>Determine Substitution Eligibility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2E425-B638-41CB-B8C8-55696CB74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Define key terms relating to a request to substitute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Establish control of a request to substitute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Determine eligibility to request substitution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Understand the rights of the substitute claimant 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F45A3-4FD6-445F-B2D2-2A5072B5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9CC87-9177-40B9-A374-893E9D0B9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Phase 5, Part 1(d):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786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Substitution Eligibility Question </a:t>
            </a:r>
            <a:br>
              <a:rPr lang="en-US" dirty="0"/>
            </a:br>
            <a:r>
              <a:rPr lang="en-US" dirty="0"/>
              <a:t>Writing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Instructions:</a:t>
            </a:r>
          </a:p>
          <a:p>
            <a:pPr lvl="1"/>
            <a:r>
              <a:rPr lang="en-US" dirty="0"/>
              <a:t>Use Appendix C: Question and Answer Worksheet to write any questions regarding substitution eligibility.</a:t>
            </a:r>
          </a:p>
          <a:p>
            <a:pPr lvl="1"/>
            <a:r>
              <a:rPr lang="en-US" dirty="0"/>
              <a:t>Questions will be answered at the end of this preparation.</a:t>
            </a:r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40F6C-36E6-4965-9D21-698197C310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30840135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066800"/>
          </a:xfrm>
        </p:spPr>
        <p:txBody>
          <a:bodyPr/>
          <a:lstStyle/>
          <a:p>
            <a:pPr algn="l"/>
            <a:r>
              <a:rPr lang="en-US" dirty="0"/>
              <a:t>Small Group Activity–Substitution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/>
            <a:r>
              <a:rPr lang="en-US" dirty="0"/>
              <a:t>Divide into groups of three or four. </a:t>
            </a:r>
          </a:p>
          <a:p>
            <a:pPr lvl="1"/>
            <a:r>
              <a:rPr lang="en-US" dirty="0"/>
              <a:t>Review the claim provided by the instructor.</a:t>
            </a:r>
          </a:p>
          <a:p>
            <a:pPr lvl="1"/>
            <a:r>
              <a:rPr lang="en-US" dirty="0"/>
              <a:t>Work together as a class to determine whether the claimant is eligible for substitution. </a:t>
            </a:r>
          </a:p>
          <a:p>
            <a:pPr lvl="1"/>
            <a:r>
              <a:rPr lang="en-US" dirty="0"/>
              <a:t>Be prepared to share your answers with the class.</a:t>
            </a:r>
          </a:p>
          <a:p>
            <a:r>
              <a:rPr lang="en-US" dirty="0"/>
              <a:t>Time allowed: 7-10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40F6C-36E6-4965-9D21-698197C310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933395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and Answer Forum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</a:t>
            </a:r>
          </a:p>
          <a:p>
            <a:pPr lvl="1"/>
            <a:r>
              <a:rPr lang="en-US" dirty="0"/>
              <a:t>Divide into groups of three or four.</a:t>
            </a:r>
          </a:p>
          <a:p>
            <a:pPr lvl="1"/>
            <a:r>
              <a:rPr lang="en-US" dirty="0"/>
              <a:t>Review the Appendix C: Question and Answer Worksheet with your group.</a:t>
            </a:r>
          </a:p>
          <a:p>
            <a:pPr lvl="1"/>
            <a:r>
              <a:rPr lang="en-US" dirty="0"/>
              <a:t>Mark any questions that need further clarification from the instructor.</a:t>
            </a:r>
          </a:p>
          <a:p>
            <a:pPr lvl="1"/>
            <a:r>
              <a:rPr lang="en-US" dirty="0"/>
              <a:t>Be prepared to share your answers with the class.</a:t>
            </a:r>
          </a:p>
          <a:p>
            <a:r>
              <a:rPr lang="en-US" dirty="0"/>
              <a:t>Time allowed: 10-15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1137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Proof of Death of Veteran for </a:t>
            </a:r>
            <a:br>
              <a:rPr lang="en-US" dirty="0"/>
            </a:br>
            <a:r>
              <a:rPr lang="en-US" dirty="0"/>
              <a:t>Survivor’s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221163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Verifying proof of death is used to determine eligibility for survivor’s pension, DIC claims, accrued claims, and burial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42535913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and Answer Clarification </a:t>
            </a:r>
          </a:p>
        </p:txBody>
      </p:sp>
      <p:pic>
        <p:nvPicPr>
          <p:cNvPr id="6" name="Content Placeholder 5" descr="This icon prompts you to ask trainees a discussion question or to ask trainees if they have any questions before proceeding with instruction.&#10;" title="Question Icon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53381"/>
            <a:ext cx="41148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35098053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Phase 5.2: Process a Claim Knowledge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61184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Verify Proof of Death of Veteran for </a:t>
            </a:r>
            <a:br>
              <a:rPr lang="en-US" dirty="0"/>
            </a:br>
            <a:r>
              <a:rPr lang="en-US" dirty="0"/>
              <a:t>Survivor’s Benefits Objectives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Determine if proof of death is of record</a:t>
            </a: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Determine to develop for proof of death</a:t>
            </a:r>
          </a:p>
          <a:p>
            <a:r>
              <a:rPr lang="en-US" dirty="0"/>
              <a:t>Establish death of a Veteran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25709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Verify Proof of Death of Veteran Question </a:t>
            </a:r>
            <a:br>
              <a:rPr lang="en-US" dirty="0"/>
            </a:br>
            <a:r>
              <a:rPr lang="en-US" dirty="0"/>
              <a:t>Writing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Instructions:</a:t>
            </a:r>
          </a:p>
          <a:p>
            <a:pPr lvl="1"/>
            <a:r>
              <a:rPr lang="en-US" dirty="0"/>
              <a:t>Use Appendix C: Question and Answer Worksheet to write any questions regarding verifying proof of death of a Veteran.</a:t>
            </a:r>
          </a:p>
          <a:p>
            <a:pPr lvl="1"/>
            <a:r>
              <a:rPr lang="en-US" dirty="0"/>
              <a:t>Questions will be answered at the end of this preparation.</a:t>
            </a:r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04805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Activity—What Do I Need to Verify</a:t>
            </a:r>
            <a:br>
              <a:rPr lang="en-US" dirty="0"/>
            </a:br>
            <a:r>
              <a:rPr lang="en-US" dirty="0"/>
              <a:t>Proof of Death?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25963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/>
            <a:r>
              <a:rPr lang="en-US" dirty="0"/>
              <a:t>Divide into pairs. </a:t>
            </a:r>
          </a:p>
          <a:p>
            <a:pPr lvl="1"/>
            <a:r>
              <a:rPr lang="en-US" dirty="0"/>
              <a:t>Review Claim 1 provided by the instructor.</a:t>
            </a:r>
          </a:p>
          <a:p>
            <a:pPr lvl="1"/>
            <a:r>
              <a:rPr lang="en-US" dirty="0"/>
              <a:t>Complete Appendix B: Part A—What Do I Need to Verify Proof of Death?</a:t>
            </a:r>
          </a:p>
          <a:p>
            <a:pPr lvl="1"/>
            <a:r>
              <a:rPr lang="en-US" dirty="0"/>
              <a:t>Use the references in Appendix A, </a:t>
            </a:r>
            <a:r>
              <a:rPr lang="en-US" i="1" dirty="0"/>
              <a:t>Verify Proof of Death for Survivor’s Benefits</a:t>
            </a:r>
          </a:p>
          <a:p>
            <a:pPr lvl="1"/>
            <a:r>
              <a:rPr lang="en-US" dirty="0"/>
              <a:t>Be prepared to share your finished activity with the class.</a:t>
            </a:r>
          </a:p>
          <a:p>
            <a:r>
              <a:rPr lang="en-US" dirty="0"/>
              <a:t>Time allowed: 7-10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13332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Activity—What Do I Need to Verify</a:t>
            </a:r>
            <a:br>
              <a:rPr lang="en-US" dirty="0"/>
            </a:br>
            <a:r>
              <a:rPr lang="en-US" dirty="0"/>
              <a:t>Proof of Death?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Does the information provided in the example claim contain proof of death? If so, list the piece of information.</a:t>
            </a:r>
          </a:p>
          <a:p>
            <a:pPr marL="857250" lvl="1" indent="-457200"/>
            <a:r>
              <a:rPr lang="en-US" i="1" dirty="0"/>
              <a:t>Answer provided by instructor based on example claim selected.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 the proof of death provided satisfactory?</a:t>
            </a:r>
          </a:p>
          <a:p>
            <a:pPr marL="857250" lvl="1" indent="-457200"/>
            <a:r>
              <a:rPr lang="en-US" i="1" dirty="0"/>
              <a:t>Answer provided by instructor based on example claim selected.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development is needed, what information do you need to verify proof of death and establish the death of the Veteran?</a:t>
            </a:r>
          </a:p>
          <a:p>
            <a:pPr marL="857250" lvl="1" indent="-457200"/>
            <a:r>
              <a:rPr lang="en-US" i="1" dirty="0"/>
              <a:t>Answer provided by instructor based on example claim selected.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1(d):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1511854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BFA0006F7AD5D746B298D891BD9B5B40|-1554823660" UniqueId="7a4315aa-4077-476d-a052-de9e0e27754d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7</number>
                  <property>Created</property>
                  <propertyId>8c06beca-0777-48f7-91c7-6da68bc07b69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ExpireDateSaved xmlns="http://schemas.microsoft.com/sharepoint/v3" xsi:nil="true"/>
    <_dlc_ExpireDate xmlns="http://schemas.microsoft.com/sharepoint/v3">2022-03-30T13:57:16+00:00</_dlc_Expire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0006F7AD5D746B298D891BD9B5B40" ma:contentTypeVersion="13" ma:contentTypeDescription="Create a new document." ma:contentTypeScope="" ma:versionID="06b522b2ac0aa0bb0e35a69986383f6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be7bbc6bf1e0fa5aacedfea28f661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AE0F39-9BFC-4921-A046-0D94CE637D72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EE589B4C-95E5-4A69-A5B6-12ACA6FFF17A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E45CB14-DCD1-4283-A07B-8A20A6CDB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3FFBF52-CA27-49CE-BC0D-6472A767BE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26875</TotalTime>
  <Words>3458</Words>
  <Application>Microsoft Office PowerPoint</Application>
  <PresentationFormat>On-screen Show (4:3)</PresentationFormat>
  <Paragraphs>426</Paragraphs>
  <Slides>51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Courier New</vt:lpstr>
      <vt:lpstr>Symbol</vt:lpstr>
      <vt:lpstr>Verdana</vt:lpstr>
      <vt:lpstr>1_Office Theme</vt:lpstr>
      <vt:lpstr>PMC VSR Advanced Core Course Phase 5, Part 1(d): Beyond Basic Eligibility and Ready to Rate </vt:lpstr>
      <vt:lpstr>Why It Matters!</vt:lpstr>
      <vt:lpstr>Phase 5, Part 1(d) Lessons</vt:lpstr>
      <vt:lpstr>Knowledge Check Preparation Overview</vt:lpstr>
      <vt:lpstr>Verify Proof of Death of Veteran for  Survivor’s Benefits</vt:lpstr>
      <vt:lpstr>Verify Proof of Death of Veteran for  Survivor’s Benefits Objectives</vt:lpstr>
      <vt:lpstr>Verify Proof of Death of Veteran Question  Writing Opportunity</vt:lpstr>
      <vt:lpstr>Partner Activity—What Do I Need to Verify Proof of Death?</vt:lpstr>
      <vt:lpstr>Partner Activity—What Do I Need to Verify Proof of Death? Answers</vt:lpstr>
      <vt:lpstr>Apply Liberalizing Law to Pension Eligibility</vt:lpstr>
      <vt:lpstr>Apply Liberalizing Law to Pension  Eligibility Objectives</vt:lpstr>
      <vt:lpstr>Apply Liberalizing Law to Pension Eligibility Question Writing Opportunity</vt:lpstr>
      <vt:lpstr>Group Activity—Should Liberalizing  Law Be Applied?</vt:lpstr>
      <vt:lpstr>Process Veteran-Married-to-Veteran Cases</vt:lpstr>
      <vt:lpstr>Process Veteran-Married-to-Veteran  Cases Objectives</vt:lpstr>
      <vt:lpstr>Process Veteran-Married-to-Veteran Cases  Question Writing Opportunity</vt:lpstr>
      <vt:lpstr>Partner Activity—Process a  Veteran-Married-to-Veteran Claim</vt:lpstr>
      <vt:lpstr>Partner Activity—Veteran-Married-to- Veteran Claim Answers</vt:lpstr>
      <vt:lpstr>Determine Accrued Benefits Eligibility</vt:lpstr>
      <vt:lpstr>Determine Accrued Benefits Eligibility  Objectives</vt:lpstr>
      <vt:lpstr>Accrued Benefits Eligibility Question  Writing Opportunity</vt:lpstr>
      <vt:lpstr>Small Group Activity–Accrued Benefits  Eligibility</vt:lpstr>
      <vt:lpstr>Determine Burial Benefits Eligibility (1 of 2)</vt:lpstr>
      <vt:lpstr>Determine Burial Benefits Eligibility (2 of 2)</vt:lpstr>
      <vt:lpstr>Determine Burial Benefits Eligibility Objectives</vt:lpstr>
      <vt:lpstr>Burial Benefits Eligibility Question  Writing Opportunity</vt:lpstr>
      <vt:lpstr>Partner Activity–Burial Benefits Eligibility</vt:lpstr>
      <vt:lpstr>Partner Activity–Burial Benefits  Eligibility Answers (1 of 3)</vt:lpstr>
      <vt:lpstr>Partner Activity–Burial Benefits  Eligibility Answers (2 of 3)</vt:lpstr>
      <vt:lpstr>Partner Activity–Burial Benefits  Eligibility Answers (3 of 3)</vt:lpstr>
      <vt:lpstr>Determine Month of Death (MOD) Eligibility</vt:lpstr>
      <vt:lpstr>Determine Month of Death (MOD)  Eligibility Objectives</vt:lpstr>
      <vt:lpstr>MOD Benefit Question  Writing Opportunity</vt:lpstr>
      <vt:lpstr>Partner Activity—MOD Benefit</vt:lpstr>
      <vt:lpstr>Partner Activity—MOD Answers</vt:lpstr>
      <vt:lpstr>Overview of Ready to Rate</vt:lpstr>
      <vt:lpstr>Overview of Ready to Rate Objectives</vt:lpstr>
      <vt:lpstr>Ready to Rate Question Writing Opportunity</vt:lpstr>
      <vt:lpstr>Partner Activity—Overview of Ready to Rate</vt:lpstr>
      <vt:lpstr>Partner Activity—Overview of  Ready to Rate Answers</vt:lpstr>
      <vt:lpstr>Determine Eligibility for DIC and Parents’ DIC  </vt:lpstr>
      <vt:lpstr>Determine Eligibility for DIC and Parents’ DIC Objectives</vt:lpstr>
      <vt:lpstr>Eligibility for DIC and Parents’ DIC Question  Writing Opportunity</vt:lpstr>
      <vt:lpstr>Group Activity—Determine Eligibility for  DIC and Parents’ DIC</vt:lpstr>
      <vt:lpstr>Determine Substitution Eligibility</vt:lpstr>
      <vt:lpstr>Determine Substitution Eligibility Objectives</vt:lpstr>
      <vt:lpstr>Substitution Eligibility Question  Writing Opportunity</vt:lpstr>
      <vt:lpstr>Small Group Activity–Substitution Eligibility</vt:lpstr>
      <vt:lpstr>Question and Answer Forum </vt:lpstr>
      <vt:lpstr>Question and Answer Clarification </vt:lpstr>
      <vt:lpstr>What’s Next?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5, Part 1(d) Knowledge Check Preparation PowerPoint Presentation</dc:title>
  <dc:creator>Department of Veterans Affairs, Veterans Benefits Administration, Pension and Fiduciary Service, STAFF</dc:creator>
  <cp:keywords>phase 5 Part 1(d) knowledge check preparation</cp:keywords>
  <cp:lastModifiedBy>Kathy Poole</cp:lastModifiedBy>
  <cp:revision>718</cp:revision>
  <cp:lastPrinted>2014-12-11T15:38:44Z</cp:lastPrinted>
  <dcterms:created xsi:type="dcterms:W3CDTF">2014-09-26T18:35:36Z</dcterms:created>
  <dcterms:modified xsi:type="dcterms:W3CDTF">2022-03-23T18:03:04Z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0x010100BFA0006F7AD5D746B298D891BD9B5B40</vt:lpwstr>
  </property>
  <property fmtid="{D5CDD505-2E9C-101B-9397-08002B2CF9AE}" pid="3" name="_dlc_policyId">
    <vt:lpwstr>0x010100BFA0006F7AD5D746B298D891BD9B5B40|-1554823660</vt:lpwstr>
  </property>
  <property fmtid="{D5CDD505-2E9C-101B-9397-08002B2CF9AE}" pid="4" name="ItemRetentionFormula">
    <vt:lpwstr>&lt;formula id="Microsoft.Office.RecordsManagement.PolicyFeatures.Expiration.Formula.BuiltIn"&gt;&lt;number&gt;7&lt;/number&gt;&lt;property&gt;Created&lt;/property&gt;&lt;propertyId&gt;8c06beca-0777-48f7-91c7-6da68bc07b69&lt;/propertyId&gt;&lt;period&gt;days&lt;/period&gt;&lt;/formula&gt;</vt:lpwstr>
  </property>
  <property fmtid="{D5CDD505-2E9C-101B-9397-08002B2CF9AE}" pid="5" name="Language">
    <vt:lpwstr>en</vt:lpwstr>
  </property>
  <property fmtid="{D5CDD505-2E9C-101B-9397-08002B2CF9AE}" pid="6" name="Type">
    <vt:lpwstr>Presentation</vt:lpwstr>
  </property>
</Properties>
</file>