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58" r:id="rId7"/>
    <p:sldId id="294" r:id="rId8"/>
    <p:sldId id="260" r:id="rId9"/>
    <p:sldId id="295" r:id="rId10"/>
    <p:sldId id="324" r:id="rId11"/>
    <p:sldId id="297" r:id="rId12"/>
    <p:sldId id="334" r:id="rId13"/>
    <p:sldId id="316" r:id="rId14"/>
    <p:sldId id="299" r:id="rId15"/>
    <p:sldId id="305" r:id="rId16"/>
    <p:sldId id="317" r:id="rId17"/>
    <p:sldId id="318" r:id="rId18"/>
    <p:sldId id="335" r:id="rId19"/>
    <p:sldId id="310" r:id="rId20"/>
    <p:sldId id="300" r:id="rId21"/>
    <p:sldId id="329" r:id="rId22"/>
    <p:sldId id="336" r:id="rId23"/>
    <p:sldId id="337" r:id="rId24"/>
    <p:sldId id="338" r:id="rId25"/>
    <p:sldId id="343" r:id="rId26"/>
    <p:sldId id="362" r:id="rId27"/>
    <p:sldId id="344" r:id="rId28"/>
    <p:sldId id="351" r:id="rId29"/>
    <p:sldId id="358" r:id="rId30"/>
    <p:sldId id="363" r:id="rId31"/>
    <p:sldId id="356" r:id="rId32"/>
    <p:sldId id="361" r:id="rId33"/>
    <p:sldId id="348" r:id="rId34"/>
    <p:sldId id="263" r:id="rId35"/>
    <p:sldId id="333" r:id="rId36"/>
    <p:sldId id="26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y, Lindsay" initials="LF" lastIdx="3" clrIdx="0"/>
  <p:cmAuthor id="1" name="Stevens, Denise R" initials="SDR" lastIdx="2" clrIdx="1">
    <p:extLst/>
  </p:cmAuthor>
  <p:cmAuthor id="2" name="Marchand, Christy" initials="CM" lastIdx="3" clrIdx="2"/>
  <p:cmAuthor id="3" name="Virnig, Lori B" initials="VLB" lastIdx="7" clrIdx="3">
    <p:extLst/>
  </p:cmAuthor>
  <p:cmAuthor id="4" name="Morais, Robert" initials="MR" lastIdx="12" clrIdx="4">
    <p:extLst/>
  </p:cmAuthor>
  <p:cmAuthor id="5" name="Flango, Vince E" initials="FVE" lastIdx="6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AB7"/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2" autoAdjust="0"/>
    <p:restoredTop sz="87784" autoAdjust="0"/>
  </p:normalViewPr>
  <p:slideViewPr>
    <p:cSldViewPr>
      <p:cViewPr varScale="1">
        <p:scale>
          <a:sx n="92" d="100"/>
          <a:sy n="92" d="100"/>
        </p:scale>
        <p:origin x="24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9/25/2017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96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99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5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34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53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9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52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97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51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02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6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14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46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9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92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7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16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29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3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7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0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1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12/20/16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dirty="0" smtClean="0"/>
              <a:t>Phase 5, Part 1(c): Knowledge Check Preparation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730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297680" cy="51054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48200" y="1219200"/>
            <a:ext cx="4297680" cy="51054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2" r:id="rId3"/>
    <p:sldLayoutId id="2147483651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5, Part 1(c) Knowledge Check Preparation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PMC VSR Advanced Core </a:t>
            </a:r>
            <a:r>
              <a:rPr lang="en-US" dirty="0" smtClean="0"/>
              <a:t>Course</a:t>
            </a:r>
            <a:br>
              <a:rPr lang="en-US" dirty="0" smtClean="0"/>
            </a:br>
            <a:r>
              <a:rPr lang="en-US" dirty="0" smtClean="0"/>
              <a:t>Phase </a:t>
            </a:r>
            <a:r>
              <a:rPr lang="en-US" dirty="0"/>
              <a:t>5: Stages of a </a:t>
            </a:r>
            <a:r>
              <a:rPr lang="en-US" dirty="0" smtClean="0"/>
              <a:t>Claim</a:t>
            </a:r>
            <a:br>
              <a:rPr lang="en-US" dirty="0" smtClean="0"/>
            </a:br>
            <a:r>
              <a:rPr lang="en-US" dirty="0" smtClean="0"/>
              <a:t>Part </a:t>
            </a:r>
            <a:r>
              <a:rPr lang="en-US" dirty="0" smtClean="0"/>
              <a:t>1: Determine </a:t>
            </a:r>
            <a:r>
              <a:rPr lang="en-US" dirty="0"/>
              <a:t>Eligibility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Phase 5, Part 1(c): Knowledge Check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Activity—What’s the 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pairs </a:t>
            </a:r>
          </a:p>
          <a:p>
            <a:pPr lvl="1"/>
            <a:r>
              <a:rPr lang="en-US" dirty="0"/>
              <a:t>Review example claim in Appendix A: Example Claim 1</a:t>
            </a:r>
          </a:p>
          <a:p>
            <a:pPr lvl="1"/>
            <a:r>
              <a:rPr lang="en-US" dirty="0"/>
              <a:t>Complete </a:t>
            </a:r>
            <a:r>
              <a:rPr lang="en-US" dirty="0" smtClean="0"/>
              <a:t>Appendix B: Part </a:t>
            </a:r>
            <a:r>
              <a:rPr lang="en-US" dirty="0"/>
              <a:t>A—What’s the Date</a:t>
            </a:r>
            <a:r>
              <a:rPr lang="en-US" dirty="0" smtClean="0"/>
              <a:t>?  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Initial Year </a:t>
            </a:r>
            <a:r>
              <a:rPr lang="en-US" dirty="0" smtClean="0"/>
              <a:t>job aid to help answer the questions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prepared to share your finished activity with the class</a:t>
            </a:r>
          </a:p>
          <a:p>
            <a:r>
              <a:rPr lang="en-US" dirty="0"/>
              <a:t>Time allowed: 7-10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2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Activity—What’s the </a:t>
            </a:r>
            <a:r>
              <a:rPr lang="en-US" dirty="0" smtClean="0"/>
              <a:t>Date? </a:t>
            </a:r>
            <a:br>
              <a:rPr lang="en-US" dirty="0" smtClean="0"/>
            </a:br>
            <a:r>
              <a:rPr lang="en-US" dirty="0" smtClean="0"/>
              <a:t>Answers </a:t>
            </a:r>
            <a:r>
              <a:rPr lang="en-US" dirty="0"/>
              <a:t>(1 of 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Entitlement date/effective date, beginning of initial year: </a:t>
            </a:r>
          </a:p>
          <a:p>
            <a:pPr lvl="1"/>
            <a:r>
              <a:rPr lang="en-US" i="1" dirty="0"/>
              <a:t>4/02/2015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8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Partner Activity—What’s the Date?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Answers </a:t>
            </a:r>
            <a:r>
              <a:rPr lang="en-US" dirty="0"/>
              <a:t>(2 of 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Provide </a:t>
            </a:r>
            <a:r>
              <a:rPr lang="en-US" dirty="0"/>
              <a:t>the dates for the following periods: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“A” period: </a:t>
            </a:r>
            <a:r>
              <a:rPr lang="en-US" i="1" dirty="0" smtClean="0"/>
              <a:t>4/02/2015 </a:t>
            </a:r>
            <a:r>
              <a:rPr lang="en-US" i="1" dirty="0"/>
              <a:t>to 12/31/2015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End of “A” period: </a:t>
            </a:r>
            <a:r>
              <a:rPr lang="en-US" i="1" dirty="0" smtClean="0"/>
              <a:t>12/31/2015 </a:t>
            </a:r>
            <a:endParaRPr lang="en-US" i="1" dirty="0"/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Beginning of first full calendar year: </a:t>
            </a:r>
            <a:r>
              <a:rPr lang="en-US" i="1" dirty="0" smtClean="0"/>
              <a:t>1/1/2016</a:t>
            </a:r>
            <a:endParaRPr lang="en-US" i="1" dirty="0"/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Overlap period or “B” period: </a:t>
            </a:r>
            <a:r>
              <a:rPr lang="en-US" i="1" dirty="0" smtClean="0"/>
              <a:t>1/1/2016 </a:t>
            </a:r>
            <a:r>
              <a:rPr lang="en-US" i="1" dirty="0"/>
              <a:t>to 4/30/2016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End of initial year: </a:t>
            </a:r>
            <a:r>
              <a:rPr lang="en-US" i="1" dirty="0" smtClean="0"/>
              <a:t>4/30/2016</a:t>
            </a:r>
            <a:endParaRPr lang="en-US" i="1" dirty="0"/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“C” period: </a:t>
            </a:r>
            <a:r>
              <a:rPr lang="en-US" i="1" dirty="0" smtClean="0"/>
              <a:t>1/1/2016 </a:t>
            </a:r>
            <a:r>
              <a:rPr lang="en-US" i="1" dirty="0"/>
              <a:t>to 12/31/2016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End of first full calendar year: </a:t>
            </a:r>
            <a:r>
              <a:rPr lang="en-US" i="1" dirty="0" smtClean="0"/>
              <a:t>12/31/2016</a:t>
            </a:r>
            <a:endParaRPr lang="en-US" i="1" dirty="0"/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End of second 12 months: </a:t>
            </a:r>
            <a:r>
              <a:rPr lang="en-US" i="1" dirty="0" smtClean="0"/>
              <a:t>5/31/2017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Types of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297680" cy="51054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The PMC VSR is responsible for reviewing the claim to determine if the income is countable or </a:t>
            </a:r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excluded</a:t>
            </a:r>
            <a:endParaRPr lang="en-US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Income for all persons on an award is countable: </a:t>
            </a:r>
          </a:p>
          <a:p>
            <a:pPr lvl="1"/>
            <a:r>
              <a:rPr lang="en-US" dirty="0"/>
              <a:t>Veteran</a:t>
            </a:r>
          </a:p>
          <a:p>
            <a:pPr lvl="1"/>
            <a:r>
              <a:rPr lang="en-US" dirty="0"/>
              <a:t>Spouse/surviving spouse</a:t>
            </a:r>
          </a:p>
          <a:p>
            <a:pPr lvl="1"/>
            <a:r>
              <a:rPr lang="en-US" dirty="0"/>
              <a:t>Child dependents</a:t>
            </a:r>
          </a:p>
        </p:txBody>
      </p:sp>
      <p:pic>
        <p:nvPicPr>
          <p:cNvPr id="9" name="Content Placeholder 8" descr="Lesson in Phase 5, Part 1(c) starting from the top: Establish Periods for Calculating Income, Determine Types of Income, Select Qualifying Expenses, Determine Income Status, and Determine Net Worth Status. Determine Types of Income highlighted. " title="Phase 5, Part 1(c) Determine Types of Income 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297363" cy="4340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Determine </a:t>
            </a:r>
            <a:r>
              <a:rPr lang="en-US" sz="3100" dirty="0"/>
              <a:t>Types of Income </a:t>
            </a:r>
            <a:r>
              <a:rPr lang="en-US" sz="3100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the types of income for pension purposes.</a:t>
            </a:r>
          </a:p>
          <a:p>
            <a:pPr lvl="1"/>
            <a:r>
              <a:rPr lang="en-US" dirty="0"/>
              <a:t>Define income for VA purposes.</a:t>
            </a:r>
          </a:p>
          <a:p>
            <a:pPr lvl="1"/>
            <a:r>
              <a:rPr lang="en-US" dirty="0"/>
              <a:t>Determine income inclusions.</a:t>
            </a:r>
          </a:p>
          <a:p>
            <a:pPr lvl="1"/>
            <a:r>
              <a:rPr lang="en-US" dirty="0"/>
              <a:t>Determine income exclusions. </a:t>
            </a:r>
          </a:p>
          <a:p>
            <a:pPr lvl="1"/>
            <a:r>
              <a:rPr lang="en-US" dirty="0"/>
              <a:t>Enter countable income into VBMS-A.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9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Income Question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Writing </a:t>
            </a:r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Appendix E: </a:t>
            </a:r>
            <a:r>
              <a:rPr lang="en-US" dirty="0"/>
              <a:t>Question and Answer Worksheet to write any questions regarding types of income</a:t>
            </a:r>
          </a:p>
          <a:p>
            <a:pPr lvl="1"/>
            <a:r>
              <a:rPr lang="en-US" dirty="0"/>
              <a:t>Questions will be answered at the end of this preparation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Qualifying Expenses</a:t>
            </a:r>
          </a:p>
        </p:txBody>
      </p:sp>
      <p:sp>
        <p:nvSpPr>
          <p:cNvPr id="3" name="Content Placeholder 2" descr="Lesson in Phase 5, Part 1(c) starting from the top: Establish Periods for Calculating Income, Determine Types of Income, Select Qualifying Expenses, Determine Income Status, and Determine Net Worth Status. Select Qualifying Expenses highlighted. " title="Phase 5, Part 1(c) Select Qualifying Expenses 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297680" cy="5105400"/>
          </a:xfrm>
        </p:spPr>
        <p:txBody>
          <a:bodyPr>
            <a:no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Correct calculation of claimant income affects amount of benefit for claimant 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Qualifying expenses reduce claimant income; therefore, qualifying expenses may result in an increase in benefits </a:t>
            </a:r>
          </a:p>
          <a:p>
            <a:r>
              <a:rPr lang="en-US" dirty="0"/>
              <a:t>The PMC VSR selects expenses that qualify for deduction from income</a:t>
            </a:r>
          </a:p>
        </p:txBody>
      </p:sp>
      <p:pic>
        <p:nvPicPr>
          <p:cNvPr id="10" name="Content Placeholder 9" descr="Lesson in Phase 5, Part 1(c) starting from the top: Establish Periods for Calculating Income, Determine Types of Income, Select Qualifying Expenses, Determine Income Status, and Determine Net Worth Status. Select Qualifying Expenses highlighted. " title="Lesson in Phase 5, Part 1(c)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297363" cy="4340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</a:t>
            </a:r>
            <a:r>
              <a:rPr lang="en-US" sz="1400" dirty="0" smtClean="0">
                <a:solidFill>
                  <a:schemeClr val="bg1"/>
                </a:solidFill>
              </a:rPr>
              <a:t>Part 1(c): Knowledge Check </a:t>
            </a:r>
            <a:r>
              <a:rPr lang="en-US" sz="1400" dirty="0">
                <a:solidFill>
                  <a:schemeClr val="bg1"/>
                </a:solidFill>
              </a:rPr>
              <a:t>Preparation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7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Qualifying Expenses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Select qualifying expenses for calculating income.</a:t>
            </a:r>
          </a:p>
          <a:p>
            <a:pPr lvl="1"/>
            <a:r>
              <a:rPr lang="en-US" dirty="0"/>
              <a:t>Describe the rules for allowing medical expenses as a deduction when calculating income.</a:t>
            </a:r>
          </a:p>
          <a:p>
            <a:pPr lvl="1"/>
            <a:r>
              <a:rPr lang="en-US" dirty="0"/>
              <a:t>Describe the rules for allowing final expenses as a deduction when calculating income.</a:t>
            </a:r>
          </a:p>
          <a:p>
            <a:pPr lvl="1"/>
            <a:r>
              <a:rPr lang="en-US" dirty="0"/>
              <a:t>Describe the rules for allowing education expenses as a deduction when calculating income.</a:t>
            </a:r>
          </a:p>
          <a:p>
            <a:pPr lvl="1"/>
            <a:r>
              <a:rPr lang="en-US" dirty="0"/>
              <a:t>Determine if claimed expenses are acceptable when calculating income.</a:t>
            </a:r>
          </a:p>
          <a:p>
            <a:pPr lvl="1"/>
            <a:r>
              <a:rPr lang="en-US" dirty="0"/>
              <a:t>Determine whether to develop for claimed expenses when calculating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4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Qualifying </a:t>
            </a:r>
            <a:r>
              <a:rPr lang="en-US" dirty="0"/>
              <a:t>Expenses Question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Writing </a:t>
            </a:r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Appendix E: </a:t>
            </a:r>
            <a:r>
              <a:rPr lang="en-US" dirty="0"/>
              <a:t>Question and Answer Worksheet to write any questions regarding qualifying expenses</a:t>
            </a:r>
          </a:p>
          <a:p>
            <a:pPr lvl="1"/>
            <a:r>
              <a:rPr lang="en-US" dirty="0"/>
              <a:t>Questions will be answered at the end of this preparation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9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Activity—Income and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410200"/>
          </a:xfrm>
        </p:spPr>
        <p:txBody>
          <a:bodyPr>
            <a:no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pairs </a:t>
            </a:r>
          </a:p>
          <a:p>
            <a:pPr lvl="1"/>
            <a:r>
              <a:rPr lang="en-US" dirty="0"/>
              <a:t>Review </a:t>
            </a:r>
            <a:r>
              <a:rPr lang="en-US" dirty="0" smtClean="0"/>
              <a:t>the example </a:t>
            </a:r>
            <a:r>
              <a:rPr lang="en-US" dirty="0"/>
              <a:t>claim in Appendix A: Example Claim 1</a:t>
            </a:r>
          </a:p>
          <a:p>
            <a:pPr lvl="1"/>
            <a:r>
              <a:rPr lang="en-US" dirty="0"/>
              <a:t>Complete Appendix B: Part B—Income and Expenses </a:t>
            </a:r>
            <a:r>
              <a:rPr lang="en-US" dirty="0" smtClean="0"/>
              <a:t>Worksheet </a:t>
            </a:r>
            <a:endParaRPr lang="en-US" dirty="0"/>
          </a:p>
          <a:p>
            <a:pPr lvl="1"/>
            <a:r>
              <a:rPr lang="en-US" dirty="0"/>
              <a:t>Use the job aids to help answer the questions</a:t>
            </a:r>
          </a:p>
          <a:p>
            <a:pPr lvl="1"/>
            <a:r>
              <a:rPr lang="en-US" dirty="0"/>
              <a:t>Be prepared to share your finished activity with the class</a:t>
            </a:r>
          </a:p>
          <a:p>
            <a:r>
              <a:rPr lang="en-US" dirty="0"/>
              <a:t>Time allowed: 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pic>
        <p:nvPicPr>
          <p:cNvPr id="7" name="Content Placeholder 6" descr="Vertical flowchart with two columns showing the parts of Phase 5 highlighting Phase 5 Part 1 and a branch from Phase 5 Part 1 showing its subparts. In the left column, starting from the top, the phases are: Phase 5 Part 1, Determine Eligibility; Phase 5 Part 2, Process a Claim; Phase 5 Part 3, Promulgate Non-Rated or Rated Decision; Phase 5 Part 4, Notify Claimant; and Phase 5 Part 5, Award Adjustment. &#10;The highlighted Phase 5 Part 1 branches to the right column of the flowchart showing its subparts and highlighting Part 1a. From the top, the subparts are: Phase 5 Part 1a, Initial Screening and Establishing a Claim (CEST); Phase 5 Part 1b, Basic Eligibility; Phase 5 Part 1c, Income Eligibility; and Phase 5 Part 1d, Beyond Basic Eligibility and Ready to Rate." title="PMC VSR Phase 5, Part 1 a Initial Screening Diagram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28" y="1077968"/>
            <a:ext cx="6546944" cy="48401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1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Partner Activity—Income and Expenses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Answers </a:t>
            </a:r>
            <a:r>
              <a:rPr lang="en-US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en-US" dirty="0"/>
              <a:t>List the countable income and classification in the </a:t>
            </a:r>
            <a:r>
              <a:rPr lang="en-US" dirty="0" smtClean="0"/>
              <a:t>table.</a:t>
            </a:r>
          </a:p>
          <a:p>
            <a:pPr marL="857250" lvl="1" indent="-457200" fontAlgn="base"/>
            <a:r>
              <a:rPr lang="en-US" i="1" dirty="0"/>
              <a:t>Refer </a:t>
            </a:r>
            <a:r>
              <a:rPr lang="en-US" i="1" dirty="0" smtClean="0"/>
              <a:t>to </a:t>
            </a:r>
            <a:r>
              <a:rPr lang="en-US" i="1" dirty="0"/>
              <a:t>Appendix </a:t>
            </a:r>
            <a:r>
              <a:rPr lang="en-US" i="1" dirty="0" smtClean="0"/>
              <a:t>D: </a:t>
            </a:r>
            <a:r>
              <a:rPr lang="en-US" i="1" dirty="0"/>
              <a:t>Answer Key for the </a:t>
            </a:r>
            <a:r>
              <a:rPr lang="en-US" i="1" dirty="0" smtClean="0"/>
              <a:t>countable income answers.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9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 </a:t>
            </a:r>
            <a:r>
              <a:rPr lang="en-US" dirty="0"/>
              <a:t>Activity—Income and Expenses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Answers </a:t>
            </a:r>
            <a:r>
              <a:rPr lang="en-US" dirty="0"/>
              <a:t>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2.  List the medical expenses in the table.</a:t>
            </a:r>
          </a:p>
          <a:p>
            <a:pPr lvl="1" indent="-342900"/>
            <a:r>
              <a:rPr lang="en-US" i="1" dirty="0" smtClean="0"/>
              <a:t>Refer to Appendix D: Answer Key for the medical expenses answers.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1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Income Status </a:t>
            </a:r>
            <a:r>
              <a:rPr lang="en-US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297680" cy="51054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Determining income status </a:t>
            </a:r>
            <a:r>
              <a:rPr lang="en-US" dirty="0" smtClean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consists </a:t>
            </a:r>
            <a:r>
              <a:rPr lang="en-US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of the following:</a:t>
            </a:r>
          </a:p>
          <a:p>
            <a:pPr lvl="1"/>
            <a:r>
              <a:rPr lang="en-US" dirty="0" smtClean="0"/>
              <a:t>Calculating </a:t>
            </a:r>
            <a:r>
              <a:rPr lang="en-US" dirty="0"/>
              <a:t>IVAP from </a:t>
            </a:r>
            <a:r>
              <a:rPr lang="en-US" dirty="0" smtClean="0"/>
              <a:t>application</a:t>
            </a:r>
            <a:endParaRPr lang="en-US" dirty="0"/>
          </a:p>
          <a:p>
            <a:pPr lvl="1"/>
            <a:r>
              <a:rPr lang="en-US" dirty="0" smtClean="0"/>
              <a:t>Performing </a:t>
            </a:r>
            <a:r>
              <a:rPr lang="en-US" dirty="0"/>
              <a:t>upfront verification</a:t>
            </a:r>
          </a:p>
          <a:p>
            <a:pPr lvl="1"/>
            <a:r>
              <a:rPr lang="en-US" dirty="0" smtClean="0"/>
              <a:t>Comparing </a:t>
            </a:r>
            <a:r>
              <a:rPr lang="en-US" dirty="0"/>
              <a:t>IVAP with upfront verification IVAP</a:t>
            </a:r>
          </a:p>
          <a:p>
            <a:pPr lvl="1"/>
            <a:r>
              <a:rPr lang="en-US" dirty="0" smtClean="0"/>
              <a:t>Determining </a:t>
            </a:r>
            <a:r>
              <a:rPr lang="en-US" dirty="0"/>
              <a:t>if IVAP is within MAPR limit</a:t>
            </a:r>
          </a:p>
        </p:txBody>
      </p:sp>
      <p:pic>
        <p:nvPicPr>
          <p:cNvPr id="10" name="Content Placeholder 9" descr="Lesson in Phase 5, Part 1(c) starting from the top: Establish Periods for Calculating Income, Determine Types of Income, Select Qualifying Expenses, Determine Income Status, and Determine Net Worth Status. Determine Income Status highlighted. " title="Phase 5, Part 1(c) Determine Income Status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297363" cy="4340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5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Income </a:t>
            </a:r>
            <a:r>
              <a:rPr lang="en-US" dirty="0" smtClean="0"/>
              <a:t>Status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income status.</a:t>
            </a:r>
          </a:p>
          <a:p>
            <a:pPr lvl="1"/>
            <a:r>
              <a:rPr lang="en-US" dirty="0"/>
              <a:t>Calculate IVAP from application.</a:t>
            </a:r>
          </a:p>
          <a:p>
            <a:pPr lvl="1"/>
            <a:r>
              <a:rPr lang="en-US" dirty="0"/>
              <a:t>Perform upfront verification. </a:t>
            </a:r>
          </a:p>
          <a:p>
            <a:pPr lvl="1"/>
            <a:r>
              <a:rPr lang="en-US" dirty="0"/>
              <a:t>Determine if IVAP is within MAPR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8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Income </a:t>
            </a:r>
            <a:r>
              <a:rPr lang="en-US" dirty="0"/>
              <a:t>Status Question 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Appendix E: </a:t>
            </a:r>
            <a:r>
              <a:rPr lang="en-US" dirty="0"/>
              <a:t>Question and Answer Worksheet to write any questions regarding income </a:t>
            </a:r>
            <a:r>
              <a:rPr lang="en-US" dirty="0" smtClean="0"/>
              <a:t>status</a:t>
            </a:r>
            <a:endParaRPr lang="en-US" dirty="0"/>
          </a:p>
          <a:p>
            <a:pPr lvl="1"/>
            <a:r>
              <a:rPr lang="en-US" dirty="0" smtClean="0"/>
              <a:t>Questions </a:t>
            </a:r>
            <a:r>
              <a:rPr lang="en-US" dirty="0"/>
              <a:t>will be answered at the end of the </a:t>
            </a:r>
            <a:r>
              <a:rPr lang="en-US" dirty="0" smtClean="0"/>
              <a:t>Knowledge Check preparation</a:t>
            </a:r>
            <a:endParaRPr lang="en-US" dirty="0"/>
          </a:p>
          <a:p>
            <a:r>
              <a:rPr lang="en-US" dirty="0" smtClean="0"/>
              <a:t>Time </a:t>
            </a:r>
            <a:r>
              <a:rPr lang="en-US" dirty="0"/>
              <a:t>allowed: </a:t>
            </a:r>
            <a:r>
              <a:rPr lang="en-US" dirty="0" smtClean="0"/>
              <a:t>5 </a:t>
            </a:r>
            <a:r>
              <a:rPr lang="en-US" dirty="0"/>
              <a:t>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78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Net Worth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297680" cy="51054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Net worth for VA purposes includes all personal property owned by the claimant, </a:t>
            </a:r>
            <a:r>
              <a:rPr lang="en-US" b="1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except</a:t>
            </a:r>
            <a:r>
              <a:rPr lang="en-US" dirty="0">
                <a:effectLst>
                  <a:glow>
                    <a:srgbClr val="000000"/>
                  </a:glow>
                  <a:reflection stA="0" endPos="0" fadeDir="0" sx="0" sy="0"/>
                </a:effectLst>
              </a:rPr>
              <a:t> for personal effects suitable to the claimant’s reasonable mode of life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If net worth is excessive, then a formal administrative decision needs to be prepared using VA Form 21-5427, Corpus of Estate Determination </a:t>
            </a:r>
          </a:p>
        </p:txBody>
      </p:sp>
      <p:pic>
        <p:nvPicPr>
          <p:cNvPr id="10" name="Content Placeholder 9" descr="Lesson in Phase 5, Part 1(c) starting from the top: Establish Periods for Calculating Income, Determine Types of Income, Select Qualifying Expenses, Determine Income Status, and Determine Net Worth Status. Determine Net Worth Status highlighted." title="Phase 5, Part 1(c) Determine Net Worth Status 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297363" cy="4340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4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Determine </a:t>
            </a:r>
            <a:r>
              <a:rPr lang="en-US" dirty="0"/>
              <a:t>Net Worth Status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Determine net worth status.</a:t>
            </a:r>
          </a:p>
          <a:p>
            <a:pPr lvl="1"/>
            <a:r>
              <a:rPr lang="en-US" dirty="0"/>
              <a:t>Define net worth for VA purposes.</a:t>
            </a:r>
          </a:p>
          <a:p>
            <a:pPr lvl="1"/>
            <a:r>
              <a:rPr lang="en-US" dirty="0"/>
              <a:t>Determine sources of net worth. </a:t>
            </a:r>
          </a:p>
          <a:p>
            <a:pPr lvl="1"/>
            <a:r>
              <a:rPr lang="en-US" dirty="0"/>
              <a:t>Calculate net worth. </a:t>
            </a:r>
          </a:p>
          <a:p>
            <a:pPr lvl="1"/>
            <a:r>
              <a:rPr lang="en-US" dirty="0"/>
              <a:t>Determine if net worth is a bar to benefits</a:t>
            </a:r>
            <a:r>
              <a:rPr lang="en-US" dirty="0" smtClean="0"/>
              <a:t>.</a:t>
            </a:r>
            <a:endParaRPr lang="en-US" i="1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52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</a:t>
            </a:r>
            <a:r>
              <a:rPr lang="en-US" dirty="0"/>
              <a:t>Worth </a:t>
            </a:r>
            <a:r>
              <a:rPr lang="en-US" dirty="0" smtClean="0"/>
              <a:t>Status Question </a:t>
            </a:r>
            <a:br>
              <a:rPr lang="en-US" dirty="0" smtClean="0"/>
            </a:br>
            <a:r>
              <a:rPr lang="en-US" dirty="0" smtClean="0"/>
              <a:t>Writing </a:t>
            </a:r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Appendix E: </a:t>
            </a:r>
            <a:r>
              <a:rPr lang="en-US" dirty="0"/>
              <a:t>Question and Answer Worksheet to write any questions regarding </a:t>
            </a:r>
            <a:r>
              <a:rPr lang="en-US" dirty="0" smtClean="0"/>
              <a:t>net worth status</a:t>
            </a:r>
            <a:endParaRPr lang="en-US" dirty="0"/>
          </a:p>
          <a:p>
            <a:pPr lvl="1"/>
            <a:r>
              <a:rPr lang="en-US" dirty="0" smtClean="0"/>
              <a:t>Questions </a:t>
            </a:r>
            <a:r>
              <a:rPr lang="en-US" dirty="0"/>
              <a:t>will be answered at the end of the </a:t>
            </a:r>
            <a:r>
              <a:rPr lang="en-US" dirty="0" smtClean="0"/>
              <a:t>preparation</a:t>
            </a:r>
            <a:endParaRPr lang="en-US" dirty="0"/>
          </a:p>
          <a:p>
            <a:r>
              <a:rPr lang="en-US" dirty="0" smtClean="0"/>
              <a:t>Time </a:t>
            </a:r>
            <a:r>
              <a:rPr lang="en-US" dirty="0"/>
              <a:t>allowed: </a:t>
            </a:r>
            <a:r>
              <a:rPr lang="en-US" dirty="0" smtClean="0"/>
              <a:t>5 </a:t>
            </a:r>
            <a:r>
              <a:rPr lang="en-US" dirty="0"/>
              <a:t>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93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 </a:t>
            </a:r>
            <a:r>
              <a:rPr lang="en-US" dirty="0"/>
              <a:t>Activity—Net </a:t>
            </a:r>
            <a:r>
              <a:rPr lang="en-US" dirty="0" smtClean="0"/>
              <a:t>Worth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 smtClean="0"/>
              <a:t>Divide </a:t>
            </a:r>
            <a:r>
              <a:rPr lang="en-US" dirty="0"/>
              <a:t>into pairs </a:t>
            </a:r>
          </a:p>
          <a:p>
            <a:pPr lvl="1"/>
            <a:r>
              <a:rPr lang="en-US" dirty="0"/>
              <a:t>Review example claim 2 in Appendix C: Example Claim 2</a:t>
            </a:r>
          </a:p>
          <a:p>
            <a:pPr lvl="1"/>
            <a:r>
              <a:rPr lang="en-US" dirty="0"/>
              <a:t>Answer the questions in </a:t>
            </a:r>
            <a:r>
              <a:rPr lang="en-US" dirty="0" smtClean="0"/>
              <a:t>Appendix B: Part C—Net Worth Worksheet to </a:t>
            </a:r>
            <a:r>
              <a:rPr lang="en-US" dirty="0"/>
              <a:t>determine whether net worth is a bar to benefits</a:t>
            </a:r>
          </a:p>
          <a:p>
            <a:pPr lvl="1"/>
            <a:r>
              <a:rPr lang="en-US" dirty="0"/>
              <a:t>Use the </a:t>
            </a:r>
            <a:r>
              <a:rPr lang="en-US" b="1" dirty="0"/>
              <a:t>Income and Net Worth Status</a:t>
            </a:r>
            <a:r>
              <a:rPr lang="en-US" dirty="0"/>
              <a:t> job aid </a:t>
            </a:r>
          </a:p>
          <a:p>
            <a:pPr lvl="1"/>
            <a:r>
              <a:rPr lang="en-US" dirty="0"/>
              <a:t>Be prepared to share your finished activity with the class</a:t>
            </a:r>
          </a:p>
          <a:p>
            <a:r>
              <a:rPr lang="en-US" dirty="0"/>
              <a:t>Time allowed: 20 minutes</a:t>
            </a:r>
            <a:endParaRPr lang="en-US" sz="9600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54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 Activity—</a:t>
            </a:r>
            <a:r>
              <a:rPr lang="en-US" dirty="0"/>
              <a:t>Net Worth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Answers </a:t>
            </a:r>
            <a:r>
              <a:rPr lang="en-US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the documents in the example claim 2, to complete the following fields on VA Form 21-5427, Corpus of Estate Determination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Total Amount of Estate</a:t>
            </a:r>
          </a:p>
          <a:p>
            <a:pPr lvl="2"/>
            <a:r>
              <a:rPr lang="en-US" i="1" dirty="0"/>
              <a:t>$</a:t>
            </a:r>
            <a:r>
              <a:rPr lang="en-US" i="1" dirty="0" smtClean="0"/>
              <a:t>107,200.00</a:t>
            </a:r>
            <a:endParaRPr lang="en-US" dirty="0"/>
          </a:p>
          <a:p>
            <a:pPr lvl="1"/>
            <a:r>
              <a:rPr lang="en-US" dirty="0"/>
              <a:t>Total Income </a:t>
            </a:r>
          </a:p>
          <a:p>
            <a:pPr lvl="2"/>
            <a:r>
              <a:rPr lang="en-US" i="1" dirty="0"/>
              <a:t>$</a:t>
            </a:r>
            <a:r>
              <a:rPr lang="en-US" i="1" dirty="0" smtClean="0"/>
              <a:t>1,592.63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Total Expenses </a:t>
            </a:r>
          </a:p>
          <a:p>
            <a:pPr lvl="2"/>
            <a:r>
              <a:rPr lang="en-US" i="1" dirty="0"/>
              <a:t>$5,525.25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1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PMC VSRs are responsible for determining the income and net worth status of a claim. This includes:</a:t>
            </a:r>
          </a:p>
          <a:p>
            <a:r>
              <a:rPr lang="en-US" dirty="0" smtClean="0"/>
              <a:t>Selecting the effective dates</a:t>
            </a:r>
          </a:p>
          <a:p>
            <a:r>
              <a:rPr lang="en-US" dirty="0" smtClean="0"/>
              <a:t>Selecting initial year period</a:t>
            </a:r>
          </a:p>
          <a:p>
            <a:r>
              <a:rPr lang="en-US" dirty="0" smtClean="0"/>
              <a:t>Determining if the income is countable </a:t>
            </a:r>
          </a:p>
          <a:p>
            <a:r>
              <a:rPr lang="en-US" dirty="0" smtClean="0"/>
              <a:t>Selecting qualifying expenses</a:t>
            </a:r>
          </a:p>
          <a:p>
            <a:r>
              <a:rPr lang="en-US" dirty="0" smtClean="0"/>
              <a:t>Calculating Income for VA Purposes (IVAP)</a:t>
            </a:r>
          </a:p>
          <a:p>
            <a:r>
              <a:rPr lang="en-US" dirty="0" smtClean="0"/>
              <a:t>Performing upfront verification</a:t>
            </a:r>
          </a:p>
          <a:p>
            <a:r>
              <a:rPr lang="en-US" dirty="0" smtClean="0"/>
              <a:t>Determining if IVAP is within Monthly Annual Pension Rate (MAPR) limit </a:t>
            </a:r>
          </a:p>
          <a:p>
            <a:r>
              <a:rPr lang="en-US" dirty="0" smtClean="0"/>
              <a:t>Calculating net worth </a:t>
            </a:r>
          </a:p>
          <a:p>
            <a:r>
              <a:rPr lang="en-US" dirty="0" smtClean="0"/>
              <a:t>Determining if net worth is a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24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Partner </a:t>
            </a:r>
            <a:r>
              <a:rPr lang="en-US" sz="3200" dirty="0"/>
              <a:t>Activity— Net Worth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Answers </a:t>
            </a:r>
            <a:r>
              <a:rPr lang="en-US" sz="3200" dirty="0"/>
              <a:t>(2 of 2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Do </a:t>
            </a:r>
            <a:r>
              <a:rPr lang="en-US" dirty="0"/>
              <a:t>the monthly expenses exceed the claimant’s income? If so, by how much monthly? </a:t>
            </a:r>
          </a:p>
          <a:p>
            <a:pPr lvl="1"/>
            <a:r>
              <a:rPr lang="en-US" i="1" dirty="0"/>
              <a:t>Yes, claimant's monthly expenses exceeds her income by $</a:t>
            </a:r>
            <a:r>
              <a:rPr lang="en-US" i="1" dirty="0" smtClean="0"/>
              <a:t>3,932.52</a:t>
            </a:r>
            <a:endParaRPr lang="en-US" i="1" dirty="0"/>
          </a:p>
          <a:p>
            <a:pPr lvl="0"/>
            <a:r>
              <a:rPr lang="en-US" dirty="0"/>
              <a:t>Based on all the evidence provided in the example claim 2, is net worth a bar to benefits?</a:t>
            </a:r>
          </a:p>
          <a:p>
            <a:pPr lvl="1"/>
            <a:r>
              <a:rPr lang="en-US" i="1" dirty="0" smtClean="0"/>
              <a:t>PMC VSR Discretion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2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 Forum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</a:t>
            </a:r>
          </a:p>
          <a:p>
            <a:pPr lvl="1"/>
            <a:r>
              <a:rPr lang="en-US" dirty="0"/>
              <a:t>Divide into groups of </a:t>
            </a:r>
            <a:r>
              <a:rPr lang="en-US" dirty="0" smtClean="0"/>
              <a:t>three or four</a:t>
            </a:r>
            <a:endParaRPr lang="en-US" dirty="0"/>
          </a:p>
          <a:p>
            <a:pPr lvl="1"/>
            <a:r>
              <a:rPr lang="en-US" dirty="0"/>
              <a:t>Review the </a:t>
            </a:r>
            <a:r>
              <a:rPr lang="en-US" dirty="0" smtClean="0"/>
              <a:t>Appendix</a:t>
            </a:r>
            <a:r>
              <a:rPr lang="en-US" dirty="0"/>
              <a:t> </a:t>
            </a:r>
            <a:r>
              <a:rPr lang="en-US" dirty="0" smtClean="0"/>
              <a:t>E: Phase 5, Part 1(c) </a:t>
            </a:r>
            <a:r>
              <a:rPr lang="en-US" dirty="0"/>
              <a:t>Question and Answer Worksheet with your group</a:t>
            </a:r>
          </a:p>
          <a:p>
            <a:pPr lvl="1"/>
            <a:r>
              <a:rPr lang="en-US" dirty="0"/>
              <a:t>Mark any questions that need further clarification from the instructor</a:t>
            </a:r>
          </a:p>
          <a:p>
            <a:r>
              <a:rPr lang="en-US" dirty="0"/>
              <a:t>Time allowed: </a:t>
            </a:r>
            <a:r>
              <a:rPr lang="en-US" dirty="0" smtClean="0"/>
              <a:t>10 </a:t>
            </a:r>
            <a:r>
              <a:rPr lang="en-US" dirty="0"/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211374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 Clarification </a:t>
            </a:r>
            <a:endParaRPr lang="en-US" dirty="0"/>
          </a:p>
        </p:txBody>
      </p:sp>
      <p:pic>
        <p:nvPicPr>
          <p:cNvPr id="6" name="Content Placeholder 5" descr="This icon prompts you to ask trainees a discussion question or to ask trainees if they have any questions before proceeding with instruction.&#10;" title="Question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5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Phase 5, Part 1(c): </a:t>
            </a:r>
            <a:r>
              <a:rPr lang="en-US" dirty="0"/>
              <a:t>Income </a:t>
            </a:r>
            <a:r>
              <a:rPr lang="en-US" dirty="0" smtClean="0"/>
              <a:t>Eligibility 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</a:t>
            </a:r>
            <a:endParaRPr lang="en-US" dirty="0"/>
          </a:p>
        </p:txBody>
      </p:sp>
      <p:pic>
        <p:nvPicPr>
          <p:cNvPr id="6" name="Content Placeholder 5" descr="Vertical diagram of 4 rectangular boxes showing each subpart of Phase 5, Part 1: Phase 1a Initial Screening and Establishing a Claim, Phase 5 Part 1b Basic Eligibility, Phase 5 Part 1c Income Eligibility, Phase 5 Part 1d Beyond Basic Eligibility and Ready to Rate. Each rectangle has an arrow coming off of the right to a diamond indicated a posttest for each part. Phase 5, Part 1a Posttest diamond is highlighted." title="Phase 5 Part 1a Posttest Diagram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54186"/>
            <a:ext cx="4550764" cy="49132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4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 Preparation </a:t>
            </a: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preparation </a:t>
            </a:r>
            <a:r>
              <a:rPr lang="en-US" dirty="0"/>
              <a:t>will consist of the following:</a:t>
            </a:r>
          </a:p>
          <a:p>
            <a:r>
              <a:rPr lang="en-US" dirty="0"/>
              <a:t>Lesson objectives review</a:t>
            </a:r>
          </a:p>
          <a:p>
            <a:r>
              <a:rPr lang="en-US" dirty="0" smtClean="0"/>
              <a:t>Partner activities</a:t>
            </a:r>
            <a:endParaRPr lang="en-US" dirty="0"/>
          </a:p>
          <a:p>
            <a:r>
              <a:rPr lang="en-US" dirty="0" smtClean="0"/>
              <a:t>Question/answer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3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5, Part 1(c) Lessons</a:t>
            </a:r>
            <a:endParaRPr lang="en-US" dirty="0"/>
          </a:p>
        </p:txBody>
      </p:sp>
      <p:pic>
        <p:nvPicPr>
          <p:cNvPr id="7" name="Content Placeholder 6" descr="Lesson in Phase 5, Part 1(c) starting from the top: Establish Periods for Calculating Income, Determine Types of Income, Select Qualifying Expenses, Determine Income Status, and Determine Net Worth Status." title="Phase 5, Part 1(c)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81" y="707300"/>
            <a:ext cx="5938837" cy="59982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6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Periods for Calculating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4297680" cy="51054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Selecting the correct dates for establishing the time periods is used to: </a:t>
            </a:r>
          </a:p>
          <a:p>
            <a:pPr lvl="1"/>
            <a:r>
              <a:rPr lang="en-US" dirty="0"/>
              <a:t>Calculate Income for VA Purposes (IVAP)</a:t>
            </a:r>
          </a:p>
          <a:p>
            <a:pPr lvl="1"/>
            <a:r>
              <a:rPr lang="en-US" dirty="0"/>
              <a:t>Determine income status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Using incorrect dates may result in errors in denying or awarding benefits</a:t>
            </a:r>
          </a:p>
        </p:txBody>
      </p:sp>
      <p:pic>
        <p:nvPicPr>
          <p:cNvPr id="11" name="Content Placeholder 10" descr="Lesson in Phase 5, Part 1(c) starting from the top: Establish Periods for Calculating Income, Determine Types of Income, Select Qualifying Expenses, Determine Income Status, and Determine Net Worth Status. Establish Periods for Calculating Income is highlighted. " title="Phase 5, Part 1(c) Establish Periods for Calculating Income 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297363" cy="4340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9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Periods for Calculating Income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Establish periods for calculating </a:t>
            </a:r>
            <a:r>
              <a:rPr lang="en-US" dirty="0" smtClean="0"/>
              <a:t>income.</a:t>
            </a:r>
            <a:endParaRPr lang="en-US" b="1" dirty="0"/>
          </a:p>
          <a:p>
            <a:pPr lvl="1"/>
            <a:r>
              <a:rPr lang="en-US" dirty="0"/>
              <a:t>Select the effective </a:t>
            </a:r>
            <a:r>
              <a:rPr lang="en-US" dirty="0" smtClean="0"/>
              <a:t>date.</a:t>
            </a:r>
            <a:endParaRPr lang="en-US" dirty="0"/>
          </a:p>
          <a:p>
            <a:pPr lvl="1"/>
            <a:r>
              <a:rPr lang="en-US" dirty="0"/>
              <a:t>Derive the payment </a:t>
            </a:r>
            <a:r>
              <a:rPr lang="en-US" dirty="0" smtClean="0"/>
              <a:t>date.</a:t>
            </a:r>
            <a:endParaRPr lang="en-US" dirty="0"/>
          </a:p>
          <a:p>
            <a:pPr lvl="1"/>
            <a:r>
              <a:rPr lang="en-US" dirty="0"/>
              <a:t>Select the dates of initial year </a:t>
            </a:r>
            <a:r>
              <a:rPr lang="en-US" dirty="0" smtClean="0"/>
              <a:t>period.</a:t>
            </a:r>
            <a:endParaRPr lang="en-US" dirty="0"/>
          </a:p>
          <a:p>
            <a:pPr lvl="1"/>
            <a:r>
              <a:rPr lang="en-US" dirty="0"/>
              <a:t>Select the dates of the overlap period between the initial year and calendar </a:t>
            </a:r>
            <a:r>
              <a:rPr lang="en-US" dirty="0" smtClean="0"/>
              <a:t>year.</a:t>
            </a:r>
            <a:endParaRPr lang="en-US" dirty="0"/>
          </a:p>
          <a:p>
            <a:pPr lvl="1"/>
            <a:r>
              <a:rPr lang="en-US" dirty="0"/>
              <a:t>Select the dates beginning and ending the second 12-month </a:t>
            </a:r>
            <a:r>
              <a:rPr lang="en-US" dirty="0" smtClean="0"/>
              <a:t>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Periods for Calculating Income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 </a:t>
            </a:r>
            <a:r>
              <a:rPr lang="en-US" dirty="0"/>
              <a:t>Writing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Appendix E: </a:t>
            </a:r>
            <a:r>
              <a:rPr lang="en-US" dirty="0"/>
              <a:t>Question and Answer Worksheet to write any questions regarding administrative decisions</a:t>
            </a:r>
          </a:p>
          <a:p>
            <a:pPr lvl="1"/>
            <a:r>
              <a:rPr lang="en-US" dirty="0"/>
              <a:t>Questions will be answered at the end of this preparation</a:t>
            </a:r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1(c):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D1B2101C81B4FAAE93BAF8CBD5771" ma:contentTypeVersion="0" ma:contentTypeDescription="Create a new document." ma:contentTypeScope="" ma:versionID="f354e12e09db2adbc84ddcf777b44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1F1358-BEEC-4938-80C5-583AE22DB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89B4C-95E5-4A69-A5B6-12ACA6FFF17A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23699</TotalTime>
  <Words>1521</Words>
  <Application>Microsoft Office PowerPoint</Application>
  <PresentationFormat>On-screen Show (4:3)</PresentationFormat>
  <Paragraphs>294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1_Office Theme</vt:lpstr>
      <vt:lpstr>Phase 5, Part 1(c) Knowledge Check Preparation</vt:lpstr>
      <vt:lpstr>You Are Here</vt:lpstr>
      <vt:lpstr>Why It Matters!</vt:lpstr>
      <vt:lpstr>Knowledge Check</vt:lpstr>
      <vt:lpstr>Knowledge Check Preparation Overview</vt:lpstr>
      <vt:lpstr>Phase 5, Part 1(c) Lessons</vt:lpstr>
      <vt:lpstr>Establish Periods for Calculating Income</vt:lpstr>
      <vt:lpstr>Establish Periods for Calculating Income Objectives</vt:lpstr>
      <vt:lpstr>Establish Periods for Calculating Income  Question Writing Opportunity</vt:lpstr>
      <vt:lpstr>Partner Activity—What’s the Date?</vt:lpstr>
      <vt:lpstr>Partner Activity—What’s the Date?  Answers (1 of 2) </vt:lpstr>
      <vt:lpstr> Partner Activity—What’s the Date?  Answers (2 of 2) </vt:lpstr>
      <vt:lpstr>Determine Types of Income</vt:lpstr>
      <vt:lpstr>Determine Types of Income Objectives</vt:lpstr>
      <vt:lpstr>Types of Income Question  Writing Opportunity</vt:lpstr>
      <vt:lpstr>Select Qualifying Expenses</vt:lpstr>
      <vt:lpstr>Select Qualifying Expenses Objectives </vt:lpstr>
      <vt:lpstr>Qualifying Expenses Question  Writing Opportunity</vt:lpstr>
      <vt:lpstr>Partner Activity—Income and Expenses</vt:lpstr>
      <vt:lpstr>Partner Activity—Income and Expenses  Answers (1 of 2)</vt:lpstr>
      <vt:lpstr>Partner Activity—Income and Expenses  Answers (2 of 2)</vt:lpstr>
      <vt:lpstr>Determine Income Status  </vt:lpstr>
      <vt:lpstr>Determine Income Status Objectives</vt:lpstr>
      <vt:lpstr> Income Status Question Writing Opportunity</vt:lpstr>
      <vt:lpstr>Determine Net Worth Status</vt:lpstr>
      <vt:lpstr>Determine Net Worth Status Objectives</vt:lpstr>
      <vt:lpstr>Net Worth Status Question  Writing Opportunity</vt:lpstr>
      <vt:lpstr>Partner Activity—Net Worth</vt:lpstr>
      <vt:lpstr>Partner Activity—Net Worth  Answers (1 of 2)</vt:lpstr>
      <vt:lpstr>Partner Activity— Net Worth  Answers (2 of 2)</vt:lpstr>
      <vt:lpstr>Question and Answer Forum </vt:lpstr>
      <vt:lpstr>Question and Answer Clarification </vt:lpstr>
      <vt:lpstr>What’s Next?</vt:lpstr>
    </vt:vector>
  </TitlesOfParts>
  <Company>Department of Veterans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5, Part 1(c) Knowledge Check Preparation</dc:title>
  <dc:creator>Pension and Fiduciary Service</dc:creator>
  <cp:lastModifiedBy>Virnig, Lori B</cp:lastModifiedBy>
  <cp:revision>597</cp:revision>
  <cp:lastPrinted>2014-12-11T15:38:44Z</cp:lastPrinted>
  <dcterms:created xsi:type="dcterms:W3CDTF">2014-09-26T18:35:36Z</dcterms:created>
  <dcterms:modified xsi:type="dcterms:W3CDTF">2017-09-25T18:24:56Z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0x010100F00D1B2101C81B4FAAE93BAF8CBD5771</vt:lpwstr>
  </property>
</Properties>
</file>