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1"/>
  </p:notesMasterIdLst>
  <p:handoutMasterIdLst>
    <p:handoutMasterId r:id="rId42"/>
  </p:handoutMasterIdLst>
  <p:sldIdLst>
    <p:sldId id="256" r:id="rId5"/>
    <p:sldId id="257" r:id="rId6"/>
    <p:sldId id="311" r:id="rId7"/>
    <p:sldId id="258" r:id="rId8"/>
    <p:sldId id="259" r:id="rId9"/>
    <p:sldId id="269" r:id="rId10"/>
    <p:sldId id="328" r:id="rId11"/>
    <p:sldId id="329" r:id="rId12"/>
    <p:sldId id="260" r:id="rId13"/>
    <p:sldId id="330" r:id="rId14"/>
    <p:sldId id="285" r:id="rId15"/>
    <p:sldId id="327" r:id="rId16"/>
    <p:sldId id="325" r:id="rId17"/>
    <p:sldId id="323" r:id="rId18"/>
    <p:sldId id="326" r:id="rId19"/>
    <p:sldId id="331" r:id="rId20"/>
    <p:sldId id="332" r:id="rId21"/>
    <p:sldId id="315" r:id="rId22"/>
    <p:sldId id="316" r:id="rId23"/>
    <p:sldId id="261" r:id="rId24"/>
    <p:sldId id="287" r:id="rId25"/>
    <p:sldId id="288" r:id="rId26"/>
    <p:sldId id="290" r:id="rId27"/>
    <p:sldId id="289" r:id="rId28"/>
    <p:sldId id="265" r:id="rId29"/>
    <p:sldId id="306" r:id="rId30"/>
    <p:sldId id="322" r:id="rId31"/>
    <p:sldId id="301" r:id="rId32"/>
    <p:sldId id="302" r:id="rId33"/>
    <p:sldId id="303" r:id="rId34"/>
    <p:sldId id="304" r:id="rId35"/>
    <p:sldId id="305" r:id="rId36"/>
    <p:sldId id="270" r:id="rId37"/>
    <p:sldId id="307" r:id="rId38"/>
    <p:sldId id="309" r:id="rId39"/>
    <p:sldId id="26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hannon, Christa L" initials="BCL" lastIdx="22" clrIdx="0">
    <p:extLst>
      <p:ext uri="{19B8F6BF-5375-455C-9EA6-DF929625EA0E}">
        <p15:presenceInfo xmlns:p15="http://schemas.microsoft.com/office/powerpoint/2012/main" userId="S-1-5-21-560238246-503670158-341402209-12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a:srgbClr val="00823C"/>
    <a:srgbClr val="00823B"/>
    <a:srgbClr val="00602B"/>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3" autoAdjust="0"/>
    <p:restoredTop sz="86436" autoAdjust="0"/>
  </p:normalViewPr>
  <p:slideViewPr>
    <p:cSldViewPr>
      <p:cViewPr varScale="1">
        <p:scale>
          <a:sx n="62" d="100"/>
          <a:sy n="62" d="100"/>
        </p:scale>
        <p:origin x="72" y="3126"/>
      </p:cViewPr>
      <p:guideLst>
        <p:guide orient="horz" pos="2160"/>
        <p:guide pos="2880"/>
      </p:guideLst>
    </p:cSldViewPr>
  </p:slideViewPr>
  <p:outlineViewPr>
    <p:cViewPr>
      <p:scale>
        <a:sx n="33" d="100"/>
        <a:sy n="33" d="100"/>
      </p:scale>
      <p:origin x="0" y="-14304"/>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2352" y="-8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9/26/2017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9/26/2017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2844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73232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262528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32055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361452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220490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26252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14693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64337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253920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44328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87022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42699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390269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28127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232817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96059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198221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70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85234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407167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141960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24922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17229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184735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609522"/>
            <a:ext cx="2133600" cy="217833"/>
          </a:xfrm>
          <a:prstGeom prst="rect">
            <a:avLst/>
          </a:prstGeom>
        </p:spPr>
        <p:txBody>
          <a:bodyPr/>
          <a:lstStyle>
            <a:lvl1pPr algn="r">
              <a:defRPr sz="1400">
                <a:solidFill>
                  <a:schemeClr val="tx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152400" y="6599182"/>
            <a:ext cx="4272643" cy="229001"/>
          </a:xfrm>
          <a:prstGeom prst="rect">
            <a:avLst/>
          </a:prstGeom>
        </p:spPr>
        <p:txBody>
          <a:bodyPr/>
          <a:lstStyle>
            <a:lvl1pPr algn="l">
              <a:defRPr sz="1200">
                <a:solidFill>
                  <a:schemeClr val="tx1"/>
                </a:solidFill>
              </a:defRPr>
            </a:lvl1pPr>
          </a:lstStyle>
          <a:p>
            <a:r>
              <a:rPr lang="en-US" sz="1400" smtClean="0"/>
              <a:t>Process 850 Series Work Items</a:t>
            </a:r>
            <a:endParaRPr lang="en-US" sz="1400" dirty="0"/>
          </a:p>
        </p:txBody>
      </p:sp>
      <p:sp>
        <p:nvSpPr>
          <p:cNvPr id="7"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tx1"/>
                </a:solidFill>
                <a:latin typeface="+mn-lt"/>
                <a:ea typeface="+mn-ea"/>
                <a:cs typeface="+mn-cs"/>
              </a:defRPr>
            </a:lvl1pPr>
          </a:lstStyle>
          <a:p>
            <a:r>
              <a:rPr lang="en-US" smtClean="0"/>
              <a:t>8/21/2017</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2721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850 Series Work Items</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9972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850 Series Work Items</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
        <p:nvSpPr>
          <p:cNvPr id="5" name="Content Placeholder 4"/>
          <p:cNvSpPr>
            <a:spLocks noGrp="1"/>
          </p:cNvSpPr>
          <p:nvPr>
            <p:ph sz="quarter" idx="13"/>
          </p:nvPr>
        </p:nvSpPr>
        <p:spPr>
          <a:xfrm>
            <a:off x="4724400" y="1447800"/>
            <a:ext cx="4038600" cy="45720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idx="1"/>
          </p:nvPr>
        </p:nvSpPr>
        <p:spPr>
          <a:xfrm>
            <a:off x="457200" y="1447800"/>
            <a:ext cx="3733800" cy="4525963"/>
          </a:xfr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6017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txBox="1">
            <a:spLocks/>
          </p:cNvSpPr>
          <p:nvPr userDrawn="1"/>
        </p:nvSpPr>
        <p:spPr>
          <a:xfrm>
            <a:off x="460744" y="1117600"/>
            <a:ext cx="8261498" cy="5206999"/>
          </a:xfrm>
          <a:prstGeom prst="rect">
            <a:avLst/>
          </a:prstGeom>
          <a:solidFill>
            <a:srgbClr val="7C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latin typeface="Arial" panose="020B0604020202020204" pitchFamily="34" charset="0"/>
              </a:rPr>
              <a:t>SCENARIO:</a:t>
            </a:r>
          </a:p>
          <a:p>
            <a:pPr marL="0" indent="0">
              <a:buFont typeface="Arial" panose="020B0604020202020204" pitchFamily="34" charset="0"/>
              <a:buNone/>
            </a:pPr>
            <a:endParaRPr lang="en-US" sz="2000" b="0" dirty="0" smtClean="0">
              <a:latin typeface="Arial" panose="020B0604020202020204" pitchFamily="34" charset="0"/>
            </a:endParaRPr>
          </a:p>
        </p:txBody>
      </p:sp>
      <p:sp>
        <p:nvSpPr>
          <p:cNvPr id="4"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5"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850 Series Work Items</a:t>
            </a:r>
            <a:endParaRPr lang="en-US" sz="1400" dirty="0">
              <a:solidFill>
                <a:schemeClr val="bg1"/>
              </a:solidFill>
            </a:endParaRPr>
          </a:p>
        </p:txBody>
      </p:sp>
      <p:sp>
        <p:nvSpPr>
          <p:cNvPr id="6"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
        <p:nvSpPr>
          <p:cNvPr id="8" name="Text Placeholder 7"/>
          <p:cNvSpPr>
            <a:spLocks noGrp="1"/>
          </p:cNvSpPr>
          <p:nvPr>
            <p:ph type="body" sz="quarter" idx="13"/>
          </p:nvPr>
        </p:nvSpPr>
        <p:spPr>
          <a:xfrm>
            <a:off x="460374" y="1600200"/>
            <a:ext cx="8074025" cy="44958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4941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40140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Lst>
  <p:timing>
    <p:tnLst>
      <p:par>
        <p:cTn id="1" dur="indefinite" restart="never" nodeType="tmRoot"/>
      </p:par>
    </p:tnLst>
  </p:timing>
  <p:hf hdr="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17: Process 850 Series Work Items</a:t>
            </a:r>
            <a:endParaRPr lang="en-US" dirty="0"/>
          </a:p>
        </p:txBody>
      </p:sp>
      <p:sp>
        <p:nvSpPr>
          <p:cNvPr id="6" name="Subtitle 2"/>
          <p:cNvSpPr>
            <a:spLocks noGrp="1"/>
          </p:cNvSpPr>
          <p:nvPr>
            <p:ph type="subTitle" idx="1"/>
          </p:nvPr>
        </p:nvSpPr>
        <p:spPr/>
        <p:txBody>
          <a:bodyPr/>
          <a:lstStyle/>
          <a:p>
            <a:r>
              <a:rPr lang="en-US" dirty="0" smtClean="0"/>
              <a:t>PMC VSR Advanced Core Course</a:t>
            </a:r>
          </a:p>
          <a:p>
            <a:r>
              <a:rPr lang="en-US" dirty="0" smtClean="0"/>
              <a:t>Phase </a:t>
            </a:r>
            <a:r>
              <a:rPr lang="en-US" dirty="0"/>
              <a:t>6</a:t>
            </a:r>
            <a:r>
              <a:rPr lang="en-US" dirty="0" smtClean="0"/>
              <a:t>: Processing Claims</a:t>
            </a:r>
            <a:endParaRPr lang="en-US" dirty="0"/>
          </a:p>
        </p:txBody>
      </p:sp>
      <p:sp>
        <p:nvSpPr>
          <p:cNvPr id="5" name="Slide Number Placeholder 4"/>
          <p:cNvSpPr>
            <a:spLocks noGrp="1"/>
          </p:cNvSpPr>
          <p:nvPr>
            <p:ph type="sldNum" sz="quarter" idx="12"/>
          </p:nvPr>
        </p:nvSpPr>
        <p:spPr/>
        <p:txBody>
          <a:bodyPr/>
          <a:lstStyle/>
          <a:p>
            <a:fld id="{3FE40F6C-36E6-4965-9D21-698197C3108F}" type="slidenum">
              <a:rPr lang="en-US" smtClean="0"/>
              <a:pPr/>
              <a:t>1</a:t>
            </a:fld>
            <a:endParaRPr lang="en-US" dirty="0"/>
          </a:p>
        </p:txBody>
      </p:sp>
      <p:sp>
        <p:nvSpPr>
          <p:cNvPr id="4" name="Footer Placeholder 3"/>
          <p:cNvSpPr>
            <a:spLocks noGrp="1"/>
          </p:cNvSpPr>
          <p:nvPr>
            <p:ph type="ftr" sz="quarter" idx="3"/>
          </p:nvPr>
        </p:nvSpPr>
        <p:spPr/>
        <p:txBody>
          <a:bodyPr/>
          <a:lstStyle/>
          <a:p>
            <a:r>
              <a:rPr lang="en-US" smtClean="0"/>
              <a:t>Process 850 Series Work Items</a:t>
            </a:r>
            <a:endParaRPr lang="en-US" dirty="0"/>
          </a:p>
        </p:txBody>
      </p:sp>
      <p:sp>
        <p:nvSpPr>
          <p:cNvPr id="3" name="Date Placeholder 2"/>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Series Work Items </a:t>
            </a:r>
            <a:br>
              <a:rPr lang="en-US" dirty="0" smtClean="0"/>
            </a:br>
            <a:r>
              <a:rPr lang="en-US" dirty="0" smtClean="0"/>
              <a:t>Review Activity—Part B Answers</a:t>
            </a:r>
            <a:endParaRPr lang="en-US" dirty="0"/>
          </a:p>
        </p:txBody>
      </p:sp>
      <p:sp>
        <p:nvSpPr>
          <p:cNvPr id="7" name="Content Placeholder 6"/>
          <p:cNvSpPr>
            <a:spLocks noGrp="1"/>
          </p:cNvSpPr>
          <p:nvPr>
            <p:ph idx="1"/>
          </p:nvPr>
        </p:nvSpPr>
        <p:spPr/>
        <p:txBody>
          <a:bodyPr/>
          <a:lstStyle/>
          <a:p>
            <a:pPr lvl="0"/>
            <a:r>
              <a:rPr lang="en-US" b="1" dirty="0"/>
              <a:t>Scenario 1</a:t>
            </a:r>
            <a:r>
              <a:rPr lang="en-US" dirty="0"/>
              <a:t> </a:t>
            </a:r>
            <a:r>
              <a:rPr lang="en-US" i="1" dirty="0"/>
              <a:t>810 series 603</a:t>
            </a:r>
            <a:r>
              <a:rPr lang="en-US" dirty="0"/>
              <a:t> </a:t>
            </a:r>
          </a:p>
          <a:p>
            <a:pPr lvl="0"/>
            <a:r>
              <a:rPr lang="en-US" b="1" dirty="0"/>
              <a:t>Scenario 2</a:t>
            </a:r>
            <a:r>
              <a:rPr lang="en-US" dirty="0"/>
              <a:t> </a:t>
            </a:r>
            <a:r>
              <a:rPr lang="en-US" i="1" dirty="0"/>
              <a:t>820 series 833A</a:t>
            </a:r>
            <a:endParaRPr lang="en-US" dirty="0"/>
          </a:p>
          <a:p>
            <a:pPr lvl="0"/>
            <a:r>
              <a:rPr lang="en-US" b="1" dirty="0"/>
              <a:t>Scenario 3</a:t>
            </a:r>
            <a:r>
              <a:rPr lang="en-US" dirty="0"/>
              <a:t> </a:t>
            </a:r>
            <a:r>
              <a:rPr lang="en-US" i="1" dirty="0"/>
              <a:t>850 series 850A</a:t>
            </a:r>
            <a:endParaRPr lang="en-US" dirty="0"/>
          </a:p>
          <a:p>
            <a:pPr lvl="0"/>
            <a:r>
              <a:rPr lang="en-US" b="1" dirty="0"/>
              <a:t>Scenario 4</a:t>
            </a:r>
            <a:r>
              <a:rPr lang="en-US" dirty="0"/>
              <a:t> </a:t>
            </a:r>
            <a:r>
              <a:rPr lang="en-US" i="1" dirty="0"/>
              <a:t>810 series 626</a:t>
            </a:r>
            <a:endParaRPr lang="en-US" dirty="0"/>
          </a:p>
          <a:p>
            <a:r>
              <a:rPr lang="en-US" b="1" dirty="0"/>
              <a:t>Scenario 5</a:t>
            </a:r>
            <a:r>
              <a:rPr lang="en-US" dirty="0"/>
              <a:t> </a:t>
            </a:r>
            <a:r>
              <a:rPr lang="en-US" i="1" dirty="0"/>
              <a:t>810 series 631L</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72472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Characteristics of Processing</a:t>
            </a:r>
            <a:br>
              <a:rPr lang="en-US" dirty="0" smtClean="0"/>
            </a:br>
            <a:r>
              <a:rPr lang="en-US" dirty="0" smtClean="0"/>
              <a:t>850 Series Work Items </a:t>
            </a:r>
            <a:endParaRPr lang="en-US" dirty="0"/>
          </a:p>
        </p:txBody>
      </p:sp>
      <p:sp>
        <p:nvSpPr>
          <p:cNvPr id="5" name="Content Placeholder 4"/>
          <p:cNvSpPr>
            <a:spLocks noGrp="1"/>
          </p:cNvSpPr>
          <p:nvPr>
            <p:ph idx="1"/>
          </p:nvPr>
        </p:nvSpPr>
        <p:spPr/>
        <p:txBody>
          <a:bodyPr anchor="t"/>
          <a:lstStyle/>
          <a:p>
            <a:r>
              <a:rPr lang="en-US" dirty="0" smtClean="0"/>
              <a:t>System-generated </a:t>
            </a:r>
            <a:r>
              <a:rPr lang="en-US" dirty="0"/>
              <a:t>notifications requiring a manual payment </a:t>
            </a:r>
            <a:r>
              <a:rPr lang="en-US" dirty="0" smtClean="0"/>
              <a:t>adjustment</a:t>
            </a:r>
            <a:endParaRPr lang="en-US" dirty="0"/>
          </a:p>
          <a:p>
            <a:r>
              <a:rPr lang="en-US" dirty="0" smtClean="0"/>
              <a:t>Usually </a:t>
            </a:r>
            <a:r>
              <a:rPr lang="en-US" dirty="0"/>
              <a:t>involve </a:t>
            </a:r>
            <a:r>
              <a:rPr lang="en-US" dirty="0" smtClean="0"/>
              <a:t>manual adjustment for changes </a:t>
            </a:r>
            <a:r>
              <a:rPr lang="en-US" dirty="0"/>
              <a:t>in </a:t>
            </a:r>
            <a:r>
              <a:rPr lang="en-US" dirty="0" smtClean="0"/>
              <a:t>COLA</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11</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37549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Reasons a COLA may not </a:t>
            </a:r>
            <a:br>
              <a:rPr lang="en-US" dirty="0" smtClean="0"/>
            </a:br>
            <a:r>
              <a:rPr lang="en-US" dirty="0" smtClean="0"/>
              <a:t>Automatically Generate</a:t>
            </a:r>
            <a:endParaRPr lang="en-US" dirty="0"/>
          </a:p>
        </p:txBody>
      </p:sp>
      <p:sp>
        <p:nvSpPr>
          <p:cNvPr id="9" name="Content Placeholder 8"/>
          <p:cNvSpPr>
            <a:spLocks noGrp="1"/>
          </p:cNvSpPr>
          <p:nvPr>
            <p:ph idx="1"/>
          </p:nvPr>
        </p:nvSpPr>
        <p:spPr/>
        <p:txBody>
          <a:bodyPr/>
          <a:lstStyle/>
          <a:p>
            <a:r>
              <a:rPr lang="en-US" dirty="0" smtClean="0"/>
              <a:t>Veterans </a:t>
            </a:r>
            <a:r>
              <a:rPr lang="en-US" dirty="0"/>
              <a:t>and survivor's pension benefits </a:t>
            </a:r>
            <a:r>
              <a:rPr lang="en-US" dirty="0" smtClean="0"/>
              <a:t>when </a:t>
            </a:r>
            <a:r>
              <a:rPr lang="en-US" dirty="0"/>
              <a:t>the income reported from SSA would cause a decrease to VA benefits </a:t>
            </a:r>
          </a:p>
          <a:p>
            <a:r>
              <a:rPr lang="en-US" dirty="0" smtClean="0"/>
              <a:t>DIC </a:t>
            </a:r>
            <a:r>
              <a:rPr lang="en-US" dirty="0"/>
              <a:t>benefits </a:t>
            </a:r>
            <a:r>
              <a:rPr lang="en-US" dirty="0" smtClean="0"/>
              <a:t>when </a:t>
            </a:r>
            <a:r>
              <a:rPr lang="en-US" dirty="0"/>
              <a:t>an apportionment is being paid </a:t>
            </a:r>
          </a:p>
          <a:p>
            <a:r>
              <a:rPr lang="en-US" dirty="0" smtClean="0"/>
              <a:t>Veterans </a:t>
            </a:r>
            <a:r>
              <a:rPr lang="en-US" dirty="0"/>
              <a:t>pension benefits </a:t>
            </a:r>
            <a:r>
              <a:rPr lang="en-US" dirty="0" smtClean="0"/>
              <a:t>when </a:t>
            </a:r>
            <a:r>
              <a:rPr lang="en-US" dirty="0"/>
              <a:t>an apportionment is being paid </a:t>
            </a:r>
          </a:p>
          <a:p>
            <a:r>
              <a:rPr lang="en-US" dirty="0" smtClean="0"/>
              <a:t>Any </a:t>
            </a:r>
            <a:r>
              <a:rPr lang="en-US" dirty="0"/>
              <a:t>award with a future award line (e.g. dependent is removed from an award on </a:t>
            </a:r>
            <a:r>
              <a:rPr lang="en-US" dirty="0" smtClean="0"/>
              <a:t>his/her </a:t>
            </a:r>
            <a:r>
              <a:rPr lang="en-US" dirty="0"/>
              <a:t>18th birthday</a:t>
            </a:r>
            <a:r>
              <a:rPr lang="en-US" dirty="0" smtClean="0"/>
              <a:t>)</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12</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10925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850 Series Work Items Claim Label</a:t>
            </a:r>
            <a:endParaRPr lang="en-US" dirty="0"/>
          </a:p>
        </p:txBody>
      </p:sp>
      <p:sp>
        <p:nvSpPr>
          <p:cNvPr id="5" name="Content Placeholder 4"/>
          <p:cNvSpPr>
            <a:spLocks noGrp="1"/>
          </p:cNvSpPr>
          <p:nvPr>
            <p:ph idx="1"/>
          </p:nvPr>
        </p:nvSpPr>
        <p:spPr/>
        <p:txBody>
          <a:bodyPr anchor="t"/>
          <a:lstStyle/>
          <a:p>
            <a:pPr marL="0" indent="0">
              <a:buNone/>
            </a:pPr>
            <a:r>
              <a:rPr lang="en-US" dirty="0" smtClean="0"/>
              <a:t>850A: Legislative Rate Adjustment</a:t>
            </a:r>
            <a:endParaRPr lang="en-US" dirty="0"/>
          </a:p>
        </p:txBody>
      </p:sp>
      <p:pic>
        <p:nvPicPr>
          <p:cNvPr id="8" name="Content Placeholder 7" descr="A blue tag with the phrase 850 Claim Labels" title="Tag labeled 850 Claim Labels"/>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24400" y="2627178"/>
            <a:ext cx="4038600" cy="2213244"/>
          </a:xfrm>
        </p:spPr>
      </p:pic>
      <p:sp>
        <p:nvSpPr>
          <p:cNvPr id="2" name="Slide Number Placeholder 1"/>
          <p:cNvSpPr>
            <a:spLocks noGrp="1"/>
          </p:cNvSpPr>
          <p:nvPr>
            <p:ph type="sldNum" sz="quarter" idx="12"/>
          </p:nvPr>
        </p:nvSpPr>
        <p:spPr/>
        <p:txBody>
          <a:bodyPr/>
          <a:lstStyle/>
          <a:p>
            <a:fld id="{3FE40F6C-36E6-4965-9D21-698197C3108F}" type="slidenum">
              <a:rPr lang="en-US" smtClean="0"/>
              <a:pPr/>
              <a:t>13</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92866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850A: Legislative Rate </a:t>
            </a:r>
            <a:r>
              <a:rPr lang="en-US" dirty="0" smtClean="0"/>
              <a:t>Adjustment (1 of 3)</a:t>
            </a:r>
            <a:endParaRPr lang="en-US" dirty="0"/>
          </a:p>
        </p:txBody>
      </p:sp>
      <p:sp>
        <p:nvSpPr>
          <p:cNvPr id="11" name="Content Placeholder 10"/>
          <p:cNvSpPr>
            <a:spLocks noGrp="1"/>
          </p:cNvSpPr>
          <p:nvPr>
            <p:ph idx="1"/>
          </p:nvPr>
        </p:nvSpPr>
        <p:spPr/>
        <p:txBody>
          <a:bodyPr/>
          <a:lstStyle/>
          <a:p>
            <a:r>
              <a:rPr lang="en-US" dirty="0" smtClean="0"/>
              <a:t>Reason: this </a:t>
            </a:r>
            <a:r>
              <a:rPr lang="en-US" dirty="0"/>
              <a:t>generates when a cost of living adjustment (COLA) is not automatically given to a beneficiary.</a:t>
            </a:r>
            <a:endParaRPr lang="en-US" dirty="0" smtClean="0"/>
          </a:p>
          <a:p>
            <a:r>
              <a:rPr lang="en-US" dirty="0" smtClean="0"/>
              <a:t>Actions: </a:t>
            </a:r>
          </a:p>
          <a:p>
            <a:pPr lvl="1"/>
            <a:r>
              <a:rPr lang="en-US" dirty="0" err="1" smtClean="0"/>
              <a:t>CEST</a:t>
            </a:r>
            <a:r>
              <a:rPr lang="en-US" dirty="0" smtClean="0"/>
              <a:t> an EP 696 to control the 850A work item.</a:t>
            </a:r>
          </a:p>
          <a:p>
            <a:pPr lvl="1"/>
            <a:r>
              <a:rPr lang="en-US" dirty="0" smtClean="0"/>
              <a:t>Review beneficiary's </a:t>
            </a:r>
            <a:r>
              <a:rPr lang="en-US" dirty="0"/>
              <a:t>award information in SHARE for year working in to ensure there was a change for the </a:t>
            </a:r>
            <a:r>
              <a:rPr lang="en-US" dirty="0" smtClean="0"/>
              <a:t>COLA </a:t>
            </a:r>
            <a:r>
              <a:rPr lang="en-US" dirty="0"/>
              <a:t>that corresponds to the date of the 850A work item (no December </a:t>
            </a:r>
            <a:r>
              <a:rPr lang="en-US" dirty="0" smtClean="0"/>
              <a:t>line</a:t>
            </a:r>
            <a:r>
              <a:rPr lang="en-US" dirty="0"/>
              <a:t>–</a:t>
            </a:r>
            <a:r>
              <a:rPr lang="en-US" dirty="0" smtClean="0"/>
              <a:t>no </a:t>
            </a:r>
            <a:r>
              <a:rPr lang="en-US" dirty="0"/>
              <a:t>financial rate change</a:t>
            </a:r>
            <a:r>
              <a:rPr lang="en-US" dirty="0" smtClean="0"/>
              <a:t>).</a:t>
            </a:r>
          </a:p>
          <a:p>
            <a:pPr lvl="1"/>
            <a:r>
              <a:rPr lang="en-US" dirty="0"/>
              <a:t>If the Corporate award shows a </a:t>
            </a:r>
            <a:r>
              <a:rPr lang="en-US" dirty="0" smtClean="0"/>
              <a:t>12-01-YYYY </a:t>
            </a:r>
            <a:r>
              <a:rPr lang="en-US" dirty="0"/>
              <a:t>line, no further action is necessary</a:t>
            </a:r>
            <a:r>
              <a:rPr lang="en-US" dirty="0" smtClean="0"/>
              <a:t>.</a:t>
            </a:r>
            <a:endParaRPr lang="en-US" dirty="0"/>
          </a:p>
        </p:txBody>
      </p:sp>
      <p:pic>
        <p:nvPicPr>
          <p:cNvPr id="5" name="Picture 4" descr="An orange tag with the claim label 850A" title="Tag labeled 850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965" y="5105400"/>
            <a:ext cx="2438400" cy="1330036"/>
          </a:xfrm>
          <a:prstGeom prst="rect">
            <a:avLst/>
          </a:prstGeom>
        </p:spPr>
      </p:pic>
      <p:sp>
        <p:nvSpPr>
          <p:cNvPr id="2" name="Slide Number Placeholder 1"/>
          <p:cNvSpPr>
            <a:spLocks noGrp="1"/>
          </p:cNvSpPr>
          <p:nvPr>
            <p:ph type="sldNum" sz="quarter" idx="12"/>
          </p:nvPr>
        </p:nvSpPr>
        <p:spPr/>
        <p:txBody>
          <a:bodyPr/>
          <a:lstStyle/>
          <a:p>
            <a:fld id="{3FE40F6C-36E6-4965-9D21-698197C3108F}" type="slidenum">
              <a:rPr lang="en-US" smtClean="0"/>
              <a:pPr/>
              <a:t>14</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24834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850A: Legislative Rate </a:t>
            </a:r>
            <a:r>
              <a:rPr lang="en-US" dirty="0" smtClean="0"/>
              <a:t>Adjustment (2 of 3)</a:t>
            </a:r>
            <a:endParaRPr lang="en-US" dirty="0"/>
          </a:p>
        </p:txBody>
      </p:sp>
      <p:sp>
        <p:nvSpPr>
          <p:cNvPr id="11" name="Content Placeholder 10"/>
          <p:cNvSpPr>
            <a:spLocks noGrp="1"/>
          </p:cNvSpPr>
          <p:nvPr>
            <p:ph idx="1"/>
          </p:nvPr>
        </p:nvSpPr>
        <p:spPr/>
        <p:txBody>
          <a:bodyPr>
            <a:normAutofit/>
          </a:bodyPr>
          <a:lstStyle/>
          <a:p>
            <a:r>
              <a:rPr lang="en-US" dirty="0" smtClean="0"/>
              <a:t>Actions:</a:t>
            </a:r>
          </a:p>
          <a:p>
            <a:pPr lvl="1"/>
            <a:r>
              <a:rPr lang="en-US" dirty="0" smtClean="0"/>
              <a:t>If </a:t>
            </a:r>
            <a:r>
              <a:rPr lang="en-US" dirty="0"/>
              <a:t>there is not a </a:t>
            </a:r>
            <a:r>
              <a:rPr lang="en-US" dirty="0" smtClean="0"/>
              <a:t>12-01-YYYY </a:t>
            </a:r>
            <a:r>
              <a:rPr lang="en-US" dirty="0"/>
              <a:t>line for the current year, further action is needed.</a:t>
            </a:r>
          </a:p>
          <a:p>
            <a:pPr lvl="1"/>
            <a:r>
              <a:rPr lang="en-US" dirty="0" smtClean="0"/>
              <a:t>If </a:t>
            </a:r>
            <a:r>
              <a:rPr lang="en-US" dirty="0"/>
              <a:t>there is no additional EP pending, CEST one. </a:t>
            </a:r>
          </a:p>
          <a:p>
            <a:pPr lvl="1"/>
            <a:r>
              <a:rPr lang="en-US" dirty="0" smtClean="0"/>
              <a:t>Determine </a:t>
            </a:r>
            <a:r>
              <a:rPr lang="en-US" dirty="0"/>
              <a:t>whether income is being counted.</a:t>
            </a:r>
          </a:p>
          <a:p>
            <a:pPr lvl="1"/>
            <a:r>
              <a:rPr lang="en-US" dirty="0" smtClean="0"/>
              <a:t>If </a:t>
            </a:r>
            <a:r>
              <a:rPr lang="en-US" dirty="0"/>
              <a:t>the income or medical expenses need to be updated, </a:t>
            </a:r>
            <a:r>
              <a:rPr lang="en-US" dirty="0" err="1"/>
              <a:t>CEST</a:t>
            </a:r>
            <a:r>
              <a:rPr lang="en-US" dirty="0"/>
              <a:t> </a:t>
            </a:r>
            <a:r>
              <a:rPr lang="en-US" dirty="0" smtClean="0"/>
              <a:t>a companion </a:t>
            </a:r>
            <a:r>
              <a:rPr lang="en-US" dirty="0"/>
              <a:t>EP </a:t>
            </a:r>
            <a:r>
              <a:rPr lang="en-US" dirty="0" smtClean="0"/>
              <a:t>150/157 in addition to the EP 696 and process both concurrently to adjust the award. </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15</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980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850A: Legislative Rate </a:t>
            </a:r>
            <a:r>
              <a:rPr lang="en-US" dirty="0" smtClean="0"/>
              <a:t>Adjustment (3 of 3)</a:t>
            </a:r>
            <a:endParaRPr lang="en-US" dirty="0"/>
          </a:p>
        </p:txBody>
      </p:sp>
      <p:sp>
        <p:nvSpPr>
          <p:cNvPr id="11" name="Content Placeholder 10"/>
          <p:cNvSpPr>
            <a:spLocks noGrp="1"/>
          </p:cNvSpPr>
          <p:nvPr>
            <p:ph idx="1"/>
          </p:nvPr>
        </p:nvSpPr>
        <p:spPr/>
        <p:txBody>
          <a:bodyPr>
            <a:normAutofit/>
          </a:bodyPr>
          <a:lstStyle/>
          <a:p>
            <a:r>
              <a:rPr lang="en-US" dirty="0" smtClean="0"/>
              <a:t>Actions:</a:t>
            </a:r>
          </a:p>
          <a:p>
            <a:pPr lvl="1"/>
            <a:r>
              <a:rPr lang="en-US" dirty="0" smtClean="0"/>
              <a:t>After </a:t>
            </a:r>
            <a:r>
              <a:rPr lang="en-US" dirty="0"/>
              <a:t>entering the </a:t>
            </a:r>
            <a:r>
              <a:rPr lang="en-US" dirty="0" smtClean="0"/>
              <a:t>information—if the </a:t>
            </a:r>
            <a:r>
              <a:rPr lang="en-US" dirty="0"/>
              <a:t>change causes a decrease in benefits—clear the EP 150/157 and </a:t>
            </a:r>
            <a:r>
              <a:rPr lang="en-US" dirty="0" err="1" smtClean="0"/>
              <a:t>CEST</a:t>
            </a:r>
            <a:r>
              <a:rPr lang="en-US" dirty="0" smtClean="0"/>
              <a:t> an EP 607 to apply due process provisions.</a:t>
            </a:r>
          </a:p>
          <a:p>
            <a:pPr lvl="1"/>
            <a:r>
              <a:rPr lang="en-US" dirty="0"/>
              <a:t>The final award must be processed under the EP 696 in order to clear the 850A work item</a:t>
            </a:r>
            <a:r>
              <a:rPr lang="en-US" dirty="0" smtClean="0"/>
              <a:t>. </a:t>
            </a:r>
            <a:r>
              <a:rPr lang="en-US" dirty="0"/>
              <a:t> </a:t>
            </a:r>
          </a:p>
        </p:txBody>
      </p:sp>
      <p:sp>
        <p:nvSpPr>
          <p:cNvPr id="2" name="Slide Number Placeholder 1"/>
          <p:cNvSpPr>
            <a:spLocks noGrp="1"/>
          </p:cNvSpPr>
          <p:nvPr>
            <p:ph type="sldNum" sz="quarter" idx="12"/>
          </p:nvPr>
        </p:nvSpPr>
        <p:spPr/>
        <p:txBody>
          <a:bodyPr/>
          <a:lstStyle/>
          <a:p>
            <a:fld id="{3FE40F6C-36E6-4965-9D21-698197C3108F}" type="slidenum">
              <a:rPr lang="en-US" smtClean="0"/>
              <a:pPr/>
              <a:t>16</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49495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COLA and Effective Dates</a:t>
            </a:r>
            <a:endParaRPr lang="en-US" dirty="0"/>
          </a:p>
        </p:txBody>
      </p:sp>
      <p:sp>
        <p:nvSpPr>
          <p:cNvPr id="5" name="Content Placeholder 4"/>
          <p:cNvSpPr>
            <a:spLocks noGrp="1"/>
          </p:cNvSpPr>
          <p:nvPr>
            <p:ph idx="1"/>
          </p:nvPr>
        </p:nvSpPr>
        <p:spPr/>
        <p:txBody>
          <a:bodyPr>
            <a:normAutofit/>
          </a:bodyPr>
          <a:lstStyle/>
          <a:p>
            <a:r>
              <a:rPr lang="en-US" dirty="0"/>
              <a:t>If COLA creates a decrease to an award in </a:t>
            </a:r>
            <a:r>
              <a:rPr lang="en-US" dirty="0" smtClean="0"/>
              <a:t>December, “protect the rate” by deferring </a:t>
            </a:r>
            <a:r>
              <a:rPr lang="en-US" dirty="0"/>
              <a:t>the adjustment until </a:t>
            </a:r>
            <a:r>
              <a:rPr lang="en-US" dirty="0" smtClean="0"/>
              <a:t>January.</a:t>
            </a:r>
            <a:endParaRPr lang="en-US" dirty="0"/>
          </a:p>
          <a:p>
            <a:r>
              <a:rPr lang="en-US" dirty="0"/>
              <a:t>If medical expenses </a:t>
            </a:r>
            <a:r>
              <a:rPr lang="en-US" dirty="0" smtClean="0"/>
              <a:t>will cause an </a:t>
            </a:r>
            <a:r>
              <a:rPr lang="en-US" dirty="0"/>
              <a:t>increase, apply Omnibus </a:t>
            </a:r>
            <a:r>
              <a:rPr lang="en-US" dirty="0" smtClean="0"/>
              <a:t>also and defer the </a:t>
            </a:r>
            <a:r>
              <a:rPr lang="en-US" dirty="0"/>
              <a:t>adjustment until February instead of </a:t>
            </a:r>
            <a:r>
              <a:rPr lang="en-US" dirty="0" smtClean="0"/>
              <a:t>January.</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17</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84382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Demonstration and Guided Practice</a:t>
            </a:r>
            <a:endParaRPr lang="en-US" dirty="0"/>
          </a:p>
        </p:txBody>
      </p:sp>
      <p:sp>
        <p:nvSpPr>
          <p:cNvPr id="5" name="Content Placeholder 4"/>
          <p:cNvSpPr>
            <a:spLocks noGrp="1"/>
          </p:cNvSpPr>
          <p:nvPr>
            <p:ph idx="1"/>
          </p:nvPr>
        </p:nvSpPr>
        <p:spPr/>
        <p:txBody>
          <a:bodyPr/>
          <a:lstStyle/>
          <a:p>
            <a:r>
              <a:rPr lang="en-US" b="1" dirty="0" smtClean="0"/>
              <a:t>Demonstration</a:t>
            </a:r>
            <a:r>
              <a:rPr lang="en-US" dirty="0" smtClean="0"/>
              <a:t>—Instructor </a:t>
            </a:r>
            <a:r>
              <a:rPr lang="en-US" dirty="0"/>
              <a:t>processes </a:t>
            </a:r>
            <a:r>
              <a:rPr lang="en-US" dirty="0" smtClean="0"/>
              <a:t>example work items </a:t>
            </a:r>
            <a:r>
              <a:rPr lang="en-US" dirty="0"/>
              <a:t>from start to finish with opportunities for questions.</a:t>
            </a:r>
          </a:p>
          <a:p>
            <a:r>
              <a:rPr lang="en-US" b="1" dirty="0" smtClean="0"/>
              <a:t>Guided </a:t>
            </a:r>
            <a:r>
              <a:rPr lang="en-US" b="1" dirty="0"/>
              <a:t>Practice</a:t>
            </a:r>
            <a:r>
              <a:rPr lang="en-US" dirty="0"/>
              <a:t>—Trainees process a </a:t>
            </a:r>
            <a:r>
              <a:rPr lang="en-US" dirty="0" smtClean="0"/>
              <a:t>work item </a:t>
            </a:r>
            <a:r>
              <a:rPr lang="en-US" dirty="0"/>
              <a:t>with questions and feedback/remediation</a:t>
            </a:r>
            <a:r>
              <a:rPr lang="en-US" dirty="0" smtClean="0"/>
              <a:t>.</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18</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77732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Demonstration Work Item—</a:t>
            </a:r>
            <a:br>
              <a:rPr lang="en-US" dirty="0" smtClean="0"/>
            </a:br>
            <a:r>
              <a:rPr lang="en-US" dirty="0" smtClean="0"/>
              <a:t>850 Series Work Items</a:t>
            </a:r>
            <a:endParaRPr lang="en-US" dirty="0"/>
          </a:p>
        </p:txBody>
      </p:sp>
      <p:sp>
        <p:nvSpPr>
          <p:cNvPr id="8" name="Content Placeholder 7"/>
          <p:cNvSpPr>
            <a:spLocks noGrp="1"/>
          </p:cNvSpPr>
          <p:nvPr>
            <p:ph idx="1"/>
          </p:nvPr>
        </p:nvSpPr>
        <p:spPr/>
        <p:txBody>
          <a:bodyPr/>
          <a:lstStyle/>
          <a:p>
            <a:r>
              <a:rPr lang="en-US" dirty="0" smtClean="0"/>
              <a:t>Demonstration—</a:t>
            </a:r>
          </a:p>
          <a:p>
            <a:pPr lvl="1"/>
            <a:r>
              <a:rPr lang="en-US" dirty="0" smtClean="0"/>
              <a:t>{Work item}</a:t>
            </a:r>
          </a:p>
          <a:p>
            <a:pPr lvl="1"/>
            <a:r>
              <a:rPr lang="en-US" dirty="0" smtClean="0"/>
              <a:t>{Other information}</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35036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a:t>
            </a:r>
            <a:endParaRPr lang="en-US" dirty="0"/>
          </a:p>
        </p:txBody>
      </p:sp>
      <p:pic>
        <p:nvPicPr>
          <p:cNvPr id="7" name="Content Placeholder 6" descr="Vertical flowchart showing the six phases of the PMC VSR course and highlighting Phase 6. From the top, the phases are: Phase 1, Mandatory Training; Phase 2, PMC VSR Foundation; Phase 3, PMC VSR Resources; Phase 4, Introduction to Pension Management; Phase 5, Stages of Claim; and Phase 6, Processing Claims." title="PMC VSR Phase 6—Processing Claims Diagr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6628" y="1201143"/>
            <a:ext cx="2210745" cy="4455714"/>
          </a:xfrm>
        </p:spPr>
      </p:pic>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77031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Work Item—</a:t>
            </a:r>
            <a:br>
              <a:rPr lang="en-US" dirty="0" smtClean="0"/>
            </a:br>
            <a:r>
              <a:rPr lang="en-US" dirty="0" smtClean="0"/>
              <a:t>Determine Which 800 Series Work Item</a:t>
            </a:r>
            <a:br>
              <a:rPr lang="en-US" dirty="0" smtClean="0"/>
            </a:br>
            <a:r>
              <a:rPr lang="en-US" dirty="0" smtClean="0"/>
              <a:t>Was Received</a:t>
            </a:r>
            <a:endParaRPr lang="en-US" dirty="0"/>
          </a:p>
        </p:txBody>
      </p:sp>
      <p:pic>
        <p:nvPicPr>
          <p:cNvPr id="3" name="Content Placeholder 2" descr="Indicates you should demonstrate an acti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84536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Demonstration Work Item—Determine </a:t>
            </a:r>
            <a:br>
              <a:rPr lang="en-US" dirty="0" smtClean="0"/>
            </a:br>
            <a:r>
              <a:rPr lang="en-US" dirty="0" smtClean="0"/>
              <a:t>the Reason for the 850 Series Work Item</a:t>
            </a:r>
            <a:endParaRPr lang="en-US" dirty="0"/>
          </a:p>
        </p:txBody>
      </p:sp>
      <p:pic>
        <p:nvPicPr>
          <p:cNvPr id="8"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9" name="Content Placeholder 8"/>
          <p:cNvSpPr>
            <a:spLocks noGrp="1"/>
          </p:cNvSpPr>
          <p:nvPr>
            <p:ph idx="1"/>
          </p:nvPr>
        </p:nvSpPr>
        <p:spPr/>
        <p:txBody>
          <a:bodyPr/>
          <a:lstStyle/>
          <a:p>
            <a:r>
              <a:rPr lang="en-US" dirty="0" smtClean="0"/>
              <a:t>Work item was not cleared previously, but no update is needed</a:t>
            </a:r>
          </a:p>
          <a:p>
            <a:r>
              <a:rPr lang="en-US" dirty="0" smtClean="0"/>
              <a:t>An update is needed in the system</a:t>
            </a:r>
          </a:p>
          <a:p>
            <a:r>
              <a:rPr lang="en-US" dirty="0" smtClean="0"/>
              <a:t>An award adjustment is needed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31657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Work Item—</a:t>
            </a:r>
            <a:br>
              <a:rPr lang="en-US" dirty="0" smtClean="0"/>
            </a:br>
            <a:r>
              <a:rPr lang="en-US" dirty="0" smtClean="0"/>
              <a:t>Determine the Appropriate Steps to Take to </a:t>
            </a:r>
            <a:br>
              <a:rPr lang="en-US" dirty="0" smtClean="0"/>
            </a:br>
            <a:r>
              <a:rPr lang="en-US" dirty="0" smtClean="0"/>
              <a:t>Process the 850 Series Work Item</a:t>
            </a:r>
            <a:endParaRPr lang="en-US" dirty="0"/>
          </a:p>
        </p:txBody>
      </p:sp>
      <p:pic>
        <p:nvPicPr>
          <p:cNvPr id="3" name="Content Placeholder 2" descr="Indicates you should demonstrate an acti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3963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Work Item—</a:t>
            </a:r>
            <a:br>
              <a:rPr lang="en-US" dirty="0" smtClean="0"/>
            </a:br>
            <a:r>
              <a:rPr lang="en-US" dirty="0" smtClean="0"/>
              <a:t>Perform the Required Actions to </a:t>
            </a:r>
            <a:br>
              <a:rPr lang="en-US" dirty="0" smtClean="0"/>
            </a:br>
            <a:r>
              <a:rPr lang="en-US" dirty="0" smtClean="0"/>
              <a:t>Process the 850 Series Work Item</a:t>
            </a:r>
            <a:endParaRPr lang="en-US" dirty="0"/>
          </a:p>
        </p:txBody>
      </p:sp>
      <p:pic>
        <p:nvPicPr>
          <p:cNvPr id="3" name="Content Placeholder 2" descr="Indicates you should demonstrate an acti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07801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Demonstration Work Item—</a:t>
            </a:r>
            <a:br>
              <a:rPr lang="en-US" dirty="0" smtClean="0"/>
            </a:br>
            <a:r>
              <a:rPr lang="en-US" dirty="0" smtClean="0"/>
              <a:t>Submit the Outcomes of the 850 Series Work</a:t>
            </a:r>
            <a:br>
              <a:rPr lang="en-US" dirty="0" smtClean="0"/>
            </a:br>
            <a:r>
              <a:rPr lang="en-US" dirty="0" smtClean="0"/>
              <a:t> Item to the Authorizer</a:t>
            </a:r>
            <a:endParaRPr lang="en-US" dirty="0"/>
          </a:p>
        </p:txBody>
      </p:sp>
      <p:pic>
        <p:nvPicPr>
          <p:cNvPr id="3" name="Content Placeholder 2" descr="Indicates you should demonstrate an acti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41992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Exercise Overview —</a:t>
            </a:r>
            <a:br>
              <a:rPr lang="en-US" dirty="0" smtClean="0"/>
            </a:br>
            <a:r>
              <a:rPr lang="en-US" dirty="0" smtClean="0"/>
              <a:t>850 Series Work Items (1 of 2)</a:t>
            </a:r>
            <a:endParaRPr lang="en-US" dirty="0"/>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Process 850 series work item from beginning to end.</a:t>
            </a:r>
            <a:endParaRPr lang="en-US" altLang="en-US" dirty="0"/>
          </a:p>
          <a:p>
            <a:pPr lvl="1"/>
            <a:r>
              <a:rPr lang="en-US" altLang="en-US" dirty="0" smtClean="0"/>
              <a:t>Use the job aids, references, and systems available.</a:t>
            </a:r>
            <a:endParaRPr lang="en-US" altLang="en-US" dirty="0"/>
          </a:p>
          <a:p>
            <a:pPr lvl="1"/>
            <a:r>
              <a:rPr lang="en-US" altLang="en-US" dirty="0" smtClean="0"/>
              <a:t>Select a partner before beginning the exercise to confer with after completing each step individually.</a:t>
            </a:r>
          </a:p>
          <a:p>
            <a:pPr lvl="1"/>
            <a:r>
              <a:rPr lang="en-US" altLang="en-US" dirty="0" smtClean="0"/>
              <a:t>Consult with instructors for assistance.</a:t>
            </a:r>
          </a:p>
          <a:p>
            <a:pPr lvl="1"/>
            <a:r>
              <a:rPr lang="en-US" altLang="en-US" dirty="0" smtClean="0"/>
              <a:t>Be prepared to discuss your results with the class. </a:t>
            </a:r>
          </a:p>
          <a:p>
            <a:pPr lvl="1"/>
            <a:r>
              <a:rPr lang="en-US" altLang="en-US" dirty="0" smtClean="0"/>
              <a:t>Take credit in ASPEN as directed at the completion of the exercise.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695277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Exercise Overview —</a:t>
            </a:r>
            <a:br>
              <a:rPr lang="en-US" dirty="0" smtClean="0"/>
            </a:br>
            <a:r>
              <a:rPr lang="en-US" dirty="0" smtClean="0"/>
              <a:t>850 Series Work Items (2 of 2)</a:t>
            </a:r>
            <a:endParaRPr lang="en-US" dirty="0"/>
          </a:p>
        </p:txBody>
      </p:sp>
      <p:sp>
        <p:nvSpPr>
          <p:cNvPr id="3" name="Content Placeholder 2"/>
          <p:cNvSpPr>
            <a:spLocks noGrp="1"/>
          </p:cNvSpPr>
          <p:nvPr>
            <p:ph idx="1"/>
          </p:nvPr>
        </p:nvSpPr>
        <p:spPr/>
        <p:txBody>
          <a:bodyPr/>
          <a:lstStyle/>
          <a:p>
            <a:r>
              <a:rPr lang="en-US" altLang="en-US" dirty="0" smtClean="0"/>
              <a:t>This </a:t>
            </a:r>
            <a:r>
              <a:rPr lang="en-US" altLang="en-US" dirty="0"/>
              <a:t>exercise includes the following parts of the </a:t>
            </a:r>
            <a:r>
              <a:rPr lang="en-US" altLang="en-US" dirty="0" smtClean="0"/>
              <a:t>work items </a:t>
            </a:r>
            <a:r>
              <a:rPr lang="en-US" altLang="en-US" dirty="0"/>
              <a:t>process</a:t>
            </a:r>
            <a:r>
              <a:rPr lang="en-US" altLang="en-US" dirty="0" smtClean="0"/>
              <a:t>:</a:t>
            </a:r>
          </a:p>
          <a:p>
            <a:pPr lvl="1"/>
            <a:r>
              <a:rPr lang="en-US" dirty="0"/>
              <a:t>Determine </a:t>
            </a:r>
            <a:r>
              <a:rPr lang="en-US" dirty="0" smtClean="0"/>
              <a:t>which </a:t>
            </a:r>
            <a:r>
              <a:rPr lang="en-US" dirty="0"/>
              <a:t>800 </a:t>
            </a:r>
            <a:r>
              <a:rPr lang="en-US" dirty="0" smtClean="0"/>
              <a:t>series work item was received.</a:t>
            </a:r>
          </a:p>
          <a:p>
            <a:pPr lvl="1"/>
            <a:r>
              <a:rPr lang="en-US" dirty="0"/>
              <a:t>Determine the </a:t>
            </a:r>
            <a:r>
              <a:rPr lang="en-US" dirty="0" smtClean="0"/>
              <a:t>reason </a:t>
            </a:r>
            <a:r>
              <a:rPr lang="en-US" dirty="0"/>
              <a:t>for the </a:t>
            </a:r>
            <a:r>
              <a:rPr lang="en-US" dirty="0" smtClean="0"/>
              <a:t>850 series work item.</a:t>
            </a:r>
          </a:p>
          <a:p>
            <a:pPr lvl="1"/>
            <a:r>
              <a:rPr lang="en-US" dirty="0"/>
              <a:t>Determine the </a:t>
            </a:r>
            <a:r>
              <a:rPr lang="en-US" dirty="0" smtClean="0"/>
              <a:t>appropriate steps </a:t>
            </a:r>
            <a:r>
              <a:rPr lang="en-US" dirty="0"/>
              <a:t>to </a:t>
            </a:r>
            <a:r>
              <a:rPr lang="en-US" dirty="0" smtClean="0"/>
              <a:t>take </a:t>
            </a:r>
            <a:r>
              <a:rPr lang="en-US" dirty="0"/>
              <a:t>to </a:t>
            </a:r>
            <a:r>
              <a:rPr lang="en-US" dirty="0" smtClean="0"/>
              <a:t>process the 850 series work item.</a:t>
            </a:r>
          </a:p>
          <a:p>
            <a:pPr lvl="1"/>
            <a:r>
              <a:rPr lang="en-US" dirty="0"/>
              <a:t>Perform the </a:t>
            </a:r>
            <a:r>
              <a:rPr lang="en-US" dirty="0" smtClean="0"/>
              <a:t>required actions to </a:t>
            </a:r>
            <a:r>
              <a:rPr lang="en-US" dirty="0"/>
              <a:t>p</a:t>
            </a:r>
            <a:r>
              <a:rPr lang="en-US" dirty="0" smtClean="0"/>
              <a:t>rocess the 850 series work item.</a:t>
            </a:r>
          </a:p>
          <a:p>
            <a:pPr lvl="1"/>
            <a:r>
              <a:rPr lang="en-US" dirty="0"/>
              <a:t>Submit the </a:t>
            </a:r>
            <a:r>
              <a:rPr lang="en-US" dirty="0" smtClean="0"/>
              <a:t>outcomes </a:t>
            </a:r>
            <a:r>
              <a:rPr lang="en-US" dirty="0"/>
              <a:t>of the </a:t>
            </a:r>
            <a:r>
              <a:rPr lang="en-US" dirty="0" smtClean="0"/>
              <a:t>850 series </a:t>
            </a:r>
            <a:r>
              <a:rPr lang="en-US" dirty="0"/>
              <a:t>w</a:t>
            </a:r>
            <a:r>
              <a:rPr lang="en-US" dirty="0" smtClean="0"/>
              <a:t>ork item </a:t>
            </a:r>
            <a:r>
              <a:rPr lang="en-US" dirty="0"/>
              <a:t>to the </a:t>
            </a:r>
            <a:r>
              <a:rPr lang="en-US" dirty="0" smtClean="0"/>
              <a:t>Authorizer.</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32858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Guided Practice Exercise—</a:t>
            </a:r>
            <a:br>
              <a:rPr lang="en-US" dirty="0" smtClean="0"/>
            </a:br>
            <a:r>
              <a:rPr lang="en-US" dirty="0" smtClean="0"/>
              <a:t>850 Series Work Items</a:t>
            </a:r>
            <a:endParaRPr lang="en-US" dirty="0"/>
          </a:p>
        </p:txBody>
      </p:sp>
      <p:sp>
        <p:nvSpPr>
          <p:cNvPr id="8" name="Content Placeholder 7"/>
          <p:cNvSpPr>
            <a:spLocks noGrp="1"/>
          </p:cNvSpPr>
          <p:nvPr>
            <p:ph idx="1"/>
          </p:nvPr>
        </p:nvSpPr>
        <p:spPr/>
        <p:txBody>
          <a:bodyPr/>
          <a:lstStyle/>
          <a:p>
            <a:r>
              <a:rPr lang="en-US" dirty="0" smtClean="0"/>
              <a:t>Guided Practice Exercise Example—</a:t>
            </a:r>
          </a:p>
          <a:p>
            <a:pPr lvl="1"/>
            <a:r>
              <a:rPr lang="en-US" dirty="0" smtClean="0"/>
              <a:t>{Work item}</a:t>
            </a:r>
          </a:p>
          <a:p>
            <a:pPr lvl="1"/>
            <a:r>
              <a:rPr lang="en-US" dirty="0" smtClean="0"/>
              <a:t>{Other information}</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71955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Guided Practice Exercise—Determine </a:t>
            </a:r>
            <a:br>
              <a:rPr lang="en-US" dirty="0" smtClean="0"/>
            </a:br>
            <a:r>
              <a:rPr lang="en-US" dirty="0" smtClean="0"/>
              <a:t>Which 800 Series Work Item Was Received</a:t>
            </a:r>
            <a:endParaRPr lang="en-US" dirty="0"/>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Determine which 800 series work item was received. </a:t>
            </a:r>
            <a:endParaRPr lang="en-US" altLang="en-US" dirty="0"/>
          </a:p>
          <a:p>
            <a:pPr lvl="1"/>
            <a:r>
              <a:rPr lang="en-US" altLang="en-US" dirty="0"/>
              <a:t>Confer with your partner.</a:t>
            </a:r>
          </a:p>
          <a:p>
            <a:pPr lvl="1"/>
            <a:r>
              <a:rPr lang="en-US" altLang="en-US" dirty="0"/>
              <a:t>Be prepared to discuss your results with the class. </a:t>
            </a:r>
          </a:p>
          <a:p>
            <a:r>
              <a:rPr lang="en-US" altLang="en-US" dirty="0" smtClean="0"/>
              <a:t>Time </a:t>
            </a:r>
            <a:r>
              <a:rPr lang="en-US" altLang="en-US" dirty="0"/>
              <a:t>allowed: </a:t>
            </a:r>
            <a:r>
              <a:rPr lang="en-US" altLang="en-US" dirty="0" smtClean="0"/>
              <a:t>5 minutes</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45087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Exercise—Determine </a:t>
            </a:r>
            <a:br>
              <a:rPr lang="en-US" dirty="0" smtClean="0"/>
            </a:br>
            <a:r>
              <a:rPr lang="en-US" dirty="0" smtClean="0"/>
              <a:t>the Reason for the 850 Series Work Item</a:t>
            </a:r>
            <a:endParaRPr lang="en-US" dirty="0"/>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Determine the reason for the work item. </a:t>
            </a:r>
          </a:p>
          <a:p>
            <a:pPr lvl="1"/>
            <a:r>
              <a:rPr lang="en-US" altLang="en-US" dirty="0" smtClean="0"/>
              <a:t>Confer with your partner.</a:t>
            </a:r>
          </a:p>
          <a:p>
            <a:pPr lvl="1"/>
            <a:r>
              <a:rPr lang="en-US" altLang="en-US" dirty="0" smtClean="0"/>
              <a:t>Be prepared to discuss your results with the class. </a:t>
            </a:r>
            <a:endParaRPr lang="en-US" altLang="en-US" dirty="0"/>
          </a:p>
          <a:p>
            <a:r>
              <a:rPr lang="en-US" altLang="en-US" dirty="0"/>
              <a:t>Time allowed: 1</a:t>
            </a:r>
            <a:r>
              <a:rPr lang="en-US" altLang="en-US" dirty="0" smtClean="0"/>
              <a:t>5 minutes</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81265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Scenario—850 Series Work Items</a:t>
            </a:r>
            <a:endParaRPr lang="en-US" dirty="0"/>
          </a:p>
        </p:txBody>
      </p:sp>
      <p:sp>
        <p:nvSpPr>
          <p:cNvPr id="8" name="Text Placeholder 7"/>
          <p:cNvSpPr>
            <a:spLocks noGrp="1"/>
          </p:cNvSpPr>
          <p:nvPr>
            <p:ph type="body" sz="quarter" idx="13"/>
          </p:nvPr>
        </p:nvSpPr>
        <p:spPr/>
        <p:txBody>
          <a:bodyPr/>
          <a:lstStyle/>
          <a:p>
            <a:pPr marL="0" indent="0">
              <a:buNone/>
            </a:pPr>
            <a:r>
              <a:rPr lang="en-US" dirty="0"/>
              <a:t>PMC VSR </a:t>
            </a:r>
            <a:r>
              <a:rPr lang="en-US" dirty="0" smtClean="0"/>
              <a:t>Miranda Smith receives </a:t>
            </a:r>
            <a:r>
              <a:rPr lang="en-US" dirty="0"/>
              <a:t>notice from her Coach that an 850A work item is pending for Veteran </a:t>
            </a:r>
            <a:r>
              <a:rPr lang="en-US" dirty="0" smtClean="0"/>
              <a:t>Don Beckett. Miranda determines, based on changes from </a:t>
            </a:r>
            <a:r>
              <a:rPr lang="en-US" dirty="0" err="1" smtClean="0"/>
              <a:t>SSA</a:t>
            </a:r>
            <a:r>
              <a:rPr lang="en-US" dirty="0" smtClean="0"/>
              <a:t> indicating that social security income and Medicare Part B increased for 2017, that </a:t>
            </a:r>
            <a:r>
              <a:rPr lang="en-US" dirty="0"/>
              <a:t>the award requires a manual adjustment for </a:t>
            </a:r>
            <a:r>
              <a:rPr lang="en-US" dirty="0" smtClean="0"/>
              <a:t>COLA. Miranda then </a:t>
            </a:r>
            <a:r>
              <a:rPr lang="en-US" dirty="0" err="1" smtClean="0"/>
              <a:t>CESTs</a:t>
            </a:r>
            <a:r>
              <a:rPr lang="en-US" dirty="0" smtClean="0"/>
              <a:t> </a:t>
            </a:r>
            <a:r>
              <a:rPr lang="en-US" dirty="0"/>
              <a:t>an EP </a:t>
            </a:r>
            <a:r>
              <a:rPr lang="en-US" dirty="0" smtClean="0"/>
              <a:t>696 and an EP 157/150 </a:t>
            </a:r>
            <a:r>
              <a:rPr lang="en-US" dirty="0"/>
              <a:t>to perform the necessary actions to update the award. Once the claim has been authorized, the system will automatically clear the 850A since it cannot be cleared manually.</a:t>
            </a:r>
          </a:p>
        </p:txBody>
      </p:sp>
      <p:sp>
        <p:nvSpPr>
          <p:cNvPr id="2" name="Slide Number Placeholder 1"/>
          <p:cNvSpPr>
            <a:spLocks noGrp="1"/>
          </p:cNvSpPr>
          <p:nvPr>
            <p:ph type="sldNum" sz="quarter" idx="12"/>
          </p:nvPr>
        </p:nvSpPr>
        <p:spPr/>
        <p:txBody>
          <a:bodyPr/>
          <a:lstStyle/>
          <a:p>
            <a:fld id="{3FE40F6C-36E6-4965-9D21-698197C3108F}" type="slidenum">
              <a:rPr lang="en-US" smtClean="0"/>
              <a:pPr/>
              <a:t>3</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348731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Guided Practice Exercise—</a:t>
            </a:r>
            <a:br>
              <a:rPr lang="en-US" dirty="0" smtClean="0"/>
            </a:br>
            <a:r>
              <a:rPr lang="en-US" dirty="0"/>
              <a:t>Determine the Appropriate Steps to Take to </a:t>
            </a:r>
            <a:br>
              <a:rPr lang="en-US" dirty="0"/>
            </a:br>
            <a:r>
              <a:rPr lang="en-US" dirty="0"/>
              <a:t>Process the </a:t>
            </a:r>
            <a:r>
              <a:rPr lang="en-US" dirty="0" smtClean="0"/>
              <a:t>850 </a:t>
            </a:r>
            <a:r>
              <a:rPr lang="en-US" dirty="0"/>
              <a:t>Series Work </a:t>
            </a:r>
            <a:r>
              <a:rPr lang="en-US" dirty="0" smtClean="0"/>
              <a:t>Item</a:t>
            </a:r>
            <a:endParaRPr lang="en-US" dirty="0"/>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Determine </a:t>
            </a:r>
            <a:r>
              <a:rPr lang="en-US" altLang="en-US" dirty="0"/>
              <a:t>the steps to </a:t>
            </a:r>
            <a:r>
              <a:rPr lang="en-US" altLang="en-US" dirty="0" smtClean="0"/>
              <a:t>take to process the 850 series work item.</a:t>
            </a:r>
            <a:endParaRPr lang="en-US" altLang="en-US" dirty="0"/>
          </a:p>
          <a:p>
            <a:pPr lvl="1"/>
            <a:r>
              <a:rPr lang="en-US" altLang="en-US" dirty="0" smtClean="0"/>
              <a:t>Use </a:t>
            </a:r>
            <a:r>
              <a:rPr lang="en-US" altLang="en-US" dirty="0"/>
              <a:t>the job aids, references, and systems available.</a:t>
            </a:r>
          </a:p>
          <a:p>
            <a:pPr lvl="1"/>
            <a:r>
              <a:rPr lang="en-US" altLang="en-US" dirty="0" smtClean="0"/>
              <a:t>Confer </a:t>
            </a:r>
            <a:r>
              <a:rPr lang="en-US" altLang="en-US" dirty="0"/>
              <a:t>with your partner.</a:t>
            </a:r>
          </a:p>
          <a:p>
            <a:pPr lvl="1"/>
            <a:r>
              <a:rPr lang="en-US" altLang="en-US" dirty="0" smtClean="0"/>
              <a:t>Be </a:t>
            </a:r>
            <a:r>
              <a:rPr lang="en-US" altLang="en-US" dirty="0"/>
              <a:t>prepared to discuss your results with the class.</a:t>
            </a:r>
          </a:p>
          <a:p>
            <a:r>
              <a:rPr lang="en-US" altLang="en-US" dirty="0" smtClean="0"/>
              <a:t>Time </a:t>
            </a:r>
            <a:r>
              <a:rPr lang="en-US" altLang="en-US" dirty="0"/>
              <a:t>allowed: </a:t>
            </a:r>
            <a:r>
              <a:rPr lang="en-US" altLang="en-US" dirty="0" smtClean="0"/>
              <a:t>15 minutes</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93395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Guided Practice Exercise—</a:t>
            </a:r>
            <a:br>
              <a:rPr lang="en-US" dirty="0" smtClean="0"/>
            </a:br>
            <a:r>
              <a:rPr lang="en-US" dirty="0"/>
              <a:t>Perform the Required Actions </a:t>
            </a:r>
            <a:r>
              <a:rPr lang="en-US" dirty="0" smtClean="0"/>
              <a:t>to </a:t>
            </a:r>
            <a:r>
              <a:rPr lang="en-US" dirty="0"/>
              <a:t/>
            </a:r>
            <a:br>
              <a:rPr lang="en-US" dirty="0"/>
            </a:br>
            <a:r>
              <a:rPr lang="en-US" dirty="0"/>
              <a:t>Process </a:t>
            </a:r>
            <a:r>
              <a:rPr lang="en-US" dirty="0" smtClean="0"/>
              <a:t>the 850 </a:t>
            </a:r>
            <a:r>
              <a:rPr lang="en-US" dirty="0"/>
              <a:t>Series Work Item</a:t>
            </a:r>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Perform the required actions to process the specific claim label for the 850 series work item.</a:t>
            </a:r>
            <a:endParaRPr lang="en-US" altLang="en-US" dirty="0"/>
          </a:p>
          <a:p>
            <a:pPr lvl="1"/>
            <a:r>
              <a:rPr lang="en-US" altLang="en-US" dirty="0" smtClean="0"/>
              <a:t>Use the job aids, references, and systems available.</a:t>
            </a:r>
          </a:p>
          <a:p>
            <a:pPr lvl="1"/>
            <a:r>
              <a:rPr lang="en-US" altLang="en-US" dirty="0" smtClean="0"/>
              <a:t>Confer with your partner to asses each other’s steps to process the work item.</a:t>
            </a:r>
          </a:p>
          <a:p>
            <a:pPr lvl="1"/>
            <a:r>
              <a:rPr lang="en-US" altLang="en-US" dirty="0" smtClean="0"/>
              <a:t>Ask for guidance from the instructor if you identify discrepancies.</a:t>
            </a:r>
          </a:p>
          <a:p>
            <a:r>
              <a:rPr lang="en-US" altLang="en-US" dirty="0" smtClean="0"/>
              <a:t>Time </a:t>
            </a:r>
            <a:r>
              <a:rPr lang="en-US" altLang="en-US" dirty="0"/>
              <a:t>allowed: </a:t>
            </a:r>
            <a:r>
              <a:rPr lang="en-US" altLang="en-US" dirty="0" smtClean="0"/>
              <a:t>40 minutes</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2875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Guided Practice Exercise—Submit </a:t>
            </a:r>
            <a:r>
              <a:rPr lang="en-US" dirty="0"/>
              <a:t>the </a:t>
            </a:r>
            <a:r>
              <a:rPr lang="en-US" dirty="0" smtClean="0"/>
              <a:t/>
            </a:r>
            <a:br>
              <a:rPr lang="en-US" dirty="0" smtClean="0"/>
            </a:br>
            <a:r>
              <a:rPr lang="en-US" dirty="0" smtClean="0"/>
              <a:t>Outcomes </a:t>
            </a:r>
            <a:r>
              <a:rPr lang="en-US" dirty="0"/>
              <a:t>of the </a:t>
            </a:r>
            <a:r>
              <a:rPr lang="en-US" dirty="0" smtClean="0"/>
              <a:t>850 </a:t>
            </a:r>
            <a:r>
              <a:rPr lang="en-US" dirty="0"/>
              <a:t>Series </a:t>
            </a:r>
            <a:r>
              <a:rPr lang="en-US" dirty="0" smtClean="0"/>
              <a:t>Work </a:t>
            </a:r>
            <a:br>
              <a:rPr lang="en-US" dirty="0" smtClean="0"/>
            </a:br>
            <a:r>
              <a:rPr lang="en-US" dirty="0" smtClean="0"/>
              <a:t> Item </a:t>
            </a:r>
            <a:r>
              <a:rPr lang="en-US" dirty="0"/>
              <a:t>to the Authorizer</a:t>
            </a:r>
          </a:p>
        </p:txBody>
      </p:sp>
      <p:sp>
        <p:nvSpPr>
          <p:cNvPr id="3" name="Content Placeholder 2"/>
          <p:cNvSpPr>
            <a:spLocks noGrp="1"/>
          </p:cNvSpPr>
          <p:nvPr>
            <p:ph idx="1"/>
          </p:nvPr>
        </p:nvSpPr>
        <p:spPr/>
        <p:txBody>
          <a:bodyPr/>
          <a:lstStyle/>
          <a:p>
            <a:r>
              <a:rPr lang="en-US" altLang="en-US" dirty="0" smtClean="0"/>
              <a:t>Instructions:</a:t>
            </a:r>
            <a:endParaRPr lang="en-US" altLang="en-US" dirty="0"/>
          </a:p>
          <a:p>
            <a:pPr lvl="1"/>
            <a:r>
              <a:rPr lang="en-US" altLang="en-US" dirty="0" smtClean="0"/>
              <a:t>Finalize notes for work items and save completed work in appropriate locations for review by Authorizer.</a:t>
            </a:r>
            <a:endParaRPr lang="en-US" altLang="en-US" dirty="0"/>
          </a:p>
          <a:p>
            <a:pPr lvl="1"/>
            <a:r>
              <a:rPr lang="en-US" altLang="en-US" dirty="0" smtClean="0"/>
              <a:t>Use the job aids, references, and systems available. </a:t>
            </a:r>
            <a:endParaRPr lang="en-US" altLang="en-US" dirty="0"/>
          </a:p>
          <a:p>
            <a:r>
              <a:rPr lang="en-US" altLang="en-US" dirty="0" smtClean="0"/>
              <a:t>Time </a:t>
            </a:r>
            <a:r>
              <a:rPr lang="en-US" altLang="en-US" dirty="0"/>
              <a:t>allowed: </a:t>
            </a:r>
            <a:r>
              <a:rPr lang="en-US" altLang="en-US" dirty="0" smtClean="0"/>
              <a:t>10 minutes</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20778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This icon prompts you to ask trainees a discussion question or to ask trainees if they have any questions before proceeding with instruction. &#10;" title="Question Ic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21734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Lesson Summary (1 of 2)</a:t>
            </a:r>
            <a:endParaRPr lang="en-US" dirty="0"/>
          </a:p>
        </p:txBody>
      </p:sp>
      <p:sp>
        <p:nvSpPr>
          <p:cNvPr id="5" name="Content Placeholder 4"/>
          <p:cNvSpPr>
            <a:spLocks noGrp="1"/>
          </p:cNvSpPr>
          <p:nvPr>
            <p:ph idx="1"/>
          </p:nvPr>
        </p:nvSpPr>
        <p:spPr/>
        <p:txBody>
          <a:bodyPr/>
          <a:lstStyle/>
          <a:p>
            <a:pPr marL="0" indent="0">
              <a:buNone/>
            </a:pPr>
            <a:r>
              <a:rPr lang="en-US" dirty="0" smtClean="0"/>
              <a:t>What </a:t>
            </a:r>
            <a:r>
              <a:rPr lang="en-US" dirty="0"/>
              <a:t>are the main tasks a PMC VSR must accomplish to process </a:t>
            </a:r>
            <a:r>
              <a:rPr lang="en-US" dirty="0" smtClean="0"/>
              <a:t>850 series work items?</a:t>
            </a:r>
            <a:endParaRPr lang="en-US"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34</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219026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Lesson Summary (2 of 2)</a:t>
            </a:r>
            <a:endParaRPr lang="en-US" dirty="0"/>
          </a:p>
        </p:txBody>
      </p:sp>
      <p:sp>
        <p:nvSpPr>
          <p:cNvPr id="5" name="Content Placeholder 4"/>
          <p:cNvSpPr>
            <a:spLocks noGrp="1"/>
          </p:cNvSpPr>
          <p:nvPr>
            <p:ph idx="1"/>
          </p:nvPr>
        </p:nvSpPr>
        <p:spPr/>
        <p:txBody>
          <a:bodyPr/>
          <a:lstStyle/>
          <a:p>
            <a:pPr marL="0" indent="0">
              <a:buNone/>
            </a:pPr>
            <a:r>
              <a:rPr lang="en-US" dirty="0" smtClean="0"/>
              <a:t>What </a:t>
            </a:r>
            <a:r>
              <a:rPr lang="en-US" dirty="0"/>
              <a:t>are the main tasks a PMC VSR must accomplish to process </a:t>
            </a:r>
            <a:r>
              <a:rPr lang="en-US" dirty="0" smtClean="0"/>
              <a:t>850 series work items?</a:t>
            </a:r>
          </a:p>
          <a:p>
            <a:r>
              <a:rPr lang="en-US" i="1" dirty="0"/>
              <a:t>Determine which 800 series work </a:t>
            </a:r>
            <a:r>
              <a:rPr lang="en-US" i="1" dirty="0" smtClean="0"/>
              <a:t>item was received.</a:t>
            </a:r>
            <a:endParaRPr lang="en-US" i="1" dirty="0"/>
          </a:p>
          <a:p>
            <a:r>
              <a:rPr lang="en-US" i="1" dirty="0"/>
              <a:t>Determine the reason for the </a:t>
            </a:r>
            <a:r>
              <a:rPr lang="en-US" i="1" dirty="0" smtClean="0"/>
              <a:t>850 series work item.</a:t>
            </a:r>
            <a:endParaRPr lang="en-US" i="1" dirty="0"/>
          </a:p>
          <a:p>
            <a:r>
              <a:rPr lang="en-US" i="1" dirty="0"/>
              <a:t>Determine the appropriate steps to take to process </a:t>
            </a:r>
            <a:r>
              <a:rPr lang="en-US" i="1" dirty="0" smtClean="0"/>
              <a:t>the 850 </a:t>
            </a:r>
            <a:r>
              <a:rPr lang="en-US" i="1" dirty="0"/>
              <a:t>series work </a:t>
            </a:r>
            <a:r>
              <a:rPr lang="en-US" i="1" dirty="0" smtClean="0"/>
              <a:t>item.</a:t>
            </a:r>
            <a:endParaRPr lang="en-US" i="1" dirty="0"/>
          </a:p>
          <a:p>
            <a:r>
              <a:rPr lang="en-US" i="1" dirty="0"/>
              <a:t>Perform the required actions </a:t>
            </a:r>
            <a:r>
              <a:rPr lang="en-US" i="1" dirty="0" smtClean="0"/>
              <a:t>to </a:t>
            </a:r>
            <a:r>
              <a:rPr lang="en-US" i="1" dirty="0"/>
              <a:t>process </a:t>
            </a:r>
            <a:r>
              <a:rPr lang="en-US" i="1" dirty="0" smtClean="0"/>
              <a:t>the 850 </a:t>
            </a:r>
            <a:r>
              <a:rPr lang="en-US" i="1" dirty="0"/>
              <a:t>series work </a:t>
            </a:r>
            <a:r>
              <a:rPr lang="en-US" i="1" dirty="0" smtClean="0"/>
              <a:t>item.</a:t>
            </a:r>
            <a:endParaRPr lang="en-US" i="1" dirty="0"/>
          </a:p>
          <a:p>
            <a:r>
              <a:rPr lang="en-US" i="1" dirty="0"/>
              <a:t>Submit the outcomes of the </a:t>
            </a:r>
            <a:r>
              <a:rPr lang="en-US" i="1" dirty="0" smtClean="0"/>
              <a:t>850 </a:t>
            </a:r>
            <a:r>
              <a:rPr lang="en-US" i="1" dirty="0"/>
              <a:t>series work </a:t>
            </a:r>
            <a:r>
              <a:rPr lang="en-US" i="1" dirty="0" smtClean="0"/>
              <a:t>item </a:t>
            </a:r>
            <a:r>
              <a:rPr lang="en-US" i="1" dirty="0"/>
              <a:t>to the </a:t>
            </a:r>
            <a:r>
              <a:rPr lang="en-US" i="1" dirty="0" smtClean="0"/>
              <a:t>Authorizer.</a:t>
            </a:r>
            <a:endParaRPr lang="en-US" altLang="en-US" i="1" dirty="0"/>
          </a:p>
        </p:txBody>
      </p:sp>
      <p:sp>
        <p:nvSpPr>
          <p:cNvPr id="2" name="Slide Number Placeholder 1"/>
          <p:cNvSpPr>
            <a:spLocks noGrp="1"/>
          </p:cNvSpPr>
          <p:nvPr>
            <p:ph type="sldNum" sz="quarter" idx="12"/>
          </p:nvPr>
        </p:nvSpPr>
        <p:spPr/>
        <p:txBody>
          <a:bodyPr/>
          <a:lstStyle/>
          <a:p>
            <a:fld id="{3FE40F6C-36E6-4965-9D21-698197C3108F}" type="slidenum">
              <a:rPr lang="en-US" smtClean="0"/>
              <a:pPr/>
              <a:t>35</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186516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Next? </a:t>
            </a:r>
            <a:endParaRPr lang="en-US" dirty="0"/>
          </a:p>
        </p:txBody>
      </p:sp>
      <p:sp>
        <p:nvSpPr>
          <p:cNvPr id="3" name="Content Placeholder 2"/>
          <p:cNvSpPr>
            <a:spLocks noGrp="1"/>
          </p:cNvSpPr>
          <p:nvPr>
            <p:ph idx="1"/>
          </p:nvPr>
        </p:nvSpPr>
        <p:spPr/>
        <p:txBody>
          <a:bodyPr/>
          <a:lstStyle/>
          <a:p>
            <a:pPr marL="0" indent="0">
              <a:buNone/>
            </a:pPr>
            <a:r>
              <a:rPr lang="en-US" dirty="0" smtClean="0"/>
              <a:t>Knowledge Check: Process 850 Series Work Items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61184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smtClean="0"/>
              <a:t>It </a:t>
            </a:r>
            <a:r>
              <a:rPr lang="en-US" dirty="0"/>
              <a:t>Matters!</a:t>
            </a:r>
          </a:p>
        </p:txBody>
      </p:sp>
      <p:sp>
        <p:nvSpPr>
          <p:cNvPr id="3" name="Content Placeholder 2"/>
          <p:cNvSpPr>
            <a:spLocks noGrp="1"/>
          </p:cNvSpPr>
          <p:nvPr>
            <p:ph idx="1"/>
          </p:nvPr>
        </p:nvSpPr>
        <p:spPr/>
        <p:txBody>
          <a:bodyPr/>
          <a:lstStyle/>
          <a:p>
            <a:pPr marL="0" indent="0">
              <a:buNone/>
            </a:pPr>
            <a:r>
              <a:rPr lang="en-US" dirty="0"/>
              <a:t>It is important to know how to process 850 series work items because certain award adjustments or benefits might not be made automatically and need to be adjusted manually to ensure claimants receive the correct award amount.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8482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r>
              <a:rPr lang="en-US" dirty="0" smtClean="0"/>
              <a:t>Process 850 series work items:</a:t>
            </a:r>
          </a:p>
          <a:p>
            <a:pPr lvl="1"/>
            <a:r>
              <a:rPr lang="en-US" dirty="0" smtClean="0"/>
              <a:t>Determine </a:t>
            </a:r>
            <a:r>
              <a:rPr lang="en-US" dirty="0"/>
              <a:t>which 800 series work </a:t>
            </a:r>
            <a:r>
              <a:rPr lang="en-US" dirty="0" smtClean="0"/>
              <a:t>item was received.</a:t>
            </a:r>
            <a:endParaRPr lang="en-US" dirty="0"/>
          </a:p>
          <a:p>
            <a:pPr lvl="1"/>
            <a:r>
              <a:rPr lang="en-US" dirty="0"/>
              <a:t>Determine the reason for the </a:t>
            </a:r>
            <a:r>
              <a:rPr lang="en-US" dirty="0" smtClean="0"/>
              <a:t>850 series work item.</a:t>
            </a:r>
            <a:endParaRPr lang="en-US" dirty="0"/>
          </a:p>
          <a:p>
            <a:pPr lvl="1"/>
            <a:r>
              <a:rPr lang="en-US" dirty="0"/>
              <a:t>Determine the appropriate steps to take to process </a:t>
            </a:r>
            <a:r>
              <a:rPr lang="en-US" dirty="0" smtClean="0"/>
              <a:t>the 850 </a:t>
            </a:r>
            <a:r>
              <a:rPr lang="en-US" dirty="0"/>
              <a:t>series work </a:t>
            </a:r>
            <a:r>
              <a:rPr lang="en-US" dirty="0" smtClean="0"/>
              <a:t>item.</a:t>
            </a:r>
            <a:endParaRPr lang="en-US" dirty="0"/>
          </a:p>
          <a:p>
            <a:pPr lvl="1"/>
            <a:r>
              <a:rPr lang="en-US" dirty="0"/>
              <a:t>Perform the required actions </a:t>
            </a:r>
            <a:r>
              <a:rPr lang="en-US" dirty="0" smtClean="0"/>
              <a:t>to </a:t>
            </a:r>
            <a:r>
              <a:rPr lang="en-US" dirty="0"/>
              <a:t>process </a:t>
            </a:r>
            <a:r>
              <a:rPr lang="en-US" dirty="0" smtClean="0"/>
              <a:t>the 850 </a:t>
            </a:r>
            <a:r>
              <a:rPr lang="en-US" dirty="0"/>
              <a:t>series work </a:t>
            </a:r>
            <a:r>
              <a:rPr lang="en-US" dirty="0" smtClean="0"/>
              <a:t>item.</a:t>
            </a:r>
            <a:endParaRPr lang="en-US" dirty="0"/>
          </a:p>
          <a:p>
            <a:pPr lvl="1"/>
            <a:r>
              <a:rPr lang="en-US" dirty="0"/>
              <a:t>Submit the outcomes of the </a:t>
            </a:r>
            <a:r>
              <a:rPr lang="en-US" dirty="0" smtClean="0"/>
              <a:t>850 </a:t>
            </a:r>
            <a:r>
              <a:rPr lang="en-US" dirty="0"/>
              <a:t>series work </a:t>
            </a:r>
            <a:r>
              <a:rPr lang="en-US" dirty="0" smtClean="0"/>
              <a:t>item </a:t>
            </a:r>
            <a:r>
              <a:rPr lang="en-US" dirty="0"/>
              <a:t>to the </a:t>
            </a:r>
            <a:r>
              <a:rPr lang="en-US" dirty="0" smtClean="0"/>
              <a:t>Authorizer.</a:t>
            </a:r>
            <a:endParaRPr lang="en-US" alt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19715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a:t>
            </a:r>
            <a:endParaRPr lang="en-US" dirty="0"/>
          </a:p>
        </p:txBody>
      </p:sp>
      <p:pic>
        <p:nvPicPr>
          <p:cNvPr id="7" name="Content Placeholder 6" descr="Vertical flowchart showing the six phases of the PMC VSR course with the corresponding posttests. Phase 6 Knowledge Check is highlighted. From the top, the phases are: Phase 1, Mandatory Training; Phase 2, PMC VSR Foundation; Phase 3, PMC VSR Resources; Phase 4, Introduction to Pension Management; Phase 5, Stages of Claim; and Phase 6, Processing Claims. &#10;" title="PMC VSR Phase 6 Knowledge Check Diagram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6221" y="1219200"/>
            <a:ext cx="2871559" cy="3918045"/>
          </a:xfrm>
        </p:spPr>
      </p:pic>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39439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Series Work Items </a:t>
            </a:r>
            <a:br>
              <a:rPr lang="en-US" dirty="0" smtClean="0"/>
            </a:br>
            <a:r>
              <a:rPr lang="en-US" dirty="0" smtClean="0"/>
              <a:t>Review Activity—Part A</a:t>
            </a:r>
            <a:endParaRPr lang="en-US" dirty="0"/>
          </a:p>
        </p:txBody>
      </p:sp>
      <p:sp>
        <p:nvSpPr>
          <p:cNvPr id="7" name="Content Placeholder 6"/>
          <p:cNvSpPr>
            <a:spLocks noGrp="1"/>
          </p:cNvSpPr>
          <p:nvPr>
            <p:ph idx="1"/>
          </p:nvPr>
        </p:nvSpPr>
        <p:spPr/>
        <p:txBody>
          <a:bodyPr/>
          <a:lstStyle/>
          <a:p>
            <a:pPr lvl="0"/>
            <a:r>
              <a:rPr lang="en-US" dirty="0"/>
              <a:t>Instructions:</a:t>
            </a:r>
          </a:p>
          <a:p>
            <a:pPr lvl="1"/>
            <a:r>
              <a:rPr lang="en-US" dirty="0"/>
              <a:t>Complete Appendix B: Part A—Match the Title to the Correct Work Series Status Category.</a:t>
            </a:r>
          </a:p>
          <a:p>
            <a:pPr lvl="1"/>
            <a:r>
              <a:rPr lang="en-US" dirty="0"/>
              <a:t>Given the title description, select the correct status category.</a:t>
            </a:r>
          </a:p>
          <a:p>
            <a:pPr lvl="1"/>
            <a:r>
              <a:rPr lang="en-US" dirty="0"/>
              <a:t>Use the references listed in Appendix B, Part A.</a:t>
            </a:r>
          </a:p>
          <a:p>
            <a:pPr lvl="1"/>
            <a:r>
              <a:rPr lang="en-US" dirty="0"/>
              <a:t>Be prepared to share your answers with the class.</a:t>
            </a:r>
          </a:p>
          <a:p>
            <a:r>
              <a:rPr lang="en-US" dirty="0"/>
              <a:t>Time allowed</a:t>
            </a:r>
            <a:r>
              <a:rPr lang="en-US" dirty="0" smtClean="0"/>
              <a:t>: 5–7 </a:t>
            </a:r>
            <a:r>
              <a:rPr lang="en-US" dirty="0"/>
              <a:t>minutes</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90918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Series Work Items </a:t>
            </a:r>
            <a:br>
              <a:rPr lang="en-US" dirty="0" smtClean="0"/>
            </a:br>
            <a:r>
              <a:rPr lang="en-US" dirty="0" smtClean="0"/>
              <a:t>Review Activity—Part A Answers</a:t>
            </a:r>
            <a:endParaRPr lang="en-US" dirty="0"/>
          </a:p>
        </p:txBody>
      </p:sp>
      <p:sp>
        <p:nvSpPr>
          <p:cNvPr id="7" name="Content Placeholder 6"/>
          <p:cNvSpPr>
            <a:spLocks noGrp="1"/>
          </p:cNvSpPr>
          <p:nvPr>
            <p:ph idx="1"/>
          </p:nvPr>
        </p:nvSpPr>
        <p:spPr/>
        <p:txBody>
          <a:bodyPr/>
          <a:lstStyle/>
          <a:p>
            <a:pPr marL="0" lvl="0" indent="0">
              <a:buNone/>
            </a:pPr>
            <a:r>
              <a:rPr lang="en-US" dirty="0" smtClean="0"/>
              <a:t>1. Explanation </a:t>
            </a:r>
            <a:r>
              <a:rPr lang="en-US" dirty="0"/>
              <a:t>of Audit Messages/Notice of Death</a:t>
            </a:r>
          </a:p>
          <a:p>
            <a:pPr marL="400050" lvl="1" indent="0">
              <a:buNone/>
            </a:pPr>
            <a:r>
              <a:rPr lang="en-US" i="1" dirty="0"/>
              <a:t>c. 820 series </a:t>
            </a:r>
          </a:p>
          <a:p>
            <a:pPr marL="0" lvl="0" indent="0">
              <a:buNone/>
            </a:pPr>
            <a:r>
              <a:rPr lang="en-US" dirty="0" smtClean="0"/>
              <a:t>2. Bureau </a:t>
            </a:r>
            <a:r>
              <a:rPr lang="en-US" dirty="0"/>
              <a:t>of Federal Prison</a:t>
            </a:r>
          </a:p>
          <a:p>
            <a:pPr marL="400050" lvl="1" indent="0">
              <a:buNone/>
            </a:pPr>
            <a:r>
              <a:rPr lang="en-US" i="1" dirty="0"/>
              <a:t>e. 840 series </a:t>
            </a:r>
          </a:p>
          <a:p>
            <a:pPr marL="0" lvl="0" indent="0">
              <a:buNone/>
            </a:pPr>
            <a:r>
              <a:rPr lang="en-US" dirty="0" smtClean="0"/>
              <a:t>3. Manual </a:t>
            </a:r>
            <a:r>
              <a:rPr lang="en-US" dirty="0"/>
              <a:t>Payment Adjustments</a:t>
            </a:r>
          </a:p>
          <a:p>
            <a:pPr marL="400050" lvl="1" indent="0">
              <a:buNone/>
            </a:pPr>
            <a:r>
              <a:rPr lang="en-US" i="1" dirty="0"/>
              <a:t>d. 850 series</a:t>
            </a:r>
          </a:p>
          <a:p>
            <a:pPr marL="0" lvl="0" indent="0">
              <a:buNone/>
            </a:pPr>
            <a:r>
              <a:rPr lang="en-US" dirty="0" smtClean="0"/>
              <a:t>4. Notice </a:t>
            </a:r>
            <a:r>
              <a:rPr lang="en-US" dirty="0"/>
              <a:t>of Benefit Payment Transaction</a:t>
            </a:r>
          </a:p>
          <a:p>
            <a:pPr marL="400050" lvl="1" indent="0">
              <a:buNone/>
            </a:pPr>
            <a:r>
              <a:rPr lang="en-US" dirty="0"/>
              <a:t>c. </a:t>
            </a:r>
            <a:r>
              <a:rPr lang="en-US" i="1" dirty="0"/>
              <a:t>810 series</a:t>
            </a:r>
            <a:endParaRPr lang="en-US" i="1"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15040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800 Series Work Items </a:t>
            </a:r>
            <a:br>
              <a:rPr lang="en-US" dirty="0" smtClean="0"/>
            </a:br>
            <a:r>
              <a:rPr lang="en-US" dirty="0" smtClean="0"/>
              <a:t>Review Activity—Part B</a:t>
            </a:r>
            <a:endParaRPr lang="en-US" dirty="0"/>
          </a:p>
        </p:txBody>
      </p:sp>
      <p:sp>
        <p:nvSpPr>
          <p:cNvPr id="7" name="Content Placeholder 6"/>
          <p:cNvSpPr>
            <a:spLocks noGrp="1"/>
          </p:cNvSpPr>
          <p:nvPr>
            <p:ph idx="1"/>
          </p:nvPr>
        </p:nvSpPr>
        <p:spPr/>
        <p:txBody>
          <a:bodyPr>
            <a:normAutofit fontScale="92500" lnSpcReduction="10000"/>
          </a:bodyPr>
          <a:lstStyle/>
          <a:p>
            <a:pPr lvl="0"/>
            <a:r>
              <a:rPr lang="en-US" dirty="0"/>
              <a:t>Instructions:</a:t>
            </a:r>
          </a:p>
          <a:p>
            <a:pPr lvl="1"/>
            <a:r>
              <a:rPr lang="en-US" dirty="0"/>
              <a:t>Divide into pairs.</a:t>
            </a:r>
          </a:p>
          <a:p>
            <a:pPr lvl="1"/>
            <a:r>
              <a:rPr lang="en-US" dirty="0"/>
              <a:t>Complete Appendix B: Part B—Which Status Category and Claim Label Is It? Worksheet.</a:t>
            </a:r>
          </a:p>
          <a:p>
            <a:pPr lvl="1"/>
            <a:r>
              <a:rPr lang="en-US" dirty="0"/>
              <a:t>Read the scenarios and identify the status category and claim label for each scenario</a:t>
            </a:r>
            <a:r>
              <a:rPr lang="en-US" dirty="0" smtClean="0"/>
              <a:t>.</a:t>
            </a:r>
          </a:p>
          <a:p>
            <a:pPr lvl="1"/>
            <a:r>
              <a:rPr lang="en-US" dirty="0" smtClean="0"/>
              <a:t>Confer with your partner and write your answers in the worksheet.</a:t>
            </a:r>
            <a:endParaRPr lang="en-US" dirty="0"/>
          </a:p>
          <a:p>
            <a:pPr lvl="1"/>
            <a:r>
              <a:rPr lang="en-US" dirty="0"/>
              <a:t>Use the references listed in Appendix B, Part B.</a:t>
            </a:r>
          </a:p>
          <a:p>
            <a:pPr lvl="1"/>
            <a:r>
              <a:rPr lang="en-US" dirty="0"/>
              <a:t>Be prepared to share your finished activity with other groups.</a:t>
            </a:r>
          </a:p>
          <a:p>
            <a:r>
              <a:rPr lang="en-US" dirty="0"/>
              <a:t>Time allowed</a:t>
            </a:r>
            <a:r>
              <a:rPr lang="en-US" dirty="0" smtClean="0"/>
              <a:t>: 15 </a:t>
            </a:r>
            <a:r>
              <a:rPr lang="en-US" dirty="0"/>
              <a:t>minutes</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850 Series Work Items</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8357341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0D1B2101C81B4FAAE93BAF8CBD5771" ma:contentTypeVersion="0" ma:contentTypeDescription="Create a new document." ma:contentTypeScope="" ma:versionID="f354e12e09db2adbc84ddcf777b44616">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89B4C-95E5-4A69-A5B6-12ACA6FFF17A}">
  <ds:schemaRefs>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D601003C-11E2-486E-93FA-CC12CDAC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48212</TotalTime>
  <Words>1680</Words>
  <Application>Microsoft Office PowerPoint</Application>
  <PresentationFormat>On-screen Show (4:3)</PresentationFormat>
  <Paragraphs>287</Paragraphs>
  <Slides>36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1_Office Theme</vt:lpstr>
      <vt:lpstr>Lesson 17: Process 850 Series Work Items</vt:lpstr>
      <vt:lpstr>You Are Here</vt:lpstr>
      <vt:lpstr>Scenario—850 Series Work Items</vt:lpstr>
      <vt:lpstr>Why It Matters!</vt:lpstr>
      <vt:lpstr>Lesson Objectives</vt:lpstr>
      <vt:lpstr>Knowledge Check </vt:lpstr>
      <vt:lpstr>800 Series Work Items  Review Activity—Part A</vt:lpstr>
      <vt:lpstr>800 Series Work Items  Review Activity—Part A Answers</vt:lpstr>
      <vt:lpstr>800 Series Work Items  Review Activity—Part B</vt:lpstr>
      <vt:lpstr>800 Series Work Items  Review Activity—Part B Answers</vt:lpstr>
      <vt:lpstr>Characteristics of Processing 850 Series Work Items </vt:lpstr>
      <vt:lpstr>Common Reasons a COLA may not  Automatically Generate</vt:lpstr>
      <vt:lpstr>850 Series Work Items Claim Label</vt:lpstr>
      <vt:lpstr>850A: Legislative Rate Adjustment (1 of 3)</vt:lpstr>
      <vt:lpstr>850A: Legislative Rate Adjustment (2 of 3)</vt:lpstr>
      <vt:lpstr>850A: Legislative Rate Adjustment (3 of 3)</vt:lpstr>
      <vt:lpstr>COLA and Effective Dates</vt:lpstr>
      <vt:lpstr>Demonstration and Guided Practice</vt:lpstr>
      <vt:lpstr>Demonstration Work Item— 850 Series Work Items</vt:lpstr>
      <vt:lpstr>Demonstration Work Item— Determine Which 800 Series Work Item Was Received</vt:lpstr>
      <vt:lpstr>Demonstration Work Item—Determine  the Reason for the 850 Series Work Item</vt:lpstr>
      <vt:lpstr>Demonstration Work Item— Determine the Appropriate Steps to Take to  Process the 850 Series Work Item</vt:lpstr>
      <vt:lpstr>Demonstration Work Item— Perform the Required Actions to  Process the 850 Series Work Item</vt:lpstr>
      <vt:lpstr>Demonstration Work Item— Submit the Outcomes of the 850 Series Work  Item to the Authorizer</vt:lpstr>
      <vt:lpstr>Guided Practice Exercise Overview — 850 Series Work Items (1 of 2)</vt:lpstr>
      <vt:lpstr>Guided Practice Exercise Overview — 850 Series Work Items (2 of 2)</vt:lpstr>
      <vt:lpstr>Guided Practice Exercise— 850 Series Work Items</vt:lpstr>
      <vt:lpstr>Guided Practice Exercise—Determine  Which 800 Series Work Item Was Received</vt:lpstr>
      <vt:lpstr>Guided Practice Exercise—Determine  the Reason for the 850 Series Work Item</vt:lpstr>
      <vt:lpstr>Guided Practice Exercise— Determine the Appropriate Steps to Take to  Process the 850 Series Work Item</vt:lpstr>
      <vt:lpstr>Guided Practice Exercise— Perform the Required Actions to  Process the 850 Series Work Item</vt:lpstr>
      <vt:lpstr>Guided Practice Exercise—Submit the  Outcomes of the 850 Series Work   Item to the Authorizer</vt:lpstr>
      <vt:lpstr>Questions?</vt:lpstr>
      <vt:lpstr>Lesson Summary (1 of 2)</vt:lpstr>
      <vt:lpstr>Lesson Summary (2 of 2)</vt:lpstr>
      <vt:lpstr>What’s Next? </vt:lpstr>
    </vt:vector>
  </TitlesOfParts>
  <Company>Department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17: Process 850 Series Work Items</dc:title>
  <dc:creator>Pension and Fiduciary Service</dc:creator>
  <cp:lastModifiedBy>Czigan, Terry E</cp:lastModifiedBy>
  <cp:revision>500</cp:revision>
  <cp:lastPrinted>2014-12-11T15:38:44Z</cp:lastPrinted>
  <dcterms:created xsi:type="dcterms:W3CDTF">2014-09-26T18:35:36Z</dcterms:created>
  <dcterms:modified xsi:type="dcterms:W3CDTF">2017-09-26T19:52:46Z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0x010100F00D1B2101C81B4FAAE93BAF8CBD5771</vt:lpwstr>
  </property>
</Properties>
</file>