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8"/>
  </p:notesMasterIdLst>
  <p:handoutMasterIdLst>
    <p:handoutMasterId r:id="rId49"/>
  </p:handoutMasterIdLst>
  <p:sldIdLst>
    <p:sldId id="256" r:id="rId5"/>
    <p:sldId id="257" r:id="rId6"/>
    <p:sldId id="260" r:id="rId7"/>
    <p:sldId id="271" r:id="rId8"/>
    <p:sldId id="272" r:id="rId9"/>
    <p:sldId id="275" r:id="rId10"/>
    <p:sldId id="258" r:id="rId11"/>
    <p:sldId id="259" r:id="rId12"/>
    <p:sldId id="269" r:id="rId13"/>
    <p:sldId id="274" r:id="rId14"/>
    <p:sldId id="276" r:id="rId15"/>
    <p:sldId id="261" r:id="rId16"/>
    <p:sldId id="286" r:id="rId17"/>
    <p:sldId id="287" r:id="rId18"/>
    <p:sldId id="288" r:id="rId19"/>
    <p:sldId id="289" r:id="rId20"/>
    <p:sldId id="291" r:id="rId21"/>
    <p:sldId id="293" r:id="rId22"/>
    <p:sldId id="294" r:id="rId23"/>
    <p:sldId id="295" r:id="rId24"/>
    <p:sldId id="296" r:id="rId25"/>
    <p:sldId id="297" r:id="rId26"/>
    <p:sldId id="298" r:id="rId27"/>
    <p:sldId id="292" r:id="rId28"/>
    <p:sldId id="299" r:id="rId29"/>
    <p:sldId id="300" r:id="rId30"/>
    <p:sldId id="301" r:id="rId31"/>
    <p:sldId id="302" r:id="rId32"/>
    <p:sldId id="304" r:id="rId33"/>
    <p:sldId id="285" r:id="rId34"/>
    <p:sldId id="278" r:id="rId35"/>
    <p:sldId id="306" r:id="rId36"/>
    <p:sldId id="307" r:id="rId37"/>
    <p:sldId id="277" r:id="rId38"/>
    <p:sldId id="279" r:id="rId39"/>
    <p:sldId id="280" r:id="rId40"/>
    <p:sldId id="281" r:id="rId41"/>
    <p:sldId id="283" r:id="rId42"/>
    <p:sldId id="284" r:id="rId43"/>
    <p:sldId id="270" r:id="rId44"/>
    <p:sldId id="265" r:id="rId45"/>
    <p:sldId id="267" r:id="rId46"/>
    <p:sldId id="26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a:srgbClr val="00823C"/>
    <a:srgbClr val="00823B"/>
    <a:srgbClr val="00602B"/>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0" autoAdjust="0"/>
    <p:restoredTop sz="82121" autoAdjust="0"/>
  </p:normalViewPr>
  <p:slideViewPr>
    <p:cSldViewPr>
      <p:cViewPr varScale="1">
        <p:scale>
          <a:sx n="80" d="100"/>
          <a:sy n="80" d="100"/>
        </p:scale>
        <p:origin x="102"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9/28/2017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9/28/2017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32055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00259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153684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36140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241928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41414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37095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284090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61685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71213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44328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379767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117439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347990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3188643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22856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2927389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2073113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2833874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1277120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94890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249223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556603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2181430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2048402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378614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355547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2248827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2193709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4172328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3CECF49-2165-4CE7-B39E-10D80CF3C557}" type="slidenum">
              <a:rPr lang="en-US" smtClean="0"/>
              <a:t>41</a:t>
            </a:fld>
            <a:endParaRPr lang="en-US" dirty="0"/>
          </a:p>
        </p:txBody>
      </p:sp>
    </p:spTree>
    <p:extLst>
      <p:ext uri="{BB962C8B-B14F-4D97-AF65-F5344CB8AC3E}">
        <p14:creationId xmlns:p14="http://schemas.microsoft.com/office/powerpoint/2010/main" val="643379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42</a:t>
            </a:fld>
            <a:endParaRPr lang="en-US" dirty="0"/>
          </a:p>
        </p:txBody>
      </p:sp>
    </p:spTree>
    <p:extLst>
      <p:ext uri="{BB962C8B-B14F-4D97-AF65-F5344CB8AC3E}">
        <p14:creationId xmlns:p14="http://schemas.microsoft.com/office/powerpoint/2010/main" val="242565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243839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126113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7370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85234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108380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3471435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Lesson 16: Process 820 Series Work Items (Notice of Death)</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smtClean="0"/>
              <a:t>Pension Management Center (PMC) Veterans Service Representative (VSR) Advanced Core Course</a:t>
            </a:r>
          </a:p>
          <a:p>
            <a:r>
              <a:rPr lang="en-US" b="1" dirty="0" smtClean="0"/>
              <a:t>Phase 6: Processing Claims</a:t>
            </a:r>
            <a:endParaRPr lang="en-US" dirty="0"/>
          </a:p>
        </p:txBody>
      </p:sp>
      <p:sp>
        <p:nvSpPr>
          <p:cNvPr id="5" name="Slide Number Placeholder 5"/>
          <p:cNvSpPr>
            <a:spLocks noGrp="1"/>
          </p:cNvSpPr>
          <p:nvPr>
            <p:ph type="sldNum" sz="quarter" idx="12"/>
          </p:nvPr>
        </p:nvSpPr>
        <p:spPr>
          <a:xfrm>
            <a:off x="7010400" y="6609522"/>
            <a:ext cx="2133600" cy="217833"/>
          </a:xfrm>
          <a:prstGeom prst="rect">
            <a:avLst/>
          </a:prstGeom>
        </p:spPr>
        <p:txBody>
          <a:bodyPr/>
          <a:lstStyle>
            <a:lvl1pPr algn="r">
              <a:defRPr sz="1400">
                <a:solidFill>
                  <a:schemeClr val="tx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152400" y="6599182"/>
            <a:ext cx="4272643" cy="229001"/>
          </a:xfrm>
          <a:prstGeom prst="rect">
            <a:avLst/>
          </a:prstGeom>
        </p:spPr>
        <p:txBody>
          <a:bodyPr/>
          <a:lstStyle>
            <a:lvl1pPr algn="l">
              <a:defRPr sz="1200">
                <a:solidFill>
                  <a:schemeClr val="tx1"/>
                </a:solidFill>
              </a:defRPr>
            </a:lvl1pPr>
          </a:lstStyle>
          <a:p>
            <a:r>
              <a:rPr lang="en-US" sz="1400" smtClean="0"/>
              <a:t>Process 820 Series Work Items (Notice of Death)</a:t>
            </a:r>
            <a:endParaRPr lang="en-US" sz="1400" dirty="0"/>
          </a:p>
        </p:txBody>
      </p:sp>
      <p:sp>
        <p:nvSpPr>
          <p:cNvPr id="7"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tx1"/>
                </a:solidFill>
                <a:latin typeface="+mn-lt"/>
                <a:ea typeface="+mn-ea"/>
                <a:cs typeface="+mn-cs"/>
              </a:defRPr>
            </a:lvl1pPr>
          </a:lstStyle>
          <a:p>
            <a:r>
              <a:rPr lang="en-US" smtClean="0"/>
              <a:t>8/21/2017</a:t>
            </a:r>
            <a:endParaRPr lang="en-US" dirty="0"/>
          </a:p>
        </p:txBody>
      </p:sp>
    </p:spTree>
    <p:extLst>
      <p:ext uri="{BB962C8B-B14F-4D97-AF65-F5344CB8AC3E}">
        <p14:creationId xmlns:p14="http://schemas.microsoft.com/office/powerpoint/2010/main" val="3742721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Process 820 Series Work Items (Notice of Death)</a:t>
            </a:r>
            <a:endParaRPr lang="en-US" sz="1400" dirty="0">
              <a:solidFill>
                <a:schemeClr val="bg1"/>
              </a:solidFill>
            </a:endParaRP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8/21/2017</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9972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Process 820 Series Work Items (Notice of Death)</a:t>
            </a:r>
            <a:endParaRPr lang="en-US" sz="1400" dirty="0">
              <a:solidFill>
                <a:schemeClr val="bg1"/>
              </a:solidFill>
            </a:endParaRP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8/21/2017</a:t>
            </a:r>
            <a:endParaRPr lang="en-US" dirty="0"/>
          </a:p>
        </p:txBody>
      </p:sp>
      <p:sp>
        <p:nvSpPr>
          <p:cNvPr id="5" name="Content Placeholder 4"/>
          <p:cNvSpPr>
            <a:spLocks noGrp="1"/>
          </p:cNvSpPr>
          <p:nvPr>
            <p:ph sz="quarter" idx="13"/>
          </p:nvPr>
        </p:nvSpPr>
        <p:spPr>
          <a:xfrm>
            <a:off x="4724400" y="1447800"/>
            <a:ext cx="4038600" cy="45720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idx="1"/>
          </p:nvPr>
        </p:nvSpPr>
        <p:spPr>
          <a:xfrm>
            <a:off x="457200" y="1447800"/>
            <a:ext cx="3733800" cy="4525963"/>
          </a:xfr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6017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txBox="1">
            <a:spLocks/>
          </p:cNvSpPr>
          <p:nvPr userDrawn="1"/>
        </p:nvSpPr>
        <p:spPr>
          <a:xfrm>
            <a:off x="460744" y="1117600"/>
            <a:ext cx="8261498" cy="5206999"/>
          </a:xfrm>
          <a:prstGeom prst="rect">
            <a:avLst/>
          </a:prstGeom>
          <a:solidFill>
            <a:srgbClr val="7CB0F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latin typeface="Arial" panose="020B0604020202020204" pitchFamily="34" charset="0"/>
              </a:rPr>
              <a:t>SCENARIO:</a:t>
            </a:r>
          </a:p>
          <a:p>
            <a:pPr marL="0" indent="0">
              <a:buFont typeface="Arial" panose="020B0604020202020204" pitchFamily="34" charset="0"/>
              <a:buNone/>
            </a:pPr>
            <a:endParaRPr lang="en-US" sz="2000" b="0" dirty="0" smtClean="0">
              <a:latin typeface="Arial" panose="020B0604020202020204" pitchFamily="34" charset="0"/>
            </a:endParaRPr>
          </a:p>
        </p:txBody>
      </p:sp>
      <p:sp>
        <p:nvSpPr>
          <p:cNvPr id="8" name="Text Placeholder 7"/>
          <p:cNvSpPr>
            <a:spLocks noGrp="1"/>
          </p:cNvSpPr>
          <p:nvPr>
            <p:ph type="body" sz="quarter" idx="13"/>
          </p:nvPr>
        </p:nvSpPr>
        <p:spPr>
          <a:xfrm>
            <a:off x="460374" y="1600200"/>
            <a:ext cx="8074025" cy="44958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5"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smtClean="0"/>
              <a:t>8/21/2017</a:t>
            </a:r>
            <a:endParaRPr lang="en-US" dirty="0"/>
          </a:p>
        </p:txBody>
      </p:sp>
    </p:spTree>
    <p:extLst>
      <p:ext uri="{BB962C8B-B14F-4D97-AF65-F5344CB8AC3E}">
        <p14:creationId xmlns:p14="http://schemas.microsoft.com/office/powerpoint/2010/main" val="1184941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01400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Lst>
  <p:timing>
    <p:tnLst>
      <p:par>
        <p:cTn id="1" dur="indefinite" restart="never" nodeType="tmRoot"/>
      </p:par>
    </p:tnLst>
  </p:timing>
  <p:hf hdr="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16: Process 820 Series Work Items (Notice of Death)</a:t>
            </a:r>
            <a:endParaRPr lang="en-US" dirty="0"/>
          </a:p>
        </p:txBody>
      </p:sp>
      <p:sp>
        <p:nvSpPr>
          <p:cNvPr id="6" name="Subtitle 2"/>
          <p:cNvSpPr>
            <a:spLocks noGrp="1"/>
          </p:cNvSpPr>
          <p:nvPr>
            <p:ph type="subTitle" idx="1"/>
          </p:nvPr>
        </p:nvSpPr>
        <p:spPr/>
        <p:txBody>
          <a:bodyPr/>
          <a:lstStyle/>
          <a:p>
            <a:r>
              <a:rPr lang="en-US" b="1" dirty="0" smtClean="0"/>
              <a:t>PMC VSR Advanced </a:t>
            </a:r>
            <a:r>
              <a:rPr lang="en-US" b="1" dirty="0"/>
              <a:t>Core Course</a:t>
            </a:r>
          </a:p>
          <a:p>
            <a:r>
              <a:rPr lang="en-US" b="1" dirty="0"/>
              <a:t>Phase 6: Processing Claims</a:t>
            </a:r>
            <a:endParaRPr lang="en-US" dirty="0"/>
          </a:p>
        </p:txBody>
      </p:sp>
      <p:sp>
        <p:nvSpPr>
          <p:cNvPr id="5" name="Slide Number Placeholder 4"/>
          <p:cNvSpPr>
            <a:spLocks noGrp="1"/>
          </p:cNvSpPr>
          <p:nvPr>
            <p:ph type="sldNum" sz="quarter" idx="12"/>
          </p:nvPr>
        </p:nvSpPr>
        <p:spPr/>
        <p:txBody>
          <a:bodyPr/>
          <a:lstStyle/>
          <a:p>
            <a:fld id="{3FE40F6C-36E6-4965-9D21-698197C3108F}" type="slidenum">
              <a:rPr lang="en-US" smtClean="0"/>
              <a:pPr/>
              <a:t>1</a:t>
            </a:fld>
            <a:endParaRPr lang="en-US" dirty="0"/>
          </a:p>
        </p:txBody>
      </p:sp>
      <p:sp>
        <p:nvSpPr>
          <p:cNvPr id="4" name="Footer Placeholder 3"/>
          <p:cNvSpPr>
            <a:spLocks noGrp="1"/>
          </p:cNvSpPr>
          <p:nvPr>
            <p:ph type="ftr" sz="quarter" idx="3"/>
          </p:nvPr>
        </p:nvSpPr>
        <p:spPr/>
        <p:txBody>
          <a:bodyPr/>
          <a:lstStyle/>
          <a:p>
            <a:r>
              <a:rPr lang="en-US" smtClean="0"/>
              <a:t>Process 820 Series Work Items (Notice of Death)</a:t>
            </a:r>
            <a:endParaRPr lang="en-US" dirty="0"/>
          </a:p>
        </p:txBody>
      </p:sp>
      <p:sp>
        <p:nvSpPr>
          <p:cNvPr id="3" name="Date Placeholder 2"/>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Overview</a:t>
            </a:r>
          </a:p>
        </p:txBody>
      </p:sp>
      <p:sp>
        <p:nvSpPr>
          <p:cNvPr id="7" name="Content Placeholder 6"/>
          <p:cNvSpPr>
            <a:spLocks noGrp="1"/>
          </p:cNvSpPr>
          <p:nvPr>
            <p:ph idx="1"/>
          </p:nvPr>
        </p:nvSpPr>
        <p:spPr/>
        <p:txBody>
          <a:bodyPr/>
          <a:lstStyle/>
          <a:p>
            <a:pPr lvl="0"/>
            <a:r>
              <a:rPr lang="en-US" b="1" dirty="0"/>
              <a:t>Demonstration: </a:t>
            </a:r>
            <a:r>
              <a:rPr lang="en-US" dirty="0"/>
              <a:t>Instructor processes </a:t>
            </a:r>
            <a:r>
              <a:rPr lang="en-US" dirty="0" smtClean="0"/>
              <a:t>various 820 </a:t>
            </a:r>
            <a:r>
              <a:rPr lang="en-US" dirty="0"/>
              <a:t>series work </a:t>
            </a:r>
            <a:r>
              <a:rPr lang="en-US" dirty="0" smtClean="0"/>
              <a:t>items </a:t>
            </a:r>
            <a:r>
              <a:rPr lang="en-US" dirty="0"/>
              <a:t>from start to finish with opportunities for questions. </a:t>
            </a:r>
          </a:p>
          <a:p>
            <a:r>
              <a:rPr lang="en-US" b="1" dirty="0"/>
              <a:t>Guided Practice Exercise: </a:t>
            </a:r>
            <a:r>
              <a:rPr lang="en-US" dirty="0"/>
              <a:t>Trainees process an 820 series work item with questions and feedback/remediation.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51919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Example Work Item 1</a:t>
            </a:r>
            <a:r>
              <a:rPr lang="en-US" dirty="0" smtClean="0"/>
              <a:t>—</a:t>
            </a:r>
            <a:br>
              <a:rPr lang="en-US" dirty="0" smtClean="0"/>
            </a:br>
            <a:r>
              <a:rPr lang="en-US" dirty="0" smtClean="0"/>
              <a:t>Process </a:t>
            </a:r>
            <a:r>
              <a:rPr lang="en-US" dirty="0"/>
              <a:t>an </a:t>
            </a:r>
            <a:r>
              <a:rPr lang="en-US" dirty="0" smtClean="0"/>
              <a:t>820-</a:t>
            </a:r>
            <a:r>
              <a:rPr lang="en-US" dirty="0" err="1" smtClean="0"/>
              <a:t>833C</a:t>
            </a:r>
            <a:r>
              <a:rPr lang="en-US" dirty="0" smtClean="0"/>
              <a:t> </a:t>
            </a:r>
            <a:r>
              <a:rPr lang="en-US" dirty="0" err="1"/>
              <a:t>SSA</a:t>
            </a:r>
            <a:r>
              <a:rPr lang="en-US" dirty="0"/>
              <a:t> Death </a:t>
            </a:r>
            <a:r>
              <a:rPr lang="en-US" dirty="0" err="1"/>
              <a:t>C&amp;P</a:t>
            </a:r>
            <a:r>
              <a:rPr lang="en-US" dirty="0"/>
              <a:t> Matched</a:t>
            </a:r>
          </a:p>
        </p:txBody>
      </p:sp>
      <p:sp>
        <p:nvSpPr>
          <p:cNvPr id="7" name="Content Placeholder 6"/>
          <p:cNvSpPr>
            <a:spLocks noGrp="1"/>
          </p:cNvSpPr>
          <p:nvPr>
            <p:ph idx="1"/>
          </p:nvPr>
        </p:nvSpPr>
        <p:spPr/>
        <p:txBody>
          <a:bodyPr/>
          <a:lstStyle/>
          <a:p>
            <a:pPr marL="0" indent="0">
              <a:buNone/>
            </a:pPr>
            <a:r>
              <a:rPr lang="en-US" dirty="0"/>
              <a:t>Example Work Item 1: </a:t>
            </a:r>
          </a:p>
          <a:p>
            <a:pPr lvl="0"/>
            <a:r>
              <a:rPr lang="en-US" dirty="0"/>
              <a:t>{Name}</a:t>
            </a:r>
          </a:p>
          <a:p>
            <a:r>
              <a:rPr lang="en-US" dirty="0"/>
              <a:t>{Other information}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45768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1</a:t>
            </a:r>
            <a:r>
              <a:rPr lang="en-US" dirty="0" smtClean="0"/>
              <a:t>—</a:t>
            </a:r>
            <a:br>
              <a:rPr lang="en-US" dirty="0" smtClean="0"/>
            </a:br>
            <a:r>
              <a:rPr lang="en-US" dirty="0" smtClean="0"/>
              <a:t>Determine </a:t>
            </a:r>
            <a:r>
              <a:rPr lang="en-US" dirty="0"/>
              <a:t>Which 820 Series Work Item Was Received</a:t>
            </a:r>
          </a:p>
        </p:txBody>
      </p:sp>
      <p:sp>
        <p:nvSpPr>
          <p:cNvPr id="8" name="Content Placeholder 7"/>
          <p:cNvSpPr>
            <a:spLocks noGrp="1"/>
          </p:cNvSpPr>
          <p:nvPr>
            <p:ph idx="1"/>
          </p:nvPr>
        </p:nvSpPr>
        <p:spPr/>
        <p:txBody>
          <a:bodyPr/>
          <a:lstStyle/>
          <a:p>
            <a:pPr lvl="0"/>
            <a:r>
              <a:rPr lang="en-US" dirty="0"/>
              <a:t>Receive notice by Coach of </a:t>
            </a:r>
            <a:r>
              <a:rPr lang="en-US" dirty="0" smtClean="0"/>
              <a:t>820-</a:t>
            </a:r>
            <a:r>
              <a:rPr lang="en-US" dirty="0" err="1" smtClean="0"/>
              <a:t>833C</a:t>
            </a:r>
            <a:r>
              <a:rPr lang="en-US" dirty="0" smtClean="0"/>
              <a:t> </a:t>
            </a:r>
            <a:r>
              <a:rPr lang="en-US" dirty="0"/>
              <a:t>system-generated notification from </a:t>
            </a:r>
            <a:r>
              <a:rPr lang="en-US" dirty="0" err="1" smtClean="0"/>
              <a:t>SSA</a:t>
            </a:r>
            <a:r>
              <a:rPr lang="en-US" dirty="0" smtClean="0"/>
              <a:t> </a:t>
            </a:r>
            <a:r>
              <a:rPr lang="en-US" dirty="0"/>
              <a:t>regarding death of </a:t>
            </a:r>
            <a:r>
              <a:rPr lang="en-US" dirty="0" smtClean="0"/>
              <a:t>beneficiary. </a:t>
            </a:r>
            <a:endParaRPr lang="en-US" dirty="0"/>
          </a:p>
          <a:p>
            <a:r>
              <a:rPr lang="en-US" dirty="0"/>
              <a:t>Confirm the claim label on the </a:t>
            </a:r>
            <a:r>
              <a:rPr lang="en-US" dirty="0" smtClean="0"/>
              <a:t>inquiry.</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845366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1</a:t>
            </a:r>
            <a:r>
              <a:rPr lang="en-US" dirty="0" smtClean="0"/>
              <a:t>—</a:t>
            </a:r>
            <a:br>
              <a:rPr lang="en-US" dirty="0" smtClean="0"/>
            </a:br>
            <a:r>
              <a:rPr lang="en-US" dirty="0" smtClean="0"/>
              <a:t>Determine </a:t>
            </a:r>
            <a:r>
              <a:rPr lang="en-US" dirty="0"/>
              <a:t>the Appropriate Steps to Process the </a:t>
            </a:r>
            <a:r>
              <a:rPr lang="en-US" dirty="0" smtClean="0"/>
              <a:t/>
            </a:r>
            <a:br>
              <a:rPr lang="en-US" dirty="0" smtClean="0"/>
            </a:br>
            <a:r>
              <a:rPr lang="en-US" dirty="0" smtClean="0"/>
              <a:t>820-</a:t>
            </a:r>
            <a:r>
              <a:rPr lang="en-US" dirty="0" err="1" smtClean="0"/>
              <a:t>833C</a:t>
            </a:r>
            <a:r>
              <a:rPr lang="en-US" dirty="0" smtClean="0"/>
              <a:t> </a:t>
            </a:r>
            <a:r>
              <a:rPr lang="en-US" dirty="0"/>
              <a:t>Work Item</a:t>
            </a:r>
          </a:p>
        </p:txBody>
      </p:sp>
      <p:sp>
        <p:nvSpPr>
          <p:cNvPr id="8" name="Content Placeholder 7"/>
          <p:cNvSpPr>
            <a:spLocks noGrp="1"/>
          </p:cNvSpPr>
          <p:nvPr>
            <p:ph idx="1"/>
          </p:nvPr>
        </p:nvSpPr>
        <p:spPr/>
        <p:txBody>
          <a:bodyPr/>
          <a:lstStyle/>
          <a:p>
            <a:pPr lvl="0"/>
            <a:r>
              <a:rPr lang="en-US" dirty="0"/>
              <a:t>Determine if there is a match between the corporate record and </a:t>
            </a:r>
            <a:r>
              <a:rPr lang="en-US" dirty="0" err="1"/>
              <a:t>SSA</a:t>
            </a:r>
            <a:r>
              <a:rPr lang="en-US" dirty="0"/>
              <a:t> inquiry to verify death of beneficiary.</a:t>
            </a:r>
          </a:p>
          <a:p>
            <a:r>
              <a:rPr lang="en-US" dirty="0"/>
              <a:t>Is the deceased a Veteran or </a:t>
            </a:r>
            <a:r>
              <a:rPr lang="en-US"/>
              <a:t>a </a:t>
            </a:r>
            <a:r>
              <a:rPr lang="en-US" smtClean="0"/>
              <a:t>survivor?</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269809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1</a:t>
            </a:r>
            <a:r>
              <a:rPr lang="en-US" dirty="0" smtClean="0"/>
              <a:t>—</a:t>
            </a:r>
            <a:br>
              <a:rPr lang="en-US" dirty="0" smtClean="0"/>
            </a:br>
            <a:r>
              <a:rPr lang="en-US" dirty="0"/>
              <a:t>Perform the Required Actions</a:t>
            </a:r>
            <a:r>
              <a:rPr lang="en-US" dirty="0" smtClean="0"/>
              <a:t> </a:t>
            </a:r>
            <a:r>
              <a:rPr lang="en-US" dirty="0"/>
              <a:t>to Process the </a:t>
            </a:r>
            <a:r>
              <a:rPr lang="en-US" dirty="0" smtClean="0"/>
              <a:t/>
            </a:r>
            <a:br>
              <a:rPr lang="en-US" dirty="0" smtClean="0"/>
            </a:br>
            <a:r>
              <a:rPr lang="en-US" dirty="0" smtClean="0"/>
              <a:t>820-</a:t>
            </a:r>
            <a:r>
              <a:rPr lang="en-US" dirty="0" err="1" smtClean="0"/>
              <a:t>833C</a:t>
            </a:r>
            <a:r>
              <a:rPr lang="en-US" dirty="0" smtClean="0"/>
              <a:t> </a:t>
            </a:r>
            <a:r>
              <a:rPr lang="en-US" dirty="0"/>
              <a:t>Work Item</a:t>
            </a:r>
          </a:p>
        </p:txBody>
      </p:sp>
      <p:sp>
        <p:nvSpPr>
          <p:cNvPr id="8" name="Content Placeholder 7"/>
          <p:cNvSpPr>
            <a:spLocks noGrp="1"/>
          </p:cNvSpPr>
          <p:nvPr>
            <p:ph idx="1"/>
          </p:nvPr>
        </p:nvSpPr>
        <p:spPr/>
        <p:txBody>
          <a:bodyPr/>
          <a:lstStyle/>
          <a:p>
            <a:pPr lvl="0"/>
            <a:r>
              <a:rPr lang="en-US" dirty="0"/>
              <a:t>Process </a:t>
            </a:r>
            <a:r>
              <a:rPr lang="en-US" dirty="0" err="1"/>
              <a:t>FNOD</a:t>
            </a:r>
            <a:r>
              <a:rPr lang="en-US" dirty="0"/>
              <a:t> for a Veteran.</a:t>
            </a:r>
          </a:p>
          <a:p>
            <a:pPr lvl="1"/>
            <a:r>
              <a:rPr lang="en-US" dirty="0"/>
              <a:t>Confirm spouse is still living.</a:t>
            </a:r>
          </a:p>
          <a:p>
            <a:pPr lvl="1"/>
            <a:r>
              <a:rPr lang="en-US" dirty="0"/>
              <a:t>Confirm spouse is proper recipient of automated burial payment, MOD, and potential DIC.</a:t>
            </a:r>
          </a:p>
          <a:p>
            <a:pPr lvl="1"/>
            <a:r>
              <a:rPr lang="en-US" dirty="0"/>
              <a:t>If spouse is incorrect in system, then go to Participant Profile to correct.</a:t>
            </a:r>
          </a:p>
          <a:p>
            <a:pPr lvl="0"/>
            <a:r>
              <a:rPr lang="en-US" dirty="0"/>
              <a:t>Clear 820 work item for a non-Veteran, if not already completed.</a:t>
            </a:r>
          </a:p>
          <a:p>
            <a:pPr lvl="0"/>
            <a:r>
              <a:rPr lang="en-US" dirty="0"/>
              <a:t>Process EP 137 for a non-Veteran.</a:t>
            </a:r>
          </a:p>
          <a:p>
            <a:r>
              <a:rPr lang="en-US" dirty="0"/>
              <a:t>Determine if there are accrued </a:t>
            </a:r>
            <a:r>
              <a:rPr lang="en-US" dirty="0" smtClean="0"/>
              <a:t>benefits.</a:t>
            </a:r>
            <a:endParaRPr lang="en-US" dirty="0"/>
          </a:p>
        </p:txBody>
      </p:sp>
      <p:pic>
        <p:nvPicPr>
          <p:cNvPr id="7" name="Picture 6" descr="Indicates a demonstration should be performed" title="Demo icon"/>
          <p:cNvPicPr>
            <a:picLocks noChangeAspect="1"/>
          </p:cNvPicPr>
          <p:nvPr/>
        </p:nvPicPr>
        <p:blipFill>
          <a:blip r:embed="rId3"/>
          <a:stretch>
            <a:fillRect/>
          </a:stretch>
        </p:blipFill>
        <p:spPr>
          <a:xfrm>
            <a:off x="6513401" y="4456001"/>
            <a:ext cx="2097199" cy="2097199"/>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56392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1</a:t>
            </a:r>
            <a:r>
              <a:rPr lang="en-US" dirty="0" smtClean="0"/>
              <a:t>—</a:t>
            </a:r>
            <a:br>
              <a:rPr lang="en-US" dirty="0" smtClean="0"/>
            </a:br>
            <a:r>
              <a:rPr lang="en-US" dirty="0" smtClean="0"/>
              <a:t>Process the </a:t>
            </a:r>
            <a:r>
              <a:rPr lang="en-US" dirty="0" err="1" smtClean="0"/>
              <a:t>FNOD</a:t>
            </a:r>
            <a:endParaRPr lang="en-US" dirty="0"/>
          </a:p>
        </p:txBody>
      </p:sp>
      <p:sp>
        <p:nvSpPr>
          <p:cNvPr id="8" name="Content Placeholder 7"/>
          <p:cNvSpPr>
            <a:spLocks noGrp="1"/>
          </p:cNvSpPr>
          <p:nvPr>
            <p:ph idx="1"/>
          </p:nvPr>
        </p:nvSpPr>
        <p:spPr/>
        <p:txBody>
          <a:bodyPr/>
          <a:lstStyle/>
          <a:p>
            <a:pPr lvl="0"/>
            <a:r>
              <a:rPr lang="en-US" dirty="0"/>
              <a:t>Determine the date of termination of entitlement based on the </a:t>
            </a:r>
            <a:r>
              <a:rPr lang="en-US" dirty="0" smtClean="0"/>
              <a:t>first </a:t>
            </a:r>
            <a:r>
              <a:rPr lang="en-US" dirty="0"/>
              <a:t>of the month of the date of death of the beneficiary.</a:t>
            </a:r>
          </a:p>
          <a:p>
            <a:r>
              <a:rPr lang="en-US" dirty="0"/>
              <a:t>Complete the </a:t>
            </a:r>
            <a:r>
              <a:rPr lang="en-US" dirty="0" err="1"/>
              <a:t>FNOD</a:t>
            </a:r>
            <a:r>
              <a:rPr lang="en-US" dirty="0"/>
              <a:t> for the Veteran.</a:t>
            </a:r>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25048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1</a:t>
            </a:r>
            <a:r>
              <a:rPr lang="en-US" dirty="0" smtClean="0"/>
              <a:t>—</a:t>
            </a:r>
            <a:br>
              <a:rPr lang="en-US" dirty="0" smtClean="0"/>
            </a:br>
            <a:r>
              <a:rPr lang="en-US" dirty="0"/>
              <a:t>Prepare Contemporaneous Notice</a:t>
            </a:r>
          </a:p>
        </p:txBody>
      </p:sp>
      <p:sp>
        <p:nvSpPr>
          <p:cNvPr id="8" name="Content Placeholder 7"/>
          <p:cNvSpPr>
            <a:spLocks noGrp="1"/>
          </p:cNvSpPr>
          <p:nvPr>
            <p:ph idx="1"/>
          </p:nvPr>
        </p:nvSpPr>
        <p:spPr/>
        <p:txBody>
          <a:bodyPr>
            <a:normAutofit lnSpcReduction="10000"/>
          </a:bodyPr>
          <a:lstStyle/>
          <a:p>
            <a:pPr lvl="0"/>
            <a:r>
              <a:rPr lang="en-US" dirty="0"/>
              <a:t>Prepare contemporaneous notice to the estate if accrued benefits are payable or there was a claim pending at death and enclose VA Form 21-601. </a:t>
            </a:r>
          </a:p>
          <a:p>
            <a:r>
              <a:rPr lang="en-US" dirty="0"/>
              <a:t>If there is possible eligibility for survivor’s benefits, include VA Form 21-534 or VA Form 21-</a:t>
            </a:r>
            <a:r>
              <a:rPr lang="en-US" dirty="0" err="1"/>
              <a:t>534EZ</a:t>
            </a:r>
            <a:r>
              <a:rPr lang="en-US" dirty="0"/>
              <a:t>.</a:t>
            </a:r>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457066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Example Work Item </a:t>
            </a:r>
            <a:r>
              <a:rPr lang="en-US" dirty="0" smtClean="0"/>
              <a:t>2—</a:t>
            </a:r>
            <a:br>
              <a:rPr lang="en-US" dirty="0" smtClean="0"/>
            </a:br>
            <a:r>
              <a:rPr lang="en-US" dirty="0" smtClean="0"/>
              <a:t>Process </a:t>
            </a:r>
            <a:r>
              <a:rPr lang="en-US" dirty="0"/>
              <a:t>an </a:t>
            </a:r>
            <a:r>
              <a:rPr lang="en-US" dirty="0" smtClean="0"/>
              <a:t>820-</a:t>
            </a:r>
            <a:r>
              <a:rPr lang="en-US" dirty="0" err="1" smtClean="0"/>
              <a:t>833A</a:t>
            </a:r>
            <a:r>
              <a:rPr lang="en-US" dirty="0" smtClean="0"/>
              <a:t> </a:t>
            </a:r>
            <a:r>
              <a:rPr lang="en-US" dirty="0" err="1"/>
              <a:t>SSA</a:t>
            </a:r>
            <a:r>
              <a:rPr lang="en-US" dirty="0"/>
              <a:t> Death DOB Mismatch</a:t>
            </a:r>
          </a:p>
        </p:txBody>
      </p:sp>
      <p:sp>
        <p:nvSpPr>
          <p:cNvPr id="7" name="Content Placeholder 6"/>
          <p:cNvSpPr>
            <a:spLocks noGrp="1"/>
          </p:cNvSpPr>
          <p:nvPr>
            <p:ph idx="1"/>
          </p:nvPr>
        </p:nvSpPr>
        <p:spPr/>
        <p:txBody>
          <a:bodyPr/>
          <a:lstStyle/>
          <a:p>
            <a:pPr marL="0" indent="0">
              <a:buNone/>
            </a:pPr>
            <a:r>
              <a:rPr lang="en-US" dirty="0"/>
              <a:t>Example Work Item </a:t>
            </a:r>
            <a:r>
              <a:rPr lang="en-US" dirty="0" smtClean="0"/>
              <a:t>2: </a:t>
            </a:r>
            <a:endParaRPr lang="en-US" dirty="0"/>
          </a:p>
          <a:p>
            <a:pPr lvl="0"/>
            <a:r>
              <a:rPr lang="en-US" dirty="0"/>
              <a:t>{Name}</a:t>
            </a:r>
          </a:p>
          <a:p>
            <a:r>
              <a:rPr lang="en-US" dirty="0"/>
              <a:t>{Other information}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92962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2—Determine </a:t>
            </a:r>
            <a:r>
              <a:rPr lang="en-US" dirty="0"/>
              <a:t>Which </a:t>
            </a:r>
            <a:r>
              <a:rPr lang="en-US" dirty="0" smtClean="0"/>
              <a:t/>
            </a:r>
            <a:br>
              <a:rPr lang="en-US" dirty="0" smtClean="0"/>
            </a:br>
            <a:r>
              <a:rPr lang="en-US" dirty="0" smtClean="0"/>
              <a:t>820 </a:t>
            </a:r>
            <a:r>
              <a:rPr lang="en-US" dirty="0"/>
              <a:t>Series Work Item Was Received</a:t>
            </a:r>
          </a:p>
        </p:txBody>
      </p:sp>
      <p:sp>
        <p:nvSpPr>
          <p:cNvPr id="8" name="Content Placeholder 7"/>
          <p:cNvSpPr>
            <a:spLocks noGrp="1"/>
          </p:cNvSpPr>
          <p:nvPr>
            <p:ph idx="1"/>
          </p:nvPr>
        </p:nvSpPr>
        <p:spPr/>
        <p:txBody>
          <a:bodyPr/>
          <a:lstStyle/>
          <a:p>
            <a:pPr lvl="0"/>
            <a:r>
              <a:rPr lang="en-US" dirty="0"/>
              <a:t>Receive notice by Coach of </a:t>
            </a:r>
            <a:r>
              <a:rPr lang="en-US" dirty="0" smtClean="0"/>
              <a:t>820-</a:t>
            </a:r>
            <a:r>
              <a:rPr lang="en-US" dirty="0" err="1" smtClean="0"/>
              <a:t>833A</a:t>
            </a:r>
            <a:r>
              <a:rPr lang="en-US" dirty="0" smtClean="0"/>
              <a:t> </a:t>
            </a:r>
            <a:r>
              <a:rPr lang="en-US" dirty="0"/>
              <a:t>system-generated notification from </a:t>
            </a:r>
            <a:r>
              <a:rPr lang="en-US" dirty="0" err="1" smtClean="0"/>
              <a:t>SSA</a:t>
            </a:r>
            <a:r>
              <a:rPr lang="en-US" dirty="0" smtClean="0"/>
              <a:t> </a:t>
            </a:r>
            <a:r>
              <a:rPr lang="en-US" dirty="0"/>
              <a:t>regarding death of </a:t>
            </a:r>
            <a:r>
              <a:rPr lang="en-US" dirty="0" smtClean="0"/>
              <a:t>beneficiary. </a:t>
            </a:r>
            <a:endParaRPr lang="en-US" dirty="0"/>
          </a:p>
          <a:p>
            <a:r>
              <a:rPr lang="en-US" dirty="0"/>
              <a:t>Confirm the claim label on the </a:t>
            </a:r>
            <a:r>
              <a:rPr lang="en-US" dirty="0" smtClean="0"/>
              <a:t>inquiry.</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916717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a:t>
            </a:r>
            <a:r>
              <a:rPr lang="en-US" dirty="0" smtClean="0"/>
              <a:t>2—Determine </a:t>
            </a:r>
            <a:r>
              <a:rPr lang="en-US" dirty="0"/>
              <a:t>the </a:t>
            </a:r>
            <a:r>
              <a:rPr lang="en-US" dirty="0" smtClean="0"/>
              <a:t/>
            </a:r>
            <a:br>
              <a:rPr lang="en-US" dirty="0" smtClean="0"/>
            </a:br>
            <a:r>
              <a:rPr lang="en-US" dirty="0" smtClean="0"/>
              <a:t>Appropriate </a:t>
            </a:r>
            <a:r>
              <a:rPr lang="en-US" dirty="0"/>
              <a:t>Steps to Process the </a:t>
            </a:r>
            <a:r>
              <a:rPr lang="en-US" dirty="0" smtClean="0"/>
              <a:t>820-</a:t>
            </a:r>
            <a:r>
              <a:rPr lang="en-US" dirty="0" err="1" smtClean="0"/>
              <a:t>833A</a:t>
            </a:r>
            <a:r>
              <a:rPr lang="en-US" dirty="0" smtClean="0"/>
              <a:t> </a:t>
            </a:r>
            <a:r>
              <a:rPr lang="en-US" dirty="0"/>
              <a:t>Work Item</a:t>
            </a:r>
          </a:p>
        </p:txBody>
      </p:sp>
      <p:sp>
        <p:nvSpPr>
          <p:cNvPr id="8" name="Content Placeholder 7"/>
          <p:cNvSpPr>
            <a:spLocks noGrp="1"/>
          </p:cNvSpPr>
          <p:nvPr>
            <p:ph idx="1"/>
          </p:nvPr>
        </p:nvSpPr>
        <p:spPr/>
        <p:txBody>
          <a:bodyPr>
            <a:normAutofit/>
          </a:bodyPr>
          <a:lstStyle/>
          <a:p>
            <a:pPr lvl="0"/>
            <a:r>
              <a:rPr lang="en-US" dirty="0"/>
              <a:t>Determine if there is a match between the corporate record and </a:t>
            </a:r>
            <a:r>
              <a:rPr lang="en-US" dirty="0" err="1"/>
              <a:t>SSA</a:t>
            </a:r>
            <a:r>
              <a:rPr lang="en-US" dirty="0"/>
              <a:t> inquiry to verify death of beneficiary.</a:t>
            </a:r>
          </a:p>
          <a:p>
            <a:r>
              <a:rPr lang="en-US" dirty="0"/>
              <a:t>Review </a:t>
            </a:r>
            <a:r>
              <a:rPr lang="en-US" dirty="0" err="1"/>
              <a:t>eFolder</a:t>
            </a:r>
            <a:r>
              <a:rPr lang="en-US" dirty="0"/>
              <a:t> to determine correct date of </a:t>
            </a:r>
            <a:r>
              <a:rPr lang="en-US" dirty="0" smtClean="0"/>
              <a:t>birth.</a:t>
            </a:r>
          </a:p>
          <a:p>
            <a:r>
              <a:rPr lang="en-US" dirty="0" smtClean="0"/>
              <a:t>Is </a:t>
            </a:r>
            <a:r>
              <a:rPr lang="en-US" dirty="0"/>
              <a:t>the deceased a Veteran or </a:t>
            </a:r>
            <a:r>
              <a:rPr lang="en-US" dirty="0" smtClean="0"/>
              <a:t>a survivor?</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92918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a:t>
            </a:r>
            <a:endParaRPr lang="en-US" dirty="0"/>
          </a:p>
        </p:txBody>
      </p:sp>
      <p:pic>
        <p:nvPicPr>
          <p:cNvPr id="7" name="Content Placeholder 8" descr="Vertical flowchart showing the six phases of the PMC VSR course and highlighting Phase 6. From the top, the phases are: Phase 1, Mandatory Training; Phase 2, PMC VSR Foundation; Phase 3, PMC VSR Resources; Phase 4, Introduction to Pension Management; Phase 5, Stages of Claim; and Phase 6, Processing Claims." title="PMC VSR Phase 6—Processing Claims Diagram"/>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24200" y="1066800"/>
            <a:ext cx="2666999" cy="49530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77031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2—Perform </a:t>
            </a:r>
            <a:r>
              <a:rPr lang="en-US" dirty="0"/>
              <a:t>the Required Actions</a:t>
            </a:r>
            <a:r>
              <a:rPr lang="en-US" dirty="0" smtClean="0"/>
              <a:t> </a:t>
            </a:r>
            <a:r>
              <a:rPr lang="en-US" dirty="0"/>
              <a:t>to Process the </a:t>
            </a:r>
            <a:r>
              <a:rPr lang="en-US" dirty="0" smtClean="0"/>
              <a:t>820-</a:t>
            </a:r>
            <a:r>
              <a:rPr lang="en-US" dirty="0" err="1" smtClean="0"/>
              <a:t>833A</a:t>
            </a:r>
            <a:r>
              <a:rPr lang="en-US" dirty="0" smtClean="0"/>
              <a:t> </a:t>
            </a:r>
            <a:r>
              <a:rPr lang="en-US" dirty="0"/>
              <a:t>Work Item</a:t>
            </a:r>
          </a:p>
        </p:txBody>
      </p:sp>
      <p:sp>
        <p:nvSpPr>
          <p:cNvPr id="8" name="Content Placeholder 7"/>
          <p:cNvSpPr>
            <a:spLocks noGrp="1"/>
          </p:cNvSpPr>
          <p:nvPr>
            <p:ph idx="1"/>
          </p:nvPr>
        </p:nvSpPr>
        <p:spPr/>
        <p:txBody>
          <a:bodyPr/>
          <a:lstStyle/>
          <a:p>
            <a:pPr lvl="0"/>
            <a:r>
              <a:rPr lang="en-US" dirty="0"/>
              <a:t>Clear 820 work item, if not already completed.</a:t>
            </a:r>
          </a:p>
          <a:p>
            <a:r>
              <a:rPr lang="en-US" dirty="0"/>
              <a:t>Process EP 137 for a non-Veteran.</a:t>
            </a:r>
          </a:p>
          <a:p>
            <a:r>
              <a:rPr lang="en-US" dirty="0" smtClean="0"/>
              <a:t>Determine if </a:t>
            </a:r>
            <a:r>
              <a:rPr lang="en-US" dirty="0"/>
              <a:t>there </a:t>
            </a:r>
            <a:r>
              <a:rPr lang="en-US" dirty="0" smtClean="0"/>
              <a:t>are accrued benefits to consider. </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629613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2</a:t>
            </a:r>
            <a:r>
              <a:rPr lang="en-US" dirty="0" smtClean="0"/>
              <a:t>—</a:t>
            </a:r>
            <a:br>
              <a:rPr lang="en-US" dirty="0" smtClean="0"/>
            </a:br>
            <a:r>
              <a:rPr lang="en-US" dirty="0"/>
              <a:t>Generate Award Adjustment</a:t>
            </a:r>
          </a:p>
        </p:txBody>
      </p:sp>
      <p:sp>
        <p:nvSpPr>
          <p:cNvPr id="8" name="Content Placeholder 7"/>
          <p:cNvSpPr>
            <a:spLocks noGrp="1"/>
          </p:cNvSpPr>
          <p:nvPr>
            <p:ph idx="1"/>
          </p:nvPr>
        </p:nvSpPr>
        <p:spPr/>
        <p:txBody>
          <a:bodyPr/>
          <a:lstStyle/>
          <a:p>
            <a:pPr lvl="0"/>
            <a:r>
              <a:rPr lang="en-US" dirty="0"/>
              <a:t>Determine the date of termination of entitlement based on the date of death of the beneficiary.</a:t>
            </a:r>
          </a:p>
          <a:p>
            <a:r>
              <a:rPr lang="en-US" dirty="0"/>
              <a:t>Generate award adjustment.</a:t>
            </a:r>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62044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2—</a:t>
            </a:r>
            <a:br>
              <a:rPr lang="en-US" dirty="0" smtClean="0"/>
            </a:br>
            <a:r>
              <a:rPr lang="en-US" dirty="0"/>
              <a:t>Prepare Contemporaneous Notice</a:t>
            </a:r>
          </a:p>
        </p:txBody>
      </p:sp>
      <p:sp>
        <p:nvSpPr>
          <p:cNvPr id="8" name="Content Placeholder 7"/>
          <p:cNvSpPr>
            <a:spLocks noGrp="1"/>
          </p:cNvSpPr>
          <p:nvPr>
            <p:ph idx="1"/>
          </p:nvPr>
        </p:nvSpPr>
        <p:spPr>
          <a:xfrm>
            <a:off x="457199" y="1447800"/>
            <a:ext cx="3891643" cy="4525963"/>
          </a:xfrm>
        </p:spPr>
        <p:txBody>
          <a:bodyPr>
            <a:normAutofit fontScale="92500"/>
          </a:bodyPr>
          <a:lstStyle/>
          <a:p>
            <a:pPr lvl="0"/>
            <a:r>
              <a:rPr lang="en-US" dirty="0"/>
              <a:t>Prepare contemporaneous notice to be sent to the deceased beneficiary’s estate based on required 820-</a:t>
            </a:r>
            <a:r>
              <a:rPr lang="en-US" dirty="0" err="1"/>
              <a:t>833A</a:t>
            </a:r>
            <a:r>
              <a:rPr lang="en-US" dirty="0"/>
              <a:t> work item actions taken.</a:t>
            </a:r>
          </a:p>
          <a:p>
            <a:r>
              <a:rPr lang="en-US" dirty="0"/>
              <a:t>The letter </a:t>
            </a:r>
            <a:r>
              <a:rPr lang="en-US" b="1" dirty="0"/>
              <a:t>must</a:t>
            </a:r>
            <a:r>
              <a:rPr lang="en-US" dirty="0"/>
              <a:t> inform the estate that accrued benefits may be available if there was a claim pending at death or money was owed to the beneficiary at death</a:t>
            </a:r>
            <a:r>
              <a:rPr lang="en-US" dirty="0" smtClean="0"/>
              <a:t>.</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498952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2</a:t>
            </a:r>
            <a:r>
              <a:rPr lang="en-US" dirty="0" smtClean="0"/>
              <a:t>—Submit </a:t>
            </a:r>
            <a:r>
              <a:rPr lang="en-US" dirty="0"/>
              <a:t>the Outcomes </a:t>
            </a:r>
            <a:r>
              <a:rPr lang="en-US" dirty="0" smtClean="0"/>
              <a:t/>
            </a:r>
            <a:br>
              <a:rPr lang="en-US" dirty="0" smtClean="0"/>
            </a:br>
            <a:r>
              <a:rPr lang="en-US" dirty="0" smtClean="0"/>
              <a:t>of </a:t>
            </a:r>
            <a:r>
              <a:rPr lang="en-US" dirty="0"/>
              <a:t>the </a:t>
            </a:r>
            <a:r>
              <a:rPr lang="en-US" dirty="0" smtClean="0"/>
              <a:t>820-</a:t>
            </a:r>
            <a:r>
              <a:rPr lang="en-US" dirty="0" err="1" smtClean="0"/>
              <a:t>833A</a:t>
            </a:r>
            <a:r>
              <a:rPr lang="en-US" dirty="0" smtClean="0"/>
              <a:t> </a:t>
            </a:r>
            <a:r>
              <a:rPr lang="en-US" dirty="0"/>
              <a:t>Work Item to the Authorizer</a:t>
            </a:r>
          </a:p>
        </p:txBody>
      </p:sp>
      <p:sp>
        <p:nvSpPr>
          <p:cNvPr id="8" name="Content Placeholder 7"/>
          <p:cNvSpPr>
            <a:spLocks noGrp="1"/>
          </p:cNvSpPr>
          <p:nvPr>
            <p:ph idx="1"/>
          </p:nvPr>
        </p:nvSpPr>
        <p:spPr/>
        <p:txBody>
          <a:bodyPr>
            <a:normAutofit/>
          </a:bodyPr>
          <a:lstStyle/>
          <a:p>
            <a:pPr lvl="0"/>
            <a:r>
              <a:rPr lang="en-US" dirty="0"/>
              <a:t>Submit the generated EP 137, including the contemporaneous notice to the estate, to the Authorizer for review according to local procedures.</a:t>
            </a:r>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872705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Example Work Item </a:t>
            </a:r>
            <a:r>
              <a:rPr lang="en-US" dirty="0" smtClean="0"/>
              <a:t>3—</a:t>
            </a:r>
            <a:br>
              <a:rPr lang="en-US" dirty="0" smtClean="0"/>
            </a:br>
            <a:r>
              <a:rPr lang="en-US" dirty="0" smtClean="0"/>
              <a:t>Process </a:t>
            </a:r>
            <a:r>
              <a:rPr lang="en-US" dirty="0"/>
              <a:t>an </a:t>
            </a:r>
            <a:r>
              <a:rPr lang="en-US" dirty="0" smtClean="0"/>
              <a:t>820-738 </a:t>
            </a:r>
            <a:r>
              <a:rPr lang="en-US" dirty="0" err="1"/>
              <a:t>FNOD</a:t>
            </a:r>
            <a:r>
              <a:rPr lang="en-US" dirty="0"/>
              <a:t> Vet Married to Vet</a:t>
            </a:r>
          </a:p>
        </p:txBody>
      </p:sp>
      <p:sp>
        <p:nvSpPr>
          <p:cNvPr id="7" name="Content Placeholder 6"/>
          <p:cNvSpPr>
            <a:spLocks noGrp="1"/>
          </p:cNvSpPr>
          <p:nvPr>
            <p:ph idx="1"/>
          </p:nvPr>
        </p:nvSpPr>
        <p:spPr/>
        <p:txBody>
          <a:bodyPr/>
          <a:lstStyle/>
          <a:p>
            <a:pPr marL="0" indent="0">
              <a:buNone/>
            </a:pPr>
            <a:r>
              <a:rPr lang="en-US" dirty="0"/>
              <a:t>Example Work Item </a:t>
            </a:r>
            <a:r>
              <a:rPr lang="en-US" dirty="0" smtClean="0"/>
              <a:t>3: </a:t>
            </a:r>
            <a:endParaRPr lang="en-US" dirty="0"/>
          </a:p>
          <a:p>
            <a:pPr lvl="0"/>
            <a:r>
              <a:rPr lang="en-US" dirty="0"/>
              <a:t>{Name}</a:t>
            </a:r>
          </a:p>
          <a:p>
            <a:r>
              <a:rPr lang="en-US" dirty="0"/>
              <a:t>{Other information}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291064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3—Determine </a:t>
            </a:r>
            <a:r>
              <a:rPr lang="en-US" dirty="0"/>
              <a:t>Which </a:t>
            </a:r>
            <a:r>
              <a:rPr lang="en-US" dirty="0" smtClean="0"/>
              <a:t/>
            </a:r>
            <a:br>
              <a:rPr lang="en-US" dirty="0" smtClean="0"/>
            </a:br>
            <a:r>
              <a:rPr lang="en-US" dirty="0" smtClean="0"/>
              <a:t>820 </a:t>
            </a:r>
            <a:r>
              <a:rPr lang="en-US" dirty="0"/>
              <a:t>Series Work Item Was Received</a:t>
            </a:r>
          </a:p>
        </p:txBody>
      </p:sp>
      <p:sp>
        <p:nvSpPr>
          <p:cNvPr id="8" name="Content Placeholder 7"/>
          <p:cNvSpPr>
            <a:spLocks noGrp="1"/>
          </p:cNvSpPr>
          <p:nvPr>
            <p:ph idx="1"/>
          </p:nvPr>
        </p:nvSpPr>
        <p:spPr/>
        <p:txBody>
          <a:bodyPr/>
          <a:lstStyle/>
          <a:p>
            <a:pPr lvl="0"/>
            <a:r>
              <a:rPr lang="en-US" dirty="0"/>
              <a:t>Receive notice by Coach of </a:t>
            </a:r>
            <a:r>
              <a:rPr lang="en-US" dirty="0" smtClean="0"/>
              <a:t>820-738 </a:t>
            </a:r>
            <a:r>
              <a:rPr lang="en-US" dirty="0"/>
              <a:t>system-generated notification from </a:t>
            </a:r>
            <a:r>
              <a:rPr lang="en-US" dirty="0" err="1" smtClean="0"/>
              <a:t>SSA</a:t>
            </a:r>
            <a:r>
              <a:rPr lang="en-US" dirty="0" smtClean="0"/>
              <a:t> </a:t>
            </a:r>
            <a:r>
              <a:rPr lang="en-US" dirty="0"/>
              <a:t>regarding death of </a:t>
            </a:r>
            <a:r>
              <a:rPr lang="en-US" dirty="0" smtClean="0"/>
              <a:t>Veteran spouse. </a:t>
            </a:r>
            <a:endParaRPr lang="en-US" dirty="0"/>
          </a:p>
          <a:p>
            <a:r>
              <a:rPr lang="en-US" dirty="0"/>
              <a:t>Confirm the claim label on the </a:t>
            </a:r>
            <a:r>
              <a:rPr lang="en-US" dirty="0" smtClean="0"/>
              <a:t>inquiry.</a:t>
            </a:r>
            <a:endParaRPr lang="en-US" dirty="0"/>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180074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a:t>
            </a:r>
            <a:r>
              <a:rPr lang="en-US" dirty="0" smtClean="0"/>
              <a:t>3—Determine </a:t>
            </a:r>
            <a:r>
              <a:rPr lang="en-US" dirty="0"/>
              <a:t>the </a:t>
            </a:r>
            <a:r>
              <a:rPr lang="en-US" dirty="0" smtClean="0"/>
              <a:t/>
            </a:r>
            <a:br>
              <a:rPr lang="en-US" dirty="0" smtClean="0"/>
            </a:br>
            <a:r>
              <a:rPr lang="en-US" dirty="0" smtClean="0"/>
              <a:t>Appropriate </a:t>
            </a:r>
            <a:r>
              <a:rPr lang="en-US" dirty="0"/>
              <a:t>Steps to Process the </a:t>
            </a:r>
            <a:r>
              <a:rPr lang="en-US" dirty="0" smtClean="0"/>
              <a:t>820-738 </a:t>
            </a:r>
            <a:r>
              <a:rPr lang="en-US" dirty="0"/>
              <a:t>Work Item</a:t>
            </a:r>
          </a:p>
        </p:txBody>
      </p:sp>
      <p:sp>
        <p:nvSpPr>
          <p:cNvPr id="8" name="Content Placeholder 7"/>
          <p:cNvSpPr>
            <a:spLocks noGrp="1"/>
          </p:cNvSpPr>
          <p:nvPr>
            <p:ph idx="1"/>
          </p:nvPr>
        </p:nvSpPr>
        <p:spPr/>
        <p:txBody>
          <a:bodyPr/>
          <a:lstStyle/>
          <a:p>
            <a:pPr marL="0" lvl="0" indent="0">
              <a:buNone/>
            </a:pPr>
            <a:r>
              <a:rPr lang="en-US" dirty="0"/>
              <a:t>Determine if there is a match between the corporate record and </a:t>
            </a:r>
            <a:r>
              <a:rPr lang="en-US" dirty="0" err="1"/>
              <a:t>SSA</a:t>
            </a:r>
            <a:r>
              <a:rPr lang="en-US" dirty="0"/>
              <a:t> inquiry to verify death of Veteran. </a:t>
            </a:r>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09588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3—Perform </a:t>
            </a:r>
            <a:r>
              <a:rPr lang="en-US" dirty="0"/>
              <a:t>the Required Actions</a:t>
            </a:r>
            <a:r>
              <a:rPr lang="en-US" dirty="0" smtClean="0"/>
              <a:t> </a:t>
            </a:r>
            <a:r>
              <a:rPr lang="en-US" dirty="0"/>
              <a:t>to Process the </a:t>
            </a:r>
            <a:r>
              <a:rPr lang="en-US" dirty="0" smtClean="0"/>
              <a:t>820-738 </a:t>
            </a:r>
            <a:r>
              <a:rPr lang="en-US" dirty="0"/>
              <a:t>Work Item</a:t>
            </a:r>
          </a:p>
        </p:txBody>
      </p:sp>
      <p:sp>
        <p:nvSpPr>
          <p:cNvPr id="8" name="Content Placeholder 7"/>
          <p:cNvSpPr>
            <a:spLocks noGrp="1"/>
          </p:cNvSpPr>
          <p:nvPr>
            <p:ph idx="1"/>
          </p:nvPr>
        </p:nvSpPr>
        <p:spPr/>
        <p:txBody>
          <a:bodyPr/>
          <a:lstStyle/>
          <a:p>
            <a:pPr lvl="0"/>
            <a:r>
              <a:rPr lang="en-US" dirty="0"/>
              <a:t>For deceased Veteran:</a:t>
            </a:r>
          </a:p>
          <a:p>
            <a:pPr lvl="1"/>
            <a:r>
              <a:rPr lang="en-US" dirty="0"/>
              <a:t>Go to the deceased Veteran’s file number in SHARE.</a:t>
            </a:r>
          </a:p>
          <a:p>
            <a:pPr lvl="1"/>
            <a:r>
              <a:rPr lang="en-US" dirty="0"/>
              <a:t>Process </a:t>
            </a:r>
            <a:r>
              <a:rPr lang="en-US" dirty="0" err="1"/>
              <a:t>FNOD</a:t>
            </a:r>
            <a:r>
              <a:rPr lang="en-US" dirty="0"/>
              <a:t> for a Veteran.</a:t>
            </a:r>
          </a:p>
          <a:p>
            <a:pPr lvl="1"/>
            <a:r>
              <a:rPr lang="en-US" dirty="0"/>
              <a:t>Determine if there are accrued benefits to consider.</a:t>
            </a:r>
          </a:p>
        </p:txBody>
      </p:sp>
      <p:sp>
        <p:nvSpPr>
          <p:cNvPr id="3" name="Content Placeholder 2"/>
          <p:cNvSpPr>
            <a:spLocks noGrp="1"/>
          </p:cNvSpPr>
          <p:nvPr>
            <p:ph sz="quarter" idx="13"/>
          </p:nvPr>
        </p:nvSpPr>
        <p:spPr/>
        <p:txBody>
          <a:bodyPr/>
          <a:lstStyle/>
          <a:p>
            <a:pPr lvl="0"/>
            <a:r>
              <a:rPr lang="en-US" dirty="0"/>
              <a:t>For surviving Veteran:</a:t>
            </a:r>
          </a:p>
          <a:p>
            <a:pPr lvl="1"/>
            <a:r>
              <a:rPr lang="en-US" dirty="0" smtClean="0"/>
              <a:t>Go </a:t>
            </a:r>
            <a:r>
              <a:rPr lang="en-US" dirty="0"/>
              <a:t>to the surviving Veteran’s file number in VBMS.</a:t>
            </a:r>
          </a:p>
          <a:p>
            <a:pPr lvl="1"/>
            <a:r>
              <a:rPr lang="en-US" dirty="0"/>
              <a:t>CEST EP 137 to remove Veteran’s spouse.</a:t>
            </a:r>
          </a:p>
          <a:p>
            <a:pPr lvl="1"/>
            <a:r>
              <a:rPr lang="en-US" dirty="0"/>
              <a:t>Clear 820 work item, if not already completed.</a:t>
            </a:r>
          </a:p>
        </p:txBody>
      </p:sp>
      <p:pic>
        <p:nvPicPr>
          <p:cNvPr id="10" name="Content Placeholder 2" descr="Indicates you should demonstrate an action" title="Demo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084" y="5073084"/>
            <a:ext cx="1403916" cy="1403916"/>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866409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3—</a:t>
            </a:r>
            <a:br>
              <a:rPr lang="en-US" dirty="0" smtClean="0"/>
            </a:br>
            <a:r>
              <a:rPr lang="en-US" dirty="0"/>
              <a:t>Generate Award Adjustment</a:t>
            </a:r>
          </a:p>
        </p:txBody>
      </p:sp>
      <p:sp>
        <p:nvSpPr>
          <p:cNvPr id="8" name="Content Placeholder 7"/>
          <p:cNvSpPr>
            <a:spLocks noGrp="1"/>
          </p:cNvSpPr>
          <p:nvPr>
            <p:ph idx="1"/>
          </p:nvPr>
        </p:nvSpPr>
        <p:spPr/>
        <p:txBody>
          <a:bodyPr>
            <a:normAutofit/>
          </a:bodyPr>
          <a:lstStyle/>
          <a:p>
            <a:pPr lvl="0"/>
            <a:r>
              <a:rPr lang="en-US" dirty="0"/>
              <a:t>Determine the date of removal of dependent based on the date of death of deceased Veteran spouse.</a:t>
            </a:r>
          </a:p>
          <a:p>
            <a:pPr lvl="0"/>
            <a:r>
              <a:rPr lang="en-US" dirty="0"/>
              <a:t>If award </a:t>
            </a:r>
            <a:r>
              <a:rPr lang="en-US" dirty="0" smtClean="0"/>
              <a:t>is:</a:t>
            </a:r>
          </a:p>
          <a:p>
            <a:pPr lvl="1"/>
            <a:r>
              <a:rPr lang="en-US" dirty="0" smtClean="0"/>
              <a:t>Increasing</a:t>
            </a:r>
            <a:r>
              <a:rPr lang="en-US" dirty="0"/>
              <a:t>, generate award adjustment.</a:t>
            </a:r>
          </a:p>
          <a:p>
            <a:pPr lvl="1"/>
            <a:r>
              <a:rPr lang="en-US" dirty="0" smtClean="0"/>
              <a:t>Decreasing</a:t>
            </a:r>
            <a:r>
              <a:rPr lang="en-US" dirty="0"/>
              <a:t>, but Veteran notified VA of death of spouse, generate award adjustment.</a:t>
            </a:r>
          </a:p>
          <a:p>
            <a:pPr lvl="1"/>
            <a:r>
              <a:rPr lang="en-US" dirty="0" smtClean="0"/>
              <a:t>Decreasing</a:t>
            </a:r>
            <a:r>
              <a:rPr lang="en-US" dirty="0"/>
              <a:t>, but Veteran did not notify VA of death of spouse, issue due process.</a:t>
            </a:r>
          </a:p>
        </p:txBody>
      </p:sp>
      <p:pic>
        <p:nvPicPr>
          <p:cNvPr id="10" name="Content Placeholder 2" descr="Indicates you should demonstrate an action" title="Demo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95800"/>
            <a:ext cx="1883229" cy="1883229"/>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005206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a:t>
            </a:r>
            <a:r>
              <a:rPr lang="en-US" dirty="0" smtClean="0"/>
              <a:t>3—Submit </a:t>
            </a:r>
            <a:r>
              <a:rPr lang="en-US" dirty="0"/>
              <a:t>the Outcomes </a:t>
            </a:r>
            <a:r>
              <a:rPr lang="en-US" dirty="0" smtClean="0"/>
              <a:t/>
            </a:r>
            <a:br>
              <a:rPr lang="en-US" dirty="0" smtClean="0"/>
            </a:br>
            <a:r>
              <a:rPr lang="en-US" dirty="0" smtClean="0"/>
              <a:t>of </a:t>
            </a:r>
            <a:r>
              <a:rPr lang="en-US" dirty="0"/>
              <a:t>the </a:t>
            </a:r>
            <a:r>
              <a:rPr lang="en-US" dirty="0" smtClean="0"/>
              <a:t>820-738 </a:t>
            </a:r>
            <a:r>
              <a:rPr lang="en-US" dirty="0"/>
              <a:t>Work Item to the Authorizer</a:t>
            </a:r>
          </a:p>
        </p:txBody>
      </p:sp>
      <p:sp>
        <p:nvSpPr>
          <p:cNvPr id="8" name="Content Placeholder 7"/>
          <p:cNvSpPr>
            <a:spLocks noGrp="1"/>
          </p:cNvSpPr>
          <p:nvPr>
            <p:ph idx="1"/>
          </p:nvPr>
        </p:nvSpPr>
        <p:spPr/>
        <p:txBody>
          <a:bodyPr>
            <a:normAutofit/>
          </a:bodyPr>
          <a:lstStyle/>
          <a:p>
            <a:pPr lvl="0"/>
            <a:r>
              <a:rPr lang="en-US" dirty="0" smtClean="0"/>
              <a:t>Create the letter.</a:t>
            </a:r>
          </a:p>
          <a:p>
            <a:pPr lvl="0"/>
            <a:r>
              <a:rPr lang="en-US" dirty="0" smtClean="0"/>
              <a:t>Submit </a:t>
            </a:r>
            <a:r>
              <a:rPr lang="en-US" dirty="0"/>
              <a:t>the </a:t>
            </a:r>
            <a:r>
              <a:rPr lang="en-US" dirty="0" smtClean="0"/>
              <a:t>outcomes, </a:t>
            </a:r>
            <a:r>
              <a:rPr lang="en-US" dirty="0"/>
              <a:t>including the </a:t>
            </a:r>
            <a:r>
              <a:rPr lang="en-US" dirty="0" smtClean="0"/>
              <a:t>letter, </a:t>
            </a:r>
            <a:r>
              <a:rPr lang="en-US" dirty="0"/>
              <a:t>to the Authorizer for review according to local procedures.</a:t>
            </a:r>
          </a:p>
        </p:txBody>
      </p:sp>
      <p:pic>
        <p:nvPicPr>
          <p:cNvPr id="9" name="Content Placeholder 2" descr="Indicates you should demonstrate an action" title="Demo Ico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1714500"/>
            <a:ext cx="4038600" cy="4038600"/>
          </a:xfrm>
        </p:spPr>
      </p:pic>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842138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Reminder: 800 Series Work Items</a:t>
            </a:r>
            <a:endParaRPr lang="en-US" dirty="0"/>
          </a:p>
        </p:txBody>
      </p:sp>
      <p:sp>
        <p:nvSpPr>
          <p:cNvPr id="7" name="Content Placeholder 6"/>
          <p:cNvSpPr>
            <a:spLocks noGrp="1"/>
          </p:cNvSpPr>
          <p:nvPr>
            <p:ph idx="1"/>
          </p:nvPr>
        </p:nvSpPr>
        <p:spPr/>
        <p:txBody>
          <a:bodyPr/>
          <a:lstStyle/>
          <a:p>
            <a:pPr lvl="0"/>
            <a:r>
              <a:rPr lang="en-US" dirty="0"/>
              <a:t>An 800 Series Work Item is a </a:t>
            </a:r>
            <a:r>
              <a:rPr lang="en-US" b="1" dirty="0"/>
              <a:t>system-generated</a:t>
            </a:r>
            <a:r>
              <a:rPr lang="en-US" dirty="0"/>
              <a:t> message issued through the Veterans Service Network (</a:t>
            </a:r>
            <a:r>
              <a:rPr lang="en-US" dirty="0" err="1"/>
              <a:t>VETSNET</a:t>
            </a:r>
            <a:r>
              <a:rPr lang="en-US" dirty="0"/>
              <a:t>) that is designed to assist Veterans Service Centers (</a:t>
            </a:r>
            <a:r>
              <a:rPr lang="en-US" dirty="0" err="1"/>
              <a:t>VSCs</a:t>
            </a:r>
            <a:r>
              <a:rPr lang="en-US" dirty="0"/>
              <a:t>) and pension management centers (PMCs) in identifying and tracking cases that require follow-up action. 800 series work items replace paper work items.</a:t>
            </a:r>
          </a:p>
          <a:p>
            <a:r>
              <a:rPr lang="en-US" dirty="0" err="1"/>
              <a:t>M21</a:t>
            </a:r>
            <a:r>
              <a:rPr lang="en-US" dirty="0"/>
              <a:t>-1 </a:t>
            </a:r>
            <a:r>
              <a:rPr lang="en-US" dirty="0" err="1"/>
              <a:t>III.v.10.A.1.a</a:t>
            </a:r>
            <a:r>
              <a:rPr lang="en-US" dirty="0"/>
              <a:t> (Definition: 800 Series Work Items)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835734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820 Series (Notice of Death) Work Items</a:t>
            </a:r>
            <a:r>
              <a:rPr lang="en-US" dirty="0" smtClean="0"/>
              <a:t>—</a:t>
            </a:r>
            <a:br>
              <a:rPr lang="en-US" dirty="0" smtClean="0"/>
            </a:br>
            <a:r>
              <a:rPr lang="en-US" dirty="0" smtClean="0"/>
              <a:t>Document </a:t>
            </a:r>
            <a:r>
              <a:rPr lang="en-US" dirty="0"/>
              <a:t>for </a:t>
            </a:r>
            <a:r>
              <a:rPr lang="en-US" dirty="0" err="1"/>
              <a:t>OBRA</a:t>
            </a:r>
            <a:r>
              <a:rPr lang="en-US" dirty="0"/>
              <a:t> </a:t>
            </a:r>
            <a:r>
              <a:rPr lang="en-US" dirty="0" smtClean="0"/>
              <a:t>Reporting</a:t>
            </a:r>
            <a:endParaRPr lang="en-US" dirty="0"/>
          </a:p>
        </p:txBody>
      </p:sp>
      <p:pic>
        <p:nvPicPr>
          <p:cNvPr id="3" name="Content Placeholder 2" descr="Indicates you should demonstrate an action" title="Demo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253742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Practice Exercise Overview (1 of 2)</a:t>
            </a:r>
          </a:p>
        </p:txBody>
      </p:sp>
      <p:sp>
        <p:nvSpPr>
          <p:cNvPr id="7" name="Content Placeholder 6"/>
          <p:cNvSpPr>
            <a:spLocks noGrp="1"/>
          </p:cNvSpPr>
          <p:nvPr>
            <p:ph idx="1"/>
          </p:nvPr>
        </p:nvSpPr>
        <p:spPr/>
        <p:txBody>
          <a:bodyPr/>
          <a:lstStyle/>
          <a:p>
            <a:pPr lvl="0"/>
            <a:r>
              <a:rPr lang="en-US" dirty="0"/>
              <a:t>Instructions: </a:t>
            </a:r>
          </a:p>
          <a:p>
            <a:pPr lvl="1"/>
            <a:r>
              <a:rPr lang="en-US" dirty="0"/>
              <a:t>Process Example Work Item 4 from beginning to end.</a:t>
            </a:r>
          </a:p>
          <a:p>
            <a:pPr lvl="1"/>
            <a:r>
              <a:rPr lang="en-US" dirty="0"/>
              <a:t>Use the job aids, references, and systems available.</a:t>
            </a:r>
          </a:p>
          <a:p>
            <a:pPr lvl="1"/>
            <a:r>
              <a:rPr lang="en-US" dirty="0"/>
              <a:t>Select a partner before beginning the exercise to confer with after completing each step individually. </a:t>
            </a:r>
          </a:p>
          <a:p>
            <a:pPr lvl="1"/>
            <a:r>
              <a:rPr lang="en-US" dirty="0"/>
              <a:t>Consult with instructors for assistance. </a:t>
            </a:r>
          </a:p>
          <a:p>
            <a:pPr lvl="1"/>
            <a:r>
              <a:rPr lang="en-US" dirty="0"/>
              <a:t>Be prepared to discuss your results with the class.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256137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Practice Exercise Overview </a:t>
            </a:r>
            <a:r>
              <a:rPr lang="en-US" dirty="0" smtClean="0"/>
              <a:t>(2 </a:t>
            </a:r>
            <a:r>
              <a:rPr lang="en-US" dirty="0"/>
              <a:t>of 2)</a:t>
            </a:r>
          </a:p>
        </p:txBody>
      </p:sp>
      <p:sp>
        <p:nvSpPr>
          <p:cNvPr id="7" name="Content Placeholder 6"/>
          <p:cNvSpPr>
            <a:spLocks noGrp="1"/>
          </p:cNvSpPr>
          <p:nvPr>
            <p:ph idx="1"/>
          </p:nvPr>
        </p:nvSpPr>
        <p:spPr/>
        <p:txBody>
          <a:bodyPr/>
          <a:lstStyle/>
          <a:p>
            <a:pPr lvl="0"/>
            <a:r>
              <a:rPr lang="en-US" dirty="0"/>
              <a:t>This exercise includes the following parts of the 820 series work item process:</a:t>
            </a:r>
          </a:p>
          <a:p>
            <a:pPr lvl="1"/>
            <a:r>
              <a:rPr lang="en-US" dirty="0"/>
              <a:t>Determine which 820 series work item was received. </a:t>
            </a:r>
          </a:p>
          <a:p>
            <a:pPr lvl="1"/>
            <a:r>
              <a:rPr lang="en-US" dirty="0"/>
              <a:t>Determine the appropriate steps to process the 820 series work item. </a:t>
            </a:r>
          </a:p>
          <a:p>
            <a:pPr lvl="1"/>
            <a:r>
              <a:rPr lang="en-US" dirty="0"/>
              <a:t>Perform the required actions to process the 820 series work item. </a:t>
            </a:r>
          </a:p>
          <a:p>
            <a:pPr lvl="1"/>
            <a:r>
              <a:rPr lang="en-US" dirty="0"/>
              <a:t>Create notification </a:t>
            </a:r>
            <a:r>
              <a:rPr lang="en-US" dirty="0" smtClean="0"/>
              <a:t>letter, if applicable.</a:t>
            </a:r>
            <a:endParaRPr lang="en-US" dirty="0"/>
          </a:p>
          <a:p>
            <a:pPr lvl="1"/>
            <a:r>
              <a:rPr lang="en-US" dirty="0"/>
              <a:t>Submit the outcomes of the 820 series work item to the Authorizer.</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391026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Guided Practice Exercise </a:t>
            </a:r>
            <a:r>
              <a:rPr lang="en-US" dirty="0"/>
              <a:t>Example </a:t>
            </a:r>
            <a:r>
              <a:rPr lang="en-US" dirty="0" smtClean="0"/>
              <a:t>Work</a:t>
            </a:r>
            <a:br>
              <a:rPr lang="en-US" dirty="0" smtClean="0"/>
            </a:br>
            <a:r>
              <a:rPr lang="en-US" dirty="0" smtClean="0"/>
              <a:t>Item 4—Process </a:t>
            </a:r>
            <a:r>
              <a:rPr lang="en-US" dirty="0"/>
              <a:t>an </a:t>
            </a:r>
            <a:r>
              <a:rPr lang="en-US" dirty="0" smtClean="0"/>
              <a:t>820-</a:t>
            </a:r>
            <a:r>
              <a:rPr lang="en-US" dirty="0" err="1" smtClean="0"/>
              <a:t>833C</a:t>
            </a:r>
            <a:r>
              <a:rPr lang="en-US" dirty="0" smtClean="0"/>
              <a:t> Work Item</a:t>
            </a:r>
            <a:endParaRPr lang="en-US" dirty="0"/>
          </a:p>
        </p:txBody>
      </p:sp>
      <p:sp>
        <p:nvSpPr>
          <p:cNvPr id="7" name="Content Placeholder 6"/>
          <p:cNvSpPr>
            <a:spLocks noGrp="1"/>
          </p:cNvSpPr>
          <p:nvPr>
            <p:ph idx="1"/>
          </p:nvPr>
        </p:nvSpPr>
        <p:spPr/>
        <p:txBody>
          <a:bodyPr/>
          <a:lstStyle/>
          <a:p>
            <a:pPr marL="0" indent="0">
              <a:buNone/>
            </a:pPr>
            <a:r>
              <a:rPr lang="en-US" dirty="0" smtClean="0"/>
              <a:t>Guided Practice Exercise Example </a:t>
            </a:r>
            <a:r>
              <a:rPr lang="en-US" dirty="0"/>
              <a:t>Work Item 4</a:t>
            </a:r>
            <a:r>
              <a:rPr lang="en-US" dirty="0" smtClean="0"/>
              <a:t>: </a:t>
            </a:r>
            <a:endParaRPr lang="en-US" dirty="0"/>
          </a:p>
          <a:p>
            <a:pPr lvl="0"/>
            <a:r>
              <a:rPr lang="en-US" dirty="0"/>
              <a:t>{Name}</a:t>
            </a:r>
          </a:p>
          <a:p>
            <a:r>
              <a:rPr lang="en-US" dirty="0"/>
              <a:t>{Other information}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091104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Work Item 4— </a:t>
            </a:r>
            <a:r>
              <a:rPr lang="en-US" dirty="0" smtClean="0"/>
              <a:t>Determine</a:t>
            </a:r>
            <a:br>
              <a:rPr lang="en-US" dirty="0" smtClean="0"/>
            </a:br>
            <a:r>
              <a:rPr lang="en-US" dirty="0" smtClean="0"/>
              <a:t>Which </a:t>
            </a:r>
            <a:r>
              <a:rPr lang="en-US" dirty="0"/>
              <a:t>820 Series Work Item Was Received</a:t>
            </a:r>
          </a:p>
        </p:txBody>
      </p:sp>
      <p:sp>
        <p:nvSpPr>
          <p:cNvPr id="7" name="Content Placeholder 6"/>
          <p:cNvSpPr>
            <a:spLocks noGrp="1"/>
          </p:cNvSpPr>
          <p:nvPr>
            <p:ph idx="1"/>
          </p:nvPr>
        </p:nvSpPr>
        <p:spPr/>
        <p:txBody>
          <a:bodyPr/>
          <a:lstStyle/>
          <a:p>
            <a:pPr lvl="0"/>
            <a:r>
              <a:rPr lang="en-US" dirty="0"/>
              <a:t>Instructions:</a:t>
            </a:r>
          </a:p>
          <a:p>
            <a:pPr lvl="1"/>
            <a:r>
              <a:rPr lang="en-US" dirty="0"/>
              <a:t>Perform the steps to determine which 820 series work item was received for Example Work Item 4. </a:t>
            </a:r>
          </a:p>
          <a:p>
            <a:pPr lvl="1"/>
            <a:r>
              <a:rPr lang="en-US" dirty="0"/>
              <a:t>Use the job aids, references, and systems available.</a:t>
            </a:r>
          </a:p>
          <a:p>
            <a:pPr lvl="1"/>
            <a:r>
              <a:rPr lang="en-US" dirty="0"/>
              <a:t>Confer with your partner.</a:t>
            </a:r>
          </a:p>
          <a:p>
            <a:pPr lvl="1"/>
            <a:r>
              <a:rPr lang="en-US" dirty="0"/>
              <a:t>Be prepared to discuss your results with the class.</a:t>
            </a:r>
          </a:p>
          <a:p>
            <a:r>
              <a:rPr lang="en-US" dirty="0"/>
              <a:t>Time allowed: 5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574480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4— Determine </a:t>
            </a:r>
            <a:r>
              <a:rPr lang="en-US" dirty="0" smtClean="0"/>
              <a:t>the</a:t>
            </a:r>
            <a:br>
              <a:rPr lang="en-US" dirty="0" smtClean="0"/>
            </a:br>
            <a:r>
              <a:rPr lang="en-US" dirty="0" smtClean="0"/>
              <a:t>Appropriate </a:t>
            </a:r>
            <a:r>
              <a:rPr lang="en-US" dirty="0"/>
              <a:t>Steps to Process the </a:t>
            </a:r>
            <a:r>
              <a:rPr lang="en-US" dirty="0" smtClean="0"/>
              <a:t>820-</a:t>
            </a:r>
            <a:r>
              <a:rPr lang="en-US" dirty="0" err="1" smtClean="0"/>
              <a:t>833C</a:t>
            </a:r>
            <a:r>
              <a:rPr lang="en-US" dirty="0" smtClean="0"/>
              <a:t> </a:t>
            </a:r>
            <a:br>
              <a:rPr lang="en-US" dirty="0" smtClean="0"/>
            </a:br>
            <a:r>
              <a:rPr lang="en-US" dirty="0" smtClean="0"/>
              <a:t>Work </a:t>
            </a:r>
            <a:r>
              <a:rPr lang="en-US" dirty="0"/>
              <a:t>Item (1 of 2)</a:t>
            </a:r>
          </a:p>
        </p:txBody>
      </p:sp>
      <p:sp>
        <p:nvSpPr>
          <p:cNvPr id="7" name="Content Placeholder 6"/>
          <p:cNvSpPr>
            <a:spLocks noGrp="1"/>
          </p:cNvSpPr>
          <p:nvPr>
            <p:ph idx="1"/>
          </p:nvPr>
        </p:nvSpPr>
        <p:spPr/>
        <p:txBody>
          <a:bodyPr/>
          <a:lstStyle/>
          <a:p>
            <a:pPr lvl="0"/>
            <a:r>
              <a:rPr lang="en-US" dirty="0"/>
              <a:t>Instructions:</a:t>
            </a:r>
          </a:p>
          <a:p>
            <a:pPr lvl="1"/>
            <a:r>
              <a:rPr lang="en-US" dirty="0"/>
              <a:t>Perform the steps to determine the appropriate steps to process the </a:t>
            </a:r>
            <a:r>
              <a:rPr lang="en-US" dirty="0" smtClean="0"/>
              <a:t>820-</a:t>
            </a:r>
            <a:r>
              <a:rPr lang="en-US" dirty="0" err="1" smtClean="0"/>
              <a:t>833C</a:t>
            </a:r>
            <a:r>
              <a:rPr lang="en-US" dirty="0" smtClean="0"/>
              <a:t> </a:t>
            </a:r>
            <a:r>
              <a:rPr lang="en-US" dirty="0"/>
              <a:t>work item for Example Work Item 4. </a:t>
            </a:r>
          </a:p>
          <a:p>
            <a:pPr lvl="1"/>
            <a:r>
              <a:rPr lang="en-US" dirty="0"/>
              <a:t>Use the job aids, references, and systems available.</a:t>
            </a:r>
          </a:p>
          <a:p>
            <a:pPr lvl="1"/>
            <a:r>
              <a:rPr lang="en-US" dirty="0"/>
              <a:t>Confer with your partner.</a:t>
            </a:r>
          </a:p>
          <a:p>
            <a:pPr lvl="1"/>
            <a:r>
              <a:rPr lang="en-US" dirty="0"/>
              <a:t>Be prepared to discuss your results with the class.</a:t>
            </a:r>
          </a:p>
          <a:p>
            <a:r>
              <a:rPr lang="en-US" dirty="0"/>
              <a:t>Time allowed: </a:t>
            </a:r>
            <a:r>
              <a:rPr lang="en-US" dirty="0" smtClean="0"/>
              <a:t>10 </a:t>
            </a:r>
            <a:r>
              <a:rPr lang="en-US" dirty="0"/>
              <a:t>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096874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Work Item 4— Determine </a:t>
            </a:r>
            <a:r>
              <a:rPr lang="en-US" dirty="0" smtClean="0"/>
              <a:t>the</a:t>
            </a:r>
            <a:br>
              <a:rPr lang="en-US" dirty="0" smtClean="0"/>
            </a:br>
            <a:r>
              <a:rPr lang="en-US" dirty="0" smtClean="0"/>
              <a:t>Appropriate Steps </a:t>
            </a:r>
            <a:r>
              <a:rPr lang="en-US" dirty="0"/>
              <a:t>to Process the </a:t>
            </a:r>
            <a:r>
              <a:rPr lang="en-US" dirty="0" smtClean="0"/>
              <a:t>820-</a:t>
            </a:r>
            <a:r>
              <a:rPr lang="en-US" dirty="0" err="1" smtClean="0"/>
              <a:t>833C</a:t>
            </a:r>
            <a:r>
              <a:rPr lang="en-US" dirty="0" smtClean="0"/>
              <a:t> </a:t>
            </a:r>
            <a:br>
              <a:rPr lang="en-US" dirty="0" smtClean="0"/>
            </a:br>
            <a:r>
              <a:rPr lang="en-US" dirty="0" smtClean="0"/>
              <a:t>Work </a:t>
            </a:r>
            <a:r>
              <a:rPr lang="en-US" dirty="0"/>
              <a:t>Item (2 of 2)</a:t>
            </a:r>
          </a:p>
        </p:txBody>
      </p:sp>
      <p:sp>
        <p:nvSpPr>
          <p:cNvPr id="7" name="Content Placeholder 6"/>
          <p:cNvSpPr>
            <a:spLocks noGrp="1"/>
          </p:cNvSpPr>
          <p:nvPr>
            <p:ph idx="1"/>
          </p:nvPr>
        </p:nvSpPr>
        <p:spPr/>
        <p:txBody>
          <a:bodyPr/>
          <a:lstStyle/>
          <a:p>
            <a:pPr lvl="0"/>
            <a:r>
              <a:rPr lang="en-US" dirty="0"/>
              <a:t>Is there is a match between the corporate record and </a:t>
            </a:r>
            <a:r>
              <a:rPr lang="en-US" dirty="0" err="1"/>
              <a:t>SSA</a:t>
            </a:r>
            <a:r>
              <a:rPr lang="en-US" dirty="0"/>
              <a:t> inquiry to verify death of beneficiary?</a:t>
            </a:r>
          </a:p>
          <a:p>
            <a:r>
              <a:rPr lang="en-US" dirty="0"/>
              <a:t>Is the deceased a Veteran or a </a:t>
            </a:r>
            <a:r>
              <a:rPr lang="en-US" dirty="0" smtClean="0"/>
              <a:t>survivor?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653452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Work Item 4— Perform the </a:t>
            </a:r>
            <a:r>
              <a:rPr lang="en-US" dirty="0" smtClean="0"/>
              <a:t>Required</a:t>
            </a:r>
            <a:br>
              <a:rPr lang="en-US" dirty="0" smtClean="0"/>
            </a:br>
            <a:r>
              <a:rPr lang="en-US" dirty="0" smtClean="0"/>
              <a:t>Actions </a:t>
            </a:r>
            <a:r>
              <a:rPr lang="en-US" dirty="0"/>
              <a:t>to Process the </a:t>
            </a:r>
            <a:r>
              <a:rPr lang="en-US" dirty="0" smtClean="0"/>
              <a:t>820-</a:t>
            </a:r>
            <a:r>
              <a:rPr lang="en-US" dirty="0" err="1" smtClean="0"/>
              <a:t>833C</a:t>
            </a:r>
            <a:r>
              <a:rPr lang="en-US" dirty="0" smtClean="0"/>
              <a:t> </a:t>
            </a:r>
            <a:r>
              <a:rPr lang="en-US" dirty="0"/>
              <a:t>Work Item</a:t>
            </a:r>
          </a:p>
        </p:txBody>
      </p:sp>
      <p:sp>
        <p:nvSpPr>
          <p:cNvPr id="7" name="Content Placeholder 6"/>
          <p:cNvSpPr>
            <a:spLocks noGrp="1"/>
          </p:cNvSpPr>
          <p:nvPr>
            <p:ph idx="1"/>
          </p:nvPr>
        </p:nvSpPr>
        <p:spPr/>
        <p:txBody>
          <a:bodyPr/>
          <a:lstStyle/>
          <a:p>
            <a:pPr lvl="0"/>
            <a:r>
              <a:rPr lang="en-US" dirty="0"/>
              <a:t>Instructions:</a:t>
            </a:r>
          </a:p>
          <a:p>
            <a:pPr lvl="1"/>
            <a:r>
              <a:rPr lang="en-US" dirty="0"/>
              <a:t>Perform the required actions to process the 820 series work item for Example Work Item 4. </a:t>
            </a:r>
          </a:p>
          <a:p>
            <a:pPr lvl="1"/>
            <a:r>
              <a:rPr lang="en-US" dirty="0"/>
              <a:t>Use the job aids, references, and systems available</a:t>
            </a:r>
            <a:r>
              <a:rPr lang="en-US" dirty="0" smtClean="0"/>
              <a:t>.</a:t>
            </a:r>
          </a:p>
          <a:p>
            <a:pPr lvl="1"/>
            <a:r>
              <a:rPr lang="en-US" dirty="0"/>
              <a:t>Confer with your partner.</a:t>
            </a:r>
          </a:p>
          <a:p>
            <a:pPr lvl="1"/>
            <a:r>
              <a:rPr lang="en-US" dirty="0"/>
              <a:t>Be prepared to discuss your results with the class</a:t>
            </a:r>
            <a:r>
              <a:rPr lang="en-US" dirty="0" smtClean="0"/>
              <a:t>.</a:t>
            </a:r>
            <a:endParaRPr lang="en-US" dirty="0"/>
          </a:p>
          <a:p>
            <a:pPr lvl="0"/>
            <a:r>
              <a:rPr lang="en-US" dirty="0"/>
              <a:t>Time allowed: </a:t>
            </a:r>
            <a:r>
              <a:rPr lang="en-US" dirty="0" smtClean="0"/>
              <a:t>20 </a:t>
            </a:r>
            <a:r>
              <a:rPr lang="en-US" dirty="0"/>
              <a:t>minutes</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422739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Work Item 4</a:t>
            </a:r>
            <a:r>
              <a:rPr lang="en-US" dirty="0" smtClean="0"/>
              <a:t>—</a:t>
            </a:r>
            <a:br>
              <a:rPr lang="en-US" dirty="0" smtClean="0"/>
            </a:br>
            <a:r>
              <a:rPr lang="en-US" dirty="0" smtClean="0"/>
              <a:t>Prepare </a:t>
            </a:r>
            <a:r>
              <a:rPr lang="en-US" dirty="0"/>
              <a:t>Contemporaneous Notice</a:t>
            </a:r>
          </a:p>
        </p:txBody>
      </p:sp>
      <p:sp>
        <p:nvSpPr>
          <p:cNvPr id="7" name="Content Placeholder 6"/>
          <p:cNvSpPr>
            <a:spLocks noGrp="1"/>
          </p:cNvSpPr>
          <p:nvPr>
            <p:ph idx="1"/>
          </p:nvPr>
        </p:nvSpPr>
        <p:spPr/>
        <p:txBody>
          <a:bodyPr>
            <a:normAutofit lnSpcReduction="10000"/>
          </a:bodyPr>
          <a:lstStyle/>
          <a:p>
            <a:pPr lvl="0"/>
            <a:r>
              <a:rPr lang="en-US" dirty="0"/>
              <a:t>Instructions:</a:t>
            </a:r>
          </a:p>
          <a:p>
            <a:pPr lvl="1"/>
            <a:r>
              <a:rPr lang="en-US" dirty="0"/>
              <a:t>Perform the steps to prepare the contemporaneous notice to the deceased person’s estate for Example Work Item 4. </a:t>
            </a:r>
          </a:p>
          <a:p>
            <a:pPr lvl="1"/>
            <a:r>
              <a:rPr lang="en-US" dirty="0"/>
              <a:t>Use the job aids, references, and systems available.</a:t>
            </a:r>
          </a:p>
          <a:p>
            <a:pPr lvl="1"/>
            <a:r>
              <a:rPr lang="en-US" dirty="0"/>
              <a:t>Confer with your partner to assess each other’s notices. </a:t>
            </a:r>
          </a:p>
          <a:p>
            <a:pPr lvl="1"/>
            <a:r>
              <a:rPr lang="en-US" dirty="0"/>
              <a:t>Discuss differences in the notices.</a:t>
            </a:r>
          </a:p>
          <a:p>
            <a:pPr lvl="1"/>
            <a:r>
              <a:rPr lang="en-US" dirty="0"/>
              <a:t>Ask for guidance from the instructor if you identify discrepancies.</a:t>
            </a:r>
          </a:p>
          <a:p>
            <a:pPr lvl="0"/>
            <a:r>
              <a:rPr lang="en-US" dirty="0"/>
              <a:t>Time allowed: </a:t>
            </a:r>
            <a:r>
              <a:rPr lang="en-US" dirty="0" smtClean="0"/>
              <a:t>15 minutes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982438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Work Item 4—Submit the Outcomes </a:t>
            </a:r>
            <a:r>
              <a:rPr lang="en-US" dirty="0" smtClean="0"/>
              <a:t/>
            </a:r>
            <a:br>
              <a:rPr lang="en-US" dirty="0" smtClean="0"/>
            </a:br>
            <a:r>
              <a:rPr lang="en-US" dirty="0" smtClean="0"/>
              <a:t>of </a:t>
            </a:r>
            <a:r>
              <a:rPr lang="en-US" dirty="0"/>
              <a:t>the </a:t>
            </a:r>
            <a:r>
              <a:rPr lang="en-US" dirty="0" smtClean="0"/>
              <a:t>820-</a:t>
            </a:r>
            <a:r>
              <a:rPr lang="en-US" dirty="0" err="1" smtClean="0"/>
              <a:t>833C</a:t>
            </a:r>
            <a:r>
              <a:rPr lang="en-US" dirty="0" smtClean="0"/>
              <a:t> </a:t>
            </a:r>
            <a:r>
              <a:rPr lang="en-US" dirty="0"/>
              <a:t>Work Item to the Authorizer</a:t>
            </a:r>
          </a:p>
        </p:txBody>
      </p:sp>
      <p:sp>
        <p:nvSpPr>
          <p:cNvPr id="7" name="Content Placeholder 6"/>
          <p:cNvSpPr>
            <a:spLocks noGrp="1"/>
          </p:cNvSpPr>
          <p:nvPr>
            <p:ph idx="1"/>
          </p:nvPr>
        </p:nvSpPr>
        <p:spPr/>
        <p:txBody>
          <a:bodyPr/>
          <a:lstStyle/>
          <a:p>
            <a:pPr lvl="0"/>
            <a:r>
              <a:rPr lang="en-US" dirty="0"/>
              <a:t>Instructions:</a:t>
            </a:r>
          </a:p>
          <a:p>
            <a:pPr lvl="1"/>
            <a:r>
              <a:rPr lang="en-US" dirty="0"/>
              <a:t>Perform the steps according to local procedures to submit the Outcomes of the </a:t>
            </a:r>
            <a:r>
              <a:rPr lang="en-US" dirty="0" smtClean="0"/>
              <a:t>820-</a:t>
            </a:r>
            <a:r>
              <a:rPr lang="en-US" dirty="0" err="1" smtClean="0"/>
              <a:t>833C</a:t>
            </a:r>
            <a:r>
              <a:rPr lang="en-US" dirty="0" smtClean="0"/>
              <a:t> </a:t>
            </a:r>
            <a:r>
              <a:rPr lang="en-US" dirty="0"/>
              <a:t>Work Item to the Authorizer for Example Work Item 4. </a:t>
            </a:r>
          </a:p>
          <a:p>
            <a:pPr lvl="1"/>
            <a:r>
              <a:rPr lang="en-US" dirty="0"/>
              <a:t>Use the job aids, references, and systems available.</a:t>
            </a:r>
          </a:p>
          <a:p>
            <a:pPr lvl="1"/>
            <a:r>
              <a:rPr lang="en-US" dirty="0"/>
              <a:t>Confer with your partner.</a:t>
            </a:r>
          </a:p>
          <a:p>
            <a:pPr lvl="1"/>
            <a:r>
              <a:rPr lang="en-US" dirty="0"/>
              <a:t>Be prepared to discuss your results with the class.</a:t>
            </a:r>
          </a:p>
          <a:p>
            <a:r>
              <a:rPr lang="en-US" dirty="0"/>
              <a:t>Time allowed: </a:t>
            </a:r>
            <a:r>
              <a:rPr lang="en-US" dirty="0" smtClean="0"/>
              <a:t>5 </a:t>
            </a:r>
            <a:r>
              <a:rPr lang="en-US" dirty="0"/>
              <a:t>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55426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Scenario—820 Series Work Item</a:t>
            </a:r>
            <a:endParaRPr lang="en-US" dirty="0"/>
          </a:p>
        </p:txBody>
      </p:sp>
      <p:sp>
        <p:nvSpPr>
          <p:cNvPr id="8" name="Text Placeholder 7"/>
          <p:cNvSpPr>
            <a:spLocks noGrp="1"/>
          </p:cNvSpPr>
          <p:nvPr>
            <p:ph type="body" sz="quarter" idx="13"/>
          </p:nvPr>
        </p:nvSpPr>
        <p:spPr/>
        <p:txBody>
          <a:bodyPr/>
          <a:lstStyle/>
          <a:p>
            <a:pPr marL="0" indent="0">
              <a:buNone/>
            </a:pPr>
            <a:r>
              <a:rPr lang="en-US" dirty="0"/>
              <a:t>PMC VSR April Boston receives notice from her Coach that an 820 work item is pending for Veteran Adam Johnson. PMC VSR will then go through the steps to verify the Veteran’s death and terminate his running award.</a:t>
            </a:r>
          </a:p>
        </p:txBody>
      </p:sp>
      <p:sp>
        <p:nvSpPr>
          <p:cNvPr id="2" name="Slide Number Placeholder 1"/>
          <p:cNvSpPr>
            <a:spLocks noGrp="1"/>
          </p:cNvSpPr>
          <p:nvPr>
            <p:ph type="sldNum" sz="quarter" idx="12"/>
          </p:nvPr>
        </p:nvSpPr>
        <p:spPr/>
        <p:txBody>
          <a:bodyPr/>
          <a:lstStyle/>
          <a:p>
            <a:fld id="{3FE40F6C-36E6-4965-9D21-698197C3108F}" type="slidenum">
              <a:rPr lang="en-US" smtClean="0"/>
              <a:pPr/>
              <a:t>4</a:t>
            </a:fld>
            <a:endParaRPr lang="en-US" dirty="0"/>
          </a:p>
        </p:txBody>
      </p:sp>
      <p:sp>
        <p:nvSpPr>
          <p:cNvPr id="3" name="Footer Placeholder 2"/>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4" name="Date Placeholder 3"/>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7299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This icon prompts you to ask trainees a discussion question or to ask trainees if they have any questions before proceeding with instruction. &#10;" title="Question Ic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3" name="Date Placeholder 2"/>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217345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Summary (1 of 2) </a:t>
            </a:r>
          </a:p>
        </p:txBody>
      </p:sp>
      <p:sp>
        <p:nvSpPr>
          <p:cNvPr id="3" name="Content Placeholder 2"/>
          <p:cNvSpPr>
            <a:spLocks noGrp="1"/>
          </p:cNvSpPr>
          <p:nvPr>
            <p:ph idx="1"/>
          </p:nvPr>
        </p:nvSpPr>
        <p:spPr/>
        <p:txBody>
          <a:bodyPr/>
          <a:lstStyle/>
          <a:p>
            <a:pPr marL="0" indent="0">
              <a:buNone/>
            </a:pPr>
            <a:r>
              <a:rPr lang="en-US" dirty="0"/>
              <a:t>What are the main tasks a PMC VSR must accomplish to process an 820 series work item correctly?</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41</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695277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Summary (2 of 2)</a:t>
            </a:r>
          </a:p>
        </p:txBody>
      </p:sp>
      <p:sp>
        <p:nvSpPr>
          <p:cNvPr id="3" name="Content Placeholder 2"/>
          <p:cNvSpPr>
            <a:spLocks noGrp="1"/>
          </p:cNvSpPr>
          <p:nvPr>
            <p:ph idx="1"/>
          </p:nvPr>
        </p:nvSpPr>
        <p:spPr/>
        <p:txBody>
          <a:bodyPr/>
          <a:lstStyle/>
          <a:p>
            <a:pPr lvl="0"/>
            <a:r>
              <a:rPr lang="en-US" i="1" dirty="0"/>
              <a:t>Determine which 820 series work item was received. </a:t>
            </a:r>
          </a:p>
          <a:p>
            <a:pPr lvl="0"/>
            <a:r>
              <a:rPr lang="en-US" i="1" dirty="0"/>
              <a:t>Determine the appropriate steps to process the 820 series work item. </a:t>
            </a:r>
          </a:p>
          <a:p>
            <a:pPr lvl="0"/>
            <a:r>
              <a:rPr lang="en-US" i="1" dirty="0"/>
              <a:t>Perform the required actions to process the 820 series work item. </a:t>
            </a:r>
          </a:p>
          <a:p>
            <a:pPr lvl="0"/>
            <a:r>
              <a:rPr lang="en-US" i="1" dirty="0"/>
              <a:t>Create notification </a:t>
            </a:r>
            <a:r>
              <a:rPr lang="en-US" i="1" dirty="0" smtClean="0"/>
              <a:t>letter, </a:t>
            </a:r>
            <a:r>
              <a:rPr lang="en-US" i="1" dirty="0"/>
              <a:t>if applicable</a:t>
            </a:r>
            <a:r>
              <a:rPr lang="en-US" i="1" dirty="0" smtClean="0"/>
              <a:t>.</a:t>
            </a:r>
            <a:endParaRPr lang="en-US" i="1" dirty="0"/>
          </a:p>
          <a:p>
            <a:r>
              <a:rPr lang="en-US" i="1" dirty="0"/>
              <a:t>Submit the outcomes of the 820 series work item to the Authorizer.</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884385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p:txBody>
          <a:bodyPr/>
          <a:lstStyle/>
          <a:p>
            <a:pPr marL="0" indent="0">
              <a:buNone/>
            </a:pPr>
            <a:r>
              <a:rPr lang="en-US" dirty="0"/>
              <a:t>Knowledge Check: Process 820 Series Work Items (Notice of Death)</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611840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820 Series </a:t>
            </a:r>
            <a:r>
              <a:rPr lang="en-US" dirty="0" smtClean="0"/>
              <a:t/>
            </a:r>
            <a:br>
              <a:rPr lang="en-US" dirty="0" smtClean="0"/>
            </a:br>
            <a:r>
              <a:rPr lang="en-US" dirty="0" smtClean="0"/>
              <a:t>Work </a:t>
            </a:r>
            <a:r>
              <a:rPr lang="en-US" dirty="0"/>
              <a:t>Item Processing</a:t>
            </a:r>
          </a:p>
        </p:txBody>
      </p:sp>
      <p:sp>
        <p:nvSpPr>
          <p:cNvPr id="7" name="Content Placeholder 6"/>
          <p:cNvSpPr>
            <a:spLocks noGrp="1"/>
          </p:cNvSpPr>
          <p:nvPr>
            <p:ph idx="1"/>
          </p:nvPr>
        </p:nvSpPr>
        <p:spPr/>
        <p:txBody>
          <a:bodyPr/>
          <a:lstStyle/>
          <a:p>
            <a:pPr lvl="0"/>
            <a:r>
              <a:rPr lang="en-US" dirty="0"/>
              <a:t>820 series work items:</a:t>
            </a:r>
          </a:p>
          <a:p>
            <a:pPr lvl="1"/>
            <a:r>
              <a:rPr lang="en-US" dirty="0"/>
              <a:t>Are </a:t>
            </a:r>
            <a:r>
              <a:rPr lang="en-US" b="1" dirty="0"/>
              <a:t>system-generated notifications</a:t>
            </a:r>
            <a:r>
              <a:rPr lang="en-US" dirty="0"/>
              <a:t> from the Matching Program with the Social Security </a:t>
            </a:r>
            <a:r>
              <a:rPr lang="en-US" dirty="0" smtClean="0"/>
              <a:t>Administration (</a:t>
            </a:r>
            <a:r>
              <a:rPr lang="en-US" dirty="0" err="1" smtClean="0"/>
              <a:t>SSA</a:t>
            </a:r>
            <a:r>
              <a:rPr lang="en-US" dirty="0" smtClean="0"/>
              <a:t>).</a:t>
            </a:r>
            <a:endParaRPr lang="en-US" dirty="0"/>
          </a:p>
          <a:p>
            <a:pPr lvl="1"/>
            <a:r>
              <a:rPr lang="en-US" dirty="0"/>
              <a:t>Are </a:t>
            </a:r>
            <a:r>
              <a:rPr lang="en-US" b="1" dirty="0"/>
              <a:t>not</a:t>
            </a:r>
            <a:r>
              <a:rPr lang="en-US" dirty="0"/>
              <a:t> generated by a claim submitted to </a:t>
            </a:r>
            <a:r>
              <a:rPr lang="en-US" dirty="0" smtClean="0"/>
              <a:t>VA.</a:t>
            </a:r>
            <a:endParaRPr lang="en-US" dirty="0"/>
          </a:p>
          <a:p>
            <a:pPr lvl="1"/>
            <a:r>
              <a:rPr lang="en-US" dirty="0"/>
              <a:t>Indicate to a PMC VSR that a deceased beneficiary’s benefits should be </a:t>
            </a:r>
            <a:r>
              <a:rPr lang="en-US" dirty="0" smtClean="0"/>
              <a:t>terminated. </a:t>
            </a:r>
            <a:endParaRPr lang="en-US" dirty="0"/>
          </a:p>
          <a:p>
            <a:r>
              <a:rPr lang="en-US" dirty="0" err="1"/>
              <a:t>FNOD</a:t>
            </a:r>
            <a:r>
              <a:rPr lang="en-US" dirty="0"/>
              <a:t> action for a Veteran </a:t>
            </a:r>
            <a:r>
              <a:rPr lang="en-US" b="1" dirty="0"/>
              <a:t>or</a:t>
            </a:r>
            <a:r>
              <a:rPr lang="en-US" dirty="0"/>
              <a:t> </a:t>
            </a:r>
            <a:r>
              <a:rPr lang="en-US" dirty="0" err="1"/>
              <a:t>CESTed</a:t>
            </a:r>
            <a:r>
              <a:rPr lang="en-US" dirty="0"/>
              <a:t>: EP 137 for a non-Veteran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907223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820 Series Work Item Claim Labels</a:t>
            </a:r>
          </a:p>
        </p:txBody>
      </p:sp>
      <p:sp>
        <p:nvSpPr>
          <p:cNvPr id="7" name="Content Placeholder 6"/>
          <p:cNvSpPr>
            <a:spLocks noGrp="1"/>
          </p:cNvSpPr>
          <p:nvPr>
            <p:ph idx="1"/>
          </p:nvPr>
        </p:nvSpPr>
        <p:spPr/>
        <p:txBody>
          <a:bodyPr/>
          <a:lstStyle/>
          <a:p>
            <a:pPr lvl="0"/>
            <a:r>
              <a:rPr lang="en-US" b="1" dirty="0"/>
              <a:t>738: </a:t>
            </a:r>
            <a:r>
              <a:rPr lang="en-US" b="1" dirty="0" err="1"/>
              <a:t>FNOD</a:t>
            </a:r>
            <a:r>
              <a:rPr lang="en-US" b="1" dirty="0"/>
              <a:t> </a:t>
            </a:r>
            <a:r>
              <a:rPr lang="en-US" b="1" dirty="0" smtClean="0"/>
              <a:t>Vet </a:t>
            </a:r>
            <a:r>
              <a:rPr lang="en-US" b="1" dirty="0"/>
              <a:t>Married to Vet</a:t>
            </a:r>
            <a:r>
              <a:rPr lang="en-US" dirty="0"/>
              <a:t>: </a:t>
            </a:r>
            <a:r>
              <a:rPr lang="en-US" dirty="0" smtClean="0"/>
              <a:t>Spouse </a:t>
            </a:r>
            <a:r>
              <a:rPr lang="en-US" dirty="0"/>
              <a:t>award needs adjustment</a:t>
            </a:r>
          </a:p>
          <a:p>
            <a:pPr lvl="0"/>
            <a:r>
              <a:rPr lang="en-US" b="1" dirty="0" err="1"/>
              <a:t>833A</a:t>
            </a:r>
            <a:r>
              <a:rPr lang="en-US" b="1" dirty="0"/>
              <a:t>: </a:t>
            </a:r>
            <a:r>
              <a:rPr lang="en-US" b="1" dirty="0" err="1"/>
              <a:t>SSA</a:t>
            </a:r>
            <a:r>
              <a:rPr lang="en-US" b="1" dirty="0"/>
              <a:t> Death DOB Mismatch</a:t>
            </a:r>
            <a:r>
              <a:rPr lang="en-US" dirty="0"/>
              <a:t>: Master record date of birth does not match the </a:t>
            </a:r>
            <a:r>
              <a:rPr lang="en-US" dirty="0" err="1"/>
              <a:t>SSA</a:t>
            </a:r>
            <a:r>
              <a:rPr lang="en-US" dirty="0"/>
              <a:t> date of birth</a:t>
            </a:r>
          </a:p>
          <a:p>
            <a:pPr lvl="0"/>
            <a:r>
              <a:rPr lang="en-US" b="1" dirty="0" err="1"/>
              <a:t>833B</a:t>
            </a:r>
            <a:r>
              <a:rPr lang="en-US" b="1" dirty="0"/>
              <a:t>: </a:t>
            </a:r>
            <a:r>
              <a:rPr lang="en-US" b="1" dirty="0" err="1"/>
              <a:t>SSA</a:t>
            </a:r>
            <a:r>
              <a:rPr lang="en-US" b="1" dirty="0"/>
              <a:t> Death Name Mismatch</a:t>
            </a:r>
            <a:r>
              <a:rPr lang="en-US" dirty="0"/>
              <a:t>: Master record last name or first initial of the first name do not match the </a:t>
            </a:r>
            <a:r>
              <a:rPr lang="en-US" dirty="0" err="1"/>
              <a:t>SSA</a:t>
            </a:r>
            <a:r>
              <a:rPr lang="en-US" dirty="0"/>
              <a:t> last name and/or first initial of the first name</a:t>
            </a:r>
          </a:p>
          <a:p>
            <a:r>
              <a:rPr lang="en-US" b="1" dirty="0" err="1"/>
              <a:t>833C</a:t>
            </a:r>
            <a:r>
              <a:rPr lang="en-US" b="1" dirty="0"/>
              <a:t>: </a:t>
            </a:r>
            <a:r>
              <a:rPr lang="en-US" b="1" dirty="0" err="1"/>
              <a:t>SSA</a:t>
            </a:r>
            <a:r>
              <a:rPr lang="en-US" b="1" dirty="0"/>
              <a:t> Death </a:t>
            </a:r>
            <a:r>
              <a:rPr lang="en-US" b="1" dirty="0" err="1"/>
              <a:t>C&amp;P</a:t>
            </a:r>
            <a:r>
              <a:rPr lang="en-US" b="1" dirty="0"/>
              <a:t> Matched</a:t>
            </a:r>
            <a:r>
              <a:rPr lang="en-US" dirty="0"/>
              <a:t>: The master record and the </a:t>
            </a:r>
            <a:r>
              <a:rPr lang="en-US" dirty="0" err="1"/>
              <a:t>SSA</a:t>
            </a:r>
            <a:r>
              <a:rPr lang="en-US" dirty="0"/>
              <a:t> </a:t>
            </a:r>
            <a:r>
              <a:rPr lang="en-US" dirty="0" err="1"/>
              <a:t>DMF</a:t>
            </a:r>
            <a:r>
              <a:rPr lang="en-US" dirty="0"/>
              <a:t> match on SSN, DOB, and name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2042863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t>
            </a:r>
            <a:r>
              <a:rPr lang="en-US" smtClean="0"/>
              <a:t>It </a:t>
            </a:r>
            <a:r>
              <a:rPr lang="en-US" dirty="0"/>
              <a:t>Matters!</a:t>
            </a:r>
          </a:p>
        </p:txBody>
      </p:sp>
      <p:sp>
        <p:nvSpPr>
          <p:cNvPr id="3" name="Content Placeholder 2"/>
          <p:cNvSpPr>
            <a:spLocks noGrp="1"/>
          </p:cNvSpPr>
          <p:nvPr>
            <p:ph idx="1"/>
          </p:nvPr>
        </p:nvSpPr>
        <p:spPr/>
        <p:txBody>
          <a:bodyPr/>
          <a:lstStyle/>
          <a:p>
            <a:pPr lvl="0"/>
            <a:r>
              <a:rPr lang="en-US" dirty="0" smtClean="0"/>
              <a:t>Helps </a:t>
            </a:r>
            <a:r>
              <a:rPr lang="en-US" dirty="0"/>
              <a:t>prevent VBA from making </a:t>
            </a:r>
            <a:r>
              <a:rPr lang="en-US" dirty="0" smtClean="0"/>
              <a:t>overpayments </a:t>
            </a:r>
            <a:r>
              <a:rPr lang="en-US" dirty="0"/>
              <a:t>to deceased beneficiaries</a:t>
            </a:r>
            <a:r>
              <a:rPr lang="en-US" dirty="0" smtClean="0"/>
              <a:t> </a:t>
            </a:r>
            <a:r>
              <a:rPr lang="en-US" dirty="0"/>
              <a:t>that VBA cannot </a:t>
            </a:r>
            <a:r>
              <a:rPr lang="en-US" dirty="0" smtClean="0"/>
              <a:t>recover</a:t>
            </a:r>
            <a:endParaRPr lang="en-US" dirty="0"/>
          </a:p>
          <a:p>
            <a:r>
              <a:rPr lang="en-US" dirty="0" smtClean="0"/>
              <a:t>Provides </a:t>
            </a:r>
            <a:r>
              <a:rPr lang="en-US" dirty="0"/>
              <a:t>cost-saving input into Omnibus Budget Reconciliation Act of </a:t>
            </a:r>
            <a:r>
              <a:rPr lang="en-US" dirty="0" smtClean="0"/>
              <a:t>1990 (</a:t>
            </a:r>
            <a:r>
              <a:rPr lang="en-US" dirty="0" err="1" smtClean="0"/>
              <a:t>OBRA</a:t>
            </a:r>
            <a:r>
              <a:rPr lang="en-US" dirty="0" smtClean="0"/>
              <a:t>) </a:t>
            </a:r>
            <a:r>
              <a:rPr lang="en-US" dirty="0"/>
              <a:t>reporting for the PMC</a:t>
            </a:r>
          </a:p>
        </p:txBody>
      </p:sp>
      <p:pic>
        <p:nvPicPr>
          <p:cNvPr id="9" name="Content Placeholder 8" descr="Imprint from the upper left of a government check with the words United States Treasury, the Treasury Seal, and the uppoer portion of the Statue of Liberty with head and torch" title="Government check imprint"/>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76800" y="1693314"/>
            <a:ext cx="3810000" cy="214122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48482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pPr lvl="0"/>
            <a:r>
              <a:rPr lang="en-US" dirty="0"/>
              <a:t>Process an 820 series work item.</a:t>
            </a:r>
          </a:p>
          <a:p>
            <a:pPr lvl="1"/>
            <a:r>
              <a:rPr lang="en-US" dirty="0"/>
              <a:t>Determine which 820 series work item was received. </a:t>
            </a:r>
          </a:p>
          <a:p>
            <a:pPr lvl="1"/>
            <a:r>
              <a:rPr lang="en-US" dirty="0"/>
              <a:t>Determine the appropriate steps to process the 820 series work item. </a:t>
            </a:r>
          </a:p>
          <a:p>
            <a:pPr lvl="1"/>
            <a:r>
              <a:rPr lang="en-US" dirty="0"/>
              <a:t>Perform the required actions to process the 820 series work item. </a:t>
            </a:r>
          </a:p>
          <a:p>
            <a:pPr lvl="1"/>
            <a:r>
              <a:rPr lang="en-US" dirty="0"/>
              <a:t>Create notification </a:t>
            </a:r>
            <a:r>
              <a:rPr lang="en-US" dirty="0" smtClean="0"/>
              <a:t>letter, if applicable.</a:t>
            </a:r>
            <a:endParaRPr lang="en-US" dirty="0"/>
          </a:p>
          <a:p>
            <a:pPr lvl="1"/>
            <a:r>
              <a:rPr lang="en-US" dirty="0"/>
              <a:t>Submit the outcomes of the 820 series work item to the Authorizer.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319715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a:t>
            </a:r>
            <a:endParaRPr lang="en-US" dirty="0"/>
          </a:p>
        </p:txBody>
      </p:sp>
      <p:pic>
        <p:nvPicPr>
          <p:cNvPr id="7" name="Content Placeholder 6" descr="Vertical flowchart showing the six phases of the PMC VSR course with the corresponding posttests. Phase 6 Knowledge Check is highlighted. From the top, the phases are: Phase 1, Mandatory Training; Phase 2, PMC VSR Foundation; Phase 3, PMC VSR Resources; Phase 4, Introduction to Pension Management; Phase 5, Stages of Claim; and Phase 6, Processing Claims." title="PMC VSR Phase 6 Knowledge Check Diagram"/>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2066" y="1447800"/>
            <a:ext cx="3319868" cy="4525963"/>
          </a:xfrm>
        </p:spPr>
      </p:pic>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Process 820 Series Work Items (Notice of Death)</a:t>
            </a:r>
            <a:endParaRPr lang="en-US" sz="1400" dirty="0">
              <a:solidFill>
                <a:schemeClr val="bg1"/>
              </a:solidFill>
            </a:endParaRPr>
          </a:p>
        </p:txBody>
      </p:sp>
      <p:sp>
        <p:nvSpPr>
          <p:cNvPr id="6" name="Date Placeholder 5"/>
          <p:cNvSpPr>
            <a:spLocks noGrp="1"/>
          </p:cNvSpPr>
          <p:nvPr>
            <p:ph type="dt" sz="half" idx="10"/>
          </p:nvPr>
        </p:nvSpPr>
        <p:spPr/>
        <p:txBody>
          <a:bodyPr/>
          <a:lstStyle/>
          <a:p>
            <a:r>
              <a:rPr lang="en-US" smtClean="0"/>
              <a:t>8/21/2017</a:t>
            </a:r>
            <a:endParaRPr lang="en-US" dirty="0"/>
          </a:p>
        </p:txBody>
      </p:sp>
    </p:spTree>
    <p:extLst>
      <p:ext uri="{BB962C8B-B14F-4D97-AF65-F5344CB8AC3E}">
        <p14:creationId xmlns:p14="http://schemas.microsoft.com/office/powerpoint/2010/main" val="1394394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0D1B2101C81B4FAAE93BAF8CBD5771" ma:contentTypeVersion="0" ma:contentTypeDescription="Create a new document." ma:contentTypeScope="" ma:versionID="f354e12e09db2adbc84ddcf777b44616">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2.xml><?xml version="1.0" encoding="utf-8"?>
<ds:datastoreItem xmlns:ds="http://schemas.openxmlformats.org/officeDocument/2006/customXml" ds:itemID="{BEFA656E-F754-4884-944D-49E69464A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E589B4C-95E5-4A69-A5B6-12ACA6FFF17A}">
  <ds:schemaRefs>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20333</TotalTime>
  <Words>2313</Words>
  <Application>Microsoft Office PowerPoint</Application>
  <PresentationFormat>On-screen Show (4:3)</PresentationFormat>
  <Paragraphs>345</Paragraphs>
  <Slides>43</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Courier New</vt:lpstr>
      <vt:lpstr>1_Office Theme</vt:lpstr>
      <vt:lpstr>Lesson 16: Process 820 Series Work Items (Notice of Death)</vt:lpstr>
      <vt:lpstr>You Are Here</vt:lpstr>
      <vt:lpstr>Definition Reminder: 800 Series Work Items</vt:lpstr>
      <vt:lpstr>Scenario—820 Series Work Item</vt:lpstr>
      <vt:lpstr>Characteristics of 820 Series  Work Item Processing</vt:lpstr>
      <vt:lpstr>820 Series Work Item Claim Labels</vt:lpstr>
      <vt:lpstr>Why It Matters!</vt:lpstr>
      <vt:lpstr>Lesson Objectives</vt:lpstr>
      <vt:lpstr>Knowledge Check </vt:lpstr>
      <vt:lpstr>Lesson Overview</vt:lpstr>
      <vt:lpstr>Demonstration Example Work Item 1— Process an 820-833C SSA Death C&amp;P Matched</vt:lpstr>
      <vt:lpstr>Example Work Item 1— Determine Which 820 Series Work Item Was Received</vt:lpstr>
      <vt:lpstr>Example Work Item 1— Determine the Appropriate Steps to Process the  820-833C Work Item</vt:lpstr>
      <vt:lpstr>Example Work Item 1— Perform the Required Actions to Process the  820-833C Work Item</vt:lpstr>
      <vt:lpstr>Example Work Item 1— Process the FNOD</vt:lpstr>
      <vt:lpstr>Example Work Item 1— Prepare Contemporaneous Notice</vt:lpstr>
      <vt:lpstr>Demonstration Example Work Item 2— Process an 820-833A SSA Death DOB Mismatch</vt:lpstr>
      <vt:lpstr>Example Work Item 2—Determine Which  820 Series Work Item Was Received</vt:lpstr>
      <vt:lpstr>Example Work Item 2—Determine the  Appropriate Steps to Process the 820-833A Work Item</vt:lpstr>
      <vt:lpstr>Example Work Item 2—Perform the Required Actions to Process the 820-833A Work Item</vt:lpstr>
      <vt:lpstr>Example Work Item 2— Generate Award Adjustment</vt:lpstr>
      <vt:lpstr>Example Work Item 2— Prepare Contemporaneous Notice</vt:lpstr>
      <vt:lpstr>Example Work Item 2—Submit the Outcomes  of the 820-833A Work Item to the Authorizer</vt:lpstr>
      <vt:lpstr>Demonstration Example Work Item 3— Process an 820-738 FNOD Vet Married to Vet</vt:lpstr>
      <vt:lpstr>Example Work Item 3—Determine Which  820 Series Work Item Was Received</vt:lpstr>
      <vt:lpstr>Example Work Item 3—Determine the  Appropriate Steps to Process the 820-738 Work Item</vt:lpstr>
      <vt:lpstr>Example Work Item 3—Perform the Required Actions to Process the 820-738 Work Item</vt:lpstr>
      <vt:lpstr>Example Work Item 3— Generate Award Adjustment</vt:lpstr>
      <vt:lpstr>Example Work Item 3—Submit the Outcomes  of the 820-738 Work Item to the Authorizer</vt:lpstr>
      <vt:lpstr>820 Series (Notice of Death) Work Items— Document for OBRA Reporting</vt:lpstr>
      <vt:lpstr>Guided Practice Exercise Overview (1 of 2)</vt:lpstr>
      <vt:lpstr>Guided Practice Exercise Overview (2 of 2)</vt:lpstr>
      <vt:lpstr>Guided Practice Exercise Example Work Item 4—Process an 820-833C Work Item</vt:lpstr>
      <vt:lpstr>Example Work Item 4— Determine Which 820 Series Work Item Was Received</vt:lpstr>
      <vt:lpstr>Example Work Item 4— Determine the Appropriate Steps to Process the 820-833C  Work Item (1 of 2)</vt:lpstr>
      <vt:lpstr>Example Work Item 4— Determine the Appropriate Steps to Process the 820-833C  Work Item (2 of 2)</vt:lpstr>
      <vt:lpstr>Example Work Item 4— Perform the Required Actions to Process the 820-833C Work Item</vt:lpstr>
      <vt:lpstr>Example Work Item 4— Prepare Contemporaneous Notice</vt:lpstr>
      <vt:lpstr>Example Work Item 4—Submit the Outcomes  of the 820-833C Work Item to the Authorizer</vt:lpstr>
      <vt:lpstr>Questions?</vt:lpstr>
      <vt:lpstr>Lesson Summary (1 of 2) </vt:lpstr>
      <vt:lpstr>Lesson Summary (2 of 2)</vt:lpstr>
      <vt:lpstr>What’s Next? </vt:lpstr>
    </vt:vector>
  </TitlesOfParts>
  <Company>Department of Veterans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16: Process 820 Series Work Items (Notice of Death)</dc:title>
  <dc:creator>Pension and Fiduciary Service</dc:creator>
  <cp:lastModifiedBy>Virnig, Lori B</cp:lastModifiedBy>
  <cp:revision>398</cp:revision>
  <cp:lastPrinted>2014-12-11T15:38:44Z</cp:lastPrinted>
  <dcterms:created xsi:type="dcterms:W3CDTF">2014-09-26T18:35:36Z</dcterms:created>
  <dcterms:modified xsi:type="dcterms:W3CDTF">2017-09-28T13:57:05Z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0x010100F00D1B2101C81B4FAAE93BAF8CBD5771</vt:lpwstr>
  </property>
</Properties>
</file>