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7" r:id="rId6"/>
    <p:sldId id="268" r:id="rId7"/>
    <p:sldId id="274" r:id="rId8"/>
    <p:sldId id="310" r:id="rId9"/>
    <p:sldId id="311" r:id="rId10"/>
    <p:sldId id="313" r:id="rId11"/>
    <p:sldId id="269" r:id="rId12"/>
    <p:sldId id="306" r:id="rId13"/>
    <p:sldId id="307" r:id="rId14"/>
    <p:sldId id="308" r:id="rId15"/>
    <p:sldId id="312" r:id="rId16"/>
    <p:sldId id="317" r:id="rId17"/>
    <p:sldId id="260" r:id="rId18"/>
    <p:sldId id="276" r:id="rId19"/>
    <p:sldId id="261" r:id="rId20"/>
    <p:sldId id="280" r:id="rId21"/>
    <p:sldId id="281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03" r:id="rId34"/>
    <p:sldId id="305" r:id="rId35"/>
    <p:sldId id="304" r:id="rId36"/>
    <p:sldId id="265" r:id="rId37"/>
    <p:sldId id="292" r:id="rId38"/>
    <p:sldId id="293" r:id="rId39"/>
    <p:sldId id="294" r:id="rId40"/>
    <p:sldId id="298" r:id="rId41"/>
    <p:sldId id="295" r:id="rId42"/>
    <p:sldId id="296" r:id="rId43"/>
    <p:sldId id="299" r:id="rId44"/>
    <p:sldId id="297" r:id="rId45"/>
    <p:sldId id="300" r:id="rId46"/>
    <p:sldId id="301" r:id="rId47"/>
    <p:sldId id="302" r:id="rId48"/>
    <p:sldId id="270" r:id="rId49"/>
    <p:sldId id="266" r:id="rId50"/>
    <p:sldId id="277" r:id="rId51"/>
    <p:sldId id="278" r:id="rId52"/>
    <p:sldId id="264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hannon, Christa L" initials="BCL" lastIdx="1" clrIdx="0">
    <p:extLst>
      <p:ext uri="{19B8F6BF-5375-455C-9EA6-DF929625EA0E}">
        <p15:presenceInfo xmlns:p15="http://schemas.microsoft.com/office/powerpoint/2012/main" userId="S-1-5-21-560238246-503670158-341402209-12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1E7"/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269" autoAdjust="0"/>
  </p:normalViewPr>
  <p:slideViewPr>
    <p:cSldViewPr>
      <p:cViewPr varScale="1">
        <p:scale>
          <a:sx n="81" d="100"/>
          <a:sy n="81" d="100"/>
        </p:scale>
        <p:origin x="102" y="25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4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7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5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08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64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53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3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46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72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1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82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31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14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16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9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5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5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3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9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2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smtClean="0"/>
              <a:t>Process New or Reconsidered Claims</a:t>
            </a:r>
            <a:endParaRPr lang="en-US" sz="14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6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447800"/>
            <a:ext cx="4038600" cy="45720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2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 smtClean="0"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0374" y="1600200"/>
            <a:ext cx="8074025" cy="44958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8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1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1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/>
          <a:lstStyle/>
          <a:p>
            <a:r>
              <a:rPr lang="en-US" dirty="0" smtClean="0"/>
              <a:t>Lesson 9: Process New or Reconsidered Claims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PMC VSR Advanced Core Course</a:t>
            </a:r>
          </a:p>
          <a:p>
            <a:r>
              <a:rPr lang="en-US" b="1" dirty="0" smtClean="0"/>
              <a:t>Phase 6: </a:t>
            </a:r>
            <a:r>
              <a:rPr lang="en-US" b="1" smtClean="0"/>
              <a:t>Processing </a:t>
            </a:r>
            <a:r>
              <a:rPr lang="en-US" b="1" smtClean="0"/>
              <a:t>Claims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/>
              <a:t>Process New or Reconsidered Claims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New or </a:t>
            </a:r>
            <a:br>
              <a:rPr lang="en-US" dirty="0"/>
            </a:br>
            <a:r>
              <a:rPr lang="en-US" dirty="0"/>
              <a:t>Reconsidered </a:t>
            </a:r>
            <a:r>
              <a:rPr lang="en-US" dirty="0" smtClean="0"/>
              <a:t>Claims (</a:t>
            </a:r>
            <a:r>
              <a:rPr lang="en-US" dirty="0"/>
              <a:t>2 of 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PMC VSRs should do the following to distinguish between </a:t>
            </a:r>
            <a:r>
              <a:rPr lang="en-US" b="1" dirty="0"/>
              <a:t>new</a:t>
            </a:r>
            <a:r>
              <a:rPr lang="en-US" dirty="0"/>
              <a:t> claims or </a:t>
            </a:r>
            <a:r>
              <a:rPr lang="en-US" b="1" dirty="0"/>
              <a:t>reconsidered</a:t>
            </a:r>
            <a:r>
              <a:rPr lang="en-US" dirty="0"/>
              <a:t> claims: </a:t>
            </a:r>
          </a:p>
          <a:p>
            <a:pPr lvl="1"/>
            <a:r>
              <a:rPr lang="en-US" dirty="0"/>
              <a:t>Confirm the EP is not for an original claim</a:t>
            </a:r>
          </a:p>
          <a:p>
            <a:pPr lvl="1"/>
            <a:r>
              <a:rPr lang="en-US" dirty="0"/>
              <a:t>Check the date of decision notice, date of claim, or date of development letter of previously denied claim to determine time limits</a:t>
            </a:r>
          </a:p>
          <a:p>
            <a:pPr lvl="1"/>
            <a:r>
              <a:rPr lang="en-US" dirty="0"/>
              <a:t>Look in </a:t>
            </a:r>
            <a:r>
              <a:rPr lang="en-US" dirty="0" err="1"/>
              <a:t>eFolder</a:t>
            </a:r>
            <a:r>
              <a:rPr lang="en-US" dirty="0"/>
              <a:t> at evidence and letters for previously denied claim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9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Activity—Distinguishing New </a:t>
            </a:r>
            <a:br>
              <a:rPr lang="en-US" dirty="0" smtClean="0"/>
            </a:br>
            <a:r>
              <a:rPr lang="en-US" dirty="0" smtClean="0"/>
              <a:t>or Reconsidered Claims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Instructions: </a:t>
            </a:r>
          </a:p>
          <a:p>
            <a:pPr lvl="1"/>
            <a:r>
              <a:rPr lang="en-US" dirty="0"/>
              <a:t>Access CPKM to use M21-1 to complete the activity.</a:t>
            </a:r>
          </a:p>
          <a:p>
            <a:pPr lvl="1"/>
            <a:r>
              <a:rPr lang="en-US" dirty="0" smtClean="0"/>
              <a:t>Work in assigned group.</a:t>
            </a:r>
            <a:endParaRPr lang="en-US" dirty="0"/>
          </a:p>
          <a:p>
            <a:pPr lvl="1"/>
            <a:r>
              <a:rPr lang="en-US" dirty="0" smtClean="0"/>
              <a:t>Read </a:t>
            </a:r>
            <a:r>
              <a:rPr lang="en-US" dirty="0"/>
              <a:t>the </a:t>
            </a:r>
            <a:r>
              <a:rPr lang="en-US" dirty="0" smtClean="0"/>
              <a:t>scenarios from the worksheet.</a:t>
            </a:r>
            <a:endParaRPr lang="en-US" dirty="0"/>
          </a:p>
          <a:p>
            <a:pPr lvl="1"/>
            <a:r>
              <a:rPr lang="en-US" dirty="0" smtClean="0"/>
              <a:t>Determine for each scenario whether it is a new or reconsidered claim.</a:t>
            </a:r>
            <a:endParaRPr lang="en-US" dirty="0"/>
          </a:p>
          <a:p>
            <a:pPr lvl="1"/>
            <a:r>
              <a:rPr lang="en-US" dirty="0"/>
              <a:t>Record your answers on the worksheet provided.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one person </a:t>
            </a:r>
            <a:r>
              <a:rPr lang="en-US" dirty="0" smtClean="0"/>
              <a:t>to </a:t>
            </a:r>
            <a:r>
              <a:rPr lang="en-US" dirty="0"/>
              <a:t>present </a:t>
            </a:r>
            <a:r>
              <a:rPr lang="en-US" dirty="0" smtClean="0"/>
              <a:t>your group’s findings</a:t>
            </a:r>
            <a:r>
              <a:rPr lang="en-US" dirty="0"/>
              <a:t>. </a:t>
            </a:r>
          </a:p>
          <a:p>
            <a:r>
              <a:rPr lang="en-US" dirty="0"/>
              <a:t>Time allowed: 10 min.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9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Activity—Distinguishing New or </a:t>
            </a:r>
            <a:br>
              <a:rPr lang="en-US" dirty="0" smtClean="0"/>
            </a:br>
            <a:r>
              <a:rPr lang="en-US" dirty="0" smtClean="0"/>
              <a:t>Reconsidered Claims </a:t>
            </a:r>
            <a:r>
              <a:rPr lang="en-US" dirty="0"/>
              <a:t>Answers (1 of 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Scenario 1</a:t>
            </a:r>
            <a:endParaRPr lang="en-US" dirty="0"/>
          </a:p>
          <a:p>
            <a:pPr lvl="1"/>
            <a:r>
              <a:rPr lang="en-US" i="1" dirty="0" smtClean="0"/>
              <a:t>Reconsidered</a:t>
            </a:r>
            <a:endParaRPr lang="en-US" i="1" dirty="0"/>
          </a:p>
          <a:p>
            <a:pPr lvl="0"/>
            <a:r>
              <a:rPr lang="en-US" dirty="0" smtClean="0"/>
              <a:t>Scenario 2</a:t>
            </a:r>
            <a:endParaRPr lang="en-US" dirty="0"/>
          </a:p>
          <a:p>
            <a:pPr lvl="1"/>
            <a:r>
              <a:rPr lang="en-US" i="1" dirty="0" smtClean="0"/>
              <a:t>New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2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Activity—Distinguishing New or </a:t>
            </a:r>
            <a:br>
              <a:rPr lang="en-US" dirty="0" smtClean="0"/>
            </a:br>
            <a:r>
              <a:rPr lang="en-US" dirty="0" smtClean="0"/>
              <a:t>Reconsidered Claims </a:t>
            </a:r>
            <a:r>
              <a:rPr lang="en-US" dirty="0"/>
              <a:t>Answers </a:t>
            </a:r>
            <a:r>
              <a:rPr lang="en-US" dirty="0" smtClean="0"/>
              <a:t>(2 </a:t>
            </a:r>
            <a:r>
              <a:rPr lang="en-US" dirty="0"/>
              <a:t>of 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Scenario 3</a:t>
            </a:r>
            <a:endParaRPr lang="en-US" dirty="0"/>
          </a:p>
          <a:p>
            <a:pPr lvl="1"/>
            <a:r>
              <a:rPr lang="en-US" i="1" dirty="0" smtClean="0"/>
              <a:t>Reconsidered</a:t>
            </a:r>
            <a:endParaRPr lang="en-US" i="1" dirty="0"/>
          </a:p>
          <a:p>
            <a:pPr lvl="0"/>
            <a:r>
              <a:rPr lang="en-US" dirty="0" smtClean="0"/>
              <a:t>Scenario 4</a:t>
            </a:r>
            <a:endParaRPr lang="en-US" dirty="0"/>
          </a:p>
          <a:p>
            <a:pPr lvl="1"/>
            <a:r>
              <a:rPr lang="en-US" i="1" dirty="0" smtClean="0"/>
              <a:t>Reconsidered</a:t>
            </a:r>
          </a:p>
          <a:p>
            <a:r>
              <a:rPr lang="en-US" dirty="0" smtClean="0"/>
              <a:t>Scenario 5</a:t>
            </a:r>
          </a:p>
          <a:p>
            <a:pPr lvl="1"/>
            <a:r>
              <a:rPr lang="en-US" i="1" dirty="0" smtClean="0"/>
              <a:t>New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9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Processing </a:t>
            </a:r>
            <a:r>
              <a:rPr lang="en-US" dirty="0" smtClean="0"/>
              <a:t>New </a:t>
            </a:r>
            <a:br>
              <a:rPr lang="en-US" dirty="0" smtClean="0"/>
            </a:br>
            <a:r>
              <a:rPr lang="en-US" dirty="0" smtClean="0"/>
              <a:t>or Reconsidered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Many of the steps required to process </a:t>
            </a:r>
            <a:r>
              <a:rPr lang="en-US" dirty="0" smtClean="0"/>
              <a:t>new or reconsidered claims </a:t>
            </a:r>
            <a:r>
              <a:rPr lang="en-US" dirty="0"/>
              <a:t>are done simultaneously by </a:t>
            </a:r>
            <a:r>
              <a:rPr lang="en-US" dirty="0" smtClean="0"/>
              <a:t>PMC VSRs </a:t>
            </a:r>
            <a:r>
              <a:rPr lang="en-US" dirty="0"/>
              <a:t>in the </a:t>
            </a:r>
            <a:r>
              <a:rPr lang="en-US" dirty="0" smtClean="0"/>
              <a:t>field.</a:t>
            </a:r>
            <a:endParaRPr lang="en-US" dirty="0"/>
          </a:p>
          <a:p>
            <a:r>
              <a:rPr lang="en-US" dirty="0"/>
              <a:t>For the purpose of instruction, the steps are broken out </a:t>
            </a:r>
            <a:r>
              <a:rPr lang="en-US" dirty="0" smtClean="0"/>
              <a:t>individually.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3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Demonstration—</a:t>
            </a:r>
            <a:r>
              <a:rPr lang="en-US" dirty="0"/>
              <a:t>Instructor processes a claim from start to finish with opportunities for questions.</a:t>
            </a:r>
          </a:p>
          <a:p>
            <a:r>
              <a:rPr lang="en-US" b="1" dirty="0"/>
              <a:t>Guided</a:t>
            </a:r>
            <a:r>
              <a:rPr lang="en-US" dirty="0"/>
              <a:t> </a:t>
            </a:r>
            <a:r>
              <a:rPr lang="en-US" b="1" dirty="0"/>
              <a:t>Practice—</a:t>
            </a:r>
            <a:r>
              <a:rPr lang="en-US" dirty="0"/>
              <a:t>Trainees process a claim with questions and feedback/remediation.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9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</a:t>
            </a:r>
            <a:r>
              <a:rPr lang="en-US" dirty="0"/>
              <a:t>Claim 1—Process </a:t>
            </a:r>
            <a:r>
              <a:rPr lang="en-US" dirty="0" smtClean="0"/>
              <a:t>New or Reconsidered Claims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447800"/>
            <a:ext cx="4038601" cy="4525963"/>
          </a:xfrm>
        </p:spPr>
        <p:txBody>
          <a:bodyPr/>
          <a:lstStyle/>
          <a:p>
            <a:r>
              <a:rPr lang="en-US" dirty="0" smtClean="0"/>
              <a:t>Demonstration Claim 1—</a:t>
            </a:r>
          </a:p>
          <a:p>
            <a:pPr lvl="1"/>
            <a:r>
              <a:rPr lang="en-US" dirty="0" smtClean="0"/>
              <a:t>{Name}</a:t>
            </a:r>
          </a:p>
          <a:p>
            <a:pPr lvl="1"/>
            <a:r>
              <a:rPr lang="en-US" dirty="0" smtClean="0"/>
              <a:t>{Other information}</a:t>
            </a:r>
            <a:endParaRPr lang="en-US" dirty="0"/>
          </a:p>
        </p:txBody>
      </p:sp>
      <p:pic>
        <p:nvPicPr>
          <p:cNvPr id="9" name="Content Placeholder 8" descr="Indicates you should demonstrate an action" title="Demo Icon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81" y="1866181"/>
            <a:ext cx="3735238" cy="37352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6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1—Recognize Indicators of a </a:t>
            </a:r>
            <a:br>
              <a:rPr lang="en-US" dirty="0" smtClean="0"/>
            </a:br>
            <a:r>
              <a:rPr lang="en-US" dirty="0" smtClean="0"/>
              <a:t>New or Reconsidered </a:t>
            </a:r>
            <a:r>
              <a:rPr lang="en-US" dirty="0"/>
              <a:t>Claim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447800"/>
            <a:ext cx="4038601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Prescribed </a:t>
            </a:r>
            <a:r>
              <a:rPr lang="en-US" dirty="0"/>
              <a:t>VA forms, as needed</a:t>
            </a:r>
          </a:p>
          <a:p>
            <a:pPr lvl="0"/>
            <a:r>
              <a:rPr lang="en-US" dirty="0"/>
              <a:t>EP 127, 137, 165, 167, 150/157, 297</a:t>
            </a:r>
          </a:p>
        </p:txBody>
      </p:sp>
      <p:pic>
        <p:nvPicPr>
          <p:cNvPr id="9" name="Content Placeholder 8" descr="Indicates you should demonstrate an action" title="Demo Icon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81" y="1866181"/>
            <a:ext cx="3735238" cy="37352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8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</a:t>
            </a:r>
            <a:r>
              <a:rPr lang="en-US" dirty="0" smtClean="0"/>
              <a:t>1—Confirm Claim Characteristics </a:t>
            </a:r>
            <a:br>
              <a:rPr lang="en-US" dirty="0" smtClean="0"/>
            </a:br>
            <a:r>
              <a:rPr lang="en-US" dirty="0" smtClean="0"/>
              <a:t>Assigned by Claims Assistant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8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Refraining From or Discontinuing Assistance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M21-1 I.1.A.3.b (Refraining From or Discontinuing Assistance)</a:t>
            </a:r>
          </a:p>
          <a:p>
            <a:r>
              <a:rPr lang="en-US" dirty="0"/>
              <a:t>Lack of qualifying service, Veteran status, or legal eligibility</a:t>
            </a:r>
          </a:p>
          <a:p>
            <a:r>
              <a:rPr lang="en-US" dirty="0"/>
              <a:t>Claims that are inherently incredible or clearly lack merit</a:t>
            </a:r>
          </a:p>
          <a:p>
            <a:r>
              <a:rPr lang="en-US" dirty="0"/>
              <a:t>Request for a benefit to which the claimant is not entitled as a matter of law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1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pic>
        <p:nvPicPr>
          <p:cNvPr id="7" name="Content Placeholder 6" descr="Vertical flowchart showing the six phases of the PMC VSR course and highlighting Phase 6. From the top, the phases are: Phase 1, Mandatory Training; Phase 2, PMC VSR Foundation; Phase 3, PMC VSR Resources; Phase 4, Introduction to Pension Management; Phase 5, Stages; and Phase 6, Processing Claims.  &#10;" title="MC VSR Phase 6—Processing Claims Diagram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95" y="914400"/>
            <a:ext cx="2494610" cy="50278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1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</a:t>
            </a:r>
            <a:r>
              <a:rPr lang="en-US" dirty="0" smtClean="0"/>
              <a:t>1—Screen Claim for Lack of Eligibility</a:t>
            </a:r>
            <a:br>
              <a:rPr lang="en-US" dirty="0" smtClean="0"/>
            </a:br>
            <a:r>
              <a:rPr lang="en-US" dirty="0" smtClean="0"/>
              <a:t>(to Determine if Claim may be </a:t>
            </a:r>
            <a:br>
              <a:rPr lang="en-US" dirty="0" smtClean="0"/>
            </a:br>
            <a:r>
              <a:rPr lang="en-US" dirty="0" smtClean="0"/>
              <a:t>Denied without Development)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Claim </a:t>
            </a:r>
            <a:r>
              <a:rPr lang="en-US" dirty="0" smtClean="0"/>
              <a:t>1—Identify Missing </a:t>
            </a:r>
            <a:br>
              <a:rPr lang="en-US" dirty="0" smtClean="0"/>
            </a:br>
            <a:r>
              <a:rPr lang="en-US" dirty="0" smtClean="0"/>
              <a:t>Information/Evidence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53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Claim </a:t>
            </a:r>
            <a:r>
              <a:rPr lang="en-US" dirty="0" smtClean="0"/>
              <a:t>1—Develop for </a:t>
            </a:r>
            <a:br>
              <a:rPr lang="en-US" dirty="0" smtClean="0"/>
            </a:br>
            <a:r>
              <a:rPr lang="en-US" dirty="0" smtClean="0"/>
              <a:t>Missing Information/Evidence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4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</a:t>
            </a:r>
            <a:r>
              <a:rPr lang="en-US" dirty="0" smtClean="0"/>
              <a:t>1—Determine Entitlement to</a:t>
            </a:r>
            <a:br>
              <a:rPr lang="en-US" dirty="0" smtClean="0"/>
            </a:br>
            <a:r>
              <a:rPr lang="en-US" dirty="0" smtClean="0"/>
              <a:t>New or Reconsidered Claims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78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</a:t>
            </a:r>
            <a:r>
              <a:rPr lang="en-US" dirty="0" smtClean="0"/>
              <a:t>1—Determine if Claim Should Be</a:t>
            </a:r>
            <a:br>
              <a:rPr lang="en-US" dirty="0" smtClean="0"/>
            </a:br>
            <a:r>
              <a:rPr lang="en-US" dirty="0" smtClean="0"/>
              <a:t>Submitted to Rating Activity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8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</a:t>
            </a:r>
            <a:r>
              <a:rPr lang="en-US" dirty="0" smtClean="0"/>
              <a:t>1—Decide the Award Action for </a:t>
            </a:r>
            <a:br>
              <a:rPr lang="en-US" dirty="0" smtClean="0"/>
            </a:br>
            <a:r>
              <a:rPr lang="en-US" dirty="0" smtClean="0"/>
              <a:t>New or Reconsidered Claims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53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</a:t>
            </a:r>
            <a:r>
              <a:rPr lang="en-US" dirty="0" smtClean="0"/>
              <a:t>1—Prepare a Decision Notice for</a:t>
            </a:r>
            <a:br>
              <a:rPr lang="en-US" dirty="0" smtClean="0"/>
            </a:br>
            <a:r>
              <a:rPr lang="en-US" dirty="0" smtClean="0"/>
              <a:t>New or Reconsidered Claims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55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Claim </a:t>
            </a:r>
            <a:r>
              <a:rPr lang="en-US" dirty="0" smtClean="0"/>
              <a:t>1—Submit the Claim to</a:t>
            </a:r>
            <a:br>
              <a:rPr lang="en-US" dirty="0" smtClean="0"/>
            </a:br>
            <a:r>
              <a:rPr lang="en-US" dirty="0" smtClean="0"/>
              <a:t> the Authorizer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3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Credit in ASPEN</a:t>
            </a:r>
            <a:endParaRPr lang="en-US" dirty="0"/>
          </a:p>
        </p:txBody>
      </p:sp>
      <p:pic>
        <p:nvPicPr>
          <p:cNvPr id="10" name="Content Placeholder 9" descr="Indicates you should demonstrate an action" title="Demo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1" y="1843162"/>
            <a:ext cx="3735238" cy="37352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0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 Exercise Overview (1 of 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Instructions:</a:t>
            </a:r>
          </a:p>
          <a:p>
            <a:pPr lvl="1"/>
            <a:r>
              <a:rPr lang="en-US" dirty="0" smtClean="0"/>
              <a:t>Process Claim 2 from beginning to end.</a:t>
            </a:r>
            <a:endParaRPr lang="en-US" dirty="0"/>
          </a:p>
          <a:p>
            <a:pPr lvl="1"/>
            <a:r>
              <a:rPr lang="en-US" dirty="0"/>
              <a:t>Use the job aids, references, and systems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Select a partner before beginning the exercise to confer with after completing each step individually.</a:t>
            </a:r>
          </a:p>
          <a:p>
            <a:pPr lvl="1"/>
            <a:r>
              <a:rPr lang="en-US" dirty="0" smtClean="0"/>
              <a:t>Consult with instructors for assistance. </a:t>
            </a:r>
            <a:endParaRPr lang="en-US" dirty="0"/>
          </a:p>
          <a:p>
            <a:pPr lvl="1"/>
            <a:r>
              <a:rPr lang="en-US" dirty="0"/>
              <a:t>Be prepared to discuss your </a:t>
            </a:r>
            <a:r>
              <a:rPr lang="en-US" dirty="0" smtClean="0"/>
              <a:t>results with the class.</a:t>
            </a:r>
          </a:p>
          <a:p>
            <a:pPr lvl="1"/>
            <a:r>
              <a:rPr lang="en-US" dirty="0" smtClean="0"/>
              <a:t>Take credit in ASPEN at the completion of the exercise.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5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Program Benefits and Eligibility (PMC VSR)</a:t>
            </a:r>
          </a:p>
          <a:p>
            <a:pPr lvl="0"/>
            <a:r>
              <a:rPr lang="en-US" dirty="0"/>
              <a:t>Processing Claims (PMC VSR)</a:t>
            </a:r>
          </a:p>
          <a:p>
            <a:pPr lvl="0"/>
            <a:r>
              <a:rPr lang="en-US" dirty="0"/>
              <a:t>VBA Applications (PMC VSR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Income Counting and Net Worth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4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 Exercise Overview </a:t>
            </a:r>
            <a:r>
              <a:rPr lang="en-US" dirty="0" smtClean="0"/>
              <a:t>(2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exercise includes the following parts of the claim process: </a:t>
            </a:r>
          </a:p>
          <a:p>
            <a:pPr lvl="1"/>
            <a:r>
              <a:rPr lang="en-US" dirty="0" smtClean="0"/>
              <a:t>Recognize indicators of a new or reconsidered claim</a:t>
            </a:r>
          </a:p>
          <a:p>
            <a:pPr lvl="1"/>
            <a:r>
              <a:rPr lang="en-US" dirty="0" smtClean="0"/>
              <a:t>Confirm claim characteristics assigned by claims assistant</a:t>
            </a:r>
          </a:p>
          <a:p>
            <a:pPr lvl="1"/>
            <a:r>
              <a:rPr lang="en-US" dirty="0" smtClean="0"/>
              <a:t>Screen for lack of eligibility</a:t>
            </a:r>
          </a:p>
          <a:p>
            <a:pPr lvl="1"/>
            <a:r>
              <a:rPr lang="en-US" dirty="0" smtClean="0"/>
              <a:t>Identify missing information/evidence</a:t>
            </a:r>
          </a:p>
          <a:p>
            <a:pPr lvl="1"/>
            <a:r>
              <a:rPr lang="en-US" dirty="0" smtClean="0"/>
              <a:t>Develop for missing information/evidence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89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 Exercise Overview </a:t>
            </a:r>
            <a:r>
              <a:rPr lang="en-US" dirty="0" smtClean="0"/>
              <a:t>(3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Determine entitlement to new or reconsidered claims</a:t>
            </a:r>
          </a:p>
          <a:p>
            <a:pPr lvl="1"/>
            <a:r>
              <a:rPr lang="en-US" dirty="0" smtClean="0"/>
              <a:t>Determine if claim should be submitted to rating activity</a:t>
            </a:r>
          </a:p>
          <a:p>
            <a:pPr lvl="1"/>
            <a:r>
              <a:rPr lang="en-US" dirty="0" smtClean="0"/>
              <a:t>Decide the award action </a:t>
            </a:r>
          </a:p>
          <a:p>
            <a:pPr lvl="1"/>
            <a:r>
              <a:rPr lang="en-US" dirty="0" smtClean="0"/>
              <a:t>Prepare a decision notice </a:t>
            </a:r>
          </a:p>
          <a:p>
            <a:pPr lvl="1"/>
            <a:r>
              <a:rPr lang="en-US" dirty="0" smtClean="0"/>
              <a:t>Submit the claim to the Authorizer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80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Guided Practice Exercise Claim 2—</a:t>
            </a:r>
            <a:br>
              <a:rPr lang="en-US" dirty="0" smtClean="0"/>
            </a:br>
            <a:r>
              <a:rPr lang="en-US" dirty="0" smtClean="0"/>
              <a:t>Process New or Reconsidered Claims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Guided Practice Exercise Claim 2:</a:t>
            </a:r>
          </a:p>
          <a:p>
            <a:pPr lvl="1"/>
            <a:r>
              <a:rPr lang="en-US" dirty="0" smtClean="0"/>
              <a:t>{Name}</a:t>
            </a:r>
          </a:p>
          <a:p>
            <a:pPr lvl="1"/>
            <a:r>
              <a:rPr lang="en-US" dirty="0" smtClean="0"/>
              <a:t>{Other information}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10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2—Recognize Indicators of a </a:t>
            </a:r>
            <a:br>
              <a:rPr lang="en-US" dirty="0" smtClean="0"/>
            </a:br>
            <a:r>
              <a:rPr lang="en-US" dirty="0" smtClean="0"/>
              <a:t>New or Reconsidered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/>
              <a:t>Perform the steps to recognize indicators of the claim for Claim 2. </a:t>
            </a:r>
          </a:p>
          <a:p>
            <a:pPr lvl="1"/>
            <a:r>
              <a:rPr lang="en-US" dirty="0"/>
              <a:t>Use the job aids, references, and systems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Confer with your partner.</a:t>
            </a:r>
            <a:endParaRPr lang="en-US" dirty="0"/>
          </a:p>
          <a:p>
            <a:pPr lvl="1"/>
            <a:r>
              <a:rPr lang="en-US" dirty="0"/>
              <a:t>Be prepared to discuss your </a:t>
            </a:r>
            <a:r>
              <a:rPr lang="en-US" dirty="0" smtClean="0"/>
              <a:t>results with the class.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</a:t>
            </a:r>
            <a:r>
              <a:rPr lang="en-US" altLang="en-US" dirty="0" smtClean="0"/>
              <a:t>5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77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2—Confirm Claim </a:t>
            </a:r>
            <a:r>
              <a:rPr lang="en-US" dirty="0" smtClean="0"/>
              <a:t>Characteristics</a:t>
            </a:r>
            <a:br>
              <a:rPr lang="en-US" dirty="0" smtClean="0"/>
            </a:br>
            <a:r>
              <a:rPr lang="en-US" dirty="0" smtClean="0"/>
              <a:t>Assigned </a:t>
            </a:r>
            <a:r>
              <a:rPr lang="en-US" dirty="0"/>
              <a:t>by Claims Assistant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/>
              <a:t>Perform the steps to confirm claim characteristics assigned by claims </a:t>
            </a:r>
            <a:r>
              <a:rPr lang="en-US" dirty="0" smtClean="0"/>
              <a:t>assistant for </a:t>
            </a:r>
            <a:r>
              <a:rPr lang="en-US" dirty="0"/>
              <a:t>Claim 2. </a:t>
            </a:r>
          </a:p>
          <a:p>
            <a:pPr lvl="1"/>
            <a:r>
              <a:rPr lang="en-US" dirty="0"/>
              <a:t>Use the job aids, references, and systems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Confer with your partner.</a:t>
            </a:r>
            <a:endParaRPr lang="en-US" dirty="0"/>
          </a:p>
          <a:p>
            <a:pPr lvl="1"/>
            <a:r>
              <a:rPr lang="en-US" dirty="0"/>
              <a:t>Be prepared to discuss your </a:t>
            </a:r>
            <a:r>
              <a:rPr lang="en-US" dirty="0" smtClean="0"/>
              <a:t>results with the class.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</a:t>
            </a:r>
            <a:r>
              <a:rPr lang="en-US" altLang="en-US" dirty="0" smtClean="0"/>
              <a:t>15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34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2—Screen </a:t>
            </a:r>
            <a:r>
              <a:rPr lang="en-US" dirty="0" smtClean="0"/>
              <a:t>Claim for Lack of Eligibility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to Determine </a:t>
            </a:r>
            <a:r>
              <a:rPr lang="en-US" dirty="0" smtClean="0"/>
              <a:t>if </a:t>
            </a:r>
            <a:r>
              <a:rPr lang="en-US" dirty="0"/>
              <a:t>Claim may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Denied </a:t>
            </a:r>
            <a:r>
              <a:rPr lang="en-US" dirty="0"/>
              <a:t>without Development)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/>
              <a:t>Perform the steps to screen </a:t>
            </a:r>
            <a:r>
              <a:rPr lang="en-US" dirty="0" smtClean="0"/>
              <a:t>claim for lack of eligibility for </a:t>
            </a:r>
            <a:r>
              <a:rPr lang="en-US" dirty="0"/>
              <a:t>Claim 2. </a:t>
            </a:r>
          </a:p>
          <a:p>
            <a:pPr lvl="1"/>
            <a:r>
              <a:rPr lang="en-US" dirty="0"/>
              <a:t>Use the job aids, references, and systems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Confer with your partner.</a:t>
            </a:r>
            <a:endParaRPr lang="en-US" dirty="0"/>
          </a:p>
          <a:p>
            <a:pPr lvl="1"/>
            <a:r>
              <a:rPr lang="en-US" dirty="0"/>
              <a:t>Be prepared to discuss your </a:t>
            </a:r>
            <a:r>
              <a:rPr lang="en-US" dirty="0" smtClean="0"/>
              <a:t>results with the class.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</a:t>
            </a:r>
            <a:r>
              <a:rPr lang="en-US" altLang="en-US" dirty="0" smtClean="0"/>
              <a:t>15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18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Claim 2—Identify Missing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Information/Evidence (</a:t>
            </a:r>
            <a:r>
              <a:rPr lang="en-US" dirty="0"/>
              <a:t>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/>
              <a:t>Perform the steps to identify missing information/evidence </a:t>
            </a:r>
            <a:r>
              <a:rPr lang="en-US" dirty="0" smtClean="0"/>
              <a:t>for Claim </a:t>
            </a:r>
            <a:r>
              <a:rPr lang="en-US" dirty="0"/>
              <a:t>2. </a:t>
            </a:r>
          </a:p>
          <a:p>
            <a:pPr lvl="1"/>
            <a:r>
              <a:rPr lang="en-US" dirty="0"/>
              <a:t>Use the job aids, references, and systems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Confer with your partner.</a:t>
            </a:r>
            <a:endParaRPr lang="en-US" dirty="0"/>
          </a:p>
          <a:p>
            <a:pPr lvl="1"/>
            <a:r>
              <a:rPr lang="en-US" dirty="0"/>
              <a:t>Be prepared to discuss your </a:t>
            </a:r>
            <a:r>
              <a:rPr lang="en-US" dirty="0" smtClean="0"/>
              <a:t>results with the class.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</a:t>
            </a:r>
            <a:r>
              <a:rPr lang="en-US" altLang="en-US" dirty="0" smtClean="0"/>
              <a:t>15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91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Claim 2—Identify Missing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Information/Evidence 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information/evidence may require development for Claim </a:t>
            </a:r>
            <a:r>
              <a:rPr lang="en-US" dirty="0" smtClean="0"/>
              <a:t>2?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26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2—Develop for Missing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</a:t>
            </a:r>
            <a:r>
              <a:rPr lang="en-US" dirty="0"/>
              <a:t>/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/>
              <a:t>Perform the steps to develop for missing </a:t>
            </a:r>
            <a:r>
              <a:rPr lang="en-US" dirty="0" smtClean="0"/>
              <a:t>information/evidence for </a:t>
            </a:r>
            <a:r>
              <a:rPr lang="en-US" dirty="0"/>
              <a:t>Claim 2. </a:t>
            </a:r>
          </a:p>
          <a:p>
            <a:pPr lvl="1"/>
            <a:r>
              <a:rPr lang="en-US" dirty="0"/>
              <a:t>Use the job aids, references, and systems available.</a:t>
            </a:r>
          </a:p>
          <a:p>
            <a:pPr lvl="1"/>
            <a:r>
              <a:rPr lang="en-US" dirty="0"/>
              <a:t>Trade development letters with </a:t>
            </a:r>
            <a:r>
              <a:rPr lang="en-US" dirty="0" smtClean="0"/>
              <a:t>your </a:t>
            </a:r>
            <a:r>
              <a:rPr lang="en-US" dirty="0"/>
              <a:t>partner.</a:t>
            </a:r>
          </a:p>
          <a:p>
            <a:pPr lvl="1"/>
            <a:r>
              <a:rPr lang="en-US" dirty="0"/>
              <a:t>Discuss differences in the letters</a:t>
            </a:r>
            <a:r>
              <a:rPr lang="en-US" dirty="0" smtClean="0"/>
              <a:t>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</a:t>
            </a:r>
            <a:r>
              <a:rPr lang="en-US" altLang="en-US" dirty="0" smtClean="0"/>
              <a:t>45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35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2—Determine Entitlement </a:t>
            </a:r>
            <a:r>
              <a:rPr lang="en-US" dirty="0" smtClean="0"/>
              <a:t>(</a:t>
            </a:r>
            <a:r>
              <a:rPr lang="en-US" dirty="0"/>
              <a:t>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/>
              <a:t>Perform the steps to determine entitlement </a:t>
            </a:r>
            <a:r>
              <a:rPr lang="en-US" dirty="0" smtClean="0"/>
              <a:t>to benefits for </a:t>
            </a:r>
            <a:r>
              <a:rPr lang="en-US" dirty="0"/>
              <a:t>Claim 2. </a:t>
            </a:r>
          </a:p>
          <a:p>
            <a:pPr lvl="1"/>
            <a:r>
              <a:rPr lang="en-US" dirty="0"/>
              <a:t>Use the job aids, references, and systems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Confer with your partner.</a:t>
            </a:r>
            <a:endParaRPr lang="en-US" dirty="0"/>
          </a:p>
          <a:p>
            <a:pPr lvl="1"/>
            <a:r>
              <a:rPr lang="en-US" dirty="0"/>
              <a:t>Be prepared to discuss your </a:t>
            </a:r>
            <a:r>
              <a:rPr lang="en-US" dirty="0" smtClean="0"/>
              <a:t>results with the class.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</a:t>
            </a:r>
            <a:r>
              <a:rPr lang="en-US" altLang="en-US" dirty="0" smtClean="0"/>
              <a:t>25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0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Scenario—New or Reconsidered </a:t>
            </a:r>
            <a:r>
              <a:rPr lang="en-US" dirty="0"/>
              <a:t>Claim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Mr. </a:t>
            </a:r>
            <a:r>
              <a:rPr lang="en-US" dirty="0" smtClean="0"/>
              <a:t>Jacob Danforth </a:t>
            </a:r>
            <a:r>
              <a:rPr lang="en-US" dirty="0"/>
              <a:t>first applied for benefits on 06/14/2014 but is denied for excessive income in a decision </a:t>
            </a:r>
            <a:r>
              <a:rPr lang="en-US" dirty="0" smtClean="0"/>
              <a:t>notice dated </a:t>
            </a:r>
            <a:r>
              <a:rPr lang="en-US" dirty="0"/>
              <a:t>08/03/2014. On 02/21/2015, Mr. </a:t>
            </a:r>
            <a:r>
              <a:rPr lang="en-US" dirty="0" smtClean="0"/>
              <a:t>Danforth </a:t>
            </a:r>
            <a:r>
              <a:rPr lang="en-US" dirty="0"/>
              <a:t>submits additional income and expense information to the VA.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99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2—Determine Entitlement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Is Claim 2 claimant entitled in </a:t>
            </a:r>
            <a:r>
              <a:rPr lang="en-US" dirty="0" smtClean="0"/>
              <a:t>the </a:t>
            </a:r>
            <a:r>
              <a:rPr lang="en-US" dirty="0"/>
              <a:t>following areas? What evidence supports </a:t>
            </a:r>
            <a:r>
              <a:rPr lang="en-US" dirty="0" smtClean="0"/>
              <a:t>your </a:t>
            </a:r>
            <a:r>
              <a:rPr lang="en-US" dirty="0"/>
              <a:t>conclusions?</a:t>
            </a:r>
          </a:p>
          <a:p>
            <a:pPr lvl="1"/>
            <a:r>
              <a:rPr lang="en-US" dirty="0"/>
              <a:t>Veteran 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Dependency</a:t>
            </a:r>
          </a:p>
          <a:p>
            <a:pPr lvl="1"/>
            <a:r>
              <a:rPr lang="en-US" dirty="0" smtClean="0"/>
              <a:t>Income and net worth, if applicable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58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2—Determine If Claim Should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Submitted to </a:t>
            </a:r>
            <a:r>
              <a:rPr lang="en-US" dirty="0"/>
              <a:t>Rating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 smtClean="0"/>
              <a:t>Perform </a:t>
            </a:r>
            <a:r>
              <a:rPr lang="en-US" dirty="0"/>
              <a:t>the steps to determine if the claim should be submitted </a:t>
            </a:r>
            <a:r>
              <a:rPr lang="en-US" dirty="0" smtClean="0"/>
              <a:t>to </a:t>
            </a:r>
            <a:r>
              <a:rPr lang="en-US" dirty="0"/>
              <a:t>rating for Claim 2. </a:t>
            </a:r>
            <a:endParaRPr lang="en-US" dirty="0" smtClean="0"/>
          </a:p>
          <a:p>
            <a:pPr lvl="1"/>
            <a:r>
              <a:rPr lang="en-US" dirty="0" smtClean="0"/>
              <a:t>If so, perform the steps to submit the claim.</a:t>
            </a:r>
            <a:endParaRPr lang="en-US" dirty="0"/>
          </a:p>
          <a:p>
            <a:pPr lvl="1"/>
            <a:r>
              <a:rPr lang="en-US" dirty="0"/>
              <a:t>Use the job aids, references, and systems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Confer with your partner.</a:t>
            </a:r>
            <a:endParaRPr lang="en-US" dirty="0"/>
          </a:p>
          <a:p>
            <a:pPr lvl="1"/>
            <a:r>
              <a:rPr lang="en-US" dirty="0"/>
              <a:t>Be prepared to discuss your </a:t>
            </a:r>
            <a:r>
              <a:rPr lang="en-US" dirty="0" smtClean="0"/>
              <a:t>results with the class.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</a:t>
            </a:r>
            <a:r>
              <a:rPr lang="en-US" altLang="en-US" dirty="0" smtClean="0"/>
              <a:t>15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6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Claim 2—Decide the Award Action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or Reconsidered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 smtClean="0"/>
              <a:t>Perform </a:t>
            </a:r>
            <a:r>
              <a:rPr lang="en-US" dirty="0"/>
              <a:t>the steps to decide the award </a:t>
            </a:r>
            <a:r>
              <a:rPr lang="en-US" dirty="0" smtClean="0"/>
              <a:t>action for </a:t>
            </a:r>
            <a:r>
              <a:rPr lang="en-US" dirty="0"/>
              <a:t>Claim 2. </a:t>
            </a:r>
          </a:p>
          <a:p>
            <a:pPr lvl="1"/>
            <a:r>
              <a:rPr lang="en-US" dirty="0"/>
              <a:t>Use the job aids, references, and systems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Confer with your partner.</a:t>
            </a:r>
            <a:endParaRPr lang="en-US" dirty="0"/>
          </a:p>
          <a:p>
            <a:pPr lvl="1"/>
            <a:r>
              <a:rPr lang="en-US" dirty="0"/>
              <a:t>Be prepared to discuss your </a:t>
            </a:r>
            <a:r>
              <a:rPr lang="en-US" dirty="0" smtClean="0"/>
              <a:t>results with the class.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4</a:t>
            </a:r>
            <a:r>
              <a:rPr lang="en-US" altLang="en-US" dirty="0" smtClean="0"/>
              <a:t>5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50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Claim </a:t>
            </a:r>
            <a:r>
              <a:rPr lang="en-US" dirty="0" smtClean="0"/>
              <a:t>2—Prepare a </a:t>
            </a:r>
            <a:r>
              <a:rPr lang="en-US" smtClean="0"/>
              <a:t>Decision Notice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New or Reconsidered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/>
              <a:t>Perform the steps to prepare the decision </a:t>
            </a:r>
            <a:r>
              <a:rPr lang="en-US" dirty="0" smtClean="0"/>
              <a:t>notice for </a:t>
            </a:r>
            <a:r>
              <a:rPr lang="en-US" dirty="0"/>
              <a:t>Claim 2. </a:t>
            </a:r>
          </a:p>
          <a:p>
            <a:pPr lvl="1"/>
            <a:r>
              <a:rPr lang="en-US" dirty="0"/>
              <a:t>Use the job aids, references, and systems available.</a:t>
            </a:r>
          </a:p>
          <a:p>
            <a:pPr lvl="1"/>
            <a:r>
              <a:rPr lang="en-US" dirty="0" smtClean="0"/>
              <a:t>Confer with your </a:t>
            </a:r>
            <a:r>
              <a:rPr lang="en-US" dirty="0"/>
              <a:t>partner to assess each other’s </a:t>
            </a:r>
            <a:r>
              <a:rPr lang="en-US" dirty="0" smtClean="0"/>
              <a:t>decision notice. </a:t>
            </a:r>
            <a:endParaRPr lang="en-US" dirty="0"/>
          </a:p>
          <a:p>
            <a:pPr lvl="1"/>
            <a:r>
              <a:rPr lang="en-US" dirty="0"/>
              <a:t>Ask for guidance from the instructor if </a:t>
            </a:r>
            <a:r>
              <a:rPr lang="en-US" dirty="0" smtClean="0"/>
              <a:t>you </a:t>
            </a:r>
            <a:r>
              <a:rPr lang="en-US" dirty="0"/>
              <a:t>identify discrepancies.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</a:t>
            </a:r>
            <a:r>
              <a:rPr lang="en-US" altLang="en-US" dirty="0" smtClean="0"/>
              <a:t>20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9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Claim </a:t>
            </a:r>
            <a:r>
              <a:rPr lang="en-US" dirty="0" smtClean="0"/>
              <a:t>2—Submit the Claim to the Authorizer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Instructions:</a:t>
            </a:r>
            <a:endParaRPr lang="en-US" altLang="en-US" dirty="0"/>
          </a:p>
          <a:p>
            <a:pPr lvl="1"/>
            <a:r>
              <a:rPr lang="en-US" dirty="0" smtClean="0"/>
              <a:t>Finalize notes for </a:t>
            </a:r>
            <a:r>
              <a:rPr lang="en-US" dirty="0"/>
              <a:t>Claim </a:t>
            </a:r>
            <a:r>
              <a:rPr lang="en-US" dirty="0" smtClean="0"/>
              <a:t>2 and save completed work in appropriate locations for review by Authorizer. </a:t>
            </a:r>
            <a:endParaRPr lang="en-US" dirty="0"/>
          </a:p>
          <a:p>
            <a:pPr lvl="1"/>
            <a:r>
              <a:rPr lang="en-US" dirty="0"/>
              <a:t>Use the job aids, references, and systems available.</a:t>
            </a:r>
          </a:p>
          <a:p>
            <a:r>
              <a:rPr lang="en-US" altLang="en-US" dirty="0" smtClean="0"/>
              <a:t>Time </a:t>
            </a:r>
            <a:r>
              <a:rPr lang="en-US" altLang="en-US" dirty="0"/>
              <a:t>allowed: </a:t>
            </a:r>
            <a:r>
              <a:rPr lang="en-US" altLang="en-US" dirty="0" smtClean="0"/>
              <a:t>15 minutes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43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This icon prompts you to ask trainees a discussion question or to ask trainees if they have any questions before proceeding with instruction. &#10;" title="Question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45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Summary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main tasks a PMC VSR must accomplish to process </a:t>
            </a:r>
            <a:r>
              <a:rPr lang="en-US" dirty="0" smtClean="0"/>
              <a:t>new or reconsidered claims?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10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Summary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/>
              <a:t>Recognize indicators of a </a:t>
            </a:r>
            <a:r>
              <a:rPr lang="en-US" i="1" dirty="0" smtClean="0"/>
              <a:t>new or reconsidered claim.</a:t>
            </a:r>
            <a:endParaRPr lang="en-US" i="1" dirty="0"/>
          </a:p>
          <a:p>
            <a:pPr lvl="0"/>
            <a:r>
              <a:rPr lang="en-US" i="1" dirty="0"/>
              <a:t>Confirm claim characteristics assigned by the claims </a:t>
            </a:r>
            <a:r>
              <a:rPr lang="en-US" i="1" dirty="0" smtClean="0"/>
              <a:t>assistant. </a:t>
            </a:r>
            <a:endParaRPr lang="en-US" i="1" dirty="0"/>
          </a:p>
          <a:p>
            <a:pPr lvl="0"/>
            <a:r>
              <a:rPr lang="en-US" i="1" dirty="0"/>
              <a:t>Screen claim for lack of eligibility (to determine if claim can be denied without development</a:t>
            </a:r>
            <a:r>
              <a:rPr lang="en-US" i="1" dirty="0" smtClean="0"/>
              <a:t>).</a:t>
            </a:r>
            <a:endParaRPr lang="en-US" i="1" dirty="0"/>
          </a:p>
          <a:p>
            <a:pPr lvl="0"/>
            <a:r>
              <a:rPr lang="en-US" i="1" dirty="0"/>
              <a:t>Identify missing </a:t>
            </a:r>
            <a:r>
              <a:rPr lang="en-US" i="1" dirty="0" smtClean="0"/>
              <a:t>information/evidence.</a:t>
            </a:r>
            <a:endParaRPr lang="en-US" i="1" dirty="0"/>
          </a:p>
          <a:p>
            <a:r>
              <a:rPr lang="en-US" i="1" dirty="0"/>
              <a:t>Develop for missing </a:t>
            </a:r>
            <a:r>
              <a:rPr lang="en-US" i="1" dirty="0" smtClean="0"/>
              <a:t>information/evidence.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4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Summary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/>
              <a:t>Determine entitlement to </a:t>
            </a:r>
            <a:r>
              <a:rPr lang="en-US" i="1" dirty="0" smtClean="0"/>
              <a:t>new or reconsidered claims.</a:t>
            </a:r>
            <a:endParaRPr lang="en-US" i="1" dirty="0"/>
          </a:p>
          <a:p>
            <a:pPr lvl="0"/>
            <a:r>
              <a:rPr lang="en-US" i="1" dirty="0"/>
              <a:t>Determine if a claim should be submitted to rating </a:t>
            </a:r>
            <a:r>
              <a:rPr lang="en-US" i="1" dirty="0" smtClean="0"/>
              <a:t>activity. </a:t>
            </a:r>
            <a:endParaRPr lang="en-US" i="1" dirty="0"/>
          </a:p>
          <a:p>
            <a:pPr lvl="0"/>
            <a:r>
              <a:rPr lang="en-US" i="1" dirty="0"/>
              <a:t>Decide the award action for </a:t>
            </a:r>
            <a:r>
              <a:rPr lang="en-US" i="1" dirty="0" smtClean="0"/>
              <a:t>new or reconsidered claims.</a:t>
            </a:r>
            <a:endParaRPr lang="en-US" i="1" dirty="0"/>
          </a:p>
          <a:p>
            <a:pPr lvl="0"/>
            <a:r>
              <a:rPr lang="en-US" i="1" dirty="0"/>
              <a:t>Prepare the decision </a:t>
            </a:r>
            <a:r>
              <a:rPr lang="en-US" i="1" dirty="0" smtClean="0"/>
              <a:t>notice </a:t>
            </a:r>
            <a:r>
              <a:rPr lang="en-US" i="1" dirty="0"/>
              <a:t>for </a:t>
            </a:r>
            <a:r>
              <a:rPr lang="en-US" i="1" dirty="0" smtClean="0"/>
              <a:t>new or reconsidered claims.</a:t>
            </a:r>
            <a:endParaRPr lang="en-US" i="1" dirty="0"/>
          </a:p>
          <a:p>
            <a:r>
              <a:rPr lang="en-US" i="1" dirty="0"/>
              <a:t>Submit the claim to the </a:t>
            </a:r>
            <a:r>
              <a:rPr lang="en-US" i="1" dirty="0" smtClean="0"/>
              <a:t>Authorizer.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66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Knowledge Check: Process New or Reconsidered Claims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Accurately determining whether a claim is new or a claim for reconsideration affects appeal dates as well as entitlement dates.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 (1 of 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Process </a:t>
            </a:r>
            <a:r>
              <a:rPr lang="en-US" dirty="0" smtClean="0"/>
              <a:t>new or reconsidered claims.</a:t>
            </a:r>
            <a:endParaRPr lang="en-US" dirty="0"/>
          </a:p>
          <a:p>
            <a:pPr lvl="1"/>
            <a:r>
              <a:rPr lang="en-US" dirty="0"/>
              <a:t>Recognize indicators of </a:t>
            </a:r>
            <a:r>
              <a:rPr lang="en-US" dirty="0" smtClean="0"/>
              <a:t>new or reconsidered claims. </a:t>
            </a:r>
            <a:endParaRPr lang="en-US" dirty="0"/>
          </a:p>
          <a:p>
            <a:pPr lvl="1"/>
            <a:r>
              <a:rPr lang="en-US" dirty="0"/>
              <a:t>Confirm claim characteristics assigned by claims assistant. </a:t>
            </a:r>
          </a:p>
          <a:p>
            <a:pPr lvl="1"/>
            <a:r>
              <a:rPr lang="en-US" dirty="0"/>
              <a:t>Determine if claim may be denied without development.</a:t>
            </a:r>
          </a:p>
          <a:p>
            <a:pPr lvl="1"/>
            <a:r>
              <a:rPr lang="en-US" dirty="0"/>
              <a:t>Determine if evidence is sufficient to process </a:t>
            </a:r>
            <a:r>
              <a:rPr lang="en-US" dirty="0" smtClean="0"/>
              <a:t>new or reconsidered claims.</a:t>
            </a:r>
            <a:endParaRPr lang="en-US" dirty="0"/>
          </a:p>
          <a:p>
            <a:pPr lvl="1"/>
            <a:r>
              <a:rPr lang="en-US" dirty="0"/>
              <a:t>Apply the correct development actions for the information/evidence missing from the claim.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0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 (2 of 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Determine entitlement to </a:t>
            </a:r>
            <a:r>
              <a:rPr lang="en-US" dirty="0" smtClean="0"/>
              <a:t>new or reconsidered claims. </a:t>
            </a:r>
            <a:endParaRPr lang="en-US" dirty="0"/>
          </a:p>
          <a:p>
            <a:pPr lvl="1"/>
            <a:r>
              <a:rPr lang="en-US" dirty="0"/>
              <a:t>Determine if claim should be submitted to rating activity.</a:t>
            </a:r>
          </a:p>
          <a:p>
            <a:pPr lvl="1"/>
            <a:r>
              <a:rPr lang="en-US" dirty="0"/>
              <a:t>Decide the award action for </a:t>
            </a:r>
            <a:r>
              <a:rPr lang="en-US" dirty="0" smtClean="0"/>
              <a:t>new or reconsidered claims.</a:t>
            </a:r>
            <a:endParaRPr lang="en-US" dirty="0"/>
          </a:p>
          <a:p>
            <a:pPr lvl="1"/>
            <a:r>
              <a:rPr lang="en-US" dirty="0"/>
              <a:t>Prepare a decision </a:t>
            </a:r>
            <a:r>
              <a:rPr lang="en-US" dirty="0" smtClean="0"/>
              <a:t>notice </a:t>
            </a:r>
            <a:r>
              <a:rPr lang="en-US" dirty="0"/>
              <a:t>for </a:t>
            </a:r>
            <a:r>
              <a:rPr lang="en-US" dirty="0" smtClean="0"/>
              <a:t>new or reconsidered claims.</a:t>
            </a:r>
            <a:endParaRPr lang="en-US" dirty="0"/>
          </a:p>
          <a:p>
            <a:pPr lvl="1"/>
            <a:r>
              <a:rPr lang="en-US" dirty="0"/>
              <a:t>Submit the claim to the Authorizer.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4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 </a:t>
            </a:r>
            <a:endParaRPr lang="en-US" dirty="0"/>
          </a:p>
        </p:txBody>
      </p:sp>
      <p:pic>
        <p:nvPicPr>
          <p:cNvPr id="9" name="Content Placeholder 8" descr="Vertical flowchart showing the six phases of the PMC VSR course with the corresponding posttests. Phase 6 Knowledge Check is highlighted. From the top, the phases are: Phase 1, Mandatory Training; Phase 2, PMC VSR Foundation; Phase 3, PMC VSR Resources; Phase 4, Introduction to Pension Management; Phase 5, Stages; and Phase 6, Processing Claims." title="PMC VSR Phase 6 Knowledge Check Diagram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111539"/>
            <a:ext cx="3276600" cy="4470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9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Distinguishing New or </a:t>
            </a:r>
            <a:br>
              <a:rPr lang="en-US" dirty="0" smtClean="0"/>
            </a:br>
            <a:r>
              <a:rPr lang="en-US" dirty="0" smtClean="0"/>
              <a:t>Reconsidered Claims (1 of 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Reconsidered</a:t>
            </a:r>
            <a:r>
              <a:rPr lang="en-US" dirty="0"/>
              <a:t>—submitted </a:t>
            </a:r>
            <a:r>
              <a:rPr lang="en-US" b="1" dirty="0"/>
              <a:t>within</a:t>
            </a:r>
            <a:r>
              <a:rPr lang="en-US" dirty="0"/>
              <a:t> 1 year of decision of denied claim (the appeal period)</a:t>
            </a:r>
          </a:p>
          <a:p>
            <a:pPr lvl="0"/>
            <a:r>
              <a:rPr lang="en-US" b="1" dirty="0"/>
              <a:t>New</a:t>
            </a:r>
            <a:r>
              <a:rPr lang="en-US" dirty="0"/>
              <a:t>—submitted 1 year or more </a:t>
            </a:r>
            <a:r>
              <a:rPr lang="en-US" b="1" dirty="0"/>
              <a:t>after</a:t>
            </a:r>
            <a:r>
              <a:rPr lang="en-US" dirty="0"/>
              <a:t> decision is final for prior claim</a:t>
            </a:r>
          </a:p>
          <a:p>
            <a:r>
              <a:rPr lang="en-US" dirty="0"/>
              <a:t>EP Codes: 127, 137, 165, </a:t>
            </a:r>
            <a:r>
              <a:rPr lang="en-US" dirty="0" smtClean="0"/>
              <a:t>167</a:t>
            </a:r>
            <a:r>
              <a:rPr lang="en-US" dirty="0"/>
              <a:t>, 150/157, </a:t>
            </a:r>
            <a:r>
              <a:rPr lang="en-US" dirty="0" smtClean="0"/>
              <a:t>297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1"/>
                </a:solidFill>
              </a:rPr>
              <a:t>Process New or Reconsidered Claims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109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A3D80B8-5BC4-4F5E-BDE3-640AF4ABBD38}" vid="{6D276F47-A7C3-4B92-8BB9-F1B7FEB8D7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D1B2101C81B4FAAE93BAF8CBD5771" ma:contentTypeVersion="0" ma:contentTypeDescription="Create a new document." ma:contentTypeScope="" ma:versionID="f354e12e09db2adbc84ddcf777b44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12E309-D15F-48F0-AAA7-4220F2052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589B4C-95E5-4A69-A5B6-12ACA6FFF17A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22529</TotalTime>
  <Words>1875</Words>
  <Application>Microsoft Office PowerPoint</Application>
  <PresentationFormat>On-screen Show (4:3)</PresentationFormat>
  <Paragraphs>373</Paragraphs>
  <Slides>49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Courier New</vt:lpstr>
      <vt:lpstr>Theme1</vt:lpstr>
      <vt:lpstr>Lesson 9: Process New or Reconsidered Claims</vt:lpstr>
      <vt:lpstr>You Are Here</vt:lpstr>
      <vt:lpstr>Technical Competencies</vt:lpstr>
      <vt:lpstr>Scenario—New or Reconsidered Claim</vt:lpstr>
      <vt:lpstr>Why it Matters!</vt:lpstr>
      <vt:lpstr>Lesson Objectives (1 of 2)</vt:lpstr>
      <vt:lpstr>Lesson Objectives (2 of 2)</vt:lpstr>
      <vt:lpstr>Knowledge Check </vt:lpstr>
      <vt:lpstr>Distinguishing New or  Reconsidered Claims (1 of 2)</vt:lpstr>
      <vt:lpstr>Distinguishing New or  Reconsidered Claims (2 of 2)</vt:lpstr>
      <vt:lpstr>Activity—Distinguishing New  or Reconsidered Claims</vt:lpstr>
      <vt:lpstr>Activity—Distinguishing New or  Reconsidered Claims Answers (1 of 2)</vt:lpstr>
      <vt:lpstr>Activity—Distinguishing New or  Reconsidered Claims Answers (2 of 2)</vt:lpstr>
      <vt:lpstr>Overview of Processing New  or Reconsidered Claims</vt:lpstr>
      <vt:lpstr>Lesson Overview</vt:lpstr>
      <vt:lpstr>Demonstration Claim 1—Process New or Reconsidered Claims</vt:lpstr>
      <vt:lpstr>Claim 1—Recognize Indicators of a  New or Reconsidered Claim</vt:lpstr>
      <vt:lpstr>Claim 1—Confirm Claim Characteristics  Assigned by Claims Assistant</vt:lpstr>
      <vt:lpstr>Refraining From or Discontinuing Assistance</vt:lpstr>
      <vt:lpstr>Claim 1—Screen Claim for Lack of Eligibility (to Determine if Claim may be  Denied without Development)</vt:lpstr>
      <vt:lpstr>Claim 1—Identify Missing  Information/Evidence</vt:lpstr>
      <vt:lpstr>Claim 1—Develop for  Missing Information/Evidence</vt:lpstr>
      <vt:lpstr>Claim 1—Determine Entitlement to New or Reconsidered Claims</vt:lpstr>
      <vt:lpstr>Claim 1—Determine if Claim Should Be Submitted to Rating Activity</vt:lpstr>
      <vt:lpstr>Claim 1—Decide the Award Action for  New or Reconsidered Claims</vt:lpstr>
      <vt:lpstr>Claim 1—Prepare a Decision Notice for New or Reconsidered Claims</vt:lpstr>
      <vt:lpstr>Claim 1—Submit the Claim to  the Authorizer</vt:lpstr>
      <vt:lpstr>Take Credit in ASPEN</vt:lpstr>
      <vt:lpstr>Guided Practice Exercise Overview (1 of 3)</vt:lpstr>
      <vt:lpstr>Guided Practice Exercise Overview (2 of 3)</vt:lpstr>
      <vt:lpstr>Guided Practice Exercise Overview (3 of 3)</vt:lpstr>
      <vt:lpstr>Guided Practice Exercise Claim 2— Process New or Reconsidered Claims</vt:lpstr>
      <vt:lpstr>Claim 2—Recognize Indicators of a  New or Reconsidered Claim</vt:lpstr>
      <vt:lpstr>Claim 2—Confirm Claim Characteristics Assigned by Claims Assistant</vt:lpstr>
      <vt:lpstr>Claim 2—Screen Claim for Lack of Eligibility  (to Determine if Claim may be  Denied without Development)</vt:lpstr>
      <vt:lpstr>Claim 2—Identify Missing  Information/Evidence (1 of 2)</vt:lpstr>
      <vt:lpstr>Claim 2—Identify Missing  Information/Evidence (2 of 2)</vt:lpstr>
      <vt:lpstr>Claim 2—Develop for Missing  Information/Evidence</vt:lpstr>
      <vt:lpstr>Claim 2—Determine Entitlement (1 of 2)</vt:lpstr>
      <vt:lpstr>Claim 2—Determine Entitlement (2 of 2)</vt:lpstr>
      <vt:lpstr>Claim 2—Determine If Claim Should Be  Submitted to Rating Activity</vt:lpstr>
      <vt:lpstr>Claim 2—Decide the Award Action for  New or Reconsidered Claims</vt:lpstr>
      <vt:lpstr>Claim 2—Prepare a Decision Notice  for New or Reconsidered Claims</vt:lpstr>
      <vt:lpstr>Claim 2—Submit the Claim to the Authorizer </vt:lpstr>
      <vt:lpstr>Questions?</vt:lpstr>
      <vt:lpstr>Lesson Summary (1 of 3)</vt:lpstr>
      <vt:lpstr>Lesson Summary (2 of 3)</vt:lpstr>
      <vt:lpstr>Lesson Summary (3 of 3)</vt:lpstr>
      <vt:lpstr>What’s Next? </vt:lpstr>
    </vt:vector>
  </TitlesOfParts>
  <Company>Department of Veterans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9: Process New or Reconsidered Claims</dc:title>
  <dc:creator>Pension and Fiduciary Service</dc:creator>
  <cp:lastModifiedBy>Czigan, Terry E</cp:lastModifiedBy>
  <cp:revision>434</cp:revision>
  <cp:lastPrinted>2014-12-11T15:38:44Z</cp:lastPrinted>
  <dcterms:created xsi:type="dcterms:W3CDTF">2014-09-26T18:35:36Z</dcterms:created>
  <dcterms:modified xsi:type="dcterms:W3CDTF">2017-09-22T21:09:02Z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0x010100F00D1B2101C81B4FAAE93BAF8CBD5771</vt:lpwstr>
  </property>
</Properties>
</file>