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8" r:id="rId6"/>
    <p:sldId id="295" r:id="rId7"/>
    <p:sldId id="324" r:id="rId8"/>
    <p:sldId id="297" r:id="rId9"/>
    <p:sldId id="298" r:id="rId10"/>
    <p:sldId id="316" r:id="rId11"/>
    <p:sldId id="299" r:id="rId12"/>
    <p:sldId id="325" r:id="rId13"/>
    <p:sldId id="317" r:id="rId14"/>
    <p:sldId id="318" r:id="rId15"/>
    <p:sldId id="331" r:id="rId16"/>
    <p:sldId id="333" r:id="rId17"/>
    <p:sldId id="264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y, Lindsay" initials="LF" lastIdx="3" clrIdx="0"/>
  <p:cmAuthor id="1" name="Stevens, Denise R" initials="SDR" lastIdx="2" clrIdx="1"/>
  <p:cmAuthor id="2" name="Marchand, Christy" initials="CM" lastIdx="3" clrIdx="2"/>
  <p:cmAuthor id="3" name="Ayama" initials="AN" lastIdx="1" clrIdx="3"/>
  <p:cmAuthor id="4" name="Morais, Robert" initials="MR" lastIdx="1" clrIdx="4">
    <p:extLst>
      <p:ext uri="{19B8F6BF-5375-455C-9EA6-DF929625EA0E}">
        <p15:presenceInfo xmlns:p15="http://schemas.microsoft.com/office/powerpoint/2012/main" userId="S-1-5-21-560238246-503670158-341402209-65074" providerId="AD"/>
      </p:ext>
    </p:extLst>
  </p:cmAuthor>
  <p:cmAuthor id="5" name="Meyer, Julia" initials="MJ" lastIdx="13" clrIdx="5">
    <p:extLst>
      <p:ext uri="{19B8F6BF-5375-455C-9EA6-DF929625EA0E}">
        <p15:presenceInfo xmlns:p15="http://schemas.microsoft.com/office/powerpoint/2012/main" userId="S::Julia.Meyer@va.gov::8de65c2c-9627-4869-8784-470925b81e7e" providerId="AD"/>
      </p:ext>
    </p:extLst>
  </p:cmAuthor>
  <p:cmAuthor id="6" name="Hamma, Amy VBAVACO" initials="HAV" lastIdx="3" clrIdx="6">
    <p:extLst>
      <p:ext uri="{19B8F6BF-5375-455C-9EA6-DF929625EA0E}">
        <p15:presenceInfo xmlns:p15="http://schemas.microsoft.com/office/powerpoint/2012/main" userId="S::Amy.Hamma@va.gov::20d9d311-43e0-41b1-9ba8-ed0dbd1ccbb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7CB0F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45" autoAdjust="0"/>
    <p:restoredTop sz="87771" autoAdjust="0"/>
  </p:normalViewPr>
  <p:slideViewPr>
    <p:cSldViewPr>
      <p:cViewPr varScale="1">
        <p:scale>
          <a:sx n="97" d="100"/>
          <a:sy n="97" d="100"/>
        </p:scale>
        <p:origin x="7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3504" y="4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49B1DF-6CEA-455A-8AEC-53B31E8F99F7}" type="doc">
      <dgm:prSet loTypeId="urn:microsoft.com/office/officeart/2005/8/layout/vProcess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3C39C9D6-89CC-4C8E-B125-1437F31A7C1F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/>
            <a:t>Initial Screening of Document</a:t>
          </a:r>
        </a:p>
      </dgm:t>
    </dgm:pt>
    <dgm:pt modelId="{0EDC27B2-7331-4219-9AAA-F8B1BCC0B032}" type="parTrans" cxnId="{A12BD0AE-FA57-4F8D-8E46-3E060E81F176}">
      <dgm:prSet/>
      <dgm:spPr/>
      <dgm:t>
        <a:bodyPr/>
        <a:lstStyle/>
        <a:p>
          <a:endParaRPr lang="en-US"/>
        </a:p>
      </dgm:t>
    </dgm:pt>
    <dgm:pt modelId="{B4FC0AC7-DF57-4C76-8626-A2B6C0FC7019}" type="sibTrans" cxnId="{A12BD0AE-FA57-4F8D-8E46-3E060E81F176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en-US"/>
        </a:p>
      </dgm:t>
    </dgm:pt>
    <dgm:pt modelId="{E3F50371-A180-4168-ADA2-EB3978B15D55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dirty="0"/>
            <a:t>Claim Development</a:t>
          </a:r>
        </a:p>
      </dgm:t>
    </dgm:pt>
    <dgm:pt modelId="{57AE2597-251F-4761-82EE-60DB83BF3A14}" type="parTrans" cxnId="{033029A4-E9A7-46D2-BB5C-ED42EC935C7A}">
      <dgm:prSet/>
      <dgm:spPr/>
      <dgm:t>
        <a:bodyPr/>
        <a:lstStyle/>
        <a:p>
          <a:endParaRPr lang="en-US"/>
        </a:p>
      </dgm:t>
    </dgm:pt>
    <dgm:pt modelId="{B1634639-1AD0-4E44-8BC4-AB204A77C1D8}" type="sibTrans" cxnId="{033029A4-E9A7-46D2-BB5C-ED42EC935C7A}">
      <dgm:prSet/>
      <dgm:spPr>
        <a:solidFill>
          <a:schemeClr val="tx1">
            <a:alpha val="70000"/>
          </a:schemeClr>
        </a:solidFill>
      </dgm:spPr>
      <dgm:t>
        <a:bodyPr/>
        <a:lstStyle/>
        <a:p>
          <a:endParaRPr lang="en-US"/>
        </a:p>
      </dgm:t>
    </dgm:pt>
    <dgm:pt modelId="{35D3302F-F900-416E-9765-435C22A40802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/>
            <a:t>Award Determination/Promulgation</a:t>
          </a:r>
        </a:p>
      </dgm:t>
    </dgm:pt>
    <dgm:pt modelId="{E24D83C0-8216-47E1-B0A1-DB8B571FEB68}" type="parTrans" cxnId="{19E1427D-A276-4D42-A587-02E0DA1A0EF8}">
      <dgm:prSet/>
      <dgm:spPr/>
      <dgm:t>
        <a:bodyPr/>
        <a:lstStyle/>
        <a:p>
          <a:endParaRPr lang="en-US"/>
        </a:p>
      </dgm:t>
    </dgm:pt>
    <dgm:pt modelId="{CF92EB2D-68F2-4960-A81C-780C7D7D0A0A}" type="sibTrans" cxnId="{19E1427D-A276-4D42-A587-02E0DA1A0EF8}">
      <dgm:prSet/>
      <dgm:spPr>
        <a:solidFill>
          <a:schemeClr val="tx1">
            <a:alpha val="50000"/>
          </a:schemeClr>
        </a:solidFill>
      </dgm:spPr>
      <dgm:t>
        <a:bodyPr/>
        <a:lstStyle/>
        <a:p>
          <a:endParaRPr lang="en-US"/>
        </a:p>
      </dgm:t>
    </dgm:pt>
    <dgm:pt modelId="{FF34F28A-7F77-4DE5-B49E-9C18399EDE00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/>
            <a:t>Claimant Notification</a:t>
          </a:r>
        </a:p>
      </dgm:t>
    </dgm:pt>
    <dgm:pt modelId="{3C905443-D9F0-4629-A4E2-6BA0B1FF4FC0}" type="parTrans" cxnId="{6AAF14D8-DFEF-403D-9C2D-BBE8106245C1}">
      <dgm:prSet/>
      <dgm:spPr/>
      <dgm:t>
        <a:bodyPr/>
        <a:lstStyle/>
        <a:p>
          <a:endParaRPr lang="en-US"/>
        </a:p>
      </dgm:t>
    </dgm:pt>
    <dgm:pt modelId="{6C1D78CF-08D6-4D55-9A21-D10635097D0E}" type="sibTrans" cxnId="{6AAF14D8-DFEF-403D-9C2D-BBE8106245C1}">
      <dgm:prSet/>
      <dgm:spPr/>
      <dgm:t>
        <a:bodyPr/>
        <a:lstStyle/>
        <a:p>
          <a:endParaRPr lang="en-US"/>
        </a:p>
      </dgm:t>
    </dgm:pt>
    <dgm:pt modelId="{9B69A61C-65CC-4FA7-8FDB-F1AF131A4300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dirty="0"/>
            <a:t>Ready For Decision (if applicable)</a:t>
          </a:r>
        </a:p>
      </dgm:t>
    </dgm:pt>
    <dgm:pt modelId="{3E955DFB-B81B-4E6B-958B-82C77BAEC8C9}" type="parTrans" cxnId="{2529D503-0914-42D4-A50C-6EFACF2DEEB9}">
      <dgm:prSet/>
      <dgm:spPr/>
      <dgm:t>
        <a:bodyPr/>
        <a:lstStyle/>
        <a:p>
          <a:endParaRPr lang="en-US"/>
        </a:p>
      </dgm:t>
    </dgm:pt>
    <dgm:pt modelId="{4298DE72-94D6-4CE8-A4EA-9C9A80DD5EA0}" type="sibTrans" cxnId="{2529D503-0914-42D4-A50C-6EFACF2DEEB9}">
      <dgm:prSet/>
      <dgm:spPr>
        <a:solidFill>
          <a:schemeClr val="tx1">
            <a:alpha val="63333"/>
          </a:schemeClr>
        </a:solidFill>
      </dgm:spPr>
      <dgm:t>
        <a:bodyPr/>
        <a:lstStyle/>
        <a:p>
          <a:endParaRPr lang="en-US"/>
        </a:p>
      </dgm:t>
    </dgm:pt>
    <dgm:pt modelId="{31B1BF28-39AC-4846-AFE4-2EC29BC04FE8}" type="pres">
      <dgm:prSet presAssocID="{1F49B1DF-6CEA-455A-8AEC-53B31E8F99F7}" presName="outerComposite" presStyleCnt="0">
        <dgm:presLayoutVars>
          <dgm:chMax val="5"/>
          <dgm:dir/>
          <dgm:resizeHandles val="exact"/>
        </dgm:presLayoutVars>
      </dgm:prSet>
      <dgm:spPr/>
    </dgm:pt>
    <dgm:pt modelId="{DC8E6CB5-80F2-425D-BBF3-87E6242742DF}" type="pres">
      <dgm:prSet presAssocID="{1F49B1DF-6CEA-455A-8AEC-53B31E8F99F7}" presName="dummyMaxCanvas" presStyleCnt="0">
        <dgm:presLayoutVars/>
      </dgm:prSet>
      <dgm:spPr/>
    </dgm:pt>
    <dgm:pt modelId="{AA2674CE-BB4A-4D7A-83A0-C346329C9F7C}" type="pres">
      <dgm:prSet presAssocID="{1F49B1DF-6CEA-455A-8AEC-53B31E8F99F7}" presName="FiveNodes_1" presStyleLbl="node1" presStyleIdx="0" presStyleCnt="5">
        <dgm:presLayoutVars>
          <dgm:bulletEnabled val="1"/>
        </dgm:presLayoutVars>
      </dgm:prSet>
      <dgm:spPr/>
    </dgm:pt>
    <dgm:pt modelId="{A02C1233-D3FB-4725-9733-5A1B5C13254C}" type="pres">
      <dgm:prSet presAssocID="{1F49B1DF-6CEA-455A-8AEC-53B31E8F99F7}" presName="FiveNodes_2" presStyleLbl="node1" presStyleIdx="1" presStyleCnt="5">
        <dgm:presLayoutVars>
          <dgm:bulletEnabled val="1"/>
        </dgm:presLayoutVars>
      </dgm:prSet>
      <dgm:spPr/>
    </dgm:pt>
    <dgm:pt modelId="{EBB3AD45-48B9-4A35-B013-2FE5457AEE77}" type="pres">
      <dgm:prSet presAssocID="{1F49B1DF-6CEA-455A-8AEC-53B31E8F99F7}" presName="FiveNodes_3" presStyleLbl="node1" presStyleIdx="2" presStyleCnt="5">
        <dgm:presLayoutVars>
          <dgm:bulletEnabled val="1"/>
        </dgm:presLayoutVars>
      </dgm:prSet>
      <dgm:spPr/>
    </dgm:pt>
    <dgm:pt modelId="{D0204CF3-D7EB-4D98-8878-03FEEA04AC39}" type="pres">
      <dgm:prSet presAssocID="{1F49B1DF-6CEA-455A-8AEC-53B31E8F99F7}" presName="FiveNodes_4" presStyleLbl="node1" presStyleIdx="3" presStyleCnt="5">
        <dgm:presLayoutVars>
          <dgm:bulletEnabled val="1"/>
        </dgm:presLayoutVars>
      </dgm:prSet>
      <dgm:spPr/>
    </dgm:pt>
    <dgm:pt modelId="{E6DB502F-EF45-4D10-B64B-33CCFCF1C969}" type="pres">
      <dgm:prSet presAssocID="{1F49B1DF-6CEA-455A-8AEC-53B31E8F99F7}" presName="FiveNodes_5" presStyleLbl="node1" presStyleIdx="4" presStyleCnt="5">
        <dgm:presLayoutVars>
          <dgm:bulletEnabled val="1"/>
        </dgm:presLayoutVars>
      </dgm:prSet>
      <dgm:spPr/>
    </dgm:pt>
    <dgm:pt modelId="{42B51135-5AFB-44D5-8403-E15CC865BCFC}" type="pres">
      <dgm:prSet presAssocID="{1F49B1DF-6CEA-455A-8AEC-53B31E8F99F7}" presName="FiveConn_1-2" presStyleLbl="fgAccFollowNode1" presStyleIdx="0" presStyleCnt="4">
        <dgm:presLayoutVars>
          <dgm:bulletEnabled val="1"/>
        </dgm:presLayoutVars>
      </dgm:prSet>
      <dgm:spPr/>
    </dgm:pt>
    <dgm:pt modelId="{FEA67FCE-0A9D-464C-8FBC-657CF2F86CC2}" type="pres">
      <dgm:prSet presAssocID="{1F49B1DF-6CEA-455A-8AEC-53B31E8F99F7}" presName="FiveConn_2-3" presStyleLbl="fgAccFollowNode1" presStyleIdx="1" presStyleCnt="4">
        <dgm:presLayoutVars>
          <dgm:bulletEnabled val="1"/>
        </dgm:presLayoutVars>
      </dgm:prSet>
      <dgm:spPr/>
    </dgm:pt>
    <dgm:pt modelId="{ED7586BE-8958-46C9-9AC7-0287552EAFF2}" type="pres">
      <dgm:prSet presAssocID="{1F49B1DF-6CEA-455A-8AEC-53B31E8F99F7}" presName="FiveConn_3-4" presStyleLbl="fgAccFollowNode1" presStyleIdx="2" presStyleCnt="4">
        <dgm:presLayoutVars>
          <dgm:bulletEnabled val="1"/>
        </dgm:presLayoutVars>
      </dgm:prSet>
      <dgm:spPr/>
    </dgm:pt>
    <dgm:pt modelId="{29CE6EB3-991F-4EA6-A01B-5D20835710F4}" type="pres">
      <dgm:prSet presAssocID="{1F49B1DF-6CEA-455A-8AEC-53B31E8F99F7}" presName="FiveConn_4-5" presStyleLbl="fgAccFollowNode1" presStyleIdx="3" presStyleCnt="4">
        <dgm:presLayoutVars>
          <dgm:bulletEnabled val="1"/>
        </dgm:presLayoutVars>
      </dgm:prSet>
      <dgm:spPr/>
    </dgm:pt>
    <dgm:pt modelId="{3A84180F-DCB4-4593-B3A5-E41A027AE923}" type="pres">
      <dgm:prSet presAssocID="{1F49B1DF-6CEA-455A-8AEC-53B31E8F99F7}" presName="FiveNodes_1_text" presStyleLbl="node1" presStyleIdx="4" presStyleCnt="5">
        <dgm:presLayoutVars>
          <dgm:bulletEnabled val="1"/>
        </dgm:presLayoutVars>
      </dgm:prSet>
      <dgm:spPr/>
    </dgm:pt>
    <dgm:pt modelId="{474962C2-CE1E-4E24-AB1B-5A8AF7ED6611}" type="pres">
      <dgm:prSet presAssocID="{1F49B1DF-6CEA-455A-8AEC-53B31E8F99F7}" presName="FiveNodes_2_text" presStyleLbl="node1" presStyleIdx="4" presStyleCnt="5">
        <dgm:presLayoutVars>
          <dgm:bulletEnabled val="1"/>
        </dgm:presLayoutVars>
      </dgm:prSet>
      <dgm:spPr/>
    </dgm:pt>
    <dgm:pt modelId="{5965DCF8-C892-4651-B46F-D2CD82668431}" type="pres">
      <dgm:prSet presAssocID="{1F49B1DF-6CEA-455A-8AEC-53B31E8F99F7}" presName="FiveNodes_3_text" presStyleLbl="node1" presStyleIdx="4" presStyleCnt="5">
        <dgm:presLayoutVars>
          <dgm:bulletEnabled val="1"/>
        </dgm:presLayoutVars>
      </dgm:prSet>
      <dgm:spPr/>
    </dgm:pt>
    <dgm:pt modelId="{96B9A210-5937-46BF-A8CB-5598C1114056}" type="pres">
      <dgm:prSet presAssocID="{1F49B1DF-6CEA-455A-8AEC-53B31E8F99F7}" presName="FiveNodes_4_text" presStyleLbl="node1" presStyleIdx="4" presStyleCnt="5">
        <dgm:presLayoutVars>
          <dgm:bulletEnabled val="1"/>
        </dgm:presLayoutVars>
      </dgm:prSet>
      <dgm:spPr/>
    </dgm:pt>
    <dgm:pt modelId="{AA838D4D-88B4-4769-8F57-EBFEB538628D}" type="pres">
      <dgm:prSet presAssocID="{1F49B1DF-6CEA-455A-8AEC-53B31E8F99F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2529D503-0914-42D4-A50C-6EFACF2DEEB9}" srcId="{1F49B1DF-6CEA-455A-8AEC-53B31E8F99F7}" destId="{9B69A61C-65CC-4FA7-8FDB-F1AF131A4300}" srcOrd="2" destOrd="0" parTransId="{3E955DFB-B81B-4E6B-958B-82C77BAEC8C9}" sibTransId="{4298DE72-94D6-4CE8-A4EA-9C9A80DD5EA0}"/>
    <dgm:cxn modelId="{94C5FE20-5540-4CD9-BF5A-A59F56E41650}" type="presOf" srcId="{3C39C9D6-89CC-4C8E-B125-1437F31A7C1F}" destId="{3A84180F-DCB4-4593-B3A5-E41A027AE923}" srcOrd="1" destOrd="0" presId="urn:microsoft.com/office/officeart/2005/8/layout/vProcess5"/>
    <dgm:cxn modelId="{3DD1552E-C9B3-49D7-BC6D-37B589A2825F}" type="presOf" srcId="{1F49B1DF-6CEA-455A-8AEC-53B31E8F99F7}" destId="{31B1BF28-39AC-4846-AFE4-2EC29BC04FE8}" srcOrd="0" destOrd="0" presId="urn:microsoft.com/office/officeart/2005/8/layout/vProcess5"/>
    <dgm:cxn modelId="{940CCF33-B7B2-48A6-AD64-C552AFC88E7E}" type="presOf" srcId="{E3F50371-A180-4168-ADA2-EB3978B15D55}" destId="{474962C2-CE1E-4E24-AB1B-5A8AF7ED6611}" srcOrd="1" destOrd="0" presId="urn:microsoft.com/office/officeart/2005/8/layout/vProcess5"/>
    <dgm:cxn modelId="{A5A5B035-3778-45DF-9D65-B23643D9230B}" type="presOf" srcId="{35D3302F-F900-416E-9765-435C22A40802}" destId="{D0204CF3-D7EB-4D98-8878-03FEEA04AC39}" srcOrd="0" destOrd="0" presId="urn:microsoft.com/office/officeart/2005/8/layout/vProcess5"/>
    <dgm:cxn modelId="{AADC9337-A3F7-4A28-85EE-DA9631DB221A}" type="presOf" srcId="{9B69A61C-65CC-4FA7-8FDB-F1AF131A4300}" destId="{EBB3AD45-48B9-4A35-B013-2FE5457AEE77}" srcOrd="0" destOrd="0" presId="urn:microsoft.com/office/officeart/2005/8/layout/vProcess5"/>
    <dgm:cxn modelId="{EB25A83E-13DA-41F7-A0DE-2B139FC18522}" type="presOf" srcId="{3C39C9D6-89CC-4C8E-B125-1437F31A7C1F}" destId="{AA2674CE-BB4A-4D7A-83A0-C346329C9F7C}" srcOrd="0" destOrd="0" presId="urn:microsoft.com/office/officeart/2005/8/layout/vProcess5"/>
    <dgm:cxn modelId="{61076357-F86C-4D60-8BBB-299BE48B12F4}" type="presOf" srcId="{B1634639-1AD0-4E44-8BC4-AB204A77C1D8}" destId="{FEA67FCE-0A9D-464C-8FBC-657CF2F86CC2}" srcOrd="0" destOrd="0" presId="urn:microsoft.com/office/officeart/2005/8/layout/vProcess5"/>
    <dgm:cxn modelId="{19E1427D-A276-4D42-A587-02E0DA1A0EF8}" srcId="{1F49B1DF-6CEA-455A-8AEC-53B31E8F99F7}" destId="{35D3302F-F900-416E-9765-435C22A40802}" srcOrd="3" destOrd="0" parTransId="{E24D83C0-8216-47E1-B0A1-DB8B571FEB68}" sibTransId="{CF92EB2D-68F2-4960-A81C-780C7D7D0A0A}"/>
    <dgm:cxn modelId="{1FCDDB8F-668C-44E7-871C-383B3E767C8F}" type="presOf" srcId="{CF92EB2D-68F2-4960-A81C-780C7D7D0A0A}" destId="{29CE6EB3-991F-4EA6-A01B-5D20835710F4}" srcOrd="0" destOrd="0" presId="urn:microsoft.com/office/officeart/2005/8/layout/vProcess5"/>
    <dgm:cxn modelId="{3DA2F38F-9878-4A44-BDBB-4299821D79A6}" type="presOf" srcId="{9B69A61C-65CC-4FA7-8FDB-F1AF131A4300}" destId="{5965DCF8-C892-4651-B46F-D2CD82668431}" srcOrd="1" destOrd="0" presId="urn:microsoft.com/office/officeart/2005/8/layout/vProcess5"/>
    <dgm:cxn modelId="{CEBF669A-8CC6-439B-9529-AB34DDC82F85}" type="presOf" srcId="{4298DE72-94D6-4CE8-A4EA-9C9A80DD5EA0}" destId="{ED7586BE-8958-46C9-9AC7-0287552EAFF2}" srcOrd="0" destOrd="0" presId="urn:microsoft.com/office/officeart/2005/8/layout/vProcess5"/>
    <dgm:cxn modelId="{033029A4-E9A7-46D2-BB5C-ED42EC935C7A}" srcId="{1F49B1DF-6CEA-455A-8AEC-53B31E8F99F7}" destId="{E3F50371-A180-4168-ADA2-EB3978B15D55}" srcOrd="1" destOrd="0" parTransId="{57AE2597-251F-4761-82EE-60DB83BF3A14}" sibTransId="{B1634639-1AD0-4E44-8BC4-AB204A77C1D8}"/>
    <dgm:cxn modelId="{721EDCAC-CD1B-4CB7-9697-655C53B1F109}" type="presOf" srcId="{35D3302F-F900-416E-9765-435C22A40802}" destId="{96B9A210-5937-46BF-A8CB-5598C1114056}" srcOrd="1" destOrd="0" presId="urn:microsoft.com/office/officeart/2005/8/layout/vProcess5"/>
    <dgm:cxn modelId="{A12BD0AE-FA57-4F8D-8E46-3E060E81F176}" srcId="{1F49B1DF-6CEA-455A-8AEC-53B31E8F99F7}" destId="{3C39C9D6-89CC-4C8E-B125-1437F31A7C1F}" srcOrd="0" destOrd="0" parTransId="{0EDC27B2-7331-4219-9AAA-F8B1BCC0B032}" sibTransId="{B4FC0AC7-DF57-4C76-8626-A2B6C0FC7019}"/>
    <dgm:cxn modelId="{85E296B7-230E-470E-AECB-056193A7F5A8}" type="presOf" srcId="{E3F50371-A180-4168-ADA2-EB3978B15D55}" destId="{A02C1233-D3FB-4725-9733-5A1B5C13254C}" srcOrd="0" destOrd="0" presId="urn:microsoft.com/office/officeart/2005/8/layout/vProcess5"/>
    <dgm:cxn modelId="{6AAF14D8-DFEF-403D-9C2D-BBE8106245C1}" srcId="{1F49B1DF-6CEA-455A-8AEC-53B31E8F99F7}" destId="{FF34F28A-7F77-4DE5-B49E-9C18399EDE00}" srcOrd="4" destOrd="0" parTransId="{3C905443-D9F0-4629-A4E2-6BA0B1FF4FC0}" sibTransId="{6C1D78CF-08D6-4D55-9A21-D10635097D0E}"/>
    <dgm:cxn modelId="{2E0030EA-7FF8-4258-9547-602DC8919892}" type="presOf" srcId="{FF34F28A-7F77-4DE5-B49E-9C18399EDE00}" destId="{E6DB502F-EF45-4D10-B64B-33CCFCF1C969}" srcOrd="0" destOrd="0" presId="urn:microsoft.com/office/officeart/2005/8/layout/vProcess5"/>
    <dgm:cxn modelId="{A16178EC-F61A-4350-B1CB-C8C5C5C73E30}" type="presOf" srcId="{FF34F28A-7F77-4DE5-B49E-9C18399EDE00}" destId="{AA838D4D-88B4-4769-8F57-EBFEB538628D}" srcOrd="1" destOrd="0" presId="urn:microsoft.com/office/officeart/2005/8/layout/vProcess5"/>
    <dgm:cxn modelId="{E07111FD-C641-496F-A208-C2769D803191}" type="presOf" srcId="{B4FC0AC7-DF57-4C76-8626-A2B6C0FC7019}" destId="{42B51135-5AFB-44D5-8403-E15CC865BCFC}" srcOrd="0" destOrd="0" presId="urn:microsoft.com/office/officeart/2005/8/layout/vProcess5"/>
    <dgm:cxn modelId="{838AA0BD-F2EA-4E0E-9CB0-A268993103C8}" type="presParOf" srcId="{31B1BF28-39AC-4846-AFE4-2EC29BC04FE8}" destId="{DC8E6CB5-80F2-425D-BBF3-87E6242742DF}" srcOrd="0" destOrd="0" presId="urn:microsoft.com/office/officeart/2005/8/layout/vProcess5"/>
    <dgm:cxn modelId="{427AB8CB-2E50-46ED-ADBA-E77A4A019636}" type="presParOf" srcId="{31B1BF28-39AC-4846-AFE4-2EC29BC04FE8}" destId="{AA2674CE-BB4A-4D7A-83A0-C346329C9F7C}" srcOrd="1" destOrd="0" presId="urn:microsoft.com/office/officeart/2005/8/layout/vProcess5"/>
    <dgm:cxn modelId="{19BC8C27-1C43-4BCD-87F1-92D4E67BE466}" type="presParOf" srcId="{31B1BF28-39AC-4846-AFE4-2EC29BC04FE8}" destId="{A02C1233-D3FB-4725-9733-5A1B5C13254C}" srcOrd="2" destOrd="0" presId="urn:microsoft.com/office/officeart/2005/8/layout/vProcess5"/>
    <dgm:cxn modelId="{2B79D02E-FE1E-4032-8100-D515949B3AD5}" type="presParOf" srcId="{31B1BF28-39AC-4846-AFE4-2EC29BC04FE8}" destId="{EBB3AD45-48B9-4A35-B013-2FE5457AEE77}" srcOrd="3" destOrd="0" presId="urn:microsoft.com/office/officeart/2005/8/layout/vProcess5"/>
    <dgm:cxn modelId="{6FDE4E0D-B6B5-44A8-A81F-51846706F899}" type="presParOf" srcId="{31B1BF28-39AC-4846-AFE4-2EC29BC04FE8}" destId="{D0204CF3-D7EB-4D98-8878-03FEEA04AC39}" srcOrd="4" destOrd="0" presId="urn:microsoft.com/office/officeart/2005/8/layout/vProcess5"/>
    <dgm:cxn modelId="{30A53395-26AC-4BB3-98AE-C66D4CABCB1D}" type="presParOf" srcId="{31B1BF28-39AC-4846-AFE4-2EC29BC04FE8}" destId="{E6DB502F-EF45-4D10-B64B-33CCFCF1C969}" srcOrd="5" destOrd="0" presId="urn:microsoft.com/office/officeart/2005/8/layout/vProcess5"/>
    <dgm:cxn modelId="{0BB4EECC-8DB7-4CAA-87AD-33F04A0B8B0D}" type="presParOf" srcId="{31B1BF28-39AC-4846-AFE4-2EC29BC04FE8}" destId="{42B51135-5AFB-44D5-8403-E15CC865BCFC}" srcOrd="6" destOrd="0" presId="urn:microsoft.com/office/officeart/2005/8/layout/vProcess5"/>
    <dgm:cxn modelId="{3BA3BD15-0695-481E-B8BA-3B19D238AD9A}" type="presParOf" srcId="{31B1BF28-39AC-4846-AFE4-2EC29BC04FE8}" destId="{FEA67FCE-0A9D-464C-8FBC-657CF2F86CC2}" srcOrd="7" destOrd="0" presId="urn:microsoft.com/office/officeart/2005/8/layout/vProcess5"/>
    <dgm:cxn modelId="{0FC1BBFE-4A89-4862-8555-91562FBC5330}" type="presParOf" srcId="{31B1BF28-39AC-4846-AFE4-2EC29BC04FE8}" destId="{ED7586BE-8958-46C9-9AC7-0287552EAFF2}" srcOrd="8" destOrd="0" presId="urn:microsoft.com/office/officeart/2005/8/layout/vProcess5"/>
    <dgm:cxn modelId="{81244EB7-07EC-4F25-A2FB-B6D084CF0A58}" type="presParOf" srcId="{31B1BF28-39AC-4846-AFE4-2EC29BC04FE8}" destId="{29CE6EB3-991F-4EA6-A01B-5D20835710F4}" srcOrd="9" destOrd="0" presId="urn:microsoft.com/office/officeart/2005/8/layout/vProcess5"/>
    <dgm:cxn modelId="{960FD637-FA08-4B07-8C1D-E62383E829E3}" type="presParOf" srcId="{31B1BF28-39AC-4846-AFE4-2EC29BC04FE8}" destId="{3A84180F-DCB4-4593-B3A5-E41A027AE923}" srcOrd="10" destOrd="0" presId="urn:microsoft.com/office/officeart/2005/8/layout/vProcess5"/>
    <dgm:cxn modelId="{27BF3684-49AF-4A84-AE16-D9FB9C51D080}" type="presParOf" srcId="{31B1BF28-39AC-4846-AFE4-2EC29BC04FE8}" destId="{474962C2-CE1E-4E24-AB1B-5A8AF7ED6611}" srcOrd="11" destOrd="0" presId="urn:microsoft.com/office/officeart/2005/8/layout/vProcess5"/>
    <dgm:cxn modelId="{C851DA6D-1E08-471B-A4EA-FD2B5857DFA7}" type="presParOf" srcId="{31B1BF28-39AC-4846-AFE4-2EC29BC04FE8}" destId="{5965DCF8-C892-4651-B46F-D2CD82668431}" srcOrd="12" destOrd="0" presId="urn:microsoft.com/office/officeart/2005/8/layout/vProcess5"/>
    <dgm:cxn modelId="{22CFBC67-240E-445E-A58A-A0A286DE357E}" type="presParOf" srcId="{31B1BF28-39AC-4846-AFE4-2EC29BC04FE8}" destId="{96B9A210-5937-46BF-A8CB-5598C1114056}" srcOrd="13" destOrd="0" presId="urn:microsoft.com/office/officeart/2005/8/layout/vProcess5"/>
    <dgm:cxn modelId="{73D567C2-CF57-48DE-B8A6-3F897DC62075}" type="presParOf" srcId="{31B1BF28-39AC-4846-AFE4-2EC29BC04FE8}" destId="{AA838D4D-88B4-4769-8F57-EBFEB538628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674CE-BB4A-4D7A-83A0-C346329C9F7C}">
      <dsp:nvSpPr>
        <dsp:cNvPr id="0" name=""/>
        <dsp:cNvSpPr/>
      </dsp:nvSpPr>
      <dsp:spPr>
        <a:xfrm>
          <a:off x="0" y="0"/>
          <a:ext cx="4224528" cy="576072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Initial Screening of Document</a:t>
          </a:r>
        </a:p>
      </dsp:txBody>
      <dsp:txXfrm>
        <a:off x="16873" y="16873"/>
        <a:ext cx="3535500" cy="542326"/>
      </dsp:txXfrm>
    </dsp:sp>
    <dsp:sp modelId="{A02C1233-D3FB-4725-9733-5A1B5C13254C}">
      <dsp:nvSpPr>
        <dsp:cNvPr id="0" name=""/>
        <dsp:cNvSpPr/>
      </dsp:nvSpPr>
      <dsp:spPr>
        <a:xfrm>
          <a:off x="315468" y="656082"/>
          <a:ext cx="4224528" cy="576072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Claim Development</a:t>
          </a:r>
        </a:p>
      </dsp:txBody>
      <dsp:txXfrm>
        <a:off x="332341" y="672955"/>
        <a:ext cx="3500867" cy="542326"/>
      </dsp:txXfrm>
    </dsp:sp>
    <dsp:sp modelId="{EBB3AD45-48B9-4A35-B013-2FE5457AEE77}">
      <dsp:nvSpPr>
        <dsp:cNvPr id="0" name=""/>
        <dsp:cNvSpPr/>
      </dsp:nvSpPr>
      <dsp:spPr>
        <a:xfrm>
          <a:off x="630935" y="1312164"/>
          <a:ext cx="4224528" cy="576072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Ready For Decision (if applicable)</a:t>
          </a:r>
        </a:p>
      </dsp:txBody>
      <dsp:txXfrm>
        <a:off x="647808" y="1329037"/>
        <a:ext cx="3500867" cy="542326"/>
      </dsp:txXfrm>
    </dsp:sp>
    <dsp:sp modelId="{D0204CF3-D7EB-4D98-8878-03FEEA04AC39}">
      <dsp:nvSpPr>
        <dsp:cNvPr id="0" name=""/>
        <dsp:cNvSpPr/>
      </dsp:nvSpPr>
      <dsp:spPr>
        <a:xfrm>
          <a:off x="946404" y="1968246"/>
          <a:ext cx="4224528" cy="576072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Award Determination/Promulgation</a:t>
          </a:r>
        </a:p>
      </dsp:txBody>
      <dsp:txXfrm>
        <a:off x="963277" y="1985119"/>
        <a:ext cx="3500867" cy="542326"/>
      </dsp:txXfrm>
    </dsp:sp>
    <dsp:sp modelId="{E6DB502F-EF45-4D10-B64B-33CCFCF1C969}">
      <dsp:nvSpPr>
        <dsp:cNvPr id="0" name=""/>
        <dsp:cNvSpPr/>
      </dsp:nvSpPr>
      <dsp:spPr>
        <a:xfrm>
          <a:off x="1261871" y="2624328"/>
          <a:ext cx="4224528" cy="576072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Claimant Notification</a:t>
          </a:r>
        </a:p>
      </dsp:txBody>
      <dsp:txXfrm>
        <a:off x="1278744" y="2641201"/>
        <a:ext cx="3500867" cy="542326"/>
      </dsp:txXfrm>
    </dsp:sp>
    <dsp:sp modelId="{42B51135-5AFB-44D5-8403-E15CC865BCFC}">
      <dsp:nvSpPr>
        <dsp:cNvPr id="0" name=""/>
        <dsp:cNvSpPr/>
      </dsp:nvSpPr>
      <dsp:spPr>
        <a:xfrm>
          <a:off x="3850081" y="420852"/>
          <a:ext cx="374446" cy="374446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3934331" y="420852"/>
        <a:ext cx="205946" cy="281771"/>
      </dsp:txXfrm>
    </dsp:sp>
    <dsp:sp modelId="{FEA67FCE-0A9D-464C-8FBC-657CF2F86CC2}">
      <dsp:nvSpPr>
        <dsp:cNvPr id="0" name=""/>
        <dsp:cNvSpPr/>
      </dsp:nvSpPr>
      <dsp:spPr>
        <a:xfrm>
          <a:off x="4165549" y="1076934"/>
          <a:ext cx="374446" cy="374446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7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249799" y="1076934"/>
        <a:ext cx="205946" cy="281771"/>
      </dsp:txXfrm>
    </dsp:sp>
    <dsp:sp modelId="{ED7586BE-8958-46C9-9AC7-0287552EAFF2}">
      <dsp:nvSpPr>
        <dsp:cNvPr id="0" name=""/>
        <dsp:cNvSpPr/>
      </dsp:nvSpPr>
      <dsp:spPr>
        <a:xfrm>
          <a:off x="4481017" y="1723415"/>
          <a:ext cx="374446" cy="374446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63333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565267" y="1723415"/>
        <a:ext cx="205946" cy="281771"/>
      </dsp:txXfrm>
    </dsp:sp>
    <dsp:sp modelId="{29CE6EB3-991F-4EA6-A01B-5D20835710F4}">
      <dsp:nvSpPr>
        <dsp:cNvPr id="0" name=""/>
        <dsp:cNvSpPr/>
      </dsp:nvSpPr>
      <dsp:spPr>
        <a:xfrm>
          <a:off x="4796485" y="2385898"/>
          <a:ext cx="374446" cy="374446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5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880735" y="2385898"/>
        <a:ext cx="205946" cy="281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B50AC-D815-41F0-8A3F-D6DE23E37E99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7C2F3-B147-4374-861B-9393BDA236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677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DCD669-B84C-461C-BB53-FF0867AC6EF9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CECF49-2165-4CE7-B39E-10D80CF3C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0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093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99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531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79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03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14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21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98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80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112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962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9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 cap="none" spc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7CB0F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10/28/16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09522"/>
            <a:ext cx="2133600" cy="21783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99182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z="1400" dirty="0"/>
              <a:t>Phase 4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264730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21783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91100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sz="1400" dirty="0">
                <a:solidFill>
                  <a:schemeClr val="bg1"/>
                </a:solidFill>
              </a:rPr>
              <a:t>Phase 4 Knowledge Check Preparation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10/28/16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92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52400" y="1219200"/>
            <a:ext cx="4297680" cy="5105400"/>
          </a:xfrm>
        </p:spPr>
        <p:txBody>
          <a:bodyPr/>
          <a:lstStyle>
            <a:lvl2pPr marL="742950" indent="-285750"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48200" y="1219200"/>
            <a:ext cx="4297680" cy="5105400"/>
          </a:xfrm>
        </p:spPr>
        <p:txBody>
          <a:bodyPr/>
          <a:lstStyle>
            <a:lvl2pPr marL="742950" indent="-285750"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21783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91100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sz="1400" dirty="0">
                <a:solidFill>
                  <a:schemeClr val="bg1"/>
                </a:solidFill>
              </a:rPr>
              <a:t>Phase 4 Knowledge Check Preparation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10/28/16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5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/>
          </p:cNvSpPr>
          <p:nvPr userDrawn="1"/>
        </p:nvSpPr>
        <p:spPr>
          <a:xfrm>
            <a:off x="460744" y="1117600"/>
            <a:ext cx="8261498" cy="5206999"/>
          </a:xfrm>
          <a:prstGeom prst="rect">
            <a:avLst/>
          </a:prstGeom>
          <a:solidFill>
            <a:srgbClr val="7CB0F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Arial" panose="020B0604020202020204" pitchFamily="34" charset="0"/>
              </a:rPr>
              <a:t>SCENARIO: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b="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21783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91100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sz="1400" dirty="0">
                <a:solidFill>
                  <a:schemeClr val="bg1"/>
                </a:solidFill>
              </a:rPr>
              <a:t>Phase 4 Knowledge Check Preparation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10/28/16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0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593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2" r:id="rId3"/>
    <p:sldLayoutId id="2147483651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800" b="1" kern="1200" cap="none" spc="0">
          <a:ln w="3175" cmpd="sng">
            <a:noFill/>
            <a:prstDash val="solid"/>
          </a:ln>
          <a:solidFill>
            <a:srgbClr val="000066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4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Phase 4 Knowledge Check Preparation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PMC VSR Core Course</a:t>
            </a:r>
          </a:p>
          <a:p>
            <a:r>
              <a:rPr lang="en-US" dirty="0"/>
              <a:t>Phase 4: Introduction to Pension Management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Phase 4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559551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Pension Claims eFolder/Records </a:t>
            </a:r>
            <a:br>
              <a:rPr lang="en-US" dirty="0"/>
            </a:br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One of your duties as a PMC VSR involves locating and updating records in the: </a:t>
            </a:r>
          </a:p>
          <a:p>
            <a:pPr lvl="1"/>
            <a:r>
              <a:rPr lang="en-US" dirty="0"/>
              <a:t>eFolder</a:t>
            </a:r>
          </a:p>
          <a:p>
            <a:pPr lvl="1"/>
            <a:r>
              <a:rPr lang="en-US" dirty="0"/>
              <a:t>Corporate record</a:t>
            </a:r>
          </a:p>
          <a:p>
            <a:pPr lvl="1"/>
            <a:r>
              <a:rPr lang="en-US" dirty="0"/>
              <a:t>Claimant record</a:t>
            </a:r>
          </a:p>
          <a:p>
            <a:r>
              <a:rPr lang="en-US" dirty="0"/>
              <a:t>These records must be tracked and updated to ensure that the: </a:t>
            </a:r>
          </a:p>
          <a:p>
            <a:pPr lvl="1"/>
            <a:r>
              <a:rPr lang="en-US" dirty="0"/>
              <a:t>Claimant is receiving the benefits entitled </a:t>
            </a:r>
          </a:p>
          <a:p>
            <a:pPr lvl="1"/>
            <a:r>
              <a:rPr lang="en-US" dirty="0"/>
              <a:t>PMC VSR has the evidence needed to justify claim decisions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4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309369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Pension Claims eFolder/Records </a:t>
            </a:r>
            <a:br>
              <a:rPr lang="en-US" dirty="0"/>
            </a:br>
            <a:r>
              <a:rPr lang="en-US" dirty="0"/>
              <a:t>Management 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Locate information in a record </a:t>
            </a:r>
          </a:p>
          <a:p>
            <a:pPr lvl="0"/>
            <a:r>
              <a:rPr lang="en-US" dirty="0"/>
              <a:t>Update records when errors are identified</a:t>
            </a:r>
          </a:p>
          <a:p>
            <a:r>
              <a:rPr lang="en-US" dirty="0"/>
              <a:t>Address lost claims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4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2140495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Partner Activity—Update the Record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Instructions:</a:t>
            </a:r>
          </a:p>
          <a:p>
            <a:pPr lvl="1"/>
            <a:r>
              <a:rPr lang="en-US" dirty="0"/>
              <a:t>Divide into pairs.</a:t>
            </a:r>
          </a:p>
          <a:p>
            <a:pPr lvl="1"/>
            <a:r>
              <a:rPr lang="en-US" dirty="0"/>
              <a:t>Complete Part C of Appendix A: Phase 4 Worksheet. </a:t>
            </a:r>
          </a:p>
          <a:p>
            <a:pPr lvl="1"/>
            <a:r>
              <a:rPr lang="en-US" dirty="0"/>
              <a:t>Read each scenario.</a:t>
            </a:r>
          </a:p>
          <a:p>
            <a:pPr lvl="1"/>
            <a:r>
              <a:rPr lang="en-US" dirty="0"/>
              <a:t>Answer questions about updating the claimant’s record. </a:t>
            </a:r>
          </a:p>
          <a:p>
            <a:pPr lvl="1"/>
            <a:r>
              <a:rPr lang="en-US" dirty="0"/>
              <a:t>Be prepared to share your finished activity with the class.</a:t>
            </a:r>
          </a:p>
          <a:p>
            <a:r>
              <a:rPr lang="en-US" dirty="0"/>
              <a:t>Time allowed: 10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4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1748669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and Answer Clarification </a:t>
            </a:r>
          </a:p>
        </p:txBody>
      </p:sp>
      <p:pic>
        <p:nvPicPr>
          <p:cNvPr id="6" name="Content Placeholder 5" descr="This icon prompts you to ask trainees a discussion question or to ask trainees if they have any questions before proceeding with instruction.&#10;" title="Question Ic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53381"/>
            <a:ext cx="4114800" cy="411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4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3509805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Phase 4: Introduction to Pension Management Knowledge Check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4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1611840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It Matters!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Phase 4 provides:</a:t>
            </a:r>
          </a:p>
          <a:p>
            <a:pPr lvl="1"/>
            <a:r>
              <a:rPr lang="en-US" dirty="0"/>
              <a:t>High-level overview of the stages of a claim</a:t>
            </a:r>
          </a:p>
          <a:p>
            <a:pPr lvl="1"/>
            <a:r>
              <a:rPr lang="en-US" dirty="0"/>
              <a:t>Various kinds of claims they will encounter in training and on the job </a:t>
            </a:r>
          </a:p>
          <a:p>
            <a:pPr lvl="1"/>
            <a:r>
              <a:rPr lang="en-US" dirty="0"/>
              <a:t>Means of managing those claims (records)</a:t>
            </a:r>
          </a:p>
          <a:p>
            <a:r>
              <a:rPr lang="en-US" dirty="0"/>
              <a:t>These broad concepts provide structure for the rules and procedures to be learned in Phases 5 and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4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484824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4 Lessons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4 consists of the following three lessons: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Stages of a Pension Claim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Types of Pension Claims and Claims Recognition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Pension Claims eFolder/Records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4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106776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Stages of a Pension Claim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Understanding the stages of a pension claim will help you efficiently and effectively process pension claims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4 Knowledge Check Preparation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8361880-5161-4396-B505-9DF4193A9D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8526871"/>
              </p:ext>
            </p:extLst>
          </p:nvPr>
        </p:nvGraphicFramePr>
        <p:xfrm>
          <a:off x="1778000" y="2667000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3591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Stages of a Pension Claim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Describe the stages of a pension claim </a:t>
            </a:r>
            <a:endParaRPr lang="en-US" b="1" dirty="0"/>
          </a:p>
          <a:p>
            <a:pPr lvl="1"/>
            <a:r>
              <a:rPr lang="en-US" dirty="0"/>
              <a:t>Describe the purpose for initial screening and determining eligibility </a:t>
            </a:r>
          </a:p>
          <a:p>
            <a:pPr lvl="1"/>
            <a:r>
              <a:rPr lang="en-US" dirty="0"/>
              <a:t>Describe the purpose of claims development and duty to assist</a:t>
            </a:r>
          </a:p>
          <a:p>
            <a:pPr lvl="1"/>
            <a:r>
              <a:rPr lang="en-US" dirty="0"/>
              <a:t>Describe the purpose of award determination and promulgation</a:t>
            </a:r>
          </a:p>
          <a:p>
            <a:pPr lvl="1"/>
            <a:r>
              <a:rPr lang="en-US" dirty="0"/>
              <a:t>Describe the purpose of claimant notification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4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104772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Activity—What’s the Question?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Instructions: 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dirty="0"/>
              <a:t>Divide into pairs. 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dirty="0"/>
              <a:t>Complete Part A of Appendix A: Phase 4 Worksheet. 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dirty="0"/>
              <a:t>Take turns giving the answer and selecting the correct questions.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dirty="0"/>
              <a:t>Be prepared to share your finished activity with other trainees. </a:t>
            </a:r>
          </a:p>
          <a:p>
            <a:r>
              <a:rPr lang="en-US" dirty="0"/>
              <a:t>Time allowed: 7–10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4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3237149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Pension Claims and </a:t>
            </a:r>
            <a:br>
              <a:rPr lang="en-US" dirty="0"/>
            </a:br>
            <a:r>
              <a:rPr lang="en-US" dirty="0"/>
              <a:t>Claims Recognition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be a successful PMC VSR, you need to recognize that there are a variety of claim types</a:t>
            </a:r>
          </a:p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Failing to recognize characteristics of various claims causes time-consuming and benefit-affecting errors such as:</a:t>
            </a:r>
          </a:p>
          <a:p>
            <a:pPr lvl="1"/>
            <a:r>
              <a:rPr lang="en-US" dirty="0"/>
              <a:t>Processing the claim incorrectly </a:t>
            </a:r>
          </a:p>
          <a:p>
            <a:pPr lvl="1"/>
            <a:r>
              <a:rPr lang="en-US" dirty="0"/>
              <a:t>Failure to recognize that the claim requires a rating decision</a:t>
            </a:r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4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2133321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Pension Claims and </a:t>
            </a:r>
            <a:br>
              <a:rPr lang="en-US" dirty="0"/>
            </a:br>
            <a:r>
              <a:rPr lang="en-US" dirty="0"/>
              <a:t>Claims Recognition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Recognize the most common types of PMC VSR claims:</a:t>
            </a:r>
          </a:p>
          <a:p>
            <a:pPr lvl="1"/>
            <a:r>
              <a:rPr lang="en-US" dirty="0"/>
              <a:t>Recognize the characteristics of each claim type</a:t>
            </a:r>
          </a:p>
          <a:p>
            <a:pPr lvl="1"/>
            <a:r>
              <a:rPr lang="en-US" dirty="0"/>
              <a:t>Identify the correct forms or other correspondence of each claim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4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1151185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Individual Activity—Know the Claim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Instructions:</a:t>
            </a:r>
          </a:p>
          <a:p>
            <a:pPr lvl="1"/>
            <a:r>
              <a:rPr lang="en-US" dirty="0"/>
              <a:t>Complete Part B of Appendix A: Phase 4 Worksheet. </a:t>
            </a:r>
          </a:p>
          <a:p>
            <a:pPr lvl="1"/>
            <a:r>
              <a:rPr lang="en-US" dirty="0"/>
              <a:t>Match the definition with the correct claim type.</a:t>
            </a:r>
          </a:p>
          <a:p>
            <a:pPr lvl="1"/>
            <a:r>
              <a:rPr lang="en-US" dirty="0"/>
              <a:t>Use the </a:t>
            </a:r>
            <a:r>
              <a:rPr lang="en-US" b="1" dirty="0"/>
              <a:t>Claim Types </a:t>
            </a:r>
            <a:r>
              <a:rPr lang="en-US" dirty="0"/>
              <a:t>job aid.</a:t>
            </a:r>
          </a:p>
          <a:p>
            <a:pPr lvl="1"/>
            <a:r>
              <a:rPr lang="en-US" dirty="0"/>
              <a:t>Be prepared to share your finished activity with other trainees. </a:t>
            </a:r>
          </a:p>
          <a:p>
            <a:r>
              <a:rPr lang="en-US" dirty="0"/>
              <a:t>Time allowed: 10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4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37570656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D1B2101C81B4FAAE93BAF8CBD5771" ma:contentTypeVersion="0" ma:contentTypeDescription="Create a new document." ma:contentTypeScope="" ma:versionID="f354e12e09db2adbc84ddcf777b4461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589B4C-95E5-4A69-A5B6-12ACA6FFF17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3FFBF52-CA27-49CE-BC0D-6472A767BE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79424C-99C4-4EED-BE27-4860CA6EDC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22884</TotalTime>
  <Words>628</Words>
  <Application>Microsoft Office PowerPoint</Application>
  <PresentationFormat>On-screen Show (4:3)</PresentationFormat>
  <Paragraphs>113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Courier New</vt:lpstr>
      <vt:lpstr>1_Office Theme</vt:lpstr>
      <vt:lpstr>Phase 4 Knowledge Check Preparation</vt:lpstr>
      <vt:lpstr>Why It Matters!</vt:lpstr>
      <vt:lpstr>Phase 4 Lessons</vt:lpstr>
      <vt:lpstr>VA Stages of a Pension Claim </vt:lpstr>
      <vt:lpstr>VA Stages of a Pension Claim Objectives</vt:lpstr>
      <vt:lpstr>Partner Activity—What’s the Question? </vt:lpstr>
      <vt:lpstr>Types of Pension Claims and  Claims Recognition </vt:lpstr>
      <vt:lpstr>Types of Pension Claims and  Claims Recognition Objectives</vt:lpstr>
      <vt:lpstr>Individual Activity—Know the Claim Type</vt:lpstr>
      <vt:lpstr>Pension Claims eFolder/Records  Management</vt:lpstr>
      <vt:lpstr>Pension Claims eFolder/Records  Management Objectives </vt:lpstr>
      <vt:lpstr>Partner Activity—Update the Record  </vt:lpstr>
      <vt:lpstr>Question and Answer Clarification </vt:lpstr>
      <vt:lpstr>What’s Next?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4  Knowledge Check Preparation PowerPoint Presentation</dc:title>
  <dc:subject>PMC VSR</dc:subject>
  <dc:creator>Department of Veterans Affairs, Veterans Benefits Administration, Pension Service, STAFF</dc:creator>
  <dc:description>The purpose of this knowledge check preparation is to ensure that trainees are ready to take the Phase 4 Knowledge Check.</dc:description>
  <cp:lastModifiedBy>Kathy Poole</cp:lastModifiedBy>
  <cp:revision>525</cp:revision>
  <cp:lastPrinted>2014-12-11T15:38:44Z</cp:lastPrinted>
  <dcterms:created xsi:type="dcterms:W3CDTF">2014-09-26T18:35:36Z</dcterms:created>
  <dcterms:modified xsi:type="dcterms:W3CDTF">2020-02-11T16:08:43Z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0x010100F00D1B2101C81B4FAAE93BAF8CBD5771</vt:lpwstr>
  </property>
  <property fmtid="{D5CDD505-2E9C-101B-9397-08002B2CF9AE}" pid="3" name="Language">
    <vt:lpwstr>en</vt:lpwstr>
  </property>
  <property fmtid="{D5CDD505-2E9C-101B-9397-08002B2CF9AE}" pid="4" name="Type">
    <vt:lpwstr>Presentation</vt:lpwstr>
  </property>
</Properties>
</file>