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67"/>
  </p:notesMasterIdLst>
  <p:sldIdLst>
    <p:sldId id="883" r:id="rId5"/>
    <p:sldId id="481" r:id="rId6"/>
    <p:sldId id="511" r:id="rId7"/>
    <p:sldId id="876" r:id="rId8"/>
    <p:sldId id="763" r:id="rId9"/>
    <p:sldId id="870" r:id="rId10"/>
    <p:sldId id="871" r:id="rId11"/>
    <p:sldId id="872" r:id="rId12"/>
    <p:sldId id="873" r:id="rId13"/>
    <p:sldId id="874" r:id="rId14"/>
    <p:sldId id="875" r:id="rId15"/>
    <p:sldId id="695" r:id="rId16"/>
    <p:sldId id="835" r:id="rId17"/>
    <p:sldId id="836" r:id="rId18"/>
    <p:sldId id="837" r:id="rId19"/>
    <p:sldId id="838" r:id="rId20"/>
    <p:sldId id="639" r:id="rId21"/>
    <p:sldId id="839" r:id="rId22"/>
    <p:sldId id="841" r:id="rId23"/>
    <p:sldId id="842" r:id="rId24"/>
    <p:sldId id="771" r:id="rId25"/>
    <p:sldId id="843" r:id="rId26"/>
    <p:sldId id="844" r:id="rId27"/>
    <p:sldId id="845" r:id="rId28"/>
    <p:sldId id="846" r:id="rId29"/>
    <p:sldId id="697" r:id="rId30"/>
    <p:sldId id="847" r:id="rId31"/>
    <p:sldId id="851" r:id="rId32"/>
    <p:sldId id="852" r:id="rId33"/>
    <p:sldId id="853" r:id="rId34"/>
    <p:sldId id="854" r:id="rId35"/>
    <p:sldId id="642" r:id="rId36"/>
    <p:sldId id="877" r:id="rId37"/>
    <p:sldId id="878" r:id="rId38"/>
    <p:sldId id="879" r:id="rId39"/>
    <p:sldId id="880" r:id="rId40"/>
    <p:sldId id="881" r:id="rId41"/>
    <p:sldId id="882" r:id="rId42"/>
    <p:sldId id="777" r:id="rId43"/>
    <p:sldId id="866" r:id="rId44"/>
    <p:sldId id="867" r:id="rId45"/>
    <p:sldId id="868" r:id="rId46"/>
    <p:sldId id="861" r:id="rId47"/>
    <p:sldId id="840" r:id="rId48"/>
    <p:sldId id="862" r:id="rId49"/>
    <p:sldId id="863" r:id="rId50"/>
    <p:sldId id="864" r:id="rId51"/>
    <p:sldId id="865" r:id="rId52"/>
    <p:sldId id="715" r:id="rId53"/>
    <p:sldId id="718" r:id="rId54"/>
    <p:sldId id="762" r:id="rId55"/>
    <p:sldId id="540" r:id="rId56"/>
    <p:sldId id="541" r:id="rId57"/>
    <p:sldId id="677" r:id="rId58"/>
    <p:sldId id="678" r:id="rId59"/>
    <p:sldId id="679" r:id="rId60"/>
    <p:sldId id="680" r:id="rId61"/>
    <p:sldId id="681" r:id="rId62"/>
    <p:sldId id="682" r:id="rId63"/>
    <p:sldId id="493" r:id="rId64"/>
    <p:sldId id="492" r:id="rId65"/>
    <p:sldId id="491" r:id="rId66"/>
  </p:sldIdLst>
  <p:sldSz cx="12192000"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00"/>
    <a:srgbClr val="1D3275"/>
    <a:srgbClr val="0000FF"/>
    <a:srgbClr val="0000CC"/>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9301" autoAdjust="0"/>
  </p:normalViewPr>
  <p:slideViewPr>
    <p:cSldViewPr snapToGrid="0">
      <p:cViewPr varScale="1">
        <p:scale>
          <a:sx n="114" d="100"/>
          <a:sy n="114" d="100"/>
        </p:scale>
        <p:origin x="85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180" y="4342777"/>
            <a:ext cx="5487640" cy="4115112"/>
          </a:xfrm>
          <a:prstGeom prst="rect">
            <a:avLst/>
          </a:prstGeom>
        </p:spPr>
        <p:txBody>
          <a:bodyPr lIns="89587" tIns="44793" rIns="89587" bIns="44793"/>
          <a:lstStyle/>
          <a:p>
            <a:endParaRPr lang="en-US"/>
          </a:p>
        </p:txBody>
      </p:sp>
      <p:sp>
        <p:nvSpPr>
          <p:cNvPr id="4" name="Slide Number Placeholder 3"/>
          <p:cNvSpPr>
            <a:spLocks noGrp="1"/>
          </p:cNvSpPr>
          <p:nvPr>
            <p:ph type="sldNum" sz="quarter" idx="10"/>
          </p:nvPr>
        </p:nvSpPr>
        <p:spPr/>
        <p:txBody>
          <a:bodyPr/>
          <a:lstStyle/>
          <a:p>
            <a:fld id="{B265FE65-4D64-4757-99A8-A00906C6600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39033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180" y="4342777"/>
            <a:ext cx="5487640" cy="4115111"/>
          </a:xfrm>
          <a:prstGeom prst="rect">
            <a:avLst/>
          </a:prstGeom>
        </p:spPr>
        <p:txBody>
          <a:bodyPr lIns="89579" tIns="44789" rIns="89579" bIns="44789"/>
          <a:lstStyle/>
          <a:p>
            <a:endParaRPr lang="en-US" dirty="0"/>
          </a:p>
          <a:p>
            <a:endParaRPr lang="en-US" dirty="0"/>
          </a:p>
        </p:txBody>
      </p:sp>
      <p:sp>
        <p:nvSpPr>
          <p:cNvPr id="4" name="Slide Number Placeholder 3"/>
          <p:cNvSpPr>
            <a:spLocks noGrp="1"/>
          </p:cNvSpPr>
          <p:nvPr>
            <p:ph type="sldNum" sz="quarter" idx="10"/>
          </p:nvPr>
        </p:nvSpPr>
        <p:spPr/>
        <p:txBody>
          <a:bodyPr/>
          <a:lstStyle/>
          <a:p>
            <a:fld id="{B265FE65-4D64-4757-99A8-A00906C66007}"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37925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6080" y="-1"/>
            <a:ext cx="926591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41986" y="0"/>
            <a:ext cx="9140414"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969111" y="0"/>
            <a:ext cx="9222888"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5"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2" y="0"/>
            <a:ext cx="2403959" cy="151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vapulse.net/groups/vasrd-implementation-feedbac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68147/M21-1-Part-III-Subpart-i-Chapter-3-Section-D-Processing-Decision-Ready-Claims-DRCs" TargetMode="External"/><Relationship Id="rId2" Type="http://schemas.openxmlformats.org/officeDocument/2006/relationships/hyperlink" Target="https://vaww.vrm.km.va.gov/system/templates/selfservice/va_kanew/help/agent/locale/en-US/portal/554400000001034/content/554400000068144/M21-1-Part-III-Subpart-i-Chapter-3-Section-C-General-Information-About-the-Decision-Ready-Claim-DRC-Initiativ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68147/M21-1-Part-III-Subpart-i-Chapter-3-Section-D-Processing-Decision-Ready-Claims-DRCs" TargetMode="External"/><Relationship Id="rId2" Type="http://schemas.openxmlformats.org/officeDocument/2006/relationships/hyperlink" Target="https://vaww.vrm.km.va.gov/system/templates/selfservice/va_kanew/help/agent/locale/en-US/portal/554400000001034/content/554400000068144/M21-1-Part-III-Subpart-i-Chapter-3-Section-C-General-Information-About-the-Decision-Ready-Claim-DRC-Initiative" TargetMode="External"/><Relationship Id="rId1" Type="http://schemas.openxmlformats.org/officeDocument/2006/relationships/slideLayout" Target="../slideLayouts/slideLayout2.xml"/><Relationship Id="rId4" Type="http://schemas.openxmlformats.org/officeDocument/2006/relationships/hyperlink" Target="https://www.benefits.va.gov/compensation/DRC.as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ecfr.gov/cgi-bin/text-idx?SID=7a28bae1de4476e86768cd1c664cde94&amp;mc=true&amp;node=se38.1.3_1155&amp;rgn=div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595" y="-1"/>
            <a:ext cx="9244404" cy="1179321"/>
          </a:xfrm>
        </p:spPr>
        <p:txBody>
          <a:bodyPr/>
          <a:lstStyle/>
          <a:p>
            <a:r>
              <a:rPr lang="en-US" sz="3300" dirty="0">
                <a:solidFill>
                  <a:srgbClr val="FF0000"/>
                </a:solidFill>
                <a:effectLst>
                  <a:outerShdw blurRad="38100" dist="38100" dir="2700000" algn="tl">
                    <a:srgbClr val="000000">
                      <a:alpha val="43137"/>
                    </a:srgbClr>
                  </a:outerShdw>
                </a:effectLst>
              </a:rPr>
              <a:t>FOR TMS TRAINING CREDIT</a:t>
            </a:r>
          </a:p>
        </p:txBody>
      </p:sp>
      <p:sp>
        <p:nvSpPr>
          <p:cNvPr id="3" name="Content Placeholder 2"/>
          <p:cNvSpPr>
            <a:spLocks noGrp="1"/>
          </p:cNvSpPr>
          <p:nvPr>
            <p:ph idx="1"/>
          </p:nvPr>
        </p:nvSpPr>
        <p:spPr>
          <a:xfrm>
            <a:off x="847165" y="1589518"/>
            <a:ext cx="11255188" cy="4800524"/>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Notes</a:t>
            </a:r>
          </a:p>
          <a:p>
            <a:pPr marL="0" indent="0">
              <a:buNone/>
            </a:pPr>
            <a:endParaRPr lang="en-US" sz="1000" dirty="0"/>
          </a:p>
          <a:p>
            <a:pPr marL="860425" lvl="1" indent="-403225"/>
            <a:r>
              <a:rPr lang="en-US" sz="2800" dirty="0"/>
              <a:t>These slides are included here only in case you want to use them later for training purposes or reference</a:t>
            </a:r>
          </a:p>
          <a:p>
            <a:pPr marL="457200" lvl="1" indent="0">
              <a:buNone/>
            </a:pPr>
            <a:endParaRPr lang="en-US" sz="1000" dirty="0"/>
          </a:p>
          <a:p>
            <a:pPr marL="1260475" lvl="2" indent="-403225"/>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1420064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Quiz Question #3</a:t>
            </a:r>
          </a:p>
        </p:txBody>
      </p:sp>
      <p:sp>
        <p:nvSpPr>
          <p:cNvPr id="3" name="Content Placeholder 2"/>
          <p:cNvSpPr>
            <a:spLocks noGrp="1"/>
          </p:cNvSpPr>
          <p:nvPr>
            <p:ph idx="1"/>
          </p:nvPr>
        </p:nvSpPr>
        <p:spPr/>
        <p:txBody>
          <a:bodyPr/>
          <a:lstStyle/>
          <a:p>
            <a:r>
              <a:rPr lang="en-US" dirty="0"/>
              <a:t>You receive a rating dated today, 12/13/17, proposing a reduction under 38 CFR 3.655 for Failure to Report (FTR) for a Routine Future Exam (RFE). What is the proper action to take?</a:t>
            </a:r>
          </a:p>
          <a:p>
            <a:endParaRPr lang="en-US" dirty="0"/>
          </a:p>
          <a:p>
            <a:pPr lvl="1"/>
            <a:r>
              <a:rPr lang="en-US" dirty="0"/>
              <a:t>Send a due process letter without providing any time frame for response/ reduction.</a:t>
            </a:r>
          </a:p>
          <a:p>
            <a:pPr lvl="1"/>
            <a:r>
              <a:rPr lang="en-US" dirty="0"/>
              <a:t>Promulgate the rating and effectuate the reduced evaluation.</a:t>
            </a:r>
          </a:p>
          <a:p>
            <a:pPr lvl="1"/>
            <a:r>
              <a:rPr lang="en-US" dirty="0"/>
              <a:t>Send a due process letter with a proposed effective date of reduction of 3/1/17.</a:t>
            </a:r>
          </a:p>
          <a:p>
            <a:pPr lvl="1"/>
            <a:r>
              <a:rPr lang="en-US" dirty="0"/>
              <a:t>Send a due process letter with a proposed effective date of reduction the first of the month following a 60-day period from the final rating.</a:t>
            </a:r>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396185923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Quiz Question #3 - Answer</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t>ANSWER: </a:t>
            </a:r>
            <a:r>
              <a:rPr lang="en-US" sz="2800" dirty="0"/>
              <a:t>Send a due process letter with a proposed effective date of reduction of 3/1/17.</a:t>
            </a:r>
            <a:endParaRPr lang="en-US" dirty="0"/>
          </a:p>
          <a:p>
            <a:endParaRPr lang="en-US" dirty="0"/>
          </a:p>
          <a:p>
            <a:pPr lvl="1"/>
            <a:r>
              <a:rPr lang="en-US" dirty="0"/>
              <a:t>When proposing a reduction under 38 CFR 3.655 for FTR for an RFE, the notification letter should provide a proposed effective date of reduction which is the first of the month following 60 days from the letter.</a:t>
            </a:r>
          </a:p>
          <a:p>
            <a:pPr lvl="1"/>
            <a:endParaRPr lang="en-US" dirty="0"/>
          </a:p>
          <a:p>
            <a:pPr lvl="1"/>
            <a:r>
              <a:rPr lang="en-US" dirty="0"/>
              <a:t>If the Veteran does not respond, the final rating assigns the proposed effective date or the date of last payment, whichever is later.</a:t>
            </a:r>
          </a:p>
          <a:p>
            <a:pPr lvl="1"/>
            <a:endParaRPr lang="en-US" dirty="0"/>
          </a:p>
          <a:p>
            <a:pPr lvl="1"/>
            <a:r>
              <a:rPr lang="en-US" dirty="0"/>
              <a:t>M21-1 Part IV.ii.3.B</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3010402945"/>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3" y="-1"/>
            <a:ext cx="9233645" cy="1179321"/>
          </a:xfrm>
        </p:spPr>
        <p:txBody>
          <a:bodyPr/>
          <a:lstStyle/>
          <a:p>
            <a:r>
              <a:rPr lang="en-US" dirty="0"/>
              <a:t>What’s </a:t>
            </a:r>
            <a:r>
              <a:rPr lang="en-US" i="1" dirty="0"/>
              <a:t>New</a:t>
            </a:r>
            <a:r>
              <a:rPr lang="en-US" dirty="0"/>
              <a:t> in M21-1?</a:t>
            </a:r>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
        <p:nvSpPr>
          <p:cNvPr id="7" name="TextBox 1"/>
          <p:cNvSpPr txBox="1">
            <a:spLocks noChangeArrowheads="1"/>
          </p:cNvSpPr>
          <p:nvPr/>
        </p:nvSpPr>
        <p:spPr bwMode="auto">
          <a:xfrm>
            <a:off x="2418453" y="2546013"/>
            <a:ext cx="91867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Angela Hiller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Manual Editor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7627542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t>
            </a:r>
            <a:r>
              <a:rPr lang="en-US" i="1" dirty="0"/>
              <a:t>New</a:t>
            </a:r>
            <a:r>
              <a:rPr lang="en-US" dirty="0"/>
              <a:t> in M21-1?</a:t>
            </a:r>
          </a:p>
        </p:txBody>
      </p:sp>
      <p:sp>
        <p:nvSpPr>
          <p:cNvPr id="3" name="Content Placeholder 2"/>
          <p:cNvSpPr>
            <a:spLocks noGrp="1"/>
          </p:cNvSpPr>
          <p:nvPr>
            <p:ph idx="1"/>
          </p:nvPr>
        </p:nvSpPr>
        <p:spPr/>
        <p:txBody>
          <a:bodyPr/>
          <a:lstStyle/>
          <a:p>
            <a:r>
              <a:rPr lang="en-US" dirty="0"/>
              <a:t>Reorganization of M21-1III.iv.4, </a:t>
            </a:r>
            <a:r>
              <a:rPr lang="en-US" i="1" dirty="0"/>
              <a:t>Rating Specific Disabilities</a:t>
            </a:r>
          </a:p>
          <a:p>
            <a:r>
              <a:rPr lang="en-US" dirty="0"/>
              <a:t>Highlights	</a:t>
            </a:r>
          </a:p>
          <a:p>
            <a:endParaRPr lang="en-US" dirty="0"/>
          </a:p>
          <a:p>
            <a:pPr lvl="1"/>
            <a:r>
              <a:rPr lang="en-US" dirty="0"/>
              <a:t>Two musculoskeletal sections</a:t>
            </a:r>
          </a:p>
          <a:p>
            <a:pPr lvl="1"/>
            <a:r>
              <a:rPr lang="en-US" dirty="0"/>
              <a:t>Section I, </a:t>
            </a:r>
            <a:r>
              <a:rPr lang="en-US" i="1" dirty="0"/>
              <a:t>Conditions of Other Body Systems</a:t>
            </a:r>
            <a:r>
              <a:rPr lang="en-US" dirty="0"/>
              <a:t>, divided</a:t>
            </a:r>
          </a:p>
          <a:p>
            <a:pPr lvl="1"/>
            <a:r>
              <a:rPr lang="en-US" dirty="0"/>
              <a:t>Re-ordered to correspond with 38 CFR 4</a:t>
            </a:r>
          </a:p>
          <a:p>
            <a:pPr lvl="1"/>
            <a:r>
              <a:rPr lang="en-US" dirty="0"/>
              <a:t>General clean up</a:t>
            </a:r>
          </a:p>
          <a:p>
            <a:pPr lvl="1"/>
            <a:r>
              <a:rPr lang="en-US" dirty="0"/>
              <a:t>Coincides with VASRD updates</a:t>
            </a:r>
          </a:p>
          <a:p>
            <a:pPr lvl="1"/>
            <a:r>
              <a:rPr lang="en-US" dirty="0"/>
              <a:t>Dental remains in current locations</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314142547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7C414AED-89CE-4A48-8B2B-1B3A5C68EA2A}" type="slidenum">
              <a:rPr lang="en-US" smtClean="0"/>
              <a:t>14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06339192"/>
              </p:ext>
            </p:extLst>
          </p:nvPr>
        </p:nvGraphicFramePr>
        <p:xfrm>
          <a:off x="934729" y="2033195"/>
          <a:ext cx="5358504" cy="4195483"/>
        </p:xfrm>
        <a:graphic>
          <a:graphicData uri="http://schemas.openxmlformats.org/drawingml/2006/table">
            <a:tbl>
              <a:tblPr bandRow="1">
                <a:tableStyleId>{D27102A9-8310-4765-A935-A1911B00CA55}</a:tableStyleId>
              </a:tblPr>
              <a:tblGrid>
                <a:gridCol w="849727">
                  <a:extLst>
                    <a:ext uri="{9D8B030D-6E8A-4147-A177-3AD203B41FA5}">
                      <a16:colId xmlns:a16="http://schemas.microsoft.com/office/drawing/2014/main" val="20000"/>
                    </a:ext>
                  </a:extLst>
                </a:gridCol>
                <a:gridCol w="4508777">
                  <a:extLst>
                    <a:ext uri="{9D8B030D-6E8A-4147-A177-3AD203B41FA5}">
                      <a16:colId xmlns:a16="http://schemas.microsoft.com/office/drawing/2014/main" val="20001"/>
                    </a:ext>
                  </a:extLst>
                </a:gridCol>
              </a:tblGrid>
              <a:tr h="405885">
                <a:tc>
                  <a:txBody>
                    <a:bodyPr/>
                    <a:lstStyle/>
                    <a:p>
                      <a:r>
                        <a:rPr lang="en-US" sz="1050" dirty="0"/>
                        <a:t>A</a:t>
                      </a:r>
                    </a:p>
                  </a:txBody>
                  <a:tcPr/>
                </a:tc>
                <a:tc>
                  <a:txBody>
                    <a:bodyPr/>
                    <a:lstStyle/>
                    <a:p>
                      <a:r>
                        <a:rPr lang="en-US" sz="1050" dirty="0"/>
                        <a:t>Musculoskeletal</a:t>
                      </a:r>
                    </a:p>
                  </a:txBody>
                  <a:tcPr/>
                </a:tc>
                <a:extLst>
                  <a:ext uri="{0D108BD9-81ED-4DB2-BD59-A6C34878D82A}">
                    <a16:rowId xmlns:a16="http://schemas.microsoft.com/office/drawing/2014/main" val="10000"/>
                  </a:ext>
                </a:extLst>
              </a:tr>
              <a:tr h="416001">
                <a:tc>
                  <a:txBody>
                    <a:bodyPr/>
                    <a:lstStyle/>
                    <a:p>
                      <a:r>
                        <a:rPr lang="en-US" sz="1050" dirty="0"/>
                        <a:t>B</a:t>
                      </a:r>
                    </a:p>
                  </a:txBody>
                  <a:tcPr/>
                </a:tc>
                <a:tc>
                  <a:txBody>
                    <a:bodyPr/>
                    <a:lstStyle/>
                    <a:p>
                      <a:r>
                        <a:rPr lang="en-US" sz="1050" dirty="0"/>
                        <a:t>Conditions of the Organs of Special Sense</a:t>
                      </a:r>
                    </a:p>
                  </a:txBody>
                  <a:tcPr/>
                </a:tc>
                <a:extLst>
                  <a:ext uri="{0D108BD9-81ED-4DB2-BD59-A6C34878D82A}">
                    <a16:rowId xmlns:a16="http://schemas.microsoft.com/office/drawing/2014/main" val="10001"/>
                  </a:ext>
                </a:extLst>
              </a:tr>
              <a:tr h="461590">
                <a:tc>
                  <a:txBody>
                    <a:bodyPr/>
                    <a:lstStyle/>
                    <a:p>
                      <a:r>
                        <a:rPr lang="en-US" sz="1050" dirty="0"/>
                        <a:t>C</a:t>
                      </a:r>
                    </a:p>
                  </a:txBody>
                  <a:tcPr/>
                </a:tc>
                <a:tc>
                  <a:txBody>
                    <a:bodyPr/>
                    <a:lstStyle/>
                    <a:p>
                      <a:r>
                        <a:rPr lang="en-US" sz="1050" dirty="0"/>
                        <a:t>Infectious</a:t>
                      </a:r>
                      <a:r>
                        <a:rPr lang="en-US" sz="1050" baseline="0" dirty="0"/>
                        <a:t> Diseases, Immune Disorders, and Nutritional Deficiencies</a:t>
                      </a:r>
                      <a:endParaRPr lang="en-US" sz="1050" dirty="0"/>
                    </a:p>
                  </a:txBody>
                  <a:tcPr/>
                </a:tc>
                <a:extLst>
                  <a:ext uri="{0D108BD9-81ED-4DB2-BD59-A6C34878D82A}">
                    <a16:rowId xmlns:a16="http://schemas.microsoft.com/office/drawing/2014/main" val="10002"/>
                  </a:ext>
                </a:extLst>
              </a:tr>
              <a:tr h="416001">
                <a:tc>
                  <a:txBody>
                    <a:bodyPr/>
                    <a:lstStyle/>
                    <a:p>
                      <a:r>
                        <a:rPr lang="en-US" sz="1050" dirty="0"/>
                        <a:t>D</a:t>
                      </a:r>
                    </a:p>
                  </a:txBody>
                  <a:tcPr/>
                </a:tc>
                <a:tc>
                  <a:txBody>
                    <a:bodyPr/>
                    <a:lstStyle/>
                    <a:p>
                      <a:r>
                        <a:rPr lang="en-US" sz="1050" dirty="0"/>
                        <a:t>Respiratory Conditions</a:t>
                      </a:r>
                    </a:p>
                  </a:txBody>
                  <a:tcPr/>
                </a:tc>
                <a:extLst>
                  <a:ext uri="{0D108BD9-81ED-4DB2-BD59-A6C34878D82A}">
                    <a16:rowId xmlns:a16="http://schemas.microsoft.com/office/drawing/2014/main" val="10003"/>
                  </a:ext>
                </a:extLst>
              </a:tr>
              <a:tr h="416001">
                <a:tc>
                  <a:txBody>
                    <a:bodyPr/>
                    <a:lstStyle/>
                    <a:p>
                      <a:r>
                        <a:rPr lang="en-US" sz="1050" dirty="0"/>
                        <a:t>E</a:t>
                      </a:r>
                    </a:p>
                  </a:txBody>
                  <a:tcPr/>
                </a:tc>
                <a:tc>
                  <a:txBody>
                    <a:bodyPr/>
                    <a:lstStyle/>
                    <a:p>
                      <a:r>
                        <a:rPr lang="en-US" sz="1050" dirty="0"/>
                        <a:t>Cardiovascular System Conditions</a:t>
                      </a:r>
                    </a:p>
                  </a:txBody>
                  <a:tcPr/>
                </a:tc>
                <a:extLst>
                  <a:ext uri="{0D108BD9-81ED-4DB2-BD59-A6C34878D82A}">
                    <a16:rowId xmlns:a16="http://schemas.microsoft.com/office/drawing/2014/main" val="10004"/>
                  </a:ext>
                </a:extLst>
              </a:tr>
              <a:tr h="416001">
                <a:tc>
                  <a:txBody>
                    <a:bodyPr/>
                    <a:lstStyle/>
                    <a:p>
                      <a:r>
                        <a:rPr lang="en-US" sz="1050" dirty="0"/>
                        <a:t>F</a:t>
                      </a:r>
                    </a:p>
                  </a:txBody>
                  <a:tcPr/>
                </a:tc>
                <a:tc>
                  <a:txBody>
                    <a:bodyPr/>
                    <a:lstStyle/>
                    <a:p>
                      <a:r>
                        <a:rPr lang="en-US" sz="1050" dirty="0"/>
                        <a:t>Endocrine Conditions</a:t>
                      </a:r>
                    </a:p>
                  </a:txBody>
                  <a:tcPr/>
                </a:tc>
                <a:extLst>
                  <a:ext uri="{0D108BD9-81ED-4DB2-BD59-A6C34878D82A}">
                    <a16:rowId xmlns:a16="http://schemas.microsoft.com/office/drawing/2014/main" val="10005"/>
                  </a:ext>
                </a:extLst>
              </a:tr>
              <a:tr h="416001">
                <a:tc>
                  <a:txBody>
                    <a:bodyPr/>
                    <a:lstStyle/>
                    <a:p>
                      <a:r>
                        <a:rPr lang="en-US" sz="1050" dirty="0"/>
                        <a:t>G</a:t>
                      </a:r>
                    </a:p>
                  </a:txBody>
                  <a:tcPr/>
                </a:tc>
                <a:tc>
                  <a:txBody>
                    <a:bodyPr/>
                    <a:lstStyle/>
                    <a:p>
                      <a:r>
                        <a:rPr lang="en-US" sz="1050" dirty="0"/>
                        <a:t>Neurological Conditions and Convulsive</a:t>
                      </a:r>
                      <a:r>
                        <a:rPr lang="en-US" sz="1050" baseline="0" dirty="0"/>
                        <a:t> Disorders</a:t>
                      </a:r>
                      <a:endParaRPr lang="en-US" sz="1050" dirty="0"/>
                    </a:p>
                  </a:txBody>
                  <a:tcPr/>
                </a:tc>
                <a:extLst>
                  <a:ext uri="{0D108BD9-81ED-4DB2-BD59-A6C34878D82A}">
                    <a16:rowId xmlns:a16="http://schemas.microsoft.com/office/drawing/2014/main" val="10006"/>
                  </a:ext>
                </a:extLst>
              </a:tr>
              <a:tr h="416001">
                <a:tc>
                  <a:txBody>
                    <a:bodyPr/>
                    <a:lstStyle/>
                    <a:p>
                      <a:r>
                        <a:rPr lang="en-US" sz="1050" dirty="0"/>
                        <a:t>H</a:t>
                      </a:r>
                    </a:p>
                  </a:txBody>
                  <a:tcPr/>
                </a:tc>
                <a:tc>
                  <a:txBody>
                    <a:bodyPr/>
                    <a:lstStyle/>
                    <a:p>
                      <a:r>
                        <a:rPr lang="en-US" sz="1050" dirty="0"/>
                        <a:t>Mental Disorders</a:t>
                      </a:r>
                    </a:p>
                  </a:txBody>
                  <a:tcPr/>
                </a:tc>
                <a:extLst>
                  <a:ext uri="{0D108BD9-81ED-4DB2-BD59-A6C34878D82A}">
                    <a16:rowId xmlns:a16="http://schemas.microsoft.com/office/drawing/2014/main" val="10007"/>
                  </a:ext>
                </a:extLst>
              </a:tr>
              <a:tr h="416001">
                <a:tc>
                  <a:txBody>
                    <a:bodyPr/>
                    <a:lstStyle/>
                    <a:p>
                      <a:r>
                        <a:rPr lang="en-US" sz="1050" dirty="0"/>
                        <a:t>I </a:t>
                      </a:r>
                    </a:p>
                  </a:txBody>
                  <a:tcPr/>
                </a:tc>
                <a:tc>
                  <a:txBody>
                    <a:bodyPr/>
                    <a:lstStyle/>
                    <a:p>
                      <a:r>
                        <a:rPr lang="en-US" sz="1050" dirty="0"/>
                        <a:t>Conditions of Other Body Systems</a:t>
                      </a:r>
                    </a:p>
                  </a:txBody>
                  <a:tcPr/>
                </a:tc>
                <a:extLst>
                  <a:ext uri="{0D108BD9-81ED-4DB2-BD59-A6C34878D82A}">
                    <a16:rowId xmlns:a16="http://schemas.microsoft.com/office/drawing/2014/main" val="10008"/>
                  </a:ext>
                </a:extLst>
              </a:tr>
              <a:tr h="416001">
                <a:tc>
                  <a:txBody>
                    <a:bodyPr/>
                    <a:lstStyle/>
                    <a:p>
                      <a:r>
                        <a:rPr lang="en-US" sz="1050" dirty="0"/>
                        <a:t>J</a:t>
                      </a:r>
                    </a:p>
                  </a:txBody>
                  <a:tcPr/>
                </a:tc>
                <a:tc>
                  <a:txBody>
                    <a:bodyPr/>
                    <a:lstStyle/>
                    <a:p>
                      <a:r>
                        <a:rPr lang="en-US" sz="1050" dirty="0"/>
                        <a:t>Skin Conditions</a:t>
                      </a:r>
                    </a:p>
                  </a:txBody>
                  <a:tcPr/>
                </a:tc>
                <a:extLst>
                  <a:ext uri="{0D108BD9-81ED-4DB2-BD59-A6C34878D82A}">
                    <a16:rowId xmlns:a16="http://schemas.microsoft.com/office/drawing/2014/main" val="100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96115976"/>
              </p:ext>
            </p:extLst>
          </p:nvPr>
        </p:nvGraphicFramePr>
        <p:xfrm>
          <a:off x="6960787" y="2040979"/>
          <a:ext cx="4551681" cy="4221690"/>
        </p:xfrm>
        <a:graphic>
          <a:graphicData uri="http://schemas.openxmlformats.org/drawingml/2006/table">
            <a:tbl>
              <a:tblPr bandRow="1">
                <a:tableStyleId>{D27102A9-8310-4765-A935-A1911B00CA55}</a:tableStyleId>
              </a:tblPr>
              <a:tblGrid>
                <a:gridCol w="721785">
                  <a:extLst>
                    <a:ext uri="{9D8B030D-6E8A-4147-A177-3AD203B41FA5}">
                      <a16:colId xmlns:a16="http://schemas.microsoft.com/office/drawing/2014/main" val="20000"/>
                    </a:ext>
                  </a:extLst>
                </a:gridCol>
                <a:gridCol w="3829896">
                  <a:extLst>
                    <a:ext uri="{9D8B030D-6E8A-4147-A177-3AD203B41FA5}">
                      <a16:colId xmlns:a16="http://schemas.microsoft.com/office/drawing/2014/main" val="20001"/>
                    </a:ext>
                  </a:extLst>
                </a:gridCol>
              </a:tblGrid>
              <a:tr h="259506">
                <a:tc>
                  <a:txBody>
                    <a:bodyPr/>
                    <a:lstStyle/>
                    <a:p>
                      <a:r>
                        <a:rPr lang="en-US" sz="1050" dirty="0"/>
                        <a:t>A</a:t>
                      </a:r>
                    </a:p>
                  </a:txBody>
                  <a:tcPr/>
                </a:tc>
                <a:tc>
                  <a:txBody>
                    <a:bodyPr/>
                    <a:lstStyle/>
                    <a:p>
                      <a:r>
                        <a:rPr lang="en-US" sz="1050" dirty="0"/>
                        <a:t>The Musculoskeletal</a:t>
                      </a:r>
                      <a:r>
                        <a:rPr lang="en-US" sz="1050" baseline="0" dirty="0"/>
                        <a:t> System Part I</a:t>
                      </a:r>
                      <a:endParaRPr lang="en-US" sz="1050" dirty="0"/>
                    </a:p>
                  </a:txBody>
                  <a:tcPr/>
                </a:tc>
                <a:extLst>
                  <a:ext uri="{0D108BD9-81ED-4DB2-BD59-A6C34878D82A}">
                    <a16:rowId xmlns:a16="http://schemas.microsoft.com/office/drawing/2014/main" val="10000"/>
                  </a:ext>
                </a:extLst>
              </a:tr>
              <a:tr h="274937">
                <a:tc>
                  <a:txBody>
                    <a:bodyPr/>
                    <a:lstStyle/>
                    <a:p>
                      <a:r>
                        <a:rPr lang="en-US" sz="1050" dirty="0"/>
                        <a:t>B</a:t>
                      </a:r>
                    </a:p>
                  </a:txBody>
                  <a:tcPr/>
                </a:tc>
                <a:tc>
                  <a:txBody>
                    <a:bodyPr/>
                    <a:lstStyle/>
                    <a:p>
                      <a:r>
                        <a:rPr lang="en-US" sz="1050" dirty="0"/>
                        <a:t>The Musculoskeletal System Part II</a:t>
                      </a:r>
                    </a:p>
                  </a:txBody>
                  <a:tcPr/>
                </a:tc>
                <a:extLst>
                  <a:ext uri="{0D108BD9-81ED-4DB2-BD59-A6C34878D82A}">
                    <a16:rowId xmlns:a16="http://schemas.microsoft.com/office/drawing/2014/main" val="10001"/>
                  </a:ext>
                </a:extLst>
              </a:tr>
              <a:tr h="274937">
                <a:tc>
                  <a:txBody>
                    <a:bodyPr/>
                    <a:lstStyle/>
                    <a:p>
                      <a:r>
                        <a:rPr lang="en-US" sz="1050" dirty="0"/>
                        <a:t>C</a:t>
                      </a:r>
                    </a:p>
                  </a:txBody>
                  <a:tcPr/>
                </a:tc>
                <a:tc>
                  <a:txBody>
                    <a:bodyPr/>
                    <a:lstStyle/>
                    <a:p>
                      <a:r>
                        <a:rPr lang="en-US" sz="1050" dirty="0"/>
                        <a:t>The</a:t>
                      </a:r>
                      <a:r>
                        <a:rPr lang="en-US" sz="1050" baseline="0" dirty="0"/>
                        <a:t> Organs of Special Sense (including eyes)</a:t>
                      </a:r>
                      <a:endParaRPr lang="en-US" sz="1050" dirty="0"/>
                    </a:p>
                  </a:txBody>
                  <a:tcPr/>
                </a:tc>
                <a:extLst>
                  <a:ext uri="{0D108BD9-81ED-4DB2-BD59-A6C34878D82A}">
                    <a16:rowId xmlns:a16="http://schemas.microsoft.com/office/drawing/2014/main" val="10002"/>
                  </a:ext>
                </a:extLst>
              </a:tr>
              <a:tr h="274937">
                <a:tc>
                  <a:txBody>
                    <a:bodyPr/>
                    <a:lstStyle/>
                    <a:p>
                      <a:r>
                        <a:rPr lang="en-US" sz="1050" dirty="0"/>
                        <a:t>D</a:t>
                      </a:r>
                    </a:p>
                  </a:txBody>
                  <a:tcPr/>
                </a:tc>
                <a:tc>
                  <a:txBody>
                    <a:bodyPr/>
                    <a:lstStyle/>
                    <a:p>
                      <a:r>
                        <a:rPr lang="en-US" sz="1050" dirty="0"/>
                        <a:t>Impairment</a:t>
                      </a:r>
                      <a:r>
                        <a:rPr lang="en-US" sz="1050" baseline="0" dirty="0"/>
                        <a:t> of Auditory Acuity</a:t>
                      </a:r>
                      <a:endParaRPr lang="en-US" sz="1050" dirty="0"/>
                    </a:p>
                  </a:txBody>
                  <a:tcPr/>
                </a:tc>
                <a:extLst>
                  <a:ext uri="{0D108BD9-81ED-4DB2-BD59-A6C34878D82A}">
                    <a16:rowId xmlns:a16="http://schemas.microsoft.com/office/drawing/2014/main" val="10003"/>
                  </a:ext>
                </a:extLst>
              </a:tr>
              <a:tr h="403733">
                <a:tc>
                  <a:txBody>
                    <a:bodyPr/>
                    <a:lstStyle/>
                    <a:p>
                      <a:r>
                        <a:rPr lang="en-US" sz="1050" dirty="0"/>
                        <a:t>E</a:t>
                      </a:r>
                    </a:p>
                  </a:txBody>
                  <a:tcPr/>
                </a:tc>
                <a:tc>
                  <a:txBody>
                    <a:bodyPr/>
                    <a:lstStyle/>
                    <a:p>
                      <a:r>
                        <a:rPr lang="en-US" sz="1050" dirty="0"/>
                        <a:t>Infectious</a:t>
                      </a:r>
                      <a:r>
                        <a:rPr lang="en-US" sz="1050" baseline="0" dirty="0"/>
                        <a:t> Diseases, </a:t>
                      </a:r>
                      <a:r>
                        <a:rPr lang="en-US" sz="1050" dirty="0"/>
                        <a:t>Immune Disorders, Nutritional Deficiencies</a:t>
                      </a:r>
                    </a:p>
                  </a:txBody>
                  <a:tcPr/>
                </a:tc>
                <a:extLst>
                  <a:ext uri="{0D108BD9-81ED-4DB2-BD59-A6C34878D82A}">
                    <a16:rowId xmlns:a16="http://schemas.microsoft.com/office/drawing/2014/main" val="10004"/>
                  </a:ext>
                </a:extLst>
              </a:tr>
              <a:tr h="274937">
                <a:tc>
                  <a:txBody>
                    <a:bodyPr/>
                    <a:lstStyle/>
                    <a:p>
                      <a:r>
                        <a:rPr lang="en-US" sz="1050" dirty="0"/>
                        <a:t>F</a:t>
                      </a:r>
                    </a:p>
                  </a:txBody>
                  <a:tcPr/>
                </a:tc>
                <a:tc>
                  <a:txBody>
                    <a:bodyPr/>
                    <a:lstStyle/>
                    <a:p>
                      <a:r>
                        <a:rPr lang="en-US" sz="1050" dirty="0"/>
                        <a:t>The Respiratory System</a:t>
                      </a:r>
                    </a:p>
                  </a:txBody>
                  <a:tcPr/>
                </a:tc>
                <a:extLst>
                  <a:ext uri="{0D108BD9-81ED-4DB2-BD59-A6C34878D82A}">
                    <a16:rowId xmlns:a16="http://schemas.microsoft.com/office/drawing/2014/main" val="10005"/>
                  </a:ext>
                </a:extLst>
              </a:tr>
              <a:tr h="274937">
                <a:tc>
                  <a:txBody>
                    <a:bodyPr/>
                    <a:lstStyle/>
                    <a:p>
                      <a:r>
                        <a:rPr lang="en-US" sz="1050" dirty="0"/>
                        <a:t>G</a:t>
                      </a:r>
                    </a:p>
                  </a:txBody>
                  <a:tcPr/>
                </a:tc>
                <a:tc>
                  <a:txBody>
                    <a:bodyPr/>
                    <a:lstStyle/>
                    <a:p>
                      <a:r>
                        <a:rPr lang="en-US" sz="1050" dirty="0"/>
                        <a:t>The Cardiovascular System</a:t>
                      </a:r>
                    </a:p>
                  </a:txBody>
                  <a:tcPr/>
                </a:tc>
                <a:extLst>
                  <a:ext uri="{0D108BD9-81ED-4DB2-BD59-A6C34878D82A}">
                    <a16:rowId xmlns:a16="http://schemas.microsoft.com/office/drawing/2014/main" val="10006"/>
                  </a:ext>
                </a:extLst>
              </a:tr>
              <a:tr h="274937">
                <a:tc>
                  <a:txBody>
                    <a:bodyPr/>
                    <a:lstStyle/>
                    <a:p>
                      <a:r>
                        <a:rPr lang="en-US" sz="1050" dirty="0"/>
                        <a:t>H</a:t>
                      </a:r>
                    </a:p>
                  </a:txBody>
                  <a:tcPr/>
                </a:tc>
                <a:tc>
                  <a:txBody>
                    <a:bodyPr/>
                    <a:lstStyle/>
                    <a:p>
                      <a:r>
                        <a:rPr lang="en-US" sz="1050" dirty="0"/>
                        <a:t>The Digestive System</a:t>
                      </a:r>
                    </a:p>
                  </a:txBody>
                  <a:tcPr/>
                </a:tc>
                <a:extLst>
                  <a:ext uri="{0D108BD9-81ED-4DB2-BD59-A6C34878D82A}">
                    <a16:rowId xmlns:a16="http://schemas.microsoft.com/office/drawing/2014/main" val="10007"/>
                  </a:ext>
                </a:extLst>
              </a:tr>
              <a:tr h="274937">
                <a:tc>
                  <a:txBody>
                    <a:bodyPr/>
                    <a:lstStyle/>
                    <a:p>
                      <a:r>
                        <a:rPr lang="en-US" sz="1050" dirty="0"/>
                        <a:t>I </a:t>
                      </a:r>
                    </a:p>
                  </a:txBody>
                  <a:tcPr/>
                </a:tc>
                <a:tc>
                  <a:txBody>
                    <a:bodyPr/>
                    <a:lstStyle/>
                    <a:p>
                      <a:r>
                        <a:rPr lang="en-US" sz="1050" dirty="0"/>
                        <a:t>The Genitourinary System</a:t>
                      </a:r>
                    </a:p>
                  </a:txBody>
                  <a:tcPr/>
                </a:tc>
                <a:extLst>
                  <a:ext uri="{0D108BD9-81ED-4DB2-BD59-A6C34878D82A}">
                    <a16:rowId xmlns:a16="http://schemas.microsoft.com/office/drawing/2014/main" val="10008"/>
                  </a:ext>
                </a:extLst>
              </a:tr>
              <a:tr h="274937">
                <a:tc>
                  <a:txBody>
                    <a:bodyPr/>
                    <a:lstStyle/>
                    <a:p>
                      <a:r>
                        <a:rPr lang="en-US" sz="1050" dirty="0"/>
                        <a:t>J</a:t>
                      </a:r>
                    </a:p>
                  </a:txBody>
                  <a:tcPr/>
                </a:tc>
                <a:tc>
                  <a:txBody>
                    <a:bodyPr/>
                    <a:lstStyle/>
                    <a:p>
                      <a:r>
                        <a:rPr lang="en-US" sz="1050" dirty="0"/>
                        <a:t>Gynecological Conditions and Disorders of the Breast</a:t>
                      </a:r>
                    </a:p>
                  </a:txBody>
                  <a:tcPr/>
                </a:tc>
                <a:extLst>
                  <a:ext uri="{0D108BD9-81ED-4DB2-BD59-A6C34878D82A}">
                    <a16:rowId xmlns:a16="http://schemas.microsoft.com/office/drawing/2014/main" val="10009"/>
                  </a:ext>
                </a:extLst>
              </a:tr>
              <a:tr h="274937">
                <a:tc>
                  <a:txBody>
                    <a:bodyPr/>
                    <a:lstStyle/>
                    <a:p>
                      <a:r>
                        <a:rPr lang="en-US" sz="1050" dirty="0"/>
                        <a:t>K</a:t>
                      </a:r>
                    </a:p>
                  </a:txBody>
                  <a:tcPr/>
                </a:tc>
                <a:tc>
                  <a:txBody>
                    <a:bodyPr/>
                    <a:lstStyle/>
                    <a:p>
                      <a:r>
                        <a:rPr lang="en-US" sz="1050" dirty="0"/>
                        <a:t>The Hemic</a:t>
                      </a:r>
                      <a:r>
                        <a:rPr lang="en-US" sz="1050" baseline="0" dirty="0"/>
                        <a:t> and L</a:t>
                      </a:r>
                      <a:r>
                        <a:rPr lang="en-US" sz="1050" dirty="0"/>
                        <a:t>ymphatic Systems</a:t>
                      </a:r>
                    </a:p>
                  </a:txBody>
                  <a:tcPr/>
                </a:tc>
                <a:extLst>
                  <a:ext uri="{0D108BD9-81ED-4DB2-BD59-A6C34878D82A}">
                    <a16:rowId xmlns:a16="http://schemas.microsoft.com/office/drawing/2014/main" val="10010"/>
                  </a:ext>
                </a:extLst>
              </a:tr>
              <a:tr h="274937">
                <a:tc>
                  <a:txBody>
                    <a:bodyPr/>
                    <a:lstStyle/>
                    <a:p>
                      <a:r>
                        <a:rPr lang="en-US" sz="1050" dirty="0"/>
                        <a:t>L</a:t>
                      </a:r>
                    </a:p>
                  </a:txBody>
                  <a:tcPr/>
                </a:tc>
                <a:tc>
                  <a:txBody>
                    <a:bodyPr/>
                    <a:lstStyle/>
                    <a:p>
                      <a:r>
                        <a:rPr lang="en-US" sz="1050" dirty="0"/>
                        <a:t>The Skin</a:t>
                      </a:r>
                    </a:p>
                  </a:txBody>
                  <a:tcPr/>
                </a:tc>
                <a:extLst>
                  <a:ext uri="{0D108BD9-81ED-4DB2-BD59-A6C34878D82A}">
                    <a16:rowId xmlns:a16="http://schemas.microsoft.com/office/drawing/2014/main" val="10011"/>
                  </a:ext>
                </a:extLst>
              </a:tr>
              <a:tr h="274937">
                <a:tc>
                  <a:txBody>
                    <a:bodyPr/>
                    <a:lstStyle/>
                    <a:p>
                      <a:r>
                        <a:rPr lang="en-US" sz="1050" dirty="0"/>
                        <a:t>M</a:t>
                      </a:r>
                    </a:p>
                  </a:txBody>
                  <a:tcPr/>
                </a:tc>
                <a:tc>
                  <a:txBody>
                    <a:bodyPr/>
                    <a:lstStyle/>
                    <a:p>
                      <a:r>
                        <a:rPr lang="en-US" sz="1050" dirty="0"/>
                        <a:t>The Endocrine System</a:t>
                      </a:r>
                    </a:p>
                  </a:txBody>
                  <a:tcPr/>
                </a:tc>
                <a:extLst>
                  <a:ext uri="{0D108BD9-81ED-4DB2-BD59-A6C34878D82A}">
                    <a16:rowId xmlns:a16="http://schemas.microsoft.com/office/drawing/2014/main" val="10012"/>
                  </a:ext>
                </a:extLst>
              </a:tr>
              <a:tr h="274937">
                <a:tc>
                  <a:txBody>
                    <a:bodyPr/>
                    <a:lstStyle/>
                    <a:p>
                      <a:r>
                        <a:rPr lang="en-US" sz="1050" dirty="0"/>
                        <a:t>N</a:t>
                      </a:r>
                    </a:p>
                  </a:txBody>
                  <a:tcPr/>
                </a:tc>
                <a:tc>
                  <a:txBody>
                    <a:bodyPr/>
                    <a:lstStyle/>
                    <a:p>
                      <a:r>
                        <a:rPr lang="en-US" sz="1050" dirty="0"/>
                        <a:t>Neurological Conditions and Convulsive Disorders</a:t>
                      </a:r>
                    </a:p>
                  </a:txBody>
                  <a:tcPr/>
                </a:tc>
                <a:extLst>
                  <a:ext uri="{0D108BD9-81ED-4DB2-BD59-A6C34878D82A}">
                    <a16:rowId xmlns:a16="http://schemas.microsoft.com/office/drawing/2014/main" val="10013"/>
                  </a:ext>
                </a:extLst>
              </a:tr>
              <a:tr h="246726">
                <a:tc>
                  <a:txBody>
                    <a:bodyPr/>
                    <a:lstStyle/>
                    <a:p>
                      <a:r>
                        <a:rPr lang="en-US" sz="1050" dirty="0"/>
                        <a:t>O</a:t>
                      </a:r>
                    </a:p>
                  </a:txBody>
                  <a:tcPr/>
                </a:tc>
                <a:tc>
                  <a:txBody>
                    <a:bodyPr/>
                    <a:lstStyle/>
                    <a:p>
                      <a:r>
                        <a:rPr lang="en-US" sz="1050" dirty="0"/>
                        <a:t>Mental Disorders</a:t>
                      </a:r>
                    </a:p>
                  </a:txBody>
                  <a:tcPr/>
                </a:tc>
                <a:extLst>
                  <a:ext uri="{0D108BD9-81ED-4DB2-BD59-A6C34878D82A}">
                    <a16:rowId xmlns:a16="http://schemas.microsoft.com/office/drawing/2014/main" val="10014"/>
                  </a:ext>
                </a:extLst>
              </a:tr>
            </a:tbl>
          </a:graphicData>
        </a:graphic>
      </p:graphicFrame>
      <p:sp>
        <p:nvSpPr>
          <p:cNvPr id="10" name="TextBox 9"/>
          <p:cNvSpPr txBox="1"/>
          <p:nvPr/>
        </p:nvSpPr>
        <p:spPr>
          <a:xfrm>
            <a:off x="613186" y="1506064"/>
            <a:ext cx="11338560" cy="400110"/>
          </a:xfrm>
          <a:prstGeom prst="rect">
            <a:avLst/>
          </a:prstGeom>
          <a:noFill/>
        </p:spPr>
        <p:txBody>
          <a:bodyPr wrap="square" rtlCol="0">
            <a:spAutoFit/>
          </a:bodyPr>
          <a:lstStyle/>
          <a:p>
            <a:pPr algn="ctr"/>
            <a:r>
              <a:rPr lang="en-US" sz="2000" b="1" dirty="0"/>
              <a:t>Reorganization of M21-1 III.iv.4, </a:t>
            </a:r>
            <a:r>
              <a:rPr lang="en-US" sz="2000" b="1" i="1" dirty="0"/>
              <a:t>Rating Specific Disabilities</a:t>
            </a:r>
          </a:p>
        </p:txBody>
      </p:sp>
      <p:sp>
        <p:nvSpPr>
          <p:cNvPr id="12" name="Title 1"/>
          <p:cNvSpPr txBox="1">
            <a:spLocks/>
          </p:cNvSpPr>
          <p:nvPr/>
        </p:nvSpPr>
        <p:spPr>
          <a:xfrm>
            <a:off x="2926080" y="294830"/>
            <a:ext cx="9265919" cy="589660"/>
          </a:xfrm>
          <a:prstGeom prst="rect">
            <a:avLst/>
          </a:prstGeom>
        </p:spPr>
        <p:txBody>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r>
              <a:rPr lang="en-US" kern="0" dirty="0"/>
              <a:t>What’s </a:t>
            </a:r>
            <a:r>
              <a:rPr lang="en-US" i="1" kern="0" dirty="0"/>
              <a:t>New</a:t>
            </a:r>
            <a:r>
              <a:rPr lang="en-US" kern="0" dirty="0"/>
              <a:t> in M21-1?</a:t>
            </a:r>
          </a:p>
        </p:txBody>
      </p:sp>
    </p:spTree>
    <p:extLst>
      <p:ext uri="{BB962C8B-B14F-4D97-AF65-F5344CB8AC3E}">
        <p14:creationId xmlns:p14="http://schemas.microsoft.com/office/powerpoint/2010/main" val="321054223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t>
            </a:r>
            <a:r>
              <a:rPr lang="en-US" i="1" dirty="0"/>
              <a:t>New</a:t>
            </a:r>
            <a:r>
              <a:rPr lang="en-US" dirty="0"/>
              <a:t> in M21-1?</a:t>
            </a:r>
          </a:p>
        </p:txBody>
      </p:sp>
      <p:sp>
        <p:nvSpPr>
          <p:cNvPr id="3" name="Content Placeholder 2"/>
          <p:cNvSpPr>
            <a:spLocks noGrp="1"/>
          </p:cNvSpPr>
          <p:nvPr>
            <p:ph idx="1"/>
          </p:nvPr>
        </p:nvSpPr>
        <p:spPr/>
        <p:txBody>
          <a:bodyPr/>
          <a:lstStyle/>
          <a:p>
            <a:r>
              <a:rPr lang="en-US" dirty="0"/>
              <a:t>M21-1 IV.ii.2.F, </a:t>
            </a:r>
            <a:r>
              <a:rPr lang="en-US" i="1" dirty="0"/>
              <a:t>Compensation Based on Individual </a:t>
            </a:r>
            <a:r>
              <a:rPr lang="en-US" i="1" dirty="0" err="1"/>
              <a:t>Unemployability</a:t>
            </a:r>
            <a:r>
              <a:rPr lang="en-US" dirty="0"/>
              <a:t>, updated</a:t>
            </a:r>
          </a:p>
          <a:p>
            <a:endParaRPr lang="en-US" sz="1600" dirty="0"/>
          </a:p>
          <a:p>
            <a:r>
              <a:rPr lang="en-US" dirty="0"/>
              <a:t>Change guidance for IU and pending appeals</a:t>
            </a:r>
          </a:p>
          <a:p>
            <a:pPr lvl="1"/>
            <a:r>
              <a:rPr lang="en-US" dirty="0"/>
              <a:t>Continue to incorporate denial of IU into a pending appeal for increased evaluation of an issue associated with the IU claim.</a:t>
            </a:r>
          </a:p>
          <a:p>
            <a:pPr lvl="2"/>
            <a:r>
              <a:rPr lang="en-US" dirty="0"/>
              <a:t>Initial rating done under rating EP.</a:t>
            </a:r>
          </a:p>
          <a:p>
            <a:pPr lvl="2"/>
            <a:r>
              <a:rPr lang="en-US" dirty="0"/>
              <a:t>Incorporate into appeals pending at RO.  Issue SSOC.</a:t>
            </a:r>
          </a:p>
          <a:p>
            <a:pPr lvl="2"/>
            <a:endParaRPr lang="en-US" sz="1600" dirty="0"/>
          </a:p>
          <a:p>
            <a:pPr lvl="1"/>
            <a:r>
              <a:rPr lang="en-US" dirty="0"/>
              <a:t>DO NOT incorporate an increased evaluation issue into a pending appeal for IU.</a:t>
            </a:r>
          </a:p>
          <a:p>
            <a:pPr lvl="2"/>
            <a:r>
              <a:rPr lang="en-US" dirty="0"/>
              <a:t>Continue processing if already incorporated under prior guidance.</a:t>
            </a:r>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1027790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t>
            </a:r>
            <a:r>
              <a:rPr lang="en-US" i="1" dirty="0"/>
              <a:t>New</a:t>
            </a:r>
            <a:r>
              <a:rPr lang="en-US" dirty="0"/>
              <a:t> in M21-1?</a:t>
            </a:r>
          </a:p>
        </p:txBody>
      </p:sp>
      <p:sp>
        <p:nvSpPr>
          <p:cNvPr id="3" name="Content Placeholder 2"/>
          <p:cNvSpPr>
            <a:spLocks noGrp="1"/>
          </p:cNvSpPr>
          <p:nvPr>
            <p:ph idx="1"/>
          </p:nvPr>
        </p:nvSpPr>
        <p:spPr>
          <a:xfrm>
            <a:off x="847164" y="1589518"/>
            <a:ext cx="11344835" cy="4691641"/>
          </a:xfrm>
        </p:spPr>
        <p:txBody>
          <a:bodyPr/>
          <a:lstStyle/>
          <a:p>
            <a:r>
              <a:rPr lang="en-US" dirty="0"/>
              <a:t>Other notable changes in IV.ii.2.F</a:t>
            </a:r>
          </a:p>
          <a:p>
            <a:pPr lvl="1"/>
            <a:r>
              <a:rPr lang="en-US" dirty="0"/>
              <a:t>Added indicators prompting development for VR&amp;E records</a:t>
            </a:r>
          </a:p>
          <a:p>
            <a:pPr lvl="1"/>
            <a:r>
              <a:rPr lang="en-US" dirty="0"/>
              <a:t>Updated/clarified procedures for maximizing benefits in IU claims </a:t>
            </a:r>
          </a:p>
          <a:p>
            <a:pPr lvl="1"/>
            <a:r>
              <a:rPr lang="en-US" dirty="0"/>
              <a:t>Clarified procedures for handling 800 series work items for failure to return </a:t>
            </a:r>
            <a:r>
              <a:rPr lang="en-US" i="1" dirty="0"/>
              <a:t>VA Form 21-4140</a:t>
            </a:r>
          </a:p>
          <a:p>
            <a:pPr lvl="1"/>
            <a:endParaRPr lang="en-US" sz="1600" i="1" dirty="0"/>
          </a:p>
          <a:p>
            <a:r>
              <a:rPr lang="en-US" dirty="0"/>
              <a:t>Other changes/clarifications</a:t>
            </a:r>
          </a:p>
          <a:p>
            <a:pPr lvl="1"/>
            <a:r>
              <a:rPr lang="en-US" dirty="0"/>
              <a:t>Added language to clarify that standard principles for evaluating evidence apply to IU claims</a:t>
            </a:r>
          </a:p>
          <a:p>
            <a:pPr lvl="1"/>
            <a:r>
              <a:rPr lang="en-US" dirty="0"/>
              <a:t>Clarified language concerning development for </a:t>
            </a:r>
            <a:r>
              <a:rPr lang="en-US" i="1" dirty="0"/>
              <a:t>VA Form 21-4192</a:t>
            </a:r>
          </a:p>
          <a:p>
            <a:pPr lvl="1"/>
            <a:r>
              <a:rPr lang="en-US" dirty="0"/>
              <a:t>Modify procedures to note that </a:t>
            </a:r>
            <a:r>
              <a:rPr lang="en-US" i="1" dirty="0"/>
              <a:t>4140 Not Sent</a:t>
            </a:r>
            <a:r>
              <a:rPr lang="en-US" dirty="0"/>
              <a:t> letter is in Letter Creator tool</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910425237"/>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595" y="-1"/>
            <a:ext cx="9244403" cy="1179321"/>
          </a:xfrm>
        </p:spPr>
        <p:txBody>
          <a:bodyPr/>
          <a:lstStyle/>
          <a:p>
            <a:r>
              <a:rPr lang="en-US" dirty="0"/>
              <a:t>What’s </a:t>
            </a:r>
            <a:r>
              <a:rPr lang="en-US" i="1" dirty="0"/>
              <a:t>New</a:t>
            </a:r>
            <a:r>
              <a:rPr lang="en-US" dirty="0"/>
              <a:t> in M21-1?</a:t>
            </a:r>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
        <p:nvSpPr>
          <p:cNvPr id="7" name="TextBox 1"/>
          <p:cNvSpPr txBox="1">
            <a:spLocks noChangeArrowheads="1"/>
          </p:cNvSpPr>
          <p:nvPr/>
        </p:nvSpPr>
        <p:spPr bwMode="auto">
          <a:xfrm>
            <a:off x="2418453" y="2546013"/>
            <a:ext cx="91867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Dustin Williams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Manual Editor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Procedures</a:t>
            </a:r>
          </a:p>
        </p:txBody>
      </p:sp>
    </p:spTree>
    <p:extLst>
      <p:ext uri="{BB962C8B-B14F-4D97-AF65-F5344CB8AC3E}">
        <p14:creationId xmlns:p14="http://schemas.microsoft.com/office/powerpoint/2010/main" val="664418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t>
            </a:r>
            <a:r>
              <a:rPr lang="en-US" i="1" dirty="0"/>
              <a:t>New</a:t>
            </a:r>
            <a:r>
              <a:rPr lang="en-US" dirty="0"/>
              <a:t> in M21-1?</a:t>
            </a:r>
          </a:p>
        </p:txBody>
      </p:sp>
      <p:sp>
        <p:nvSpPr>
          <p:cNvPr id="3" name="Content Placeholder 2"/>
          <p:cNvSpPr>
            <a:spLocks noGrp="1"/>
          </p:cNvSpPr>
          <p:nvPr>
            <p:ph idx="1"/>
          </p:nvPr>
        </p:nvSpPr>
        <p:spPr/>
        <p:txBody>
          <a:bodyPr/>
          <a:lstStyle/>
          <a:p>
            <a:r>
              <a:rPr lang="en-US" dirty="0"/>
              <a:t>M21-1 III.v.2.B, </a:t>
            </a:r>
            <a:r>
              <a:rPr lang="en-US" i="1"/>
              <a:t>Decision Notices</a:t>
            </a:r>
            <a:endParaRPr lang="en-US" dirty="0"/>
          </a:p>
          <a:p>
            <a:pPr lvl="1"/>
            <a:r>
              <a:rPr lang="en-US" dirty="0"/>
              <a:t>Changes to </a:t>
            </a:r>
            <a:r>
              <a:rPr lang="en-US" dirty="0">
                <a:solidFill>
                  <a:srgbClr val="FF0000"/>
                </a:solidFill>
              </a:rPr>
              <a:t>III.v.2.B.1.m</a:t>
            </a:r>
            <a:r>
              <a:rPr lang="en-US" dirty="0"/>
              <a:t> will clarify how to address decision notices to incompetent claimants/beneficiaries.</a:t>
            </a:r>
          </a:p>
          <a:p>
            <a:pPr lvl="2"/>
            <a:r>
              <a:rPr lang="en-US" b="1" i="1" dirty="0"/>
              <a:t>Original</a:t>
            </a:r>
            <a:r>
              <a:rPr lang="en-US" i="1" dirty="0"/>
              <a:t> </a:t>
            </a:r>
            <a:r>
              <a:rPr lang="en-US" dirty="0"/>
              <a:t>notice</a:t>
            </a:r>
            <a:r>
              <a:rPr lang="en-US" i="1" dirty="0"/>
              <a:t>             a</a:t>
            </a:r>
            <a:r>
              <a:rPr lang="en-US" dirty="0"/>
              <a:t>ppointed fiduciary.</a:t>
            </a:r>
            <a:endParaRPr lang="en-US" i="1" dirty="0"/>
          </a:p>
          <a:p>
            <a:pPr lvl="2"/>
            <a:r>
              <a:rPr lang="en-US" b="1" i="1" dirty="0"/>
              <a:t>Copy</a:t>
            </a:r>
            <a:r>
              <a:rPr lang="en-US" i="1" dirty="0"/>
              <a:t> </a:t>
            </a:r>
            <a:r>
              <a:rPr lang="en-US" dirty="0"/>
              <a:t>of notice</a:t>
            </a:r>
            <a:r>
              <a:rPr lang="en-US" i="1" dirty="0"/>
              <a:t>             </a:t>
            </a:r>
            <a:r>
              <a:rPr lang="en-US" dirty="0"/>
              <a:t>incompetent claimant/beneficiary.</a:t>
            </a:r>
            <a:br>
              <a:rPr lang="en-US" dirty="0"/>
            </a:br>
            <a:endParaRPr lang="en-US" dirty="0"/>
          </a:p>
          <a:p>
            <a:pPr lvl="1"/>
            <a:r>
              <a:rPr lang="en-US" dirty="0"/>
              <a:t>Changes to </a:t>
            </a:r>
            <a:r>
              <a:rPr lang="en-US" dirty="0">
                <a:solidFill>
                  <a:srgbClr val="FF0000"/>
                </a:solidFill>
              </a:rPr>
              <a:t>III.v.2.B.2.a</a:t>
            </a:r>
            <a:r>
              <a:rPr lang="en-US" dirty="0"/>
              <a:t> will introduce a new standard for conceding status as a </a:t>
            </a:r>
            <a:r>
              <a:rPr lang="en-US" i="1" dirty="0"/>
              <a:t>visually impaired Veteran</a:t>
            </a:r>
            <a:r>
              <a:rPr lang="en-US" dirty="0"/>
              <a:t>.</a:t>
            </a:r>
          </a:p>
          <a:p>
            <a:pPr lvl="2"/>
            <a:r>
              <a:rPr lang="en-US" dirty="0"/>
              <a:t>Any Veteran who requests that VA accommodate visual impairment with modified correspondence methods will be notified in accordance with the protocol described in Topic 2.</a:t>
            </a:r>
          </a:p>
          <a:p>
            <a:endParaRPr lang="en-US" dirty="0"/>
          </a:p>
        </p:txBody>
      </p:sp>
      <p:sp>
        <p:nvSpPr>
          <p:cNvPr id="5" name="Right Arrow 4"/>
          <p:cNvSpPr/>
          <p:nvPr/>
        </p:nvSpPr>
        <p:spPr bwMode="auto">
          <a:xfrm>
            <a:off x="3948056" y="2963733"/>
            <a:ext cx="763793" cy="247426"/>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sp>
        <p:nvSpPr>
          <p:cNvPr id="6" name="Right Arrow 5"/>
          <p:cNvSpPr/>
          <p:nvPr/>
        </p:nvSpPr>
        <p:spPr bwMode="auto">
          <a:xfrm>
            <a:off x="3915781" y="3336666"/>
            <a:ext cx="763793" cy="247426"/>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04688675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 Lejeune Claims Development Reminder</a:t>
            </a:r>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
        <p:nvSpPr>
          <p:cNvPr id="5" name="TextBox 1"/>
          <p:cNvSpPr txBox="1">
            <a:spLocks noChangeArrowheads="1"/>
          </p:cNvSpPr>
          <p:nvPr/>
        </p:nvSpPr>
        <p:spPr bwMode="auto">
          <a:xfrm>
            <a:off x="2418453" y="2546013"/>
            <a:ext cx="91867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Melissa Milenkovic</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Manual Editor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Procedures</a:t>
            </a:r>
          </a:p>
        </p:txBody>
      </p:sp>
    </p:spTree>
    <p:extLst>
      <p:ext uri="{BB962C8B-B14F-4D97-AF65-F5344CB8AC3E}">
        <p14:creationId xmlns:p14="http://schemas.microsoft.com/office/powerpoint/2010/main" val="263300390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666873"/>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December 13, 2017</a:t>
            </a:r>
          </a:p>
        </p:txBody>
      </p:sp>
      <p:sp>
        <p:nvSpPr>
          <p:cNvPr id="6" name="Rectangle 2"/>
          <p:cNvSpPr txBox="1">
            <a:spLocks noChangeArrowheads="1"/>
          </p:cNvSpPr>
          <p:nvPr/>
        </p:nvSpPr>
        <p:spPr bwMode="auto">
          <a:xfrm>
            <a:off x="717847" y="5266970"/>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 Lejeune Claims Development Reminder</a:t>
            </a:r>
          </a:p>
        </p:txBody>
      </p:sp>
      <p:sp>
        <p:nvSpPr>
          <p:cNvPr id="3" name="Content Placeholder 2"/>
          <p:cNvSpPr>
            <a:spLocks noGrp="1"/>
          </p:cNvSpPr>
          <p:nvPr>
            <p:ph idx="1"/>
          </p:nvPr>
        </p:nvSpPr>
        <p:spPr/>
        <p:txBody>
          <a:bodyPr/>
          <a:lstStyle/>
          <a:p>
            <a:r>
              <a:rPr lang="en-US" dirty="0"/>
              <a:t>M21-1, Part IV, Subpart ii, 1.I.7</a:t>
            </a:r>
          </a:p>
          <a:p>
            <a:endParaRPr lang="en-US" sz="3600" dirty="0"/>
          </a:p>
          <a:p>
            <a:r>
              <a:rPr lang="en-US" dirty="0"/>
              <a:t>ROs must complete specific development before transferring a claim to the Louisville RO (IV.ii.1.I.7.e) </a:t>
            </a:r>
          </a:p>
          <a:p>
            <a:pPr lvl="1"/>
            <a:r>
              <a:rPr lang="en-US" dirty="0"/>
              <a:t>Development for Camp Lejeune service</a:t>
            </a:r>
          </a:p>
          <a:p>
            <a:pPr lvl="1"/>
            <a:r>
              <a:rPr lang="en-US" dirty="0"/>
              <a:t>Verify the diagnosis, including a development letter if a non-presumptive disability claimed</a:t>
            </a:r>
          </a:p>
          <a:p>
            <a:pPr lvl="1"/>
            <a:endParaRPr lang="en-US" sz="3200" dirty="0"/>
          </a:p>
          <a:p>
            <a:pPr lvl="1"/>
            <a:endParaRPr lang="en-US" sz="2800" dirty="0"/>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1918442299"/>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231" y="0"/>
            <a:ext cx="9499002" cy="1179321"/>
          </a:xfrm>
        </p:spPr>
        <p:txBody>
          <a:bodyPr/>
          <a:lstStyle/>
          <a:p>
            <a:r>
              <a:rPr lang="en-US" dirty="0"/>
              <a:t>VA Schedule for Rating Disabilities (VASRD) Update</a:t>
            </a:r>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sp>
        <p:nvSpPr>
          <p:cNvPr id="7" name="TextBox 1"/>
          <p:cNvSpPr txBox="1">
            <a:spLocks noChangeArrowheads="1"/>
          </p:cNvSpPr>
          <p:nvPr/>
        </p:nvSpPr>
        <p:spPr bwMode="auto">
          <a:xfrm>
            <a:off x="2418454" y="2546013"/>
            <a:ext cx="91867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Machelle Harrell</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Analyst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VASRD Staff</a:t>
            </a:r>
          </a:p>
        </p:txBody>
      </p:sp>
    </p:spTree>
    <p:extLst>
      <p:ext uri="{BB962C8B-B14F-4D97-AF65-F5344CB8AC3E}">
        <p14:creationId xmlns:p14="http://schemas.microsoft.com/office/powerpoint/2010/main" val="3705164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474" y="0"/>
            <a:ext cx="9499002" cy="1179321"/>
          </a:xfrm>
        </p:spPr>
        <p:txBody>
          <a:bodyPr/>
          <a:lstStyle/>
          <a:p>
            <a:r>
              <a:rPr lang="en-US" dirty="0"/>
              <a:t>VA Schedule for Rating Disabilities (VASRD) Update</a:t>
            </a:r>
          </a:p>
        </p:txBody>
      </p:sp>
      <p:sp>
        <p:nvSpPr>
          <p:cNvPr id="3" name="Content Placeholder 2"/>
          <p:cNvSpPr>
            <a:spLocks noGrp="1"/>
          </p:cNvSpPr>
          <p:nvPr>
            <p:ph idx="1"/>
          </p:nvPr>
        </p:nvSpPr>
        <p:spPr>
          <a:xfrm>
            <a:off x="847164" y="1589518"/>
            <a:ext cx="11169127" cy="4691641"/>
          </a:xfrm>
        </p:spPr>
        <p:txBody>
          <a:bodyPr/>
          <a:lstStyle/>
          <a:p>
            <a:r>
              <a:rPr lang="en-US" dirty="0"/>
              <a:t>VA is updating all 15 body systems in the VASRD to more accurately reflect modern medicine and help claims processors make more consistent decisions</a:t>
            </a:r>
          </a:p>
          <a:p>
            <a:endParaRPr lang="en-US" dirty="0"/>
          </a:p>
          <a:p>
            <a:r>
              <a:rPr lang="en-US" i="1" dirty="0"/>
              <a:t>Dental and Oral Conditions released; effective September 10, 2017</a:t>
            </a:r>
          </a:p>
          <a:p>
            <a:pPr lvl="1"/>
            <a:r>
              <a:rPr lang="en-US" dirty="0"/>
              <a:t>Added two new diagnostic codes (9917 &amp; 9918)</a:t>
            </a:r>
          </a:p>
          <a:p>
            <a:pPr lvl="1"/>
            <a:r>
              <a:rPr lang="en-US" dirty="0"/>
              <a:t>Added new diagnosis of osteonecrosis under diagnostic code 9900</a:t>
            </a:r>
          </a:p>
          <a:p>
            <a:pPr lvl="1"/>
            <a:r>
              <a:rPr lang="en-US" dirty="0"/>
              <a:t>Added new rating criteria to some diagnostic codes</a:t>
            </a:r>
          </a:p>
          <a:p>
            <a:pPr lvl="1"/>
            <a:r>
              <a:rPr lang="en-US" dirty="0"/>
              <a:t>Added notes to some diagnostic codes for further clarification</a:t>
            </a:r>
          </a:p>
          <a:p>
            <a:pPr lvl="1"/>
            <a:r>
              <a:rPr lang="en-US" dirty="0"/>
              <a:t>Name changes to some diagnostic codes to reflect current medical terms</a:t>
            </a:r>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411940155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Endocrine System released; effective December 10, 2017</a:t>
            </a:r>
          </a:p>
          <a:p>
            <a:pPr lvl="1"/>
            <a:endParaRPr lang="en-US" dirty="0"/>
          </a:p>
          <a:p>
            <a:pPr lvl="1"/>
            <a:r>
              <a:rPr lang="en-US" dirty="0"/>
              <a:t>Added one new diagnostic code (7906) for thyroiditis</a:t>
            </a:r>
          </a:p>
          <a:p>
            <a:pPr lvl="1"/>
            <a:r>
              <a:rPr lang="en-US" dirty="0"/>
              <a:t>Added new rating criteria to some diagnostic codes</a:t>
            </a:r>
          </a:p>
          <a:p>
            <a:pPr lvl="2"/>
            <a:r>
              <a:rPr lang="en-US" dirty="0"/>
              <a:t>10% evaluation for continuous medication required for control was removed from diagnostic codes 7900, 7903, and 7905</a:t>
            </a:r>
          </a:p>
          <a:p>
            <a:pPr lvl="1"/>
            <a:r>
              <a:rPr lang="en-US" dirty="0"/>
              <a:t>Added notes to some diagnostic codes for further clarification</a:t>
            </a:r>
          </a:p>
          <a:p>
            <a:pPr lvl="1"/>
            <a:r>
              <a:rPr lang="en-US" dirty="0"/>
              <a:t>Name changes to some diagnostic codes to reflect current medical terms</a:t>
            </a:r>
          </a:p>
          <a:p>
            <a:pPr lvl="1"/>
            <a:r>
              <a:rPr lang="en-US" dirty="0"/>
              <a:t>Added clarification for diagnostic code 7913/ Diabetes Mellitus</a:t>
            </a:r>
          </a:p>
          <a:p>
            <a:pPr lvl="2"/>
            <a:r>
              <a:rPr lang="en-US" dirty="0"/>
              <a:t>20, 40, &amp; 60% evaluations – updated the language to read “requiring one or more daily injection of insulin”</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sp>
        <p:nvSpPr>
          <p:cNvPr id="5" name="Title 1"/>
          <p:cNvSpPr>
            <a:spLocks noGrp="1"/>
          </p:cNvSpPr>
          <p:nvPr>
            <p:ph type="title"/>
          </p:nvPr>
        </p:nvSpPr>
        <p:spPr>
          <a:xfrm>
            <a:off x="2775474" y="0"/>
            <a:ext cx="9499002" cy="1179321"/>
          </a:xfrm>
        </p:spPr>
        <p:txBody>
          <a:bodyPr/>
          <a:lstStyle/>
          <a:p>
            <a:r>
              <a:rPr lang="en-US" dirty="0"/>
              <a:t>VA Schedule for Rating Disabilities (VASRD) Update</a:t>
            </a:r>
          </a:p>
        </p:txBody>
      </p:sp>
    </p:spTree>
    <p:extLst>
      <p:ext uri="{BB962C8B-B14F-4D97-AF65-F5344CB8AC3E}">
        <p14:creationId xmlns:p14="http://schemas.microsoft.com/office/powerpoint/2010/main" val="384867774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addition to the regulation changes, updates will include:</a:t>
            </a:r>
          </a:p>
          <a:p>
            <a:pPr lvl="1"/>
            <a:endParaRPr lang="en-US" dirty="0"/>
          </a:p>
          <a:p>
            <a:pPr lvl="1"/>
            <a:r>
              <a:rPr lang="en-US" dirty="0"/>
              <a:t>M21-1 guidance</a:t>
            </a:r>
          </a:p>
          <a:p>
            <a:pPr lvl="1"/>
            <a:r>
              <a:rPr lang="en-US" dirty="0"/>
              <a:t>Talent Management System (TMS) training </a:t>
            </a:r>
          </a:p>
          <a:p>
            <a:pPr lvl="1"/>
            <a:r>
              <a:rPr lang="en-US" dirty="0"/>
              <a:t>DBQs (available in CAPRI for VHA exams and to contract vendors for contract exams)</a:t>
            </a:r>
          </a:p>
          <a:p>
            <a:pPr lvl="2"/>
            <a:r>
              <a:rPr lang="en-US" dirty="0"/>
              <a:t>Refer to the Exam Request Builder (ERB) User Guide for updated examination ordering instructions, including adding an Intent to File (ITF) date to the exam request</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sp>
        <p:nvSpPr>
          <p:cNvPr id="5" name="Title 1"/>
          <p:cNvSpPr>
            <a:spLocks noGrp="1"/>
          </p:cNvSpPr>
          <p:nvPr>
            <p:ph type="title"/>
          </p:nvPr>
        </p:nvSpPr>
        <p:spPr>
          <a:xfrm>
            <a:off x="2775474" y="0"/>
            <a:ext cx="9499002" cy="1179321"/>
          </a:xfrm>
        </p:spPr>
        <p:txBody>
          <a:bodyPr/>
          <a:lstStyle/>
          <a:p>
            <a:r>
              <a:rPr lang="en-US" dirty="0"/>
              <a:t>VA Schedule for Rating Disabilities (VASRD) Update</a:t>
            </a:r>
          </a:p>
        </p:txBody>
      </p:sp>
    </p:spTree>
    <p:extLst>
      <p:ext uri="{BB962C8B-B14F-4D97-AF65-F5344CB8AC3E}">
        <p14:creationId xmlns:p14="http://schemas.microsoft.com/office/powerpoint/2010/main" val="3258862562"/>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addition to the regulation changes, updates will include (</a:t>
            </a:r>
            <a:r>
              <a:rPr lang="en-US" dirty="0" err="1"/>
              <a:t>cont</a:t>
            </a:r>
            <a:r>
              <a:rPr lang="en-US" dirty="0"/>
              <a:t>):</a:t>
            </a:r>
          </a:p>
          <a:p>
            <a:pPr lvl="1"/>
            <a:endParaRPr lang="en-US" dirty="0"/>
          </a:p>
          <a:p>
            <a:pPr lvl="1"/>
            <a:r>
              <a:rPr lang="en-US" dirty="0"/>
              <a:t>Veterans Benefits Management System (VBMS) and Veterans Benefits Management System – Rating (VBMS-R) functionality available with each release</a:t>
            </a:r>
          </a:p>
          <a:p>
            <a:pPr lvl="2"/>
            <a:r>
              <a:rPr lang="en-US" dirty="0"/>
              <a:t>Refer to VBMS Release Notes for information about how to process claims under old and new criteria in VBMS-R</a:t>
            </a:r>
          </a:p>
          <a:p>
            <a:endParaRPr lang="en-US" dirty="0"/>
          </a:p>
          <a:p>
            <a:r>
              <a:rPr lang="en-US" dirty="0"/>
              <a:t>The following VA Pulse page has been created to provide any feedback / ask questions</a:t>
            </a:r>
          </a:p>
          <a:p>
            <a:pPr lvl="1"/>
            <a:r>
              <a:rPr lang="en-US" kern="1200" dirty="0">
                <a:solidFill>
                  <a:srgbClr val="1D3275"/>
                </a:solidFill>
                <a:latin typeface="Myriad Pro"/>
                <a:hlinkClick r:id="rId2"/>
              </a:rPr>
              <a:t>https://www.vapulse.net/groups/vasrd-implementation-feedback</a:t>
            </a:r>
            <a:endParaRPr lang="en-US" kern="1200" dirty="0">
              <a:solidFill>
                <a:srgbClr val="1D3275"/>
              </a:solidFill>
              <a:latin typeface="Myriad Pro"/>
            </a:endParaRPr>
          </a:p>
          <a:p>
            <a:pPr lvl="1"/>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
        <p:nvSpPr>
          <p:cNvPr id="5" name="Title 1"/>
          <p:cNvSpPr>
            <a:spLocks noGrp="1"/>
          </p:cNvSpPr>
          <p:nvPr>
            <p:ph type="title"/>
          </p:nvPr>
        </p:nvSpPr>
        <p:spPr>
          <a:xfrm>
            <a:off x="2775474" y="0"/>
            <a:ext cx="9499002" cy="1179321"/>
          </a:xfrm>
        </p:spPr>
        <p:txBody>
          <a:bodyPr/>
          <a:lstStyle/>
          <a:p>
            <a:r>
              <a:rPr lang="en-US" dirty="0"/>
              <a:t>VA Schedule for Rating Disabilities (VASRD) Update</a:t>
            </a:r>
          </a:p>
        </p:txBody>
      </p:sp>
    </p:spTree>
    <p:extLst>
      <p:ext uri="{BB962C8B-B14F-4D97-AF65-F5344CB8AC3E}">
        <p14:creationId xmlns:p14="http://schemas.microsoft.com/office/powerpoint/2010/main" val="324177544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111" y="-1"/>
            <a:ext cx="9222887" cy="1179321"/>
          </a:xfrm>
        </p:spPr>
        <p:txBody>
          <a:bodyPr/>
          <a:lstStyle/>
          <a:p>
            <a:r>
              <a:rPr lang="en-US" dirty="0"/>
              <a:t>Decision Ready Claim (DRC) Program Expansion</a:t>
            </a:r>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sp>
        <p:nvSpPr>
          <p:cNvPr id="7" name="TextBox 1"/>
          <p:cNvSpPr txBox="1">
            <a:spLocks noChangeArrowheads="1"/>
          </p:cNvSpPr>
          <p:nvPr/>
        </p:nvSpPr>
        <p:spPr bwMode="auto">
          <a:xfrm>
            <a:off x="2418452" y="2546013"/>
            <a:ext cx="91867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Machelle Harrell</a:t>
            </a:r>
          </a:p>
        </p:txBody>
      </p:sp>
    </p:spTree>
    <p:extLst>
      <p:ext uri="{BB962C8B-B14F-4D97-AF65-F5344CB8AC3E}">
        <p14:creationId xmlns:p14="http://schemas.microsoft.com/office/powerpoint/2010/main" val="6939521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Ready Claim (DRC) Program Expansion</a:t>
            </a:r>
          </a:p>
        </p:txBody>
      </p:sp>
      <p:sp>
        <p:nvSpPr>
          <p:cNvPr id="3" name="Content Placeholder 2"/>
          <p:cNvSpPr>
            <a:spLocks noGrp="1"/>
          </p:cNvSpPr>
          <p:nvPr>
            <p:ph idx="1"/>
          </p:nvPr>
        </p:nvSpPr>
        <p:spPr>
          <a:xfrm>
            <a:off x="847164" y="1589518"/>
            <a:ext cx="11050793" cy="4691641"/>
          </a:xfrm>
        </p:spPr>
        <p:txBody>
          <a:bodyPr/>
          <a:lstStyle/>
          <a:p>
            <a:r>
              <a:rPr lang="en-US" dirty="0"/>
              <a:t>Effective December 11, 2017, the Decision Ready Claim (DRC) Initiative began accepting additional types of claims.</a:t>
            </a:r>
          </a:p>
          <a:p>
            <a:endParaRPr lang="en-US" dirty="0"/>
          </a:p>
          <a:p>
            <a:r>
              <a:rPr lang="en-US" dirty="0"/>
              <a:t>DRC claimants must be represented by an accredited Veterans Service Organization (VSO) in order to participate in the program.</a:t>
            </a:r>
          </a:p>
          <a:p>
            <a:endParaRPr lang="en-US" dirty="0"/>
          </a:p>
          <a:p>
            <a:r>
              <a:rPr lang="en-US" dirty="0"/>
              <a:t>Prior to December 11, 2017, the DRC Initiative was limited to claims for an increased evaluation for an already service-connected disability.</a:t>
            </a:r>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85649933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Ready Claim (DRC) Program Expansion</a:t>
            </a:r>
          </a:p>
        </p:txBody>
      </p:sp>
      <p:sp>
        <p:nvSpPr>
          <p:cNvPr id="3" name="Content Placeholder 2"/>
          <p:cNvSpPr>
            <a:spLocks noGrp="1"/>
          </p:cNvSpPr>
          <p:nvPr>
            <p:ph idx="1"/>
          </p:nvPr>
        </p:nvSpPr>
        <p:spPr/>
        <p:txBody>
          <a:bodyPr/>
          <a:lstStyle/>
          <a:p>
            <a:r>
              <a:rPr lang="en-US" dirty="0"/>
              <a:t>As part of the expansion effort, the Veteran must have previously:</a:t>
            </a:r>
          </a:p>
          <a:p>
            <a:pPr lvl="1"/>
            <a:endParaRPr lang="en-US" dirty="0"/>
          </a:p>
          <a:p>
            <a:pPr lvl="1"/>
            <a:r>
              <a:rPr lang="en-US" dirty="0"/>
              <a:t>Filed a claim for disability compensation</a:t>
            </a:r>
          </a:p>
          <a:p>
            <a:pPr lvl="1"/>
            <a:r>
              <a:rPr lang="en-US" dirty="0"/>
              <a:t>Received a decision</a:t>
            </a:r>
          </a:p>
          <a:p>
            <a:pPr marL="457200" lvl="1" indent="0">
              <a:buNone/>
            </a:pPr>
            <a:r>
              <a:rPr lang="en-US" dirty="0"/>
              <a:t>		AND</a:t>
            </a:r>
          </a:p>
          <a:p>
            <a:pPr lvl="1"/>
            <a:r>
              <a:rPr lang="en-US" dirty="0"/>
              <a:t>Not reentered a subsequent period of military service.	</a:t>
            </a:r>
          </a:p>
          <a:p>
            <a:pPr marL="0" indent="0">
              <a:buNone/>
            </a:pPr>
            <a:endParaRPr lang="en-US" sz="2000" b="1" i="1" dirty="0">
              <a:solidFill>
                <a:srgbClr val="FF0000"/>
              </a:solidFill>
            </a:endParaRPr>
          </a:p>
          <a:p>
            <a:pPr marL="0" indent="0">
              <a:buNone/>
            </a:pPr>
            <a:endParaRPr lang="en-US" sz="2000" b="1" i="1" dirty="0">
              <a:solidFill>
                <a:srgbClr val="FF0000"/>
              </a:solidFill>
            </a:endParaRPr>
          </a:p>
          <a:p>
            <a:pPr marL="0" indent="0" algn="ctr">
              <a:buNone/>
            </a:pPr>
            <a:r>
              <a:rPr lang="en-US" sz="2000" b="1" i="1" dirty="0">
                <a:solidFill>
                  <a:srgbClr val="FF0000"/>
                </a:solidFill>
              </a:rPr>
              <a:t>* certain claims-specific exclusions apply to the claim types on the following slide, so please consult </a:t>
            </a:r>
            <a:r>
              <a:rPr lang="en-US" sz="2000" b="1" i="1" dirty="0">
                <a:solidFill>
                  <a:srgbClr val="FF0000"/>
                </a:solidFill>
                <a:hlinkClick r:id="rId2"/>
              </a:rPr>
              <a:t>M21-1III.i.3.C</a:t>
            </a:r>
            <a:r>
              <a:rPr lang="en-US" sz="2000" b="1" i="1" dirty="0">
                <a:solidFill>
                  <a:srgbClr val="FF0000"/>
                </a:solidFill>
              </a:rPr>
              <a:t> and </a:t>
            </a:r>
            <a:r>
              <a:rPr lang="en-US" sz="2000" b="1" i="1" dirty="0">
                <a:solidFill>
                  <a:srgbClr val="FF0000"/>
                </a:solidFill>
                <a:hlinkClick r:id="rId3"/>
              </a:rPr>
              <a:t>D</a:t>
            </a:r>
            <a:r>
              <a:rPr lang="en-US" sz="2000" b="1" i="1" dirty="0">
                <a:solidFill>
                  <a:srgbClr val="FF0000"/>
                </a:solidFill>
              </a:rPr>
              <a:t> for additional information</a:t>
            </a:r>
          </a:p>
          <a:p>
            <a:endParaRPr lang="en-US" sz="2400" dirty="0"/>
          </a:p>
          <a:p>
            <a:pPr marL="0" indent="0">
              <a:buNone/>
            </a:pPr>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4374586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Ready Claim (DRC) Program Expansion</a:t>
            </a:r>
          </a:p>
        </p:txBody>
      </p:sp>
      <p:sp>
        <p:nvSpPr>
          <p:cNvPr id="3" name="Content Placeholder 2"/>
          <p:cNvSpPr>
            <a:spLocks noGrp="1"/>
          </p:cNvSpPr>
          <p:nvPr>
            <p:ph idx="1"/>
          </p:nvPr>
        </p:nvSpPr>
        <p:spPr/>
        <p:txBody>
          <a:bodyPr/>
          <a:lstStyle/>
          <a:p>
            <a:r>
              <a:rPr lang="en-US" dirty="0"/>
              <a:t>If the Veteran meets the aforementioned criteria, the following disability compensation claim types are eligible for DRC processing:</a:t>
            </a:r>
          </a:p>
          <a:p>
            <a:pPr lvl="1"/>
            <a:r>
              <a:rPr lang="en-US" dirty="0"/>
              <a:t>Direct service connection</a:t>
            </a:r>
          </a:p>
          <a:p>
            <a:pPr lvl="1"/>
            <a:r>
              <a:rPr lang="en-US" dirty="0"/>
              <a:t>Claims for increase</a:t>
            </a:r>
          </a:p>
          <a:p>
            <a:pPr lvl="1"/>
            <a:r>
              <a:rPr lang="en-US" dirty="0"/>
              <a:t>Secondary claims</a:t>
            </a:r>
          </a:p>
          <a:p>
            <a:pPr lvl="1"/>
            <a:r>
              <a:rPr lang="en-US" dirty="0"/>
              <a:t>Presumptive claims under:</a:t>
            </a:r>
          </a:p>
          <a:p>
            <a:pPr lvl="2"/>
            <a:r>
              <a:rPr lang="en-US" dirty="0"/>
              <a:t>38 CFR 3.309(a)</a:t>
            </a:r>
          </a:p>
          <a:p>
            <a:pPr lvl="2"/>
            <a:r>
              <a:rPr lang="en-US" dirty="0"/>
              <a:t>38 CFR 3.309(e) (with documented proof of service in RVN)</a:t>
            </a:r>
          </a:p>
          <a:p>
            <a:pPr lvl="2"/>
            <a:r>
              <a:rPr lang="en-US" dirty="0"/>
              <a:t>38 CFR 3.317 for fibromyalgia, CFS, and/ or FGID</a:t>
            </a:r>
          </a:p>
          <a:p>
            <a:pPr lvl="2"/>
            <a:r>
              <a:rPr lang="en-US" dirty="0"/>
              <a:t>38 CFR 3.318 for ALS</a:t>
            </a:r>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239395599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111" y="-1"/>
            <a:ext cx="9222887" cy="1179321"/>
          </a:xfrm>
        </p:spPr>
        <p:txBody>
          <a:bodyPr/>
          <a:lstStyle/>
          <a:p>
            <a:r>
              <a:rPr lang="en-US" dirty="0"/>
              <a:t>Welcome to </a:t>
            </a:r>
            <a:r>
              <a:rPr lang="en-US"/>
              <a:t>the December 2017 </a:t>
            </a:r>
            <a:r>
              <a:rPr lang="en-US" dirty="0"/>
              <a:t>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2418453" y="2546013"/>
            <a:ext cx="91867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Bonnie Kirby</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8681266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Ready Claim (DRC) Program Expansion</a:t>
            </a:r>
          </a:p>
        </p:txBody>
      </p:sp>
      <p:sp>
        <p:nvSpPr>
          <p:cNvPr id="3" name="Content Placeholder 2"/>
          <p:cNvSpPr>
            <a:spLocks noGrp="1"/>
          </p:cNvSpPr>
          <p:nvPr>
            <p:ph idx="1"/>
          </p:nvPr>
        </p:nvSpPr>
        <p:spPr/>
        <p:txBody>
          <a:bodyPr/>
          <a:lstStyle/>
          <a:p>
            <a:r>
              <a:rPr lang="en-US" dirty="0"/>
              <a:t>Separating service members will also be eligible to file pre-discharge DRCs for the types of claims defined on the previous slide.  </a:t>
            </a:r>
          </a:p>
          <a:p>
            <a:pPr lvl="1"/>
            <a:r>
              <a:rPr lang="en-US" dirty="0"/>
              <a:t>The service member must have:</a:t>
            </a:r>
          </a:p>
          <a:p>
            <a:pPr lvl="2"/>
            <a:r>
              <a:rPr lang="en-US" dirty="0"/>
              <a:t>180 or fewer days remaining on active duty at the time of the DRC initiation.</a:t>
            </a:r>
          </a:p>
          <a:p>
            <a:endParaRPr lang="en-US" dirty="0"/>
          </a:p>
          <a:p>
            <a:r>
              <a:rPr lang="en-US" dirty="0"/>
              <a:t>Surviving spouses will also be able to submit an original DIC claim under the DRC initiative when the following criteria is  met:</a:t>
            </a:r>
          </a:p>
          <a:p>
            <a:pPr lvl="1"/>
            <a:r>
              <a:rPr lang="en-US" dirty="0"/>
              <a:t>Veteran’s death certificate lists at least one SC disability, or </a:t>
            </a:r>
          </a:p>
          <a:p>
            <a:pPr lvl="1"/>
            <a:r>
              <a:rPr lang="en-US" dirty="0"/>
              <a:t>Veteran was rated totally disabled due to SC disability for 10 years prior to passing.</a:t>
            </a:r>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70112191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Ready Claim (DRC) Program Expansion</a:t>
            </a:r>
          </a:p>
        </p:txBody>
      </p:sp>
      <p:sp>
        <p:nvSpPr>
          <p:cNvPr id="3" name="Content Placeholder 2"/>
          <p:cNvSpPr>
            <a:spLocks noGrp="1"/>
          </p:cNvSpPr>
          <p:nvPr>
            <p:ph idx="1"/>
          </p:nvPr>
        </p:nvSpPr>
        <p:spPr/>
        <p:txBody>
          <a:bodyPr/>
          <a:lstStyle/>
          <a:p>
            <a:r>
              <a:rPr lang="en-US" dirty="0"/>
              <a:t>Procedural guidance describing the DRC expansion effort can be found within:</a:t>
            </a:r>
          </a:p>
          <a:p>
            <a:pPr lvl="1"/>
            <a:r>
              <a:rPr lang="en-US" b="1" dirty="0">
                <a:hlinkClick r:id="rId2"/>
              </a:rPr>
              <a:t>M21-1, Part III, Subpart i, Chapter 3, Section </a:t>
            </a:r>
            <a:r>
              <a:rPr lang="en-US" dirty="0">
                <a:hlinkClick r:id="rId2"/>
              </a:rPr>
              <a:t>C - </a:t>
            </a:r>
            <a:r>
              <a:rPr lang="en-US" i="1" dirty="0">
                <a:hlinkClick r:id="rId2"/>
              </a:rPr>
              <a:t>General Information About the Decision Ready Claim (DRC) Initiative</a:t>
            </a:r>
            <a:r>
              <a:rPr lang="en-US" i="1" dirty="0"/>
              <a:t> and</a:t>
            </a:r>
          </a:p>
          <a:p>
            <a:pPr lvl="1"/>
            <a:r>
              <a:rPr lang="en-US" b="1" dirty="0">
                <a:hlinkClick r:id="rId3"/>
              </a:rPr>
              <a:t>M21-1, Part III, Subpart i, Chapter 3, Section D</a:t>
            </a:r>
            <a:r>
              <a:rPr lang="en-US" i="1" dirty="0">
                <a:hlinkClick r:id="rId3"/>
              </a:rPr>
              <a:t> - Processing Decision Ready Claims (DRCs)</a:t>
            </a:r>
            <a:endParaRPr lang="en-US" i="1" dirty="0"/>
          </a:p>
          <a:p>
            <a:pPr lvl="1"/>
            <a:endParaRPr lang="en-US" i="1" dirty="0"/>
          </a:p>
          <a:p>
            <a:r>
              <a:rPr lang="en-US" dirty="0"/>
              <a:t>Here’s a link to the public-facing DRC website: </a:t>
            </a:r>
            <a:r>
              <a:rPr lang="en-US" dirty="0">
                <a:hlinkClick r:id="rId4"/>
              </a:rPr>
              <a:t>https://www.benefits.va.gov/compensation/DRC.asp</a:t>
            </a:r>
            <a:r>
              <a:rPr lang="en-US" dirty="0"/>
              <a:t> </a:t>
            </a:r>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187287432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626" y="-1"/>
            <a:ext cx="9201372" cy="1179321"/>
          </a:xfrm>
        </p:spPr>
        <p:txBody>
          <a:bodyPr/>
          <a:lstStyle/>
          <a:p>
            <a:r>
              <a:rPr lang="en-US" dirty="0"/>
              <a:t>National Error Corrections</a:t>
            </a:r>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sp>
        <p:nvSpPr>
          <p:cNvPr id="7" name="TextBox 1"/>
          <p:cNvSpPr txBox="1">
            <a:spLocks noChangeArrowheads="1"/>
          </p:cNvSpPr>
          <p:nvPr/>
        </p:nvSpPr>
        <p:spPr bwMode="auto">
          <a:xfrm>
            <a:off x="2418453" y="2546013"/>
            <a:ext cx="91867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Sarah Goddard</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Error Corrections</a:t>
            </a:r>
          </a:p>
        </p:txBody>
      </p:sp>
      <p:sp>
        <p:nvSpPr>
          <p:cNvPr id="3" name="Content Placeholder 2"/>
          <p:cNvSpPr>
            <a:spLocks noGrp="1"/>
          </p:cNvSpPr>
          <p:nvPr>
            <p:ph idx="1"/>
          </p:nvPr>
        </p:nvSpPr>
        <p:spPr>
          <a:xfrm>
            <a:off x="847164" y="1589518"/>
            <a:ext cx="11050793" cy="4691641"/>
          </a:xfrm>
        </p:spPr>
        <p:txBody>
          <a:bodyPr/>
          <a:lstStyle/>
          <a:p>
            <a:r>
              <a:rPr lang="en-US" dirty="0"/>
              <a:t>National Quality Error Correction SOP was distributed on November 20</a:t>
            </a:r>
          </a:p>
          <a:p>
            <a:endParaRPr lang="en-US" dirty="0"/>
          </a:p>
          <a:p>
            <a:r>
              <a:rPr lang="en-US" dirty="0"/>
              <a:t>Outlines required actions to correct and report on national errors in QMS</a:t>
            </a:r>
          </a:p>
          <a:p>
            <a:endParaRPr lang="en-US" dirty="0"/>
          </a:p>
          <a:p>
            <a:r>
              <a:rPr lang="en-US" dirty="0"/>
              <a:t>Procedures must be followed to ensure errors are corrected in a timely manner</a:t>
            </a:r>
          </a:p>
        </p:txBody>
      </p:sp>
      <p:sp>
        <p:nvSpPr>
          <p:cNvPr id="4" name="Slide Number Placeholder 3"/>
          <p:cNvSpPr>
            <a:spLocks noGrp="1"/>
          </p:cNvSpPr>
          <p:nvPr>
            <p:ph type="sldNum" sz="quarter" idx="10"/>
          </p:nvPr>
        </p:nvSpPr>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310643109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Error Corrections</a:t>
            </a:r>
          </a:p>
        </p:txBody>
      </p:sp>
      <p:sp>
        <p:nvSpPr>
          <p:cNvPr id="3" name="Content Placeholder 2"/>
          <p:cNvSpPr>
            <a:spLocks noGrp="1"/>
          </p:cNvSpPr>
          <p:nvPr>
            <p:ph idx="1"/>
          </p:nvPr>
        </p:nvSpPr>
        <p:spPr/>
        <p:txBody>
          <a:bodyPr/>
          <a:lstStyle/>
          <a:p>
            <a:r>
              <a:rPr lang="en-US" dirty="0"/>
              <a:t>SOP contains significant changes, to include</a:t>
            </a:r>
          </a:p>
          <a:p>
            <a:pPr marL="0" indent="0">
              <a:buNone/>
            </a:pPr>
            <a:endParaRPr lang="en-US" dirty="0"/>
          </a:p>
          <a:p>
            <a:pPr lvl="1"/>
            <a:r>
              <a:rPr lang="en-US" dirty="0"/>
              <a:t>Correcting Station</a:t>
            </a:r>
          </a:p>
          <a:p>
            <a:pPr lvl="2"/>
            <a:r>
              <a:rPr lang="en-US" dirty="0"/>
              <a:t>QA will identify the correcting RO</a:t>
            </a:r>
          </a:p>
          <a:p>
            <a:pPr lvl="2"/>
            <a:r>
              <a:rPr lang="en-US" dirty="0"/>
              <a:t>Only one RO will be assigned to correct all error(s) </a:t>
            </a:r>
          </a:p>
          <a:p>
            <a:pPr lvl="2"/>
            <a:r>
              <a:rPr lang="en-US" dirty="0"/>
              <a:t>There will be instances ROs must correct errors it did not commit</a:t>
            </a:r>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3596471039"/>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Error Corrections</a:t>
            </a:r>
          </a:p>
        </p:txBody>
      </p:sp>
      <p:sp>
        <p:nvSpPr>
          <p:cNvPr id="3" name="Content Placeholder 2"/>
          <p:cNvSpPr>
            <a:spLocks noGrp="1"/>
          </p:cNvSpPr>
          <p:nvPr>
            <p:ph idx="1"/>
          </p:nvPr>
        </p:nvSpPr>
        <p:spPr/>
        <p:txBody>
          <a:bodyPr/>
          <a:lstStyle/>
          <a:p>
            <a:r>
              <a:rPr lang="en-US" dirty="0"/>
              <a:t>Identified Responsible Employee</a:t>
            </a:r>
          </a:p>
          <a:p>
            <a:endParaRPr lang="en-US" dirty="0"/>
          </a:p>
          <a:p>
            <a:pPr lvl="1"/>
            <a:r>
              <a:rPr lang="en-US" dirty="0"/>
              <a:t>Most times QA will identify responsible individual</a:t>
            </a:r>
          </a:p>
          <a:p>
            <a:pPr lvl="1"/>
            <a:r>
              <a:rPr lang="en-US" dirty="0"/>
              <a:t>When the error is not related to the EP under STAR review, no individual will be named</a:t>
            </a:r>
          </a:p>
          <a:p>
            <a:pPr lvl="2"/>
            <a:r>
              <a:rPr lang="en-US" dirty="0"/>
              <a:t>RO local procedures must be used to assign correction</a:t>
            </a:r>
          </a:p>
        </p:txBody>
      </p:sp>
      <p:sp>
        <p:nvSpPr>
          <p:cNvPr id="4" name="Slide Number Placeholder 3"/>
          <p:cNvSpPr>
            <a:spLocks noGrp="1"/>
          </p:cNvSpPr>
          <p:nvPr>
            <p:ph type="sldNum" sz="quarter" idx="10"/>
          </p:nvPr>
        </p:nvSpPr>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99036972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Error Corrections</a:t>
            </a:r>
          </a:p>
        </p:txBody>
      </p:sp>
      <p:sp>
        <p:nvSpPr>
          <p:cNvPr id="3" name="Content Placeholder 2"/>
          <p:cNvSpPr>
            <a:spLocks noGrp="1"/>
          </p:cNvSpPr>
          <p:nvPr>
            <p:ph idx="1"/>
          </p:nvPr>
        </p:nvSpPr>
        <p:spPr/>
        <p:txBody>
          <a:bodyPr/>
          <a:lstStyle/>
          <a:p>
            <a:r>
              <a:rPr lang="en-US" dirty="0"/>
              <a:t>EP 930 Expectations</a:t>
            </a:r>
          </a:p>
          <a:p>
            <a:pPr lvl="1"/>
            <a:r>
              <a:rPr lang="en-US" dirty="0"/>
              <a:t>Establishment of an EP 930 is REQUIRED for ALL national error corrections</a:t>
            </a:r>
          </a:p>
          <a:p>
            <a:pPr lvl="1"/>
            <a:r>
              <a:rPr lang="en-US" dirty="0"/>
              <a:t>EP is required even when a rating or award correction is not needed</a:t>
            </a:r>
          </a:p>
          <a:p>
            <a:pPr lvl="1"/>
            <a:r>
              <a:rPr lang="en-US" dirty="0"/>
              <a:t>This requirement is now in place to improve data integrity and assist with correction compliance tracking</a:t>
            </a:r>
          </a:p>
          <a:p>
            <a:pPr lvl="1"/>
            <a:r>
              <a:rPr lang="en-US" dirty="0"/>
              <a:t>The </a:t>
            </a:r>
            <a:r>
              <a:rPr lang="en-US" i="1" dirty="0"/>
              <a:t>National Error Correction </a:t>
            </a:r>
            <a:r>
              <a:rPr lang="en-US" dirty="0"/>
              <a:t>claim label must NOT be changed</a:t>
            </a:r>
          </a:p>
          <a:p>
            <a:pPr lvl="1"/>
            <a:r>
              <a:rPr lang="en-US" dirty="0"/>
              <a:t>See </a:t>
            </a:r>
            <a:r>
              <a:rPr lang="en-US" i="1" dirty="0"/>
              <a:t>M21-4, B.II.930</a:t>
            </a:r>
            <a:r>
              <a:rPr lang="en-US" dirty="0"/>
              <a:t> for more information on EP 930s and claim label and VBMS notes requirements</a:t>
            </a:r>
          </a:p>
        </p:txBody>
      </p:sp>
      <p:sp>
        <p:nvSpPr>
          <p:cNvPr id="4" name="Slide Number Placeholder 3"/>
          <p:cNvSpPr>
            <a:spLocks noGrp="1"/>
          </p:cNvSpPr>
          <p:nvPr>
            <p:ph type="sldNum" sz="quarter" idx="10"/>
          </p:nvPr>
        </p:nvSpPr>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2990038237"/>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Error Corrections</a:t>
            </a:r>
            <a:endParaRPr lang="en-US" b="1" dirty="0"/>
          </a:p>
        </p:txBody>
      </p:sp>
      <p:sp>
        <p:nvSpPr>
          <p:cNvPr id="3" name="Content Placeholder 2"/>
          <p:cNvSpPr>
            <a:spLocks noGrp="1"/>
          </p:cNvSpPr>
          <p:nvPr>
            <p:ph idx="1"/>
          </p:nvPr>
        </p:nvSpPr>
        <p:spPr/>
        <p:txBody>
          <a:bodyPr/>
          <a:lstStyle/>
          <a:p>
            <a:r>
              <a:rPr lang="en-US" dirty="0"/>
              <a:t>Do Not Recall (DNR) Special Issue</a:t>
            </a:r>
          </a:p>
          <a:p>
            <a:pPr lvl="1"/>
            <a:r>
              <a:rPr lang="en-US" i="1" dirty="0"/>
              <a:t>National Quality Review</a:t>
            </a:r>
            <a:r>
              <a:rPr lang="en-US" dirty="0"/>
              <a:t> special will keep the EP 930 at the correcting station until the correction(s) is/are initiated</a:t>
            </a:r>
          </a:p>
          <a:p>
            <a:pPr lvl="1"/>
            <a:r>
              <a:rPr lang="en-US" dirty="0"/>
              <a:t>Once corrective actions in development, rating, or award are done, </a:t>
            </a:r>
          </a:p>
          <a:p>
            <a:pPr lvl="2"/>
            <a:r>
              <a:rPr lang="en-US" dirty="0"/>
              <a:t>QMS must be updated to show the error has been corrected, and </a:t>
            </a:r>
          </a:p>
          <a:p>
            <a:pPr lvl="2"/>
            <a:r>
              <a:rPr lang="en-US" dirty="0"/>
              <a:t>the </a:t>
            </a:r>
            <a:r>
              <a:rPr lang="en-US" i="1" dirty="0"/>
              <a:t>National Quality Review</a:t>
            </a:r>
            <a:r>
              <a:rPr lang="en-US" dirty="0"/>
              <a:t> special issue removed</a:t>
            </a:r>
          </a:p>
          <a:p>
            <a:pPr lvl="1"/>
            <a:r>
              <a:rPr lang="en-US" dirty="0"/>
              <a:t>The EP 930 will be recalled into NWQ and redistributed for the next action</a:t>
            </a:r>
          </a:p>
          <a:p>
            <a:pPr lvl="1"/>
            <a:r>
              <a:rPr lang="en-US" dirty="0"/>
              <a:t>If no further corrective actions are required, the EP 930 must be cleared.</a:t>
            </a:r>
          </a:p>
        </p:txBody>
      </p:sp>
      <p:sp>
        <p:nvSpPr>
          <p:cNvPr id="4" name="Slide Number Placeholder 3"/>
          <p:cNvSpPr>
            <a:spLocks noGrp="1"/>
          </p:cNvSpPr>
          <p:nvPr>
            <p:ph type="sldNum" sz="quarter" idx="10"/>
          </p:nvPr>
        </p:nvSpPr>
        <p:spPr/>
        <p:txBody>
          <a:bodyPr/>
          <a:lstStyle/>
          <a:p>
            <a:fld id="{7C414AED-89CE-4A48-8B2B-1B3A5C68EA2A}" type="slidenum">
              <a:rPr lang="en-US" smtClean="0"/>
              <a:t>37</a:t>
            </a:fld>
            <a:endParaRPr lang="en-US" dirty="0"/>
          </a:p>
        </p:txBody>
      </p:sp>
    </p:spTree>
    <p:extLst>
      <p:ext uri="{BB962C8B-B14F-4D97-AF65-F5344CB8AC3E}">
        <p14:creationId xmlns:p14="http://schemas.microsoft.com/office/powerpoint/2010/main" val="364789887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Error Corrections</a:t>
            </a:r>
          </a:p>
        </p:txBody>
      </p:sp>
      <p:sp>
        <p:nvSpPr>
          <p:cNvPr id="3" name="Content Placeholder 2"/>
          <p:cNvSpPr>
            <a:spLocks noGrp="1"/>
          </p:cNvSpPr>
          <p:nvPr>
            <p:ph idx="1"/>
          </p:nvPr>
        </p:nvSpPr>
        <p:spPr/>
        <p:txBody>
          <a:bodyPr/>
          <a:lstStyle/>
          <a:p>
            <a:r>
              <a:rPr lang="en-US" dirty="0"/>
              <a:t>National Work Queue</a:t>
            </a:r>
          </a:p>
          <a:p>
            <a:pPr lvl="1"/>
            <a:r>
              <a:rPr lang="en-US" dirty="0"/>
              <a:t>Effective November 20, EP 930 claim label </a:t>
            </a:r>
            <a:r>
              <a:rPr lang="en-US" i="1" dirty="0"/>
              <a:t>Correction of National Quality Error</a:t>
            </a:r>
            <a:r>
              <a:rPr lang="en-US" dirty="0"/>
              <a:t> AND special issue </a:t>
            </a:r>
            <a:r>
              <a:rPr lang="en-US" i="1" dirty="0"/>
              <a:t>National Quality Review</a:t>
            </a:r>
            <a:r>
              <a:rPr lang="en-US" dirty="0"/>
              <a:t> are required to prevent recall</a:t>
            </a:r>
          </a:p>
          <a:p>
            <a:pPr lvl="1"/>
            <a:r>
              <a:rPr lang="en-US" dirty="0"/>
              <a:t>When the </a:t>
            </a:r>
            <a:r>
              <a:rPr lang="en-US" i="1" dirty="0"/>
              <a:t>National Quality Review</a:t>
            </a:r>
            <a:r>
              <a:rPr lang="en-US" dirty="0"/>
              <a:t> special issue is removed, NWQ will recall the EP</a:t>
            </a:r>
          </a:p>
          <a:p>
            <a:pPr lvl="1"/>
            <a:r>
              <a:rPr lang="en-US" dirty="0"/>
              <a:t>Any RO can continue claims adjudication when NWQ redistributes the EP 930</a:t>
            </a:r>
          </a:p>
          <a:p>
            <a:pPr lvl="1"/>
            <a:r>
              <a:rPr lang="en-US" dirty="0"/>
              <a:t>Reduce EP 930s TIQ and expedite corrections</a:t>
            </a:r>
          </a:p>
        </p:txBody>
      </p:sp>
      <p:sp>
        <p:nvSpPr>
          <p:cNvPr id="4" name="Slide Number Placeholder 3"/>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2106128670"/>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414AED-89CE-4A48-8B2B-1B3A5C68EA2A}" type="slidenum">
              <a:rPr lang="en-US" smtClean="0"/>
              <a:t>39</a:t>
            </a:fld>
            <a:endParaRPr lang="en-US" dirty="0"/>
          </a:p>
        </p:txBody>
      </p:sp>
      <p:sp>
        <p:nvSpPr>
          <p:cNvPr id="7" name="TextBox 1"/>
          <p:cNvSpPr txBox="1">
            <a:spLocks noChangeArrowheads="1"/>
          </p:cNvSpPr>
          <p:nvPr/>
        </p:nvSpPr>
        <p:spPr bwMode="auto">
          <a:xfrm>
            <a:off x="2418453" y="2546013"/>
            <a:ext cx="918672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Roselyn Tyson</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 </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Regulation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
        <p:nvSpPr>
          <p:cNvPr id="6" name="Title 1"/>
          <p:cNvSpPr>
            <a:spLocks noGrp="1"/>
          </p:cNvSpPr>
          <p:nvPr>
            <p:ph type="title"/>
          </p:nvPr>
        </p:nvSpPr>
        <p:spPr/>
        <p:txBody>
          <a:bodyPr>
            <a:normAutofit/>
          </a:bodyPr>
          <a:lstStyle/>
          <a:p>
            <a:r>
              <a:rPr lang="en-US" dirty="0"/>
              <a:t>VA Character of Discharge (COD) Determination Process Improvements</a:t>
            </a:r>
          </a:p>
        </p:txBody>
      </p:sp>
    </p:spTree>
    <p:extLst>
      <p:ext uri="{BB962C8B-B14F-4D97-AF65-F5344CB8AC3E}">
        <p14:creationId xmlns:p14="http://schemas.microsoft.com/office/powerpoint/2010/main" val="102058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Remarks</a:t>
            </a:r>
          </a:p>
        </p:txBody>
      </p:sp>
      <p:sp>
        <p:nvSpPr>
          <p:cNvPr id="4" name="Slide Number Placeholder 3"/>
          <p:cNvSpPr>
            <a:spLocks noGrp="1"/>
          </p:cNvSpPr>
          <p:nvPr>
            <p:ph type="sldNum" sz="quarter" idx="10"/>
          </p:nvPr>
        </p:nvSpPr>
        <p:spPr/>
        <p:txBody>
          <a:bodyPr/>
          <a:lstStyle/>
          <a:p>
            <a:fld id="{7C414AED-89CE-4A48-8B2B-1B3A5C68EA2A}" type="slidenum">
              <a:rPr lang="en-US" smtClean="0"/>
              <a:t>4</a:t>
            </a:fld>
            <a:endParaRPr lang="en-US" dirty="0"/>
          </a:p>
        </p:txBody>
      </p:sp>
      <p:sp>
        <p:nvSpPr>
          <p:cNvPr id="6" name="TextBox 1"/>
          <p:cNvSpPr txBox="1">
            <a:spLocks noChangeArrowheads="1"/>
          </p:cNvSpPr>
          <p:nvPr/>
        </p:nvSpPr>
        <p:spPr bwMode="auto">
          <a:xfrm>
            <a:off x="2418453" y="2546013"/>
            <a:ext cx="91867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John Capozzi</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Assistant Director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56693480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Mental Health Initiative (MHI)</a:t>
            </a:r>
          </a:p>
        </p:txBody>
      </p:sp>
      <p:sp>
        <p:nvSpPr>
          <p:cNvPr id="3" name="Content Placeholder 2"/>
          <p:cNvSpPr>
            <a:spLocks noGrp="1"/>
          </p:cNvSpPr>
          <p:nvPr>
            <p:ph idx="1"/>
          </p:nvPr>
        </p:nvSpPr>
        <p:spPr/>
        <p:txBody>
          <a:bodyPr>
            <a:normAutofit lnSpcReduction="10000"/>
          </a:bodyPr>
          <a:lstStyle/>
          <a:p>
            <a:r>
              <a:rPr lang="en-US" sz="2700" dirty="0"/>
              <a:t>Began July 5, 2017</a:t>
            </a:r>
          </a:p>
          <a:p>
            <a:r>
              <a:rPr lang="en-US" sz="2700" dirty="0"/>
              <a:t>Targets approximately 505,000 former </a:t>
            </a:r>
            <a:r>
              <a:rPr lang="en-US" sz="2700" dirty="0" err="1"/>
              <a:t>servicemembers</a:t>
            </a:r>
            <a:r>
              <a:rPr lang="en-US" sz="2700" dirty="0"/>
              <a:t> with an administrative other than honorable discharge who have not previously received a VA character of discharge determination</a:t>
            </a:r>
          </a:p>
          <a:p>
            <a:r>
              <a:rPr lang="en-US" sz="2700" dirty="0"/>
              <a:t>MHI allows former </a:t>
            </a:r>
            <a:r>
              <a:rPr lang="en-US" sz="2700" dirty="0" err="1"/>
              <a:t>servicemembers</a:t>
            </a:r>
            <a:r>
              <a:rPr lang="en-US" sz="2700" dirty="0"/>
              <a:t> with an administrative discharge under conditions other than honorable, who are in mental health distress, and may be at risk for suicide or other adverse behavior access to mental health treatment for up to 90 days pursuant to tentative eligibility (38 CFR 17.34)</a:t>
            </a:r>
          </a:p>
          <a:p>
            <a:r>
              <a:rPr lang="en-US" sz="2700" dirty="0"/>
              <a:t>During 90 day treatment period, VBA completes a character of discharge determination and notifies VHA of the outcome </a:t>
            </a:r>
          </a:p>
          <a:p>
            <a:endParaRPr lang="en-US" dirty="0"/>
          </a:p>
        </p:txBody>
      </p:sp>
      <p:sp>
        <p:nvSpPr>
          <p:cNvPr id="4" name="Slide Number Placeholder 3"/>
          <p:cNvSpPr>
            <a:spLocks noGrp="1"/>
          </p:cNvSpPr>
          <p:nvPr>
            <p:ph type="sldNum" sz="quarter" idx="4294967295"/>
          </p:nvPr>
        </p:nvSpPr>
        <p:spPr>
          <a:xfrm>
            <a:off x="9250440" y="6400139"/>
            <a:ext cx="2844800" cy="365125"/>
          </a:xfrm>
          <a:prstGeom prst="rect">
            <a:avLst/>
          </a:prstGeom>
        </p:spPr>
        <p:txBody>
          <a:bodyPr/>
          <a:lstStyle/>
          <a:p>
            <a:fld id="{E189B4D1-502E-4E1A-B56D-BEDAD787A8C0}" type="slidenum">
              <a:rPr lang="en-US" smtClean="0">
                <a:solidFill>
                  <a:prstClr val="white"/>
                </a:solidFill>
              </a:rPr>
              <a:pPr/>
              <a:t>40</a:t>
            </a:fld>
            <a:endParaRPr lang="en-US">
              <a:solidFill>
                <a:prstClr val="white"/>
              </a:solidFill>
            </a:endParaRPr>
          </a:p>
        </p:txBody>
      </p:sp>
    </p:spTree>
    <p:extLst>
      <p:ext uri="{BB962C8B-B14F-4D97-AF65-F5344CB8AC3E}">
        <p14:creationId xmlns:p14="http://schemas.microsoft.com/office/powerpoint/2010/main" val="2124485999"/>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Mental Health Initiative (MHI)</a:t>
            </a:r>
          </a:p>
        </p:txBody>
      </p:sp>
      <p:sp>
        <p:nvSpPr>
          <p:cNvPr id="3" name="Content Placeholder 2"/>
          <p:cNvSpPr>
            <a:spLocks noGrp="1"/>
          </p:cNvSpPr>
          <p:nvPr>
            <p:ph idx="1"/>
          </p:nvPr>
        </p:nvSpPr>
        <p:spPr>
          <a:xfrm>
            <a:off x="609600" y="1665098"/>
            <a:ext cx="10972800" cy="4740457"/>
          </a:xfrm>
        </p:spPr>
        <p:txBody>
          <a:bodyPr>
            <a:normAutofit/>
          </a:bodyPr>
          <a:lstStyle/>
          <a:p>
            <a:r>
              <a:rPr lang="en-US" sz="2500" dirty="0"/>
              <a:t>Individuals with a bad conduct or dishonorable discharge may be treated only in emergencies under humanitarian care provisions (38 U.S.C. 1784)</a:t>
            </a:r>
          </a:p>
          <a:p>
            <a:endParaRPr lang="en-US" sz="2500" dirty="0">
              <a:solidFill>
                <a:schemeClr val="bg1">
                  <a:lumMod val="85000"/>
                </a:schemeClr>
              </a:solidFill>
            </a:endParaRPr>
          </a:p>
          <a:p>
            <a:r>
              <a:rPr lang="en-US" sz="2500" dirty="0"/>
              <a:t>Humanitarian billing is legislatively mandated for former </a:t>
            </a:r>
            <a:r>
              <a:rPr lang="en-US" sz="2500" dirty="0" err="1"/>
              <a:t>servicemembers</a:t>
            </a:r>
            <a:r>
              <a:rPr lang="en-US" sz="2500" dirty="0"/>
              <a:t> who are:</a:t>
            </a:r>
          </a:p>
          <a:p>
            <a:pPr lvl="1"/>
            <a:r>
              <a:rPr lang="en-US" sz="2500" dirty="0"/>
              <a:t>statutorily barred, or</a:t>
            </a:r>
          </a:p>
          <a:p>
            <a:pPr lvl="1"/>
            <a:r>
              <a:rPr lang="en-US" sz="2500" dirty="0"/>
              <a:t>ultimately found ineligible for VA health care consistent with VA authority </a:t>
            </a:r>
          </a:p>
          <a:p>
            <a:endParaRPr lang="en-US" dirty="0"/>
          </a:p>
        </p:txBody>
      </p:sp>
      <p:sp>
        <p:nvSpPr>
          <p:cNvPr id="4" name="Slide Number Placeholder 3"/>
          <p:cNvSpPr>
            <a:spLocks noGrp="1"/>
          </p:cNvSpPr>
          <p:nvPr>
            <p:ph type="sldNum" sz="quarter" idx="4294967295"/>
          </p:nvPr>
        </p:nvSpPr>
        <p:spPr>
          <a:xfrm>
            <a:off x="9250440" y="6400139"/>
            <a:ext cx="2844800" cy="365125"/>
          </a:xfrm>
          <a:prstGeom prst="rect">
            <a:avLst/>
          </a:prstGeom>
        </p:spPr>
        <p:txBody>
          <a:bodyPr/>
          <a:lstStyle/>
          <a:p>
            <a:fld id="{E189B4D1-502E-4E1A-B56D-BEDAD787A8C0}" type="slidenum">
              <a:rPr lang="en-US" smtClean="0">
                <a:solidFill>
                  <a:prstClr val="white"/>
                </a:solidFill>
              </a:rPr>
              <a:pPr/>
              <a:t>41</a:t>
            </a:fld>
            <a:endParaRPr lang="en-US">
              <a:solidFill>
                <a:prstClr val="white"/>
              </a:solidFill>
            </a:endParaRPr>
          </a:p>
        </p:txBody>
      </p:sp>
    </p:spTree>
    <p:extLst>
      <p:ext uri="{BB962C8B-B14F-4D97-AF65-F5344CB8AC3E}">
        <p14:creationId xmlns:p14="http://schemas.microsoft.com/office/powerpoint/2010/main" val="4081450648"/>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Mental Health Initiative (MHI)</a:t>
            </a:r>
          </a:p>
        </p:txBody>
      </p:sp>
      <p:sp>
        <p:nvSpPr>
          <p:cNvPr id="3" name="Content Placeholder 2"/>
          <p:cNvSpPr>
            <a:spLocks noGrp="1"/>
          </p:cNvSpPr>
          <p:nvPr>
            <p:ph idx="1"/>
          </p:nvPr>
        </p:nvSpPr>
        <p:spPr/>
        <p:txBody>
          <a:bodyPr>
            <a:normAutofit fontScale="92500" lnSpcReduction="10000"/>
          </a:bodyPr>
          <a:lstStyle/>
          <a:p>
            <a:pPr>
              <a:spcAft>
                <a:spcPts val="1000"/>
              </a:spcAft>
            </a:pPr>
            <a:r>
              <a:rPr lang="en-US" sz="2700" dirty="0"/>
              <a:t>Suicide prevention is one of VA Secretary Dr. David J. </a:t>
            </a:r>
            <a:r>
              <a:rPr lang="en-US" sz="2700" dirty="0" err="1"/>
              <a:t>Shulkin’s</a:t>
            </a:r>
            <a:r>
              <a:rPr lang="en-US" sz="2700" dirty="0"/>
              <a:t> top priorities</a:t>
            </a:r>
          </a:p>
          <a:p>
            <a:pPr>
              <a:spcAft>
                <a:spcPts val="1000"/>
              </a:spcAft>
            </a:pPr>
            <a:r>
              <a:rPr lang="en-US" sz="2700" dirty="0"/>
              <a:t>Suicide rate is significantly lower for former </a:t>
            </a:r>
            <a:r>
              <a:rPr lang="en-US" sz="2700" dirty="0" err="1"/>
              <a:t>servicemembers</a:t>
            </a:r>
            <a:r>
              <a:rPr lang="en-US" sz="2700" dirty="0"/>
              <a:t> receiving VA care versus those that are not. </a:t>
            </a:r>
            <a:r>
              <a:rPr lang="en-US" sz="2700" i="1" dirty="0"/>
              <a:t>See</a:t>
            </a:r>
            <a:r>
              <a:rPr lang="en-US" sz="2700" dirty="0"/>
              <a:t> VA Report on Suicide Among Veterans and Other Americans 2001-2014 (August 2016) </a:t>
            </a:r>
          </a:p>
          <a:p>
            <a:pPr>
              <a:spcAft>
                <a:spcPts val="1000"/>
              </a:spcAft>
            </a:pPr>
            <a:r>
              <a:rPr lang="en-US" sz="2700" dirty="0"/>
              <a:t>Character of discharge has been a barrier to certain former </a:t>
            </a:r>
            <a:r>
              <a:rPr lang="en-US" sz="2700" dirty="0" err="1"/>
              <a:t>servicemembers</a:t>
            </a:r>
            <a:r>
              <a:rPr lang="en-US" sz="2700" dirty="0"/>
              <a:t> in obtaining needed medical treatment, especially for mental health conditions</a:t>
            </a:r>
          </a:p>
          <a:p>
            <a:pPr>
              <a:spcAft>
                <a:spcPts val="1000"/>
              </a:spcAft>
            </a:pPr>
            <a:r>
              <a:rPr lang="en-US" sz="2700" dirty="0"/>
              <a:t>In Spring 2017, Compensation Service convened a workgroup to support MHI and develop initiatives to improve VA’s character of discharge determination process </a:t>
            </a:r>
            <a:endParaRPr lang="en-US" dirty="0"/>
          </a:p>
        </p:txBody>
      </p:sp>
      <p:sp>
        <p:nvSpPr>
          <p:cNvPr id="4" name="Slide Number Placeholder 3"/>
          <p:cNvSpPr>
            <a:spLocks noGrp="1"/>
          </p:cNvSpPr>
          <p:nvPr>
            <p:ph type="sldNum" sz="quarter" idx="4294967295"/>
          </p:nvPr>
        </p:nvSpPr>
        <p:spPr>
          <a:xfrm>
            <a:off x="9250440" y="6400139"/>
            <a:ext cx="2844800" cy="365125"/>
          </a:xfrm>
          <a:prstGeom prst="rect">
            <a:avLst/>
          </a:prstGeom>
        </p:spPr>
        <p:txBody>
          <a:bodyPr/>
          <a:lstStyle/>
          <a:p>
            <a:fld id="{E189B4D1-502E-4E1A-B56D-BEDAD787A8C0}" type="slidenum">
              <a:rPr lang="en-US" smtClean="0">
                <a:solidFill>
                  <a:prstClr val="white"/>
                </a:solidFill>
                <a:latin typeface="Arial" panose="020B0604020202020204" pitchFamily="34" charset="0"/>
                <a:cs typeface="Arial" panose="020B0604020202020204" pitchFamily="34" charset="0"/>
              </a:rPr>
              <a:pPr/>
              <a:t>42</a:t>
            </a:fld>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611503"/>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 Character of Discharge (COD) Determination Process Improvements</a:t>
            </a:r>
          </a:p>
        </p:txBody>
      </p:sp>
      <p:sp>
        <p:nvSpPr>
          <p:cNvPr id="36" name="Rounded Rectangle 4"/>
          <p:cNvSpPr/>
          <p:nvPr/>
        </p:nvSpPr>
        <p:spPr>
          <a:xfrm>
            <a:off x="856381" y="1608311"/>
            <a:ext cx="1219200" cy="914400"/>
          </a:xfrm>
          <a:prstGeom prst="rect">
            <a:avLst/>
          </a:prstGeom>
          <a:ln w="28575">
            <a:solidFill>
              <a:srgbClr val="000066"/>
            </a:solidFill>
          </a:ln>
        </p:spPr>
        <p:style>
          <a:lnRef idx="2">
            <a:schemeClr val="accent2"/>
          </a:lnRef>
          <a:fillRef idx="1">
            <a:schemeClr val="lt1"/>
          </a:fillRef>
          <a:effectRef idx="0">
            <a:schemeClr val="accent2"/>
          </a:effectRef>
          <a:fontRef idx="minor">
            <a:schemeClr val="dk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defRPr/>
            </a:pPr>
            <a:r>
              <a:rPr lang="en-US" sz="1000" dirty="0">
                <a:solidFill>
                  <a:srgbClr val="000066"/>
                </a:solidFill>
                <a:latin typeface="Arial" panose="020B0604020202020204" pitchFamily="34" charset="0"/>
                <a:cs typeface="Arial" panose="020B0604020202020204" pitchFamily="34" charset="0"/>
              </a:rPr>
              <a:t>VHA requests  VBA complete COD determination</a:t>
            </a:r>
          </a:p>
        </p:txBody>
      </p:sp>
      <p:sp>
        <p:nvSpPr>
          <p:cNvPr id="42" name="Rectangle 41"/>
          <p:cNvSpPr/>
          <p:nvPr/>
        </p:nvSpPr>
        <p:spPr>
          <a:xfrm>
            <a:off x="2688316" y="1613464"/>
            <a:ext cx="1219200" cy="914400"/>
          </a:xfrm>
          <a:prstGeom prst="rect">
            <a:avLst/>
          </a:prstGeom>
          <a:ln w="28575">
            <a:solidFill>
              <a:srgbClr val="00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100" dirty="0">
              <a:solidFill>
                <a:sysClr val="windowText" lastClr="000000"/>
              </a:solidFill>
              <a:latin typeface="Arial" panose="020B0604020202020204" pitchFamily="34" charset="0"/>
              <a:cs typeface="Arial" panose="020B0604020202020204" pitchFamily="34" charset="0"/>
            </a:endParaRPr>
          </a:p>
          <a:p>
            <a:pPr algn="ctr"/>
            <a:endParaRPr lang="en-US" sz="1100" dirty="0">
              <a:solidFill>
                <a:srgbClr val="000066"/>
              </a:solidFill>
              <a:latin typeface="Arial" panose="020B0604020202020204" pitchFamily="34" charset="0"/>
              <a:cs typeface="Arial" panose="020B0604020202020204" pitchFamily="34" charset="0"/>
            </a:endParaRPr>
          </a:p>
          <a:p>
            <a:pPr algn="ctr"/>
            <a:r>
              <a:rPr lang="en-US" sz="1000" dirty="0">
                <a:solidFill>
                  <a:srgbClr val="000066"/>
                </a:solidFill>
                <a:latin typeface="Arial" panose="020B0604020202020204" pitchFamily="34" charset="0"/>
                <a:cs typeface="Arial" panose="020B0604020202020204" pitchFamily="34" charset="0"/>
              </a:rPr>
              <a:t>Regional Office</a:t>
            </a:r>
          </a:p>
          <a:p>
            <a:pPr algn="ctr"/>
            <a:r>
              <a:rPr lang="en-US" sz="1000" dirty="0">
                <a:solidFill>
                  <a:srgbClr val="000066"/>
                </a:solidFill>
                <a:latin typeface="Arial" panose="020B0604020202020204" pitchFamily="34" charset="0"/>
                <a:cs typeface="Arial" panose="020B0604020202020204" pitchFamily="34" charset="0"/>
              </a:rPr>
              <a:t>Review and Records Request</a:t>
            </a:r>
          </a:p>
          <a:p>
            <a:pPr algn="ctr"/>
            <a:endParaRPr lang="en-US" dirty="0">
              <a:solidFill>
                <a:srgbClr val="000000"/>
              </a:solidFill>
            </a:endParaRPr>
          </a:p>
        </p:txBody>
      </p:sp>
      <p:sp>
        <p:nvSpPr>
          <p:cNvPr id="43" name="Rounded Rectangle 4"/>
          <p:cNvSpPr/>
          <p:nvPr/>
        </p:nvSpPr>
        <p:spPr>
          <a:xfrm>
            <a:off x="4536900" y="1618421"/>
            <a:ext cx="1219200" cy="914400"/>
          </a:xfrm>
          <a:prstGeom prst="rect">
            <a:avLst/>
          </a:prstGeom>
          <a:ln w="28575">
            <a:solidFill>
              <a:srgbClr val="000066"/>
            </a:solidFill>
          </a:ln>
          <a:scene3d>
            <a:camera prst="orthographicFront"/>
            <a:lightRig rig="flat" dir="t"/>
          </a:scene3d>
        </p:spPr>
        <p:style>
          <a:lnRef idx="2">
            <a:schemeClr val="accent2"/>
          </a:lnRef>
          <a:fillRef idx="1">
            <a:schemeClr val="lt1"/>
          </a:fillRef>
          <a:effectRef idx="0">
            <a:schemeClr val="accent2"/>
          </a:effectRef>
          <a:fontRef idx="minor">
            <a:schemeClr val="dk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defRPr/>
            </a:pPr>
            <a:r>
              <a:rPr lang="en-US" sz="1000" dirty="0">
                <a:solidFill>
                  <a:srgbClr val="000066"/>
                </a:solidFill>
                <a:latin typeface="Arial" panose="020B0604020202020204" pitchFamily="34" charset="0"/>
                <a:cs typeface="Arial" panose="020B0604020202020204" pitchFamily="34" charset="0"/>
              </a:rPr>
              <a:t>Due Process Notice Sent</a:t>
            </a:r>
          </a:p>
        </p:txBody>
      </p:sp>
      <p:sp>
        <p:nvSpPr>
          <p:cNvPr id="44" name="Rounded Rectangle 4"/>
          <p:cNvSpPr/>
          <p:nvPr/>
        </p:nvSpPr>
        <p:spPr>
          <a:xfrm>
            <a:off x="6344349" y="1586289"/>
            <a:ext cx="1219201" cy="914400"/>
          </a:xfrm>
          <a:prstGeom prst="rect">
            <a:avLst/>
          </a:prstGeom>
          <a:solidFill>
            <a:schemeClr val="bg1"/>
          </a:solidFill>
          <a:ln w="28575">
            <a:solidFill>
              <a:srgbClr val="000066"/>
            </a:solidFill>
          </a:ln>
          <a:scene3d>
            <a:camera prst="orthographicFront"/>
            <a:lightRig rig="flat" dir="t"/>
          </a:scene3d>
        </p:spPr>
        <p:style>
          <a:lnRef idx="2">
            <a:schemeClr val="accent2"/>
          </a:lnRef>
          <a:fillRef idx="1">
            <a:schemeClr val="lt1"/>
          </a:fillRef>
          <a:effectRef idx="0">
            <a:schemeClr val="accent2"/>
          </a:effectRef>
          <a:fontRef idx="minor">
            <a:schemeClr val="dk1"/>
          </a:fontRef>
        </p:style>
        <p:txBody>
          <a:bodyPr spcFirstLastPara="0" vert="horz" wrap="square" lIns="41910" tIns="41910" rIns="41910" bIns="41910" numCol="1" spcCol="1270" anchor="ctr" anchorCtr="0">
            <a:noAutofit/>
          </a:bodyPr>
          <a:lstStyle/>
          <a:p>
            <a:pPr algn="ctr" defTabSz="488950">
              <a:spcBef>
                <a:spcPct val="0"/>
              </a:spcBef>
              <a:spcAft>
                <a:spcPct val="35000"/>
              </a:spcAft>
              <a:defRPr/>
            </a:pPr>
            <a:r>
              <a:rPr lang="en-US" sz="1000" dirty="0">
                <a:solidFill>
                  <a:srgbClr val="000066"/>
                </a:solidFill>
                <a:latin typeface="Arial" panose="020B0604020202020204" pitchFamily="34" charset="0"/>
                <a:cs typeface="Arial" panose="020B0604020202020204" pitchFamily="34" charset="0"/>
              </a:rPr>
              <a:t>Admin Decision Review</a:t>
            </a:r>
          </a:p>
        </p:txBody>
      </p:sp>
      <p:sp>
        <p:nvSpPr>
          <p:cNvPr id="54" name="Rounded Rectangle 4"/>
          <p:cNvSpPr/>
          <p:nvPr/>
        </p:nvSpPr>
        <p:spPr>
          <a:xfrm>
            <a:off x="8108948" y="1586289"/>
            <a:ext cx="1219200" cy="914400"/>
          </a:xfrm>
          <a:prstGeom prst="rect">
            <a:avLst/>
          </a:prstGeom>
          <a:solidFill>
            <a:schemeClr val="bg1"/>
          </a:solidFill>
          <a:ln w="28575">
            <a:solidFill>
              <a:srgbClr val="000066"/>
            </a:solidFill>
          </a:ln>
          <a:scene3d>
            <a:camera prst="orthographicFront"/>
            <a:lightRig rig="flat" dir="t"/>
          </a:scene3d>
        </p:spPr>
        <p:style>
          <a:lnRef idx="2">
            <a:schemeClr val="accent2"/>
          </a:lnRef>
          <a:fillRef idx="1">
            <a:schemeClr val="lt1"/>
          </a:fillRef>
          <a:effectRef idx="0">
            <a:schemeClr val="accent2"/>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defRPr/>
            </a:pPr>
            <a:r>
              <a:rPr lang="en-US" sz="1000" dirty="0">
                <a:solidFill>
                  <a:srgbClr val="000066"/>
                </a:solidFill>
                <a:latin typeface="Arial" panose="020B0604020202020204" pitchFamily="34" charset="0"/>
                <a:cs typeface="Arial" panose="020B0604020202020204" pitchFamily="34" charset="0"/>
              </a:rPr>
              <a:t>Statutory or Regulatory Bars to Benefits?</a:t>
            </a:r>
          </a:p>
          <a:p>
            <a:pPr algn="ctr" defTabSz="444500">
              <a:lnSpc>
                <a:spcPct val="90000"/>
              </a:lnSpc>
              <a:spcBef>
                <a:spcPct val="0"/>
              </a:spcBef>
              <a:defRPr/>
            </a:pPr>
            <a:r>
              <a:rPr lang="en-US" sz="1000" dirty="0">
                <a:solidFill>
                  <a:srgbClr val="000066"/>
                </a:solidFill>
                <a:latin typeface="Arial" panose="020B0604020202020204" pitchFamily="34" charset="0"/>
                <a:cs typeface="Arial" panose="020B0604020202020204" pitchFamily="34" charset="0"/>
              </a:rPr>
              <a:t>Defenses?  </a:t>
            </a:r>
          </a:p>
        </p:txBody>
      </p:sp>
      <p:sp>
        <p:nvSpPr>
          <p:cNvPr id="55" name="Rounded Rectangle 4"/>
          <p:cNvSpPr/>
          <p:nvPr/>
        </p:nvSpPr>
        <p:spPr>
          <a:xfrm>
            <a:off x="9886257" y="1608311"/>
            <a:ext cx="1219200" cy="914400"/>
          </a:xfrm>
          <a:prstGeom prst="rect">
            <a:avLst/>
          </a:prstGeom>
          <a:ln w="28575">
            <a:solidFill>
              <a:srgbClr val="000066"/>
            </a:solidFill>
          </a:ln>
          <a:scene3d>
            <a:camera prst="orthographicFront"/>
            <a:lightRig rig="flat" dir="t"/>
          </a:scene3d>
        </p:spPr>
        <p:style>
          <a:lnRef idx="2">
            <a:schemeClr val="accent2"/>
          </a:lnRef>
          <a:fillRef idx="1">
            <a:schemeClr val="lt1"/>
          </a:fillRef>
          <a:effectRef idx="0">
            <a:schemeClr val="accent2"/>
          </a:effectRef>
          <a:fontRef idx="minor">
            <a:schemeClr val="dk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defRPr/>
            </a:pPr>
            <a:r>
              <a:rPr lang="en-US" sz="1000" dirty="0">
                <a:solidFill>
                  <a:srgbClr val="000066"/>
                </a:solidFill>
                <a:latin typeface="Arial" panose="020B0604020202020204" pitchFamily="34" charset="0"/>
                <a:cs typeface="Arial" panose="020B0604020202020204" pitchFamily="34" charset="0"/>
              </a:rPr>
              <a:t>Complete Decision</a:t>
            </a:r>
          </a:p>
          <a:p>
            <a:pPr algn="ctr" defTabSz="400050">
              <a:lnSpc>
                <a:spcPct val="90000"/>
              </a:lnSpc>
              <a:spcBef>
                <a:spcPct val="0"/>
              </a:spcBef>
              <a:spcAft>
                <a:spcPct val="35000"/>
              </a:spcAft>
              <a:defRPr/>
            </a:pPr>
            <a:r>
              <a:rPr lang="en-US" sz="1000" dirty="0">
                <a:solidFill>
                  <a:srgbClr val="000066"/>
                </a:solidFill>
                <a:latin typeface="Arial" panose="020B0604020202020204" pitchFamily="34" charset="0"/>
                <a:cs typeface="Arial" panose="020B0604020202020204" pitchFamily="34" charset="0"/>
              </a:rPr>
              <a:t>Inform VHA</a:t>
            </a:r>
          </a:p>
        </p:txBody>
      </p:sp>
      <p:grpSp>
        <p:nvGrpSpPr>
          <p:cNvPr id="56" name="Group 55"/>
          <p:cNvGrpSpPr/>
          <p:nvPr/>
        </p:nvGrpSpPr>
        <p:grpSpPr>
          <a:xfrm>
            <a:off x="2243903" y="1961321"/>
            <a:ext cx="304800" cy="228600"/>
            <a:chOff x="2428044" y="1073640"/>
            <a:chExt cx="156920" cy="200307"/>
          </a:xfrm>
          <a:solidFill>
            <a:srgbClr val="002060"/>
          </a:solidFill>
        </p:grpSpPr>
        <p:sp>
          <p:nvSpPr>
            <p:cNvPr id="57" name="Right Arrow 56"/>
            <p:cNvSpPr/>
            <p:nvPr/>
          </p:nvSpPr>
          <p:spPr>
            <a:xfrm rot="6684">
              <a:off x="2428044" y="1073640"/>
              <a:ext cx="156920" cy="200307"/>
            </a:xfrm>
            <a:prstGeom prst="rightArrow">
              <a:avLst>
                <a:gd name="adj1" fmla="val 60000"/>
                <a:gd name="adj2" fmla="val 50000"/>
              </a:avLst>
            </a:prstGeom>
            <a:grpFill/>
            <a:ln>
              <a:noFill/>
            </a:ln>
          </p:spPr>
          <p:style>
            <a:lnRef idx="2">
              <a:schemeClr val="dk1"/>
            </a:lnRef>
            <a:fillRef idx="1">
              <a:schemeClr val="lt1"/>
            </a:fillRef>
            <a:effectRef idx="0">
              <a:schemeClr val="dk1"/>
            </a:effectRef>
            <a:fontRef idx="minor">
              <a:schemeClr val="dk1"/>
            </a:fontRef>
          </p:style>
        </p:sp>
        <p:sp>
          <p:nvSpPr>
            <p:cNvPr id="58" name="Right Arrow 4"/>
            <p:cNvSpPr/>
            <p:nvPr/>
          </p:nvSpPr>
          <p:spPr>
            <a:xfrm rot="6684">
              <a:off x="2428044" y="1113655"/>
              <a:ext cx="109844" cy="120185"/>
            </a:xfrm>
            <a:prstGeom prst="rect">
              <a:avLst/>
            </a:prstGeom>
            <a:grpFill/>
            <a:ln>
              <a:noFill/>
            </a:ln>
          </p:spPr>
          <p:style>
            <a:lnRef idx="2">
              <a:schemeClr val="dk1"/>
            </a:lnRef>
            <a:fillRef idx="1">
              <a:schemeClr val="lt1"/>
            </a:fillRef>
            <a:effectRef idx="0">
              <a:schemeClr val="dk1"/>
            </a:effectRef>
            <a:fontRef idx="minor">
              <a:schemeClr val="dk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defRPr/>
              </a:pPr>
              <a:endParaRPr lang="en-US" sz="800">
                <a:solidFill>
                  <a:sysClr val="windowText" lastClr="000000"/>
                </a:solidFill>
              </a:endParaRPr>
            </a:p>
          </p:txBody>
        </p:sp>
      </p:grpSp>
      <p:grpSp>
        <p:nvGrpSpPr>
          <p:cNvPr id="59" name="Group 58"/>
          <p:cNvGrpSpPr/>
          <p:nvPr/>
        </p:nvGrpSpPr>
        <p:grpSpPr>
          <a:xfrm>
            <a:off x="4058837" y="1962806"/>
            <a:ext cx="304800" cy="228600"/>
            <a:chOff x="2428044" y="1073640"/>
            <a:chExt cx="156920" cy="200307"/>
          </a:xfrm>
          <a:solidFill>
            <a:srgbClr val="002060"/>
          </a:solidFill>
        </p:grpSpPr>
        <p:sp>
          <p:nvSpPr>
            <p:cNvPr id="60" name="Right Arrow 59"/>
            <p:cNvSpPr/>
            <p:nvPr/>
          </p:nvSpPr>
          <p:spPr>
            <a:xfrm rot="6684">
              <a:off x="2428044" y="1073640"/>
              <a:ext cx="156920" cy="200307"/>
            </a:xfrm>
            <a:prstGeom prst="rightArrow">
              <a:avLst>
                <a:gd name="adj1" fmla="val 60000"/>
                <a:gd name="adj2" fmla="val 50000"/>
              </a:avLst>
            </a:prstGeom>
            <a:grpFill/>
            <a:ln>
              <a:noFill/>
            </a:ln>
          </p:spPr>
          <p:style>
            <a:lnRef idx="2">
              <a:schemeClr val="dk1"/>
            </a:lnRef>
            <a:fillRef idx="1">
              <a:schemeClr val="lt1"/>
            </a:fillRef>
            <a:effectRef idx="0">
              <a:schemeClr val="dk1"/>
            </a:effectRef>
            <a:fontRef idx="minor">
              <a:schemeClr val="dk1"/>
            </a:fontRef>
          </p:style>
        </p:sp>
        <p:sp>
          <p:nvSpPr>
            <p:cNvPr id="61" name="Right Arrow 4"/>
            <p:cNvSpPr/>
            <p:nvPr/>
          </p:nvSpPr>
          <p:spPr>
            <a:xfrm rot="6684">
              <a:off x="2428044" y="1113655"/>
              <a:ext cx="109844" cy="120185"/>
            </a:xfrm>
            <a:prstGeom prst="rect">
              <a:avLst/>
            </a:prstGeom>
            <a:grpFill/>
            <a:ln>
              <a:noFill/>
            </a:ln>
          </p:spPr>
          <p:style>
            <a:lnRef idx="2">
              <a:schemeClr val="dk1"/>
            </a:lnRef>
            <a:fillRef idx="1">
              <a:schemeClr val="lt1"/>
            </a:fillRef>
            <a:effectRef idx="0">
              <a:schemeClr val="dk1"/>
            </a:effectRef>
            <a:fontRef idx="minor">
              <a:schemeClr val="dk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defRPr/>
              </a:pPr>
              <a:endParaRPr lang="en-US" sz="800">
                <a:solidFill>
                  <a:sysClr val="windowText" lastClr="000000"/>
                </a:solidFill>
              </a:endParaRPr>
            </a:p>
          </p:txBody>
        </p:sp>
      </p:grpSp>
      <p:grpSp>
        <p:nvGrpSpPr>
          <p:cNvPr id="62" name="Group 61"/>
          <p:cNvGrpSpPr/>
          <p:nvPr/>
        </p:nvGrpSpPr>
        <p:grpSpPr>
          <a:xfrm>
            <a:off x="5917953" y="1963103"/>
            <a:ext cx="304800" cy="228600"/>
            <a:chOff x="2428044" y="1073640"/>
            <a:chExt cx="156920" cy="200307"/>
          </a:xfrm>
          <a:solidFill>
            <a:srgbClr val="002060"/>
          </a:solidFill>
        </p:grpSpPr>
        <p:sp>
          <p:nvSpPr>
            <p:cNvPr id="63" name="Right Arrow 62"/>
            <p:cNvSpPr/>
            <p:nvPr/>
          </p:nvSpPr>
          <p:spPr>
            <a:xfrm rot="6684">
              <a:off x="2428044" y="1073640"/>
              <a:ext cx="156920" cy="200307"/>
            </a:xfrm>
            <a:prstGeom prst="rightArrow">
              <a:avLst>
                <a:gd name="adj1" fmla="val 60000"/>
                <a:gd name="adj2" fmla="val 50000"/>
              </a:avLst>
            </a:prstGeom>
            <a:grpFill/>
            <a:ln>
              <a:noFill/>
            </a:ln>
          </p:spPr>
          <p:style>
            <a:lnRef idx="2">
              <a:schemeClr val="dk1"/>
            </a:lnRef>
            <a:fillRef idx="1">
              <a:schemeClr val="lt1"/>
            </a:fillRef>
            <a:effectRef idx="0">
              <a:schemeClr val="dk1"/>
            </a:effectRef>
            <a:fontRef idx="minor">
              <a:schemeClr val="dk1"/>
            </a:fontRef>
          </p:style>
        </p:sp>
        <p:sp>
          <p:nvSpPr>
            <p:cNvPr id="64" name="Right Arrow 4"/>
            <p:cNvSpPr/>
            <p:nvPr/>
          </p:nvSpPr>
          <p:spPr>
            <a:xfrm rot="6684">
              <a:off x="2428044" y="1113655"/>
              <a:ext cx="109844" cy="120185"/>
            </a:xfrm>
            <a:prstGeom prst="rect">
              <a:avLst/>
            </a:prstGeom>
            <a:grpFill/>
            <a:ln>
              <a:noFill/>
            </a:ln>
          </p:spPr>
          <p:style>
            <a:lnRef idx="2">
              <a:schemeClr val="dk1"/>
            </a:lnRef>
            <a:fillRef idx="1">
              <a:schemeClr val="lt1"/>
            </a:fillRef>
            <a:effectRef idx="0">
              <a:schemeClr val="dk1"/>
            </a:effectRef>
            <a:fontRef idx="minor">
              <a:schemeClr val="dk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defRPr/>
              </a:pPr>
              <a:endParaRPr lang="en-US" sz="800">
                <a:solidFill>
                  <a:sysClr val="windowText" lastClr="000000"/>
                </a:solidFill>
              </a:endParaRPr>
            </a:p>
          </p:txBody>
        </p:sp>
      </p:grpSp>
      <p:grpSp>
        <p:nvGrpSpPr>
          <p:cNvPr id="65" name="Group 64"/>
          <p:cNvGrpSpPr/>
          <p:nvPr/>
        </p:nvGrpSpPr>
        <p:grpSpPr>
          <a:xfrm>
            <a:off x="7702746" y="1961024"/>
            <a:ext cx="304800" cy="228600"/>
            <a:chOff x="2428044" y="1073640"/>
            <a:chExt cx="156920" cy="200307"/>
          </a:xfrm>
          <a:solidFill>
            <a:srgbClr val="002060"/>
          </a:solidFill>
        </p:grpSpPr>
        <p:sp>
          <p:nvSpPr>
            <p:cNvPr id="66" name="Right Arrow 65"/>
            <p:cNvSpPr/>
            <p:nvPr/>
          </p:nvSpPr>
          <p:spPr>
            <a:xfrm rot="6684">
              <a:off x="2428044" y="1073640"/>
              <a:ext cx="156920" cy="200307"/>
            </a:xfrm>
            <a:prstGeom prst="rightArrow">
              <a:avLst>
                <a:gd name="adj1" fmla="val 60000"/>
                <a:gd name="adj2" fmla="val 50000"/>
              </a:avLst>
            </a:prstGeom>
            <a:grpFill/>
            <a:ln>
              <a:noFill/>
            </a:ln>
          </p:spPr>
          <p:style>
            <a:lnRef idx="2">
              <a:schemeClr val="dk1"/>
            </a:lnRef>
            <a:fillRef idx="1">
              <a:schemeClr val="lt1"/>
            </a:fillRef>
            <a:effectRef idx="0">
              <a:schemeClr val="dk1"/>
            </a:effectRef>
            <a:fontRef idx="minor">
              <a:schemeClr val="dk1"/>
            </a:fontRef>
          </p:style>
        </p:sp>
        <p:sp>
          <p:nvSpPr>
            <p:cNvPr id="67" name="Right Arrow 4"/>
            <p:cNvSpPr/>
            <p:nvPr/>
          </p:nvSpPr>
          <p:spPr>
            <a:xfrm rot="6684">
              <a:off x="2428044" y="1113655"/>
              <a:ext cx="109844" cy="120185"/>
            </a:xfrm>
            <a:prstGeom prst="rect">
              <a:avLst/>
            </a:prstGeom>
            <a:grpFill/>
            <a:ln>
              <a:noFill/>
            </a:ln>
          </p:spPr>
          <p:style>
            <a:lnRef idx="2">
              <a:schemeClr val="dk1"/>
            </a:lnRef>
            <a:fillRef idx="1">
              <a:schemeClr val="lt1"/>
            </a:fillRef>
            <a:effectRef idx="0">
              <a:schemeClr val="dk1"/>
            </a:effectRef>
            <a:fontRef idx="minor">
              <a:schemeClr val="dk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defRPr/>
              </a:pPr>
              <a:endParaRPr lang="en-US" sz="800">
                <a:solidFill>
                  <a:sysClr val="windowText" lastClr="000000"/>
                </a:solidFill>
              </a:endParaRPr>
            </a:p>
          </p:txBody>
        </p:sp>
      </p:grpSp>
      <p:grpSp>
        <p:nvGrpSpPr>
          <p:cNvPr id="68" name="Group 67"/>
          <p:cNvGrpSpPr/>
          <p:nvPr/>
        </p:nvGrpSpPr>
        <p:grpSpPr>
          <a:xfrm>
            <a:off x="9476313" y="1951211"/>
            <a:ext cx="304800" cy="228600"/>
            <a:chOff x="2428044" y="1073640"/>
            <a:chExt cx="156920" cy="200307"/>
          </a:xfrm>
          <a:solidFill>
            <a:srgbClr val="002060"/>
          </a:solidFill>
        </p:grpSpPr>
        <p:sp>
          <p:nvSpPr>
            <p:cNvPr id="69" name="Right Arrow 68"/>
            <p:cNvSpPr/>
            <p:nvPr/>
          </p:nvSpPr>
          <p:spPr>
            <a:xfrm rot="6684">
              <a:off x="2428044" y="1073640"/>
              <a:ext cx="156920" cy="200307"/>
            </a:xfrm>
            <a:prstGeom prst="rightArrow">
              <a:avLst>
                <a:gd name="adj1" fmla="val 60000"/>
                <a:gd name="adj2" fmla="val 50000"/>
              </a:avLst>
            </a:prstGeom>
            <a:grpFill/>
            <a:ln>
              <a:noFill/>
            </a:ln>
          </p:spPr>
          <p:style>
            <a:lnRef idx="2">
              <a:schemeClr val="dk1"/>
            </a:lnRef>
            <a:fillRef idx="1">
              <a:schemeClr val="lt1"/>
            </a:fillRef>
            <a:effectRef idx="0">
              <a:schemeClr val="dk1"/>
            </a:effectRef>
            <a:fontRef idx="minor">
              <a:schemeClr val="dk1"/>
            </a:fontRef>
          </p:style>
        </p:sp>
        <p:sp>
          <p:nvSpPr>
            <p:cNvPr id="70" name="Right Arrow 4"/>
            <p:cNvSpPr/>
            <p:nvPr/>
          </p:nvSpPr>
          <p:spPr>
            <a:xfrm rot="6684">
              <a:off x="2428044" y="1113655"/>
              <a:ext cx="109844" cy="120185"/>
            </a:xfrm>
            <a:prstGeom prst="rect">
              <a:avLst/>
            </a:prstGeom>
            <a:grpFill/>
            <a:ln>
              <a:noFill/>
            </a:ln>
          </p:spPr>
          <p:style>
            <a:lnRef idx="2">
              <a:schemeClr val="dk1"/>
            </a:lnRef>
            <a:fillRef idx="1">
              <a:schemeClr val="lt1"/>
            </a:fillRef>
            <a:effectRef idx="0">
              <a:schemeClr val="dk1"/>
            </a:effectRef>
            <a:fontRef idx="minor">
              <a:schemeClr val="dk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defRPr/>
              </a:pPr>
              <a:endParaRPr lang="en-US" sz="800">
                <a:solidFill>
                  <a:sysClr val="windowText" lastClr="000000"/>
                </a:solidFill>
              </a:endParaRPr>
            </a:p>
          </p:txBody>
        </p:sp>
      </p:grpSp>
      <p:sp>
        <p:nvSpPr>
          <p:cNvPr id="79" name="Rounded Rectangle 4"/>
          <p:cNvSpPr/>
          <p:nvPr/>
        </p:nvSpPr>
        <p:spPr>
          <a:xfrm>
            <a:off x="2918045" y="5616105"/>
            <a:ext cx="2921119" cy="548640"/>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defRPr/>
            </a:pPr>
            <a:endParaRPr lang="en-US" sz="1000" b="1" dirty="0">
              <a:solidFill>
                <a:sysClr val="windowText" lastClr="000000"/>
              </a:solidFill>
              <a:latin typeface="Arial" panose="020B0604020202020204" pitchFamily="34" charset="0"/>
              <a:cs typeface="Arial" panose="020B0604020202020204" pitchFamily="34" charset="0"/>
            </a:endParaRPr>
          </a:p>
        </p:txBody>
      </p:sp>
      <p:sp>
        <p:nvSpPr>
          <p:cNvPr id="9" name="TextBox 8"/>
          <p:cNvSpPr txBox="1"/>
          <p:nvPr/>
        </p:nvSpPr>
        <p:spPr>
          <a:xfrm>
            <a:off x="781315" y="2549195"/>
            <a:ext cx="1890089" cy="3824124"/>
          </a:xfrm>
          <a:prstGeom prst="rect">
            <a:avLst/>
          </a:prstGeom>
          <a:noFill/>
        </p:spPr>
        <p:txBody>
          <a:bodyPr wrap="square" rtlCol="0">
            <a:spAutoFit/>
          </a:bodyPr>
          <a:lstStyle/>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M21-1 Updates for VHA-</a:t>
            </a:r>
          </a:p>
          <a:p>
            <a:r>
              <a:rPr lang="en-US" sz="1050" dirty="0">
                <a:solidFill>
                  <a:srgbClr val="000066"/>
                </a:solidFill>
                <a:latin typeface="Arial" panose="020B0604020202020204" pitchFamily="34" charset="0"/>
                <a:cs typeface="Arial" panose="020B0604020202020204" pitchFamily="34" charset="0"/>
              </a:rPr>
              <a:t>Initiated COD Requests  </a:t>
            </a:r>
          </a:p>
          <a:p>
            <a:r>
              <a:rPr lang="en-US" sz="1050" dirty="0">
                <a:solidFill>
                  <a:srgbClr val="000066"/>
                </a:solidFill>
                <a:latin typeface="Arial" panose="020B0604020202020204" pitchFamily="34" charset="0"/>
                <a:cs typeface="Arial" panose="020B0604020202020204" pitchFamily="34" charset="0"/>
              </a:rPr>
              <a:t>and COD generally (Completed November 2017) </a:t>
            </a:r>
          </a:p>
          <a:p>
            <a:endParaRPr lang="en-US" sz="1050" dirty="0">
              <a:solidFill>
                <a:srgbClr val="000066"/>
              </a:solidFill>
              <a:latin typeface="Arial" panose="020B0604020202020204" pitchFamily="34" charset="0"/>
              <a:cs typeface="Arial" panose="020B0604020202020204" pitchFamily="34" charset="0"/>
            </a:endParaRPr>
          </a:p>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Added NWQ Corporate</a:t>
            </a:r>
          </a:p>
          <a:p>
            <a:r>
              <a:rPr lang="en-US" sz="1050" dirty="0">
                <a:solidFill>
                  <a:srgbClr val="000066"/>
                </a:solidFill>
                <a:latin typeface="Arial" panose="020B0604020202020204" pitchFamily="34" charset="0"/>
                <a:cs typeface="Arial" panose="020B0604020202020204" pitchFamily="34" charset="0"/>
              </a:rPr>
              <a:t> Flash identifying Mental Health Initiative CODs (Emergency Care) (Completed July 2017)</a:t>
            </a:r>
          </a:p>
          <a:p>
            <a:endParaRPr lang="en-US" sz="1050" dirty="0">
              <a:solidFill>
                <a:srgbClr val="000066"/>
              </a:solidFill>
              <a:latin typeface="Arial" panose="020B0604020202020204" pitchFamily="34" charset="0"/>
              <a:cs typeface="Arial" panose="020B0604020202020204" pitchFamily="34" charset="0"/>
            </a:endParaRPr>
          </a:p>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VA Form 20-0986 to</a:t>
            </a:r>
          </a:p>
          <a:p>
            <a:r>
              <a:rPr lang="en-US" sz="1050" dirty="0">
                <a:solidFill>
                  <a:srgbClr val="000066"/>
                </a:solidFill>
                <a:latin typeface="Arial" panose="020B0604020202020204" pitchFamily="34" charset="0"/>
                <a:cs typeface="Arial" panose="020B0604020202020204" pitchFamily="34" charset="0"/>
              </a:rPr>
              <a:t>replace the 10-7131 for COD admin requests (Expected January 2018)</a:t>
            </a:r>
          </a:p>
          <a:p>
            <a:endParaRPr lang="en-US" sz="1050" dirty="0">
              <a:solidFill>
                <a:srgbClr val="000066"/>
              </a:solidFill>
              <a:latin typeface="Arial" panose="020B0604020202020204" pitchFamily="34" charset="0"/>
              <a:cs typeface="Arial" panose="020B0604020202020204" pitchFamily="34" charset="0"/>
            </a:endParaRPr>
          </a:p>
          <a:p>
            <a:pPr marL="171450" indent="-171450">
              <a:buClr>
                <a:srgbClr val="FF00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Establish corporate email </a:t>
            </a:r>
          </a:p>
          <a:p>
            <a:pPr>
              <a:buClr>
                <a:srgbClr val="FF0000"/>
              </a:buClr>
            </a:pPr>
            <a:r>
              <a:rPr lang="en-US" sz="1050" dirty="0">
                <a:solidFill>
                  <a:srgbClr val="000066"/>
                </a:solidFill>
                <a:latin typeface="Arial" panose="020B0604020202020204" pitchFamily="34" charset="0"/>
                <a:cs typeface="Arial" panose="020B0604020202020204" pitchFamily="34" charset="0"/>
              </a:rPr>
              <a:t>boxes (VBA completed October 2017; VHA expected January 2018)</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73" name="Slide Number Placeholder 3"/>
          <p:cNvSpPr>
            <a:spLocks noGrp="1"/>
          </p:cNvSpPr>
          <p:nvPr>
            <p:ph type="sldNum" sz="quarter" idx="10"/>
          </p:nvPr>
        </p:nvSpPr>
        <p:spPr>
          <a:xfrm>
            <a:off x="10566400" y="6356350"/>
            <a:ext cx="1625600" cy="457200"/>
          </a:xfrm>
        </p:spPr>
        <p:txBody>
          <a:bodyPr/>
          <a:lstStyle/>
          <a:p>
            <a:fld id="{7C414AED-89CE-4A48-8B2B-1B3A5C68EA2A}" type="slidenum">
              <a:rPr lang="en-US" smtClean="0"/>
              <a:t>43</a:t>
            </a:fld>
            <a:endParaRPr lang="en-US" dirty="0"/>
          </a:p>
        </p:txBody>
      </p:sp>
      <p:sp>
        <p:nvSpPr>
          <p:cNvPr id="74" name="TextBox 73"/>
          <p:cNvSpPr txBox="1"/>
          <p:nvPr/>
        </p:nvSpPr>
        <p:spPr>
          <a:xfrm>
            <a:off x="2596788" y="2546137"/>
            <a:ext cx="1675543" cy="1084912"/>
          </a:xfrm>
          <a:prstGeom prst="rect">
            <a:avLst/>
          </a:prstGeom>
          <a:noFill/>
        </p:spPr>
        <p:txBody>
          <a:bodyPr wrap="square" rtlCol="0">
            <a:spAutoFit/>
          </a:bodyPr>
          <a:lstStyle/>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Data analysis of </a:t>
            </a:r>
          </a:p>
          <a:p>
            <a:r>
              <a:rPr lang="en-US" sz="1050" dirty="0">
                <a:solidFill>
                  <a:srgbClr val="000066"/>
                </a:solidFill>
                <a:latin typeface="Arial" panose="020B0604020202020204" pitchFamily="34" charset="0"/>
                <a:cs typeface="Arial" panose="020B0604020202020204" pitchFamily="34" charset="0"/>
              </a:rPr>
              <a:t>service records obtained (Expected March 2018)</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75" name="TextBox 74"/>
          <p:cNvSpPr txBox="1"/>
          <p:nvPr/>
        </p:nvSpPr>
        <p:spPr>
          <a:xfrm>
            <a:off x="4422904" y="2532454"/>
            <a:ext cx="1533453" cy="1569660"/>
          </a:xfrm>
          <a:prstGeom prst="rect">
            <a:avLst/>
          </a:prstGeom>
          <a:noFill/>
        </p:spPr>
        <p:txBody>
          <a:bodyPr wrap="square" rtlCol="0">
            <a:spAutoFit/>
          </a:bodyPr>
          <a:lstStyle/>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Clarify notice </a:t>
            </a:r>
          </a:p>
          <a:p>
            <a:r>
              <a:rPr lang="en-US" sz="1050" dirty="0">
                <a:solidFill>
                  <a:srgbClr val="000066"/>
                </a:solidFill>
                <a:latin typeface="Arial" panose="020B0604020202020204" pitchFamily="34" charset="0"/>
                <a:cs typeface="Arial" panose="020B0604020202020204" pitchFamily="34" charset="0"/>
              </a:rPr>
              <a:t>language (Expected February 2018)</a:t>
            </a:r>
          </a:p>
          <a:p>
            <a:endParaRPr lang="en-US" sz="1050" dirty="0">
              <a:solidFill>
                <a:srgbClr val="000066"/>
              </a:solidFill>
              <a:latin typeface="Arial" panose="020B0604020202020204" pitchFamily="34" charset="0"/>
              <a:cs typeface="Arial" panose="020B0604020202020204" pitchFamily="34" charset="0"/>
            </a:endParaRPr>
          </a:p>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Batch print letters</a:t>
            </a:r>
          </a:p>
          <a:p>
            <a:pPr>
              <a:buClr>
                <a:srgbClr val="FF3300"/>
              </a:buClr>
            </a:pPr>
            <a:r>
              <a:rPr lang="en-US" sz="1050" dirty="0">
                <a:solidFill>
                  <a:srgbClr val="000066"/>
                </a:solidFill>
                <a:latin typeface="Arial" panose="020B0604020202020204" pitchFamily="34" charset="0"/>
                <a:cs typeface="Arial" panose="020B0604020202020204" pitchFamily="34" charset="0"/>
              </a:rPr>
              <a:t>(Began October 2017)</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77" name="TextBox 76"/>
          <p:cNvSpPr txBox="1"/>
          <p:nvPr/>
        </p:nvSpPr>
        <p:spPr>
          <a:xfrm>
            <a:off x="9781335" y="2532821"/>
            <a:ext cx="1533453" cy="4455066"/>
          </a:xfrm>
          <a:prstGeom prst="rect">
            <a:avLst/>
          </a:prstGeom>
          <a:noFill/>
        </p:spPr>
        <p:txBody>
          <a:bodyPr wrap="square" rtlCol="0">
            <a:spAutoFit/>
          </a:bodyPr>
          <a:lstStyle/>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Beneficiary</a:t>
            </a:r>
          </a:p>
          <a:p>
            <a:pPr>
              <a:buClr>
                <a:srgbClr val="FF3300"/>
              </a:buClr>
            </a:pPr>
            <a:r>
              <a:rPr lang="en-US" sz="1050" dirty="0">
                <a:solidFill>
                  <a:srgbClr val="000066"/>
                </a:solidFill>
                <a:latin typeface="Arial" panose="020B0604020202020204" pitchFamily="34" charset="0"/>
                <a:cs typeface="Arial" panose="020B0604020202020204" pitchFamily="34" charset="0"/>
              </a:rPr>
              <a:t>Identification Records Locator Subsystem (BIRLS) update to </a:t>
            </a:r>
          </a:p>
          <a:p>
            <a:pPr>
              <a:buClr>
                <a:srgbClr val="FF3300"/>
              </a:buClr>
            </a:pPr>
            <a:r>
              <a:rPr lang="en-US" sz="1050" dirty="0">
                <a:solidFill>
                  <a:srgbClr val="000066"/>
                </a:solidFill>
                <a:latin typeface="Arial" panose="020B0604020202020204" pitchFamily="34" charset="0"/>
                <a:cs typeface="Arial" panose="020B0604020202020204" pitchFamily="34" charset="0"/>
              </a:rPr>
              <a:t>remove dishonorable for VA purposes (DVA) code (Expected December 2017)</a:t>
            </a:r>
          </a:p>
          <a:p>
            <a:endParaRPr lang="en-US" sz="1050" dirty="0">
              <a:solidFill>
                <a:srgbClr val="000066"/>
              </a:solidFill>
              <a:latin typeface="Arial" panose="020B0604020202020204" pitchFamily="34" charset="0"/>
              <a:cs typeface="Arial" panose="020B0604020202020204" pitchFamily="34" charset="0"/>
            </a:endParaRPr>
          </a:p>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Added NWQ</a:t>
            </a:r>
          </a:p>
          <a:p>
            <a:pPr>
              <a:buClr>
                <a:srgbClr val="FF3300"/>
              </a:buClr>
            </a:pPr>
            <a:r>
              <a:rPr lang="en-US" sz="1050" dirty="0">
                <a:solidFill>
                  <a:srgbClr val="000066"/>
                </a:solidFill>
                <a:latin typeface="Arial" panose="020B0604020202020204" pitchFamily="34" charset="0"/>
                <a:cs typeface="Arial" panose="020B0604020202020204" pitchFamily="34" charset="0"/>
              </a:rPr>
              <a:t> special issue </a:t>
            </a:r>
          </a:p>
          <a:p>
            <a:r>
              <a:rPr lang="en-US" sz="1050" dirty="0">
                <a:solidFill>
                  <a:srgbClr val="000066"/>
                </a:solidFill>
                <a:latin typeface="Arial" panose="020B0604020202020204" pitchFamily="34" charset="0"/>
                <a:cs typeface="Arial" panose="020B0604020202020204" pitchFamily="34" charset="0"/>
              </a:rPr>
              <a:t>identifying health care eligible former </a:t>
            </a:r>
            <a:r>
              <a:rPr lang="en-US" sz="1050" dirty="0" err="1">
                <a:solidFill>
                  <a:srgbClr val="000066"/>
                </a:solidFill>
                <a:latin typeface="Arial" panose="020B0604020202020204" pitchFamily="34" charset="0"/>
                <a:cs typeface="Arial" panose="020B0604020202020204" pitchFamily="34" charset="0"/>
              </a:rPr>
              <a:t>servicemembers</a:t>
            </a:r>
            <a:r>
              <a:rPr lang="en-US" sz="1050" dirty="0">
                <a:solidFill>
                  <a:srgbClr val="000066"/>
                </a:solidFill>
                <a:latin typeface="Arial" panose="020B0604020202020204" pitchFamily="34" charset="0"/>
                <a:cs typeface="Arial" panose="020B0604020202020204" pitchFamily="34" charset="0"/>
              </a:rPr>
              <a:t>  (Emergency Care - CH17 Determination) (Completed October 2017)</a:t>
            </a:r>
          </a:p>
          <a:p>
            <a:endParaRPr lang="en-US" sz="1050" dirty="0">
              <a:solidFill>
                <a:srgbClr val="000066"/>
              </a:solidFill>
              <a:latin typeface="Arial" panose="020B0604020202020204" pitchFamily="34" charset="0"/>
              <a:cs typeface="Arial" panose="020B0604020202020204" pitchFamily="34" charset="0"/>
            </a:endParaRPr>
          </a:p>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Clarify decision and </a:t>
            </a:r>
          </a:p>
          <a:p>
            <a:pPr>
              <a:buClr>
                <a:srgbClr val="FF3300"/>
              </a:buClr>
            </a:pPr>
            <a:r>
              <a:rPr lang="en-US" sz="1050" dirty="0">
                <a:solidFill>
                  <a:srgbClr val="000066"/>
                </a:solidFill>
                <a:latin typeface="Arial" panose="020B0604020202020204" pitchFamily="34" charset="0"/>
                <a:cs typeface="Arial" panose="020B0604020202020204" pitchFamily="34" charset="0"/>
              </a:rPr>
              <a:t>final notice language (Expected February 2018) </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p:txBody>
      </p:sp>
      <p:sp>
        <p:nvSpPr>
          <p:cNvPr id="83" name="TextBox 82"/>
          <p:cNvSpPr txBox="1"/>
          <p:nvPr/>
        </p:nvSpPr>
        <p:spPr>
          <a:xfrm>
            <a:off x="8007768" y="2532821"/>
            <a:ext cx="1672036" cy="1892826"/>
          </a:xfrm>
          <a:prstGeom prst="rect">
            <a:avLst/>
          </a:prstGeom>
          <a:noFill/>
        </p:spPr>
        <p:txBody>
          <a:bodyPr wrap="square" rtlCol="0">
            <a:spAutoFit/>
          </a:bodyPr>
          <a:lstStyle/>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Define compelling</a:t>
            </a:r>
          </a:p>
          <a:p>
            <a:r>
              <a:rPr lang="en-US" sz="1050" dirty="0">
                <a:solidFill>
                  <a:srgbClr val="000066"/>
                </a:solidFill>
                <a:latin typeface="Arial" panose="020B0604020202020204" pitchFamily="34" charset="0"/>
                <a:cs typeface="Arial" panose="020B0604020202020204" pitchFamily="34" charset="0"/>
              </a:rPr>
              <a:t>circumstances (Ongoing)</a:t>
            </a:r>
          </a:p>
          <a:p>
            <a:endParaRPr lang="en-US" sz="1050" dirty="0">
              <a:solidFill>
                <a:srgbClr val="000066"/>
              </a:solidFill>
              <a:latin typeface="Arial" panose="020B0604020202020204" pitchFamily="34" charset="0"/>
              <a:cs typeface="Arial" panose="020B0604020202020204" pitchFamily="34" charset="0"/>
            </a:endParaRPr>
          </a:p>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Amend 38 C.F.R. </a:t>
            </a:r>
          </a:p>
          <a:p>
            <a:pPr>
              <a:buClr>
                <a:srgbClr val="FF3300"/>
              </a:buClr>
            </a:pPr>
            <a:r>
              <a:rPr lang="en-US" sz="1050" dirty="0">
                <a:solidFill>
                  <a:srgbClr val="000066"/>
                </a:solidFill>
                <a:latin typeface="Arial" panose="020B0604020202020204" pitchFamily="34" charset="0"/>
                <a:cs typeface="Arial" panose="020B0604020202020204" pitchFamily="34" charset="0"/>
              </a:rPr>
              <a:t>§3.12(d), the regulatory bars to benefits (Regulations Staff - Ongoing)</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84" name="TextBox 83"/>
          <p:cNvSpPr txBox="1"/>
          <p:nvPr/>
        </p:nvSpPr>
        <p:spPr>
          <a:xfrm>
            <a:off x="6243837" y="2521957"/>
            <a:ext cx="1533453" cy="907941"/>
          </a:xfrm>
          <a:prstGeom prst="rect">
            <a:avLst/>
          </a:prstGeom>
          <a:noFill/>
        </p:spPr>
        <p:txBody>
          <a:bodyPr wrap="square" rtlCol="0">
            <a:spAutoFit/>
          </a:bodyPr>
          <a:lstStyle/>
          <a:p>
            <a:pPr marL="171450" indent="-171450">
              <a:buClr>
                <a:srgbClr val="FF3300"/>
              </a:buClr>
              <a:buFont typeface="Wingdings" panose="05000000000000000000" pitchFamily="2" charset="2"/>
              <a:buChar char="Ø"/>
            </a:pPr>
            <a:r>
              <a:rPr lang="en-US" sz="1050" dirty="0">
                <a:solidFill>
                  <a:srgbClr val="000066"/>
                </a:solidFill>
                <a:latin typeface="Arial" panose="020B0604020202020204" pitchFamily="34" charset="0"/>
                <a:cs typeface="Arial" panose="020B0604020202020204" pitchFamily="34" charset="0"/>
              </a:rPr>
              <a:t>Incorporate</a:t>
            </a:r>
          </a:p>
          <a:p>
            <a:pPr>
              <a:buClr>
                <a:srgbClr val="FF3300"/>
              </a:buClr>
            </a:pPr>
            <a:r>
              <a:rPr lang="en-US" sz="1050" dirty="0">
                <a:solidFill>
                  <a:srgbClr val="000066"/>
                </a:solidFill>
                <a:latin typeface="Arial" panose="020B0604020202020204" pitchFamily="34" charset="0"/>
                <a:cs typeface="Arial" panose="020B0604020202020204" pitchFamily="34" charset="0"/>
              </a:rPr>
              <a:t>additional guidance in COD Admin Decision Builder (Ongoing)</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567412"/>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a:t>
            </a:r>
            <a:r>
              <a:rPr lang="en-US" dirty="0" err="1"/>
              <a:t>Schedular</a:t>
            </a:r>
            <a:r>
              <a:rPr lang="en-US" dirty="0"/>
              <a:t> Evaluations Update</a:t>
            </a:r>
          </a:p>
        </p:txBody>
      </p:sp>
      <p:sp>
        <p:nvSpPr>
          <p:cNvPr id="4" name="Slide Number Placeholder 3"/>
          <p:cNvSpPr>
            <a:spLocks noGrp="1"/>
          </p:cNvSpPr>
          <p:nvPr>
            <p:ph type="sldNum" sz="quarter" idx="10"/>
          </p:nvPr>
        </p:nvSpPr>
        <p:spPr/>
        <p:txBody>
          <a:bodyPr/>
          <a:lstStyle/>
          <a:p>
            <a:fld id="{7C414AED-89CE-4A48-8B2B-1B3A5C68EA2A}" type="slidenum">
              <a:rPr lang="en-US" smtClean="0"/>
              <a:t>44</a:t>
            </a:fld>
            <a:endParaRPr lang="en-US" dirty="0"/>
          </a:p>
        </p:txBody>
      </p:sp>
      <p:sp>
        <p:nvSpPr>
          <p:cNvPr id="5" name="TextBox 1"/>
          <p:cNvSpPr txBox="1">
            <a:spLocks noChangeArrowheads="1"/>
          </p:cNvSpPr>
          <p:nvPr/>
        </p:nvSpPr>
        <p:spPr bwMode="auto">
          <a:xfrm>
            <a:off x="2418452" y="2546013"/>
            <a:ext cx="91867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Nora Jimison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Consultant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Advisory &amp; CAVC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Policy</a:t>
            </a:r>
          </a:p>
        </p:txBody>
      </p:sp>
    </p:spTree>
    <p:extLst>
      <p:ext uri="{BB962C8B-B14F-4D97-AF65-F5344CB8AC3E}">
        <p14:creationId xmlns:p14="http://schemas.microsoft.com/office/powerpoint/2010/main" val="2729559299"/>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AP48 – Final Rule for Extra-schedular Evaluations &amp; Individual Disabilities (3.321(b)(1))</a:t>
            </a:r>
            <a:endParaRPr lang="en-US" dirty="0">
              <a:solidFill>
                <a:srgbClr val="00B0F0"/>
              </a:solidFill>
            </a:endParaRPr>
          </a:p>
        </p:txBody>
      </p:sp>
      <p:sp>
        <p:nvSpPr>
          <p:cNvPr id="3" name="Content Placeholder 2"/>
          <p:cNvSpPr>
            <a:spLocks noGrp="1"/>
          </p:cNvSpPr>
          <p:nvPr>
            <p:ph idx="1"/>
          </p:nvPr>
        </p:nvSpPr>
        <p:spPr>
          <a:xfrm>
            <a:off x="847164" y="1589518"/>
            <a:ext cx="11050793" cy="5037193"/>
          </a:xfrm>
        </p:spPr>
        <p:txBody>
          <a:bodyPr/>
          <a:lstStyle/>
          <a:p>
            <a:r>
              <a:rPr lang="en-US" b="1" i="1" dirty="0"/>
              <a:t>AP48 Extra-Schedular Final Rulemaking </a:t>
            </a:r>
            <a:r>
              <a:rPr lang="en-US" dirty="0"/>
              <a:t>was published on December 8, 2017, to clarify VA’s longstanding interpretation of providing an extra-schedular evaluation for a single disability, not the combined effect (collective impact) of two or more disabilities.</a:t>
            </a:r>
          </a:p>
          <a:p>
            <a:r>
              <a:rPr lang="en-US" dirty="0"/>
              <a:t>Guidelines regarding the collective impact were first introduced to the M21-1 on June 30, 2015, due to </a:t>
            </a:r>
            <a:r>
              <a:rPr lang="en-US" b="1" i="1" u="sng" dirty="0"/>
              <a:t>Johnson v. McDonald No. 213-7104 (2014)</a:t>
            </a:r>
            <a:r>
              <a:rPr lang="en-US" b="1" i="1" dirty="0"/>
              <a:t>, </a:t>
            </a:r>
            <a:r>
              <a:rPr lang="en-US" dirty="0"/>
              <a:t>where the Federal Circuit Court  held that the plain language of  section 3.321(b)(1) provides referral for extra-schedular consideration on the collective impact of multiple SC disabilities (two or more).</a:t>
            </a:r>
          </a:p>
        </p:txBody>
      </p:sp>
      <p:sp>
        <p:nvSpPr>
          <p:cNvPr id="4" name="Slide Number Placeholder 3"/>
          <p:cNvSpPr>
            <a:spLocks noGrp="1"/>
          </p:cNvSpPr>
          <p:nvPr>
            <p:ph type="sldNum" sz="quarter" idx="10"/>
          </p:nvPr>
        </p:nvSpPr>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875528645"/>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AP48 – Final Rule for Extra-schedular Evaluations &amp; Individual Disabilities (3.321(b)(1))cont.</a:t>
            </a:r>
          </a:p>
        </p:txBody>
      </p:sp>
      <p:sp>
        <p:nvSpPr>
          <p:cNvPr id="3" name="Content Placeholder 2"/>
          <p:cNvSpPr>
            <a:spLocks noGrp="1"/>
          </p:cNvSpPr>
          <p:nvPr>
            <p:ph idx="1"/>
          </p:nvPr>
        </p:nvSpPr>
        <p:spPr>
          <a:xfrm>
            <a:off x="825649" y="1514214"/>
            <a:ext cx="10945906" cy="4843555"/>
          </a:xfrm>
        </p:spPr>
        <p:txBody>
          <a:bodyPr/>
          <a:lstStyle/>
          <a:p>
            <a:r>
              <a:rPr lang="en-US" dirty="0"/>
              <a:t>Effective January 8, 2018, you will no longer have to refer extra-schedular cases for consideration based on the collective impact nor address extra-schedular rating decisions based on the collective impact. </a:t>
            </a:r>
          </a:p>
          <a:p>
            <a:r>
              <a:rPr lang="en-US" dirty="0"/>
              <a:t>Extra-schedular rating decisions under the provisions of 3.321(b)(1) will continue to be made for a single service-connected disability, and not the combined effect (collective impact) of two or more disabilities. </a:t>
            </a:r>
          </a:p>
          <a:p>
            <a:r>
              <a:rPr lang="en-US" dirty="0"/>
              <a:t>M21-1.III.iv.6.B.4.e addressing referral for extra-schedular considerations based on the collective impact will be removed to reflect this update &amp; the RVSR Assistant will also be updated. </a:t>
            </a:r>
          </a:p>
        </p:txBody>
      </p:sp>
      <p:sp>
        <p:nvSpPr>
          <p:cNvPr id="4" name="Slide Number Placeholder 3"/>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2631262558"/>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AP48 Extra-schedular Final Rulemaking &amp; Delegation of Authority</a:t>
            </a:r>
            <a:endParaRPr lang="en-US" dirty="0">
              <a:solidFill>
                <a:srgbClr val="00B0F0"/>
              </a:solidFill>
            </a:endParaRPr>
          </a:p>
        </p:txBody>
      </p:sp>
      <p:sp>
        <p:nvSpPr>
          <p:cNvPr id="3" name="Content Placeholder 2"/>
          <p:cNvSpPr>
            <a:spLocks noGrp="1"/>
          </p:cNvSpPr>
          <p:nvPr>
            <p:ph idx="1"/>
          </p:nvPr>
        </p:nvSpPr>
        <p:spPr/>
        <p:txBody>
          <a:bodyPr/>
          <a:lstStyle/>
          <a:p>
            <a:r>
              <a:rPr lang="en-US" b="1" i="1" dirty="0"/>
              <a:t>AP48 Extra-schedular Final Rulemaking </a:t>
            </a:r>
            <a:r>
              <a:rPr lang="en-US" dirty="0"/>
              <a:t>also introduces a new delegation of authority process for extra-schedular decisions. </a:t>
            </a:r>
          </a:p>
          <a:p>
            <a:r>
              <a:rPr lang="en-US" dirty="0"/>
              <a:t>This will be effective once we’ve received a waiver from the SecVA for both extra-schedular evaluations under 3.321(b)(1) and extra-schedular IU under 4.16(b).</a:t>
            </a:r>
          </a:p>
          <a:p>
            <a:r>
              <a:rPr lang="en-US" dirty="0">
                <a:solidFill>
                  <a:srgbClr val="002060"/>
                </a:solidFill>
              </a:rPr>
              <a:t>In an effort to streamline and improve claims processing consistent with VA’s key initiatives, the Director of Compensation Service will soon be delegating all extra-schedular determinations to VSCMs nationwide for final signature authority.</a:t>
            </a:r>
          </a:p>
        </p:txBody>
      </p:sp>
      <p:sp>
        <p:nvSpPr>
          <p:cNvPr id="4" name="Slide Number Placeholder 3"/>
          <p:cNvSpPr>
            <a:spLocks noGrp="1"/>
          </p:cNvSpPr>
          <p:nvPr>
            <p:ph type="sldNum" sz="quarter" idx="10"/>
          </p:nvPr>
        </p:nvSpPr>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687617190"/>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AP48 Extra-schedular Final Rulemaking &amp; Delegation of Authority</a:t>
            </a:r>
          </a:p>
        </p:txBody>
      </p:sp>
      <p:sp>
        <p:nvSpPr>
          <p:cNvPr id="3" name="Content Placeholder 2"/>
          <p:cNvSpPr>
            <a:spLocks noGrp="1"/>
          </p:cNvSpPr>
          <p:nvPr>
            <p:ph idx="1"/>
          </p:nvPr>
        </p:nvSpPr>
        <p:spPr/>
        <p:txBody>
          <a:bodyPr/>
          <a:lstStyle/>
          <a:p>
            <a:r>
              <a:rPr lang="en-US" b="1" dirty="0">
                <a:solidFill>
                  <a:srgbClr val="002060"/>
                </a:solidFill>
              </a:rPr>
              <a:t>What this means for you? </a:t>
            </a:r>
          </a:p>
          <a:p>
            <a:endParaRPr lang="en-US" b="1" dirty="0">
              <a:solidFill>
                <a:srgbClr val="002060"/>
              </a:solidFill>
            </a:endParaRPr>
          </a:p>
          <a:p>
            <a:pPr lvl="1"/>
            <a:r>
              <a:rPr lang="en-US" dirty="0">
                <a:solidFill>
                  <a:srgbClr val="002060"/>
                </a:solidFill>
              </a:rPr>
              <a:t>Extra-schedular determinations will no longer be sent to Compensation Service for consideration and third signature approval. The process will end with VSCM signature.</a:t>
            </a:r>
          </a:p>
          <a:p>
            <a:pPr lvl="1"/>
            <a:endParaRPr lang="en-US" dirty="0">
              <a:solidFill>
                <a:srgbClr val="002060"/>
              </a:solidFill>
            </a:endParaRPr>
          </a:p>
          <a:p>
            <a:pPr lvl="1"/>
            <a:r>
              <a:rPr lang="en-US" dirty="0"/>
              <a:t>This will not take effect immediately nor necessarily on the same date as the collective impact piece. Stay tuned to more information and training regarding delegation of authority.</a:t>
            </a:r>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Tree>
    <p:extLst>
      <p:ext uri="{BB962C8B-B14F-4D97-AF65-F5344CB8AC3E}">
        <p14:creationId xmlns:p14="http://schemas.microsoft.com/office/powerpoint/2010/main" val="1737527806"/>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110" y="-1"/>
            <a:ext cx="9222889" cy="1179321"/>
          </a:xfrm>
        </p:spPr>
        <p:txBody>
          <a:bodyPr/>
          <a:lstStyle/>
          <a:p>
            <a:r>
              <a:rPr lang="en-US" dirty="0"/>
              <a:t>Q-Tip</a:t>
            </a:r>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sp>
        <p:nvSpPr>
          <p:cNvPr id="7" name="TextBox 1"/>
          <p:cNvSpPr txBox="1">
            <a:spLocks noChangeArrowheads="1"/>
          </p:cNvSpPr>
          <p:nvPr/>
        </p:nvSpPr>
        <p:spPr bwMode="auto">
          <a:xfrm>
            <a:off x="2418453" y="2546013"/>
            <a:ext cx="91867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noProof="0" dirty="0">
                <a:solidFill>
                  <a:srgbClr val="000066"/>
                </a:solidFill>
              </a:rPr>
              <a:t>David Hannigan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dirty="0">
                <a:ln>
                  <a:noFill/>
                </a:ln>
                <a:solidFill>
                  <a:srgbClr val="000066"/>
                </a:solidFill>
                <a:effectLst/>
                <a:uLnTx/>
                <a:uFillTx/>
                <a:latin typeface="Arial" charset="0"/>
                <a:cs typeface="Arial" charset="0"/>
              </a:rPr>
              <a:t>Chief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noProof="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dirty="0">
                <a:ln>
                  <a:noFill/>
                </a:ln>
                <a:solidFill>
                  <a:srgbClr val="000066"/>
                </a:solidFill>
                <a:effectLst/>
                <a:uLnTx/>
                <a:uFillTx/>
                <a:latin typeface="Arial" charset="0"/>
                <a:cs typeface="Arial" charset="0"/>
              </a:rPr>
              <a:t>Quality</a:t>
            </a:r>
            <a:r>
              <a:rPr kumimoji="0" lang="en-US" altLang="en-US" sz="3200" b="0" i="0" u="none" strike="noStrike" kern="0" cap="none" spc="0" normalizeH="0" dirty="0">
                <a:ln>
                  <a:noFill/>
                </a:ln>
                <a:solidFill>
                  <a:srgbClr val="000066"/>
                </a:solidFill>
                <a:effectLst/>
                <a:uLnTx/>
                <a:uFillTx/>
                <a:latin typeface="Arial" charset="0"/>
                <a:cs typeface="Arial" charset="0"/>
              </a:rPr>
              <a:t>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570235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2017 Quality Call Quiz</a:t>
            </a:r>
          </a:p>
        </p:txBody>
      </p:sp>
      <p:sp>
        <p:nvSpPr>
          <p:cNvPr id="3" name="Content Placeholder 2"/>
          <p:cNvSpPr>
            <a:spLocks noGrp="1"/>
          </p:cNvSpPr>
          <p:nvPr>
            <p:ph idx="1"/>
          </p:nvPr>
        </p:nvSpPr>
        <p:spPr>
          <a:xfrm>
            <a:off x="847165" y="1589518"/>
            <a:ext cx="11126096" cy="4691641"/>
          </a:xfrm>
        </p:spPr>
        <p:txBody>
          <a:bodyPr/>
          <a:lstStyle/>
          <a:p>
            <a:r>
              <a:rPr lang="en-US" dirty="0"/>
              <a:t>Questions will be shown on the next few slides</a:t>
            </a:r>
          </a:p>
          <a:p>
            <a:pPr marL="0" indent="0">
              <a:buNone/>
            </a:pPr>
            <a:endParaRPr lang="en-US" sz="1600" dirty="0"/>
          </a:p>
          <a:p>
            <a:r>
              <a:rPr lang="en-US" dirty="0"/>
              <a:t>Poll graph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Arial" charset="0"/>
              <a:buChar char="•"/>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lvl="1"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Poll results will be discussed after everybody has responded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1915266497"/>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111" y="0"/>
            <a:ext cx="9222889"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to David Hannigan</a:t>
            </a:r>
          </a:p>
          <a:p>
            <a:pPr marL="0" indent="0">
              <a:buNone/>
            </a:pPr>
            <a:endParaRPr lang="en-US" sz="1600" dirty="0"/>
          </a:p>
          <a:p>
            <a:pPr lvl="1"/>
            <a:r>
              <a:rPr lang="en-US" dirty="0"/>
              <a:t> </a:t>
            </a:r>
            <a:r>
              <a:rPr lang="en-US" sz="2800" dirty="0"/>
              <a:t>david.hannigan@va.gov</a:t>
            </a:r>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353" y="102550"/>
            <a:ext cx="9142491" cy="10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3590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Q-Tip</a:t>
            </a:r>
          </a:p>
        </p:txBody>
      </p:sp>
      <p:sp>
        <p:nvSpPr>
          <p:cNvPr id="3" name="Content Placeholder 2"/>
          <p:cNvSpPr>
            <a:spLocks noGrp="1"/>
          </p:cNvSpPr>
          <p:nvPr>
            <p:ph idx="1"/>
          </p:nvPr>
        </p:nvSpPr>
        <p:spPr>
          <a:xfrm>
            <a:off x="847165" y="1589518"/>
            <a:ext cx="10945906" cy="4757494"/>
          </a:xfrm>
        </p:spPr>
        <p:txBody>
          <a:bodyPr/>
          <a:lstStyle/>
          <a:p>
            <a:r>
              <a:rPr lang="en-US" dirty="0"/>
              <a:t>Use the VBMS-R embedded rules-based Evaluation Builder  (EB) and Hearing Loss Calculator.</a:t>
            </a:r>
          </a:p>
          <a:p>
            <a:pPr marL="0" indent="0">
              <a:buNone/>
            </a:pPr>
            <a:endParaRPr lang="en-US" dirty="0"/>
          </a:p>
          <a:p>
            <a:pPr lvl="1"/>
            <a:r>
              <a:rPr lang="en-US" dirty="0"/>
              <a:t>All body systems are now a part of the VBMS-R embedded EB.</a:t>
            </a:r>
          </a:p>
          <a:p>
            <a:pPr lvl="1"/>
            <a:endParaRPr lang="en-US" dirty="0"/>
          </a:p>
          <a:p>
            <a:pPr lvl="1"/>
            <a:r>
              <a:rPr lang="en-US" dirty="0"/>
              <a:t>The VBMS-R embedded EB is the most accurate and up-to-date.</a:t>
            </a:r>
          </a:p>
          <a:p>
            <a:pPr marL="457200" lvl="1" indent="0">
              <a:buNone/>
            </a:pPr>
            <a:endParaRPr lang="en-US" dirty="0"/>
          </a:p>
          <a:p>
            <a:pPr lvl="1"/>
            <a:r>
              <a:rPr lang="en-US" dirty="0"/>
              <a:t>M21-1 Part III.iv.6.C.5.c	</a:t>
            </a:r>
          </a:p>
        </p:txBody>
      </p:sp>
      <p:sp>
        <p:nvSpPr>
          <p:cNvPr id="4" name="Slide Number Placeholder 3"/>
          <p:cNvSpPr>
            <a:spLocks noGrp="1"/>
          </p:cNvSpPr>
          <p:nvPr>
            <p:ph type="sldNum" sz="quarter" idx="10"/>
          </p:nvPr>
        </p:nvSpPr>
        <p:spPr/>
        <p:txBody>
          <a:bodyPr/>
          <a:lstStyle/>
          <a:p>
            <a:fld id="{7C414AED-89CE-4A48-8B2B-1B3A5C68EA2A}" type="slidenum">
              <a:rPr lang="en-US" smtClean="0"/>
              <a:t>51</a:t>
            </a:fld>
            <a:endParaRPr lang="en-US" dirty="0"/>
          </a:p>
        </p:txBody>
      </p:sp>
    </p:spTree>
    <p:extLst>
      <p:ext uri="{BB962C8B-B14F-4D97-AF65-F5344CB8AC3E}">
        <p14:creationId xmlns:p14="http://schemas.microsoft.com/office/powerpoint/2010/main" val="358577144"/>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111" y="10758"/>
            <a:ext cx="9222889" cy="1179321"/>
          </a:xfrm>
        </p:spPr>
        <p:txBody>
          <a:bodyPr/>
          <a:lstStyle/>
          <a:p>
            <a:r>
              <a:rPr lang="en-US" dirty="0"/>
              <a:t>Poll Questions – Presented by David Hannigan</a:t>
            </a:r>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pic>
        <p:nvPicPr>
          <p:cNvPr id="5" name="Picture 4"/>
          <p:cNvPicPr/>
          <p:nvPr/>
        </p:nvPicPr>
        <p:blipFill>
          <a:blip r:embed="rId2"/>
          <a:stretch>
            <a:fillRect/>
          </a:stretch>
        </p:blipFill>
        <p:spPr>
          <a:xfrm>
            <a:off x="4660227" y="1710461"/>
            <a:ext cx="2579669" cy="2727641"/>
          </a:xfrm>
          <a:prstGeom prst="rect">
            <a:avLst/>
          </a:prstGeom>
        </p:spPr>
      </p:pic>
      <p:pic>
        <p:nvPicPr>
          <p:cNvPr id="6" name="Picture 5"/>
          <p:cNvPicPr/>
          <p:nvPr/>
        </p:nvPicPr>
        <p:blipFill>
          <a:blip r:embed="rId3"/>
          <a:stretch>
            <a:fillRect/>
          </a:stretch>
        </p:blipFill>
        <p:spPr>
          <a:xfrm>
            <a:off x="7239896" y="2969110"/>
            <a:ext cx="4873215" cy="3431690"/>
          </a:xfrm>
          <a:prstGeom prst="rect">
            <a:avLst/>
          </a:prstGeom>
        </p:spPr>
      </p:pic>
      <p:pic>
        <p:nvPicPr>
          <p:cNvPr id="7" name="Picture 6"/>
          <p:cNvPicPr/>
          <p:nvPr/>
        </p:nvPicPr>
        <p:blipFill>
          <a:blip r:embed="rId4"/>
          <a:stretch>
            <a:fillRect/>
          </a:stretch>
        </p:blipFill>
        <p:spPr>
          <a:xfrm>
            <a:off x="831476" y="2969109"/>
            <a:ext cx="2675517" cy="3293184"/>
          </a:xfrm>
          <a:prstGeom prst="rect">
            <a:avLst/>
          </a:prstGeom>
        </p:spPr>
      </p:pic>
    </p:spTree>
    <p:extLst>
      <p:ext uri="{BB962C8B-B14F-4D97-AF65-F5344CB8AC3E}">
        <p14:creationId xmlns:p14="http://schemas.microsoft.com/office/powerpoint/2010/main" val="604763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Poll Question Guidance</a:t>
            </a:r>
          </a:p>
        </p:txBody>
      </p:sp>
      <p:sp>
        <p:nvSpPr>
          <p:cNvPr id="3" name="Content Placeholder 2"/>
          <p:cNvSpPr>
            <a:spLocks noGrp="1"/>
          </p:cNvSpPr>
          <p:nvPr>
            <p:ph idx="1"/>
          </p:nvPr>
        </p:nvSpPr>
        <p:spPr>
          <a:xfrm>
            <a:off x="847165" y="1589518"/>
            <a:ext cx="11244430" cy="4800524"/>
          </a:xfrm>
        </p:spPr>
        <p:txBody>
          <a:bodyPr/>
          <a:lstStyle/>
          <a:p>
            <a:r>
              <a:rPr lang="en-US" dirty="0"/>
              <a:t>Questions will be shown on the next few slides</a:t>
            </a:r>
          </a:p>
          <a:p>
            <a:pPr marL="0" indent="0">
              <a:buNone/>
            </a:pPr>
            <a:endParaRPr lang="en-US" sz="1600" dirty="0"/>
          </a:p>
          <a:p>
            <a:r>
              <a:rPr lang="en-US" dirty="0"/>
              <a:t>Poll graph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Arial" charset="0"/>
              <a:buChar char="•"/>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marL="860425" lvl="1" indent="-403225"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Poll results will be discussed after everybody has responded</a:t>
            </a:r>
          </a:p>
        </p:txBody>
      </p:sp>
      <p:sp>
        <p:nvSpPr>
          <p:cNvPr id="4" name="Slide Number Placeholder 3"/>
          <p:cNvSpPr>
            <a:spLocks noGrp="1"/>
          </p:cNvSpPr>
          <p:nvPr>
            <p:ph type="sldNum" sz="quarter" idx="10"/>
          </p:nvPr>
        </p:nvSpPr>
        <p:spPr/>
        <p:txBody>
          <a:bodyPr/>
          <a:lstStyle/>
          <a:p>
            <a:fld id="{7C414AED-89CE-4A48-8B2B-1B3A5C68EA2A}" type="slidenum">
              <a:rPr lang="en-US" smtClean="0"/>
              <a:t>53</a:t>
            </a:fld>
            <a:endParaRPr lang="en-US" dirty="0"/>
          </a:p>
        </p:txBody>
      </p:sp>
    </p:spTree>
    <p:extLst>
      <p:ext uri="{BB962C8B-B14F-4D97-AF65-F5344CB8AC3E}">
        <p14:creationId xmlns:p14="http://schemas.microsoft.com/office/powerpoint/2010/main" val="3492415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626" y="0"/>
            <a:ext cx="9201374" cy="1179321"/>
          </a:xfrm>
        </p:spPr>
        <p:txBody>
          <a:bodyPr/>
          <a:lstStyle/>
          <a:p>
            <a:r>
              <a:rPr lang="en-US" dirty="0"/>
              <a:t>Poll Question # 1 – Use Mouse to Select Answer</a:t>
            </a:r>
          </a:p>
        </p:txBody>
      </p:sp>
      <p:sp>
        <p:nvSpPr>
          <p:cNvPr id="3" name="Content Placeholder 2"/>
          <p:cNvSpPr>
            <a:spLocks noGrp="1"/>
          </p:cNvSpPr>
          <p:nvPr>
            <p:ph idx="1"/>
          </p:nvPr>
        </p:nvSpPr>
        <p:spPr/>
        <p:txBody>
          <a:bodyPr/>
          <a:lstStyle/>
          <a:p>
            <a:r>
              <a:rPr lang="en-US" dirty="0"/>
              <a:t>When referring a case for extra-</a:t>
            </a:r>
            <a:r>
              <a:rPr lang="en-US" dirty="0" err="1"/>
              <a:t>schedular</a:t>
            </a:r>
            <a:r>
              <a:rPr lang="en-US" dirty="0"/>
              <a:t> evaluation consideration, always ensure to ask for the combined effect of two or more disabilities.</a:t>
            </a:r>
          </a:p>
          <a:p>
            <a:pPr marL="0" indent="0">
              <a:buNone/>
            </a:pPr>
            <a:endParaRPr lang="en-US" sz="2000" dirty="0"/>
          </a:p>
          <a:p>
            <a:pPr lvl="1"/>
            <a:r>
              <a:rPr lang="en-US" dirty="0"/>
              <a:t>True</a:t>
            </a:r>
          </a:p>
          <a:p>
            <a:pPr marL="457200" lvl="1" indent="0">
              <a:buNone/>
            </a:pPr>
            <a:endParaRPr lang="en-US" sz="1000" dirty="0"/>
          </a:p>
          <a:p>
            <a:pPr lvl="1"/>
            <a:r>
              <a:rPr lang="en-US"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2877046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 1 - Answer</a:t>
            </a:r>
          </a:p>
        </p:txBody>
      </p:sp>
      <p:sp>
        <p:nvSpPr>
          <p:cNvPr id="3" name="Content Placeholder 2"/>
          <p:cNvSpPr>
            <a:spLocks noGrp="1"/>
          </p:cNvSpPr>
          <p:nvPr>
            <p:ph idx="1"/>
          </p:nvPr>
        </p:nvSpPr>
        <p:spPr/>
        <p:txBody>
          <a:bodyPr/>
          <a:lstStyle/>
          <a:p>
            <a:r>
              <a:rPr lang="en-US" dirty="0"/>
              <a:t>False</a:t>
            </a:r>
          </a:p>
          <a:p>
            <a:pPr lvl="1"/>
            <a:endParaRPr lang="en-US" dirty="0"/>
          </a:p>
          <a:p>
            <a:pPr lvl="1"/>
            <a:r>
              <a:rPr lang="en-US" b="1" i="1" dirty="0"/>
              <a:t>AP48 Extra-</a:t>
            </a:r>
            <a:r>
              <a:rPr lang="en-US" b="1" i="1" dirty="0" err="1"/>
              <a:t>Schedular</a:t>
            </a:r>
            <a:r>
              <a:rPr lang="en-US" b="1" i="1" dirty="0"/>
              <a:t> Final Rulemaking </a:t>
            </a:r>
            <a:r>
              <a:rPr lang="en-US" dirty="0"/>
              <a:t>was published on December 8, 2017, to clarify VA’s longstanding interpretation of providing an extra-</a:t>
            </a:r>
            <a:r>
              <a:rPr lang="en-US" dirty="0" err="1"/>
              <a:t>schedular</a:t>
            </a:r>
            <a:r>
              <a:rPr lang="en-US" dirty="0"/>
              <a:t> evaluation for a single disability, not the combined effect (collective impact) of two or more disabilities.</a:t>
            </a:r>
          </a:p>
          <a:p>
            <a:pPr lvl="1"/>
            <a:endParaRPr lang="en-US" dirty="0"/>
          </a:p>
          <a:p>
            <a:pPr lvl="1"/>
            <a:r>
              <a:rPr lang="en-US" dirty="0"/>
              <a:t>M21-1.III.iv.6.B.4.e</a:t>
            </a:r>
          </a:p>
          <a:p>
            <a:pPr lvl="1"/>
            <a:endParaRPr lang="en-US" dirty="0"/>
          </a:p>
          <a:p>
            <a:pPr lvl="1"/>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55</a:t>
            </a:fld>
            <a:endParaRPr lang="en-US" dirty="0"/>
          </a:p>
        </p:txBody>
      </p:sp>
    </p:spTree>
    <p:extLst>
      <p:ext uri="{BB962C8B-B14F-4D97-AF65-F5344CB8AC3E}">
        <p14:creationId xmlns:p14="http://schemas.microsoft.com/office/powerpoint/2010/main" val="38447652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 2 – Use Mouse to Select Answer</a:t>
            </a:r>
          </a:p>
        </p:txBody>
      </p:sp>
      <p:sp>
        <p:nvSpPr>
          <p:cNvPr id="3" name="Content Placeholder 2"/>
          <p:cNvSpPr>
            <a:spLocks noGrp="1"/>
          </p:cNvSpPr>
          <p:nvPr>
            <p:ph idx="1"/>
          </p:nvPr>
        </p:nvSpPr>
        <p:spPr/>
        <p:txBody>
          <a:bodyPr/>
          <a:lstStyle/>
          <a:p>
            <a:r>
              <a:rPr lang="en-US" dirty="0"/>
              <a:t>What body systems have been updated in the VASRD most recently?</a:t>
            </a:r>
          </a:p>
          <a:p>
            <a:endParaRPr lang="en-US" sz="2400" dirty="0"/>
          </a:p>
          <a:p>
            <a:pPr lvl="1"/>
            <a:r>
              <a:rPr lang="en-US" dirty="0"/>
              <a:t>Musculoskeletal and Endocrine</a:t>
            </a:r>
          </a:p>
          <a:p>
            <a:pPr lvl="1"/>
            <a:r>
              <a:rPr lang="en-US" dirty="0"/>
              <a:t>Dental &amp; Oral and Respiratory</a:t>
            </a:r>
          </a:p>
          <a:p>
            <a:pPr lvl="1"/>
            <a:r>
              <a:rPr lang="en-US" dirty="0"/>
              <a:t>Respiratory and Endocrine</a:t>
            </a:r>
          </a:p>
          <a:p>
            <a:pPr lvl="1"/>
            <a:r>
              <a:rPr lang="en-US" dirty="0"/>
              <a:t>Dental &amp; Oral and Endocrine</a:t>
            </a:r>
          </a:p>
        </p:txBody>
      </p:sp>
      <p:sp>
        <p:nvSpPr>
          <p:cNvPr id="4" name="Slide Number Placeholder 3"/>
          <p:cNvSpPr>
            <a:spLocks noGrp="1"/>
          </p:cNvSpPr>
          <p:nvPr>
            <p:ph type="sldNum" sz="quarter" idx="10"/>
          </p:nvPr>
        </p:nvSpPr>
        <p:spPr/>
        <p:txBody>
          <a:bodyPr/>
          <a:lstStyle/>
          <a:p>
            <a:fld id="{7C414AED-89CE-4A48-8B2B-1B3A5C68EA2A}" type="slidenum">
              <a:rPr lang="en-US" smtClean="0"/>
              <a:t>56</a:t>
            </a:fld>
            <a:endParaRPr lang="en-US" dirty="0"/>
          </a:p>
        </p:txBody>
      </p:sp>
    </p:spTree>
    <p:extLst>
      <p:ext uri="{BB962C8B-B14F-4D97-AF65-F5344CB8AC3E}">
        <p14:creationId xmlns:p14="http://schemas.microsoft.com/office/powerpoint/2010/main" val="116352097"/>
      </p:ext>
    </p:extLst>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 2 - Answer</a:t>
            </a:r>
          </a:p>
        </p:txBody>
      </p:sp>
      <p:sp>
        <p:nvSpPr>
          <p:cNvPr id="3" name="Content Placeholder 2"/>
          <p:cNvSpPr>
            <a:spLocks noGrp="1"/>
          </p:cNvSpPr>
          <p:nvPr>
            <p:ph idx="1"/>
          </p:nvPr>
        </p:nvSpPr>
        <p:spPr>
          <a:xfrm>
            <a:off x="847165" y="1589518"/>
            <a:ext cx="11126096" cy="4691641"/>
          </a:xfrm>
        </p:spPr>
        <p:txBody>
          <a:bodyPr/>
          <a:lstStyle/>
          <a:p>
            <a:pPr marL="342900" lvl="1" indent="-342900">
              <a:buFont typeface="Arial" panose="020B0604020202020204" pitchFamily="34" charset="0"/>
              <a:buChar char="•"/>
            </a:pPr>
            <a:r>
              <a:rPr lang="en-US" sz="2800" dirty="0"/>
              <a:t>ANSWER: Dental &amp; Oral and Endocrine.</a:t>
            </a:r>
          </a:p>
          <a:p>
            <a:pPr marL="0" indent="0">
              <a:buNone/>
            </a:pPr>
            <a:endParaRPr lang="en-US" sz="2000" dirty="0"/>
          </a:p>
          <a:p>
            <a:pPr lvl="1"/>
            <a:r>
              <a:rPr lang="en-US" dirty="0"/>
              <a:t>The new Dental and Oral Conditions criteria became effective </a:t>
            </a:r>
          </a:p>
          <a:p>
            <a:pPr marL="914400" lvl="2" indent="0">
              <a:buNone/>
            </a:pPr>
            <a:r>
              <a:rPr lang="en-US" sz="2400" dirty="0"/>
              <a:t>September 10, 2017.</a:t>
            </a:r>
          </a:p>
          <a:p>
            <a:pPr lvl="2"/>
            <a:r>
              <a:rPr lang="en-US" dirty="0"/>
              <a:t>38 CFR 4.150</a:t>
            </a:r>
          </a:p>
          <a:p>
            <a:pPr lvl="1"/>
            <a:endParaRPr lang="en-US" dirty="0"/>
          </a:p>
          <a:p>
            <a:pPr lvl="1"/>
            <a:r>
              <a:rPr lang="en-US" dirty="0"/>
              <a:t>The new Endocrine System criteria became effective December 10, 2017.</a:t>
            </a:r>
          </a:p>
          <a:p>
            <a:pPr lvl="2"/>
            <a:r>
              <a:rPr lang="en-US" dirty="0"/>
              <a:t>38 CFR 4.119</a:t>
            </a:r>
          </a:p>
          <a:p>
            <a:pPr marL="457200" lvl="1" indent="0">
              <a:buNone/>
            </a:pPr>
            <a:endParaRPr lang="en-US" sz="1000" dirty="0"/>
          </a:p>
        </p:txBody>
      </p:sp>
      <p:sp>
        <p:nvSpPr>
          <p:cNvPr id="4" name="Slide Number Placeholder 3"/>
          <p:cNvSpPr>
            <a:spLocks noGrp="1"/>
          </p:cNvSpPr>
          <p:nvPr>
            <p:ph type="sldNum" sz="quarter" idx="10"/>
          </p:nvPr>
        </p:nvSpPr>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1179654409"/>
      </p:ext>
    </p:extLst>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 3 – Use Mouse to Select Answer</a:t>
            </a:r>
          </a:p>
        </p:txBody>
      </p:sp>
      <p:sp>
        <p:nvSpPr>
          <p:cNvPr id="3" name="Content Placeholder 2"/>
          <p:cNvSpPr>
            <a:spLocks noGrp="1"/>
          </p:cNvSpPr>
          <p:nvPr>
            <p:ph idx="1"/>
          </p:nvPr>
        </p:nvSpPr>
        <p:spPr/>
        <p:txBody>
          <a:bodyPr/>
          <a:lstStyle/>
          <a:p>
            <a:r>
              <a:rPr lang="en-US" dirty="0"/>
              <a:t>Current service members are allowed to submit pre-discharge DRCs.  </a:t>
            </a:r>
          </a:p>
          <a:p>
            <a:endParaRPr lang="en-US" sz="2000" dirty="0"/>
          </a:p>
          <a:p>
            <a:pPr lvl="1"/>
            <a:r>
              <a:rPr lang="en-US" dirty="0"/>
              <a:t>True</a:t>
            </a:r>
          </a:p>
          <a:p>
            <a:pPr marL="457200" lvl="1" indent="0">
              <a:buNone/>
            </a:pPr>
            <a:endParaRPr lang="en-US" sz="1000" dirty="0"/>
          </a:p>
          <a:p>
            <a:pPr lvl="1"/>
            <a:r>
              <a:rPr lang="en-US"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58</a:t>
            </a:fld>
            <a:endParaRPr lang="en-US" dirty="0"/>
          </a:p>
        </p:txBody>
      </p:sp>
    </p:spTree>
    <p:extLst>
      <p:ext uri="{BB962C8B-B14F-4D97-AF65-F5344CB8AC3E}">
        <p14:creationId xmlns:p14="http://schemas.microsoft.com/office/powerpoint/2010/main" val="2641899536"/>
      </p:ext>
    </p:extLst>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 3 - Answer</a:t>
            </a:r>
          </a:p>
        </p:txBody>
      </p:sp>
      <p:sp>
        <p:nvSpPr>
          <p:cNvPr id="3" name="Content Placeholder 2"/>
          <p:cNvSpPr>
            <a:spLocks noGrp="1"/>
          </p:cNvSpPr>
          <p:nvPr>
            <p:ph idx="1"/>
          </p:nvPr>
        </p:nvSpPr>
        <p:spPr>
          <a:xfrm>
            <a:off x="933225" y="1546488"/>
            <a:ext cx="11183471" cy="4800524"/>
          </a:xfrm>
        </p:spPr>
        <p:txBody>
          <a:bodyPr/>
          <a:lstStyle/>
          <a:p>
            <a:r>
              <a:rPr lang="en-US" dirty="0"/>
              <a:t>True</a:t>
            </a:r>
          </a:p>
          <a:p>
            <a:pPr marL="0" indent="0">
              <a:buNone/>
            </a:pPr>
            <a:endParaRPr lang="en-US" sz="2000" dirty="0"/>
          </a:p>
          <a:p>
            <a:pPr lvl="1"/>
            <a:r>
              <a:rPr lang="en-US" dirty="0"/>
              <a:t>Separating service members are now allowed to participate provided the claim is </a:t>
            </a:r>
            <a:r>
              <a:rPr lang="en-US"/>
              <a:t>filed within 90 days.</a:t>
            </a:r>
            <a:endParaRPr lang="en-US" dirty="0"/>
          </a:p>
          <a:p>
            <a:pPr lvl="1"/>
            <a:endParaRPr lang="en-US" dirty="0"/>
          </a:p>
          <a:p>
            <a:pPr lvl="1"/>
            <a:r>
              <a:rPr lang="en-US" sz="2800" u="sng" dirty="0"/>
              <a:t>M21-1III.ii.2.C.2.n &amp; o</a:t>
            </a:r>
            <a:r>
              <a:rPr lang="en-US" sz="2800" dirty="0"/>
              <a:t> and </a:t>
            </a:r>
            <a:r>
              <a:rPr lang="en-US" sz="2800" u="sng" dirty="0">
                <a:hlinkClick r:id="rId2"/>
              </a:rPr>
              <a:t>38 CFR 3.155(b)(1)</a:t>
            </a:r>
            <a:endParaRPr lang="en-US" sz="2800" dirty="0"/>
          </a:p>
        </p:txBody>
      </p:sp>
      <p:sp>
        <p:nvSpPr>
          <p:cNvPr id="4" name="Slide Number Placeholder 3"/>
          <p:cNvSpPr>
            <a:spLocks noGrp="1"/>
          </p:cNvSpPr>
          <p:nvPr>
            <p:ph type="sldNum" sz="quarter" idx="10"/>
          </p:nvPr>
        </p:nvSpPr>
        <p:spPr/>
        <p:txBody>
          <a:bodyPr/>
          <a:lstStyle/>
          <a:p>
            <a:fld id="{7C414AED-89CE-4A48-8B2B-1B3A5C68EA2A}" type="slidenum">
              <a:rPr lang="en-US" smtClean="0"/>
              <a:t>59</a:t>
            </a:fld>
            <a:endParaRPr lang="en-US" dirty="0"/>
          </a:p>
        </p:txBody>
      </p:sp>
    </p:spTree>
    <p:extLst>
      <p:ext uri="{BB962C8B-B14F-4D97-AF65-F5344CB8AC3E}">
        <p14:creationId xmlns:p14="http://schemas.microsoft.com/office/powerpoint/2010/main" val="370121596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Quiz Question #1</a:t>
            </a:r>
          </a:p>
        </p:txBody>
      </p:sp>
      <p:sp>
        <p:nvSpPr>
          <p:cNvPr id="3" name="Content Placeholder 2"/>
          <p:cNvSpPr>
            <a:spLocks noGrp="1"/>
          </p:cNvSpPr>
          <p:nvPr>
            <p:ph idx="1"/>
          </p:nvPr>
        </p:nvSpPr>
        <p:spPr/>
        <p:txBody>
          <a:bodyPr/>
          <a:lstStyle/>
          <a:p>
            <a:r>
              <a:rPr lang="en-US" dirty="0"/>
              <a:t>The final attempt letter when Federal records are unavailable must be sent to the Veteran with a 10 day response period provided.</a:t>
            </a:r>
          </a:p>
          <a:p>
            <a:pPr marL="0" indent="0">
              <a:buNone/>
            </a:pPr>
            <a:endParaRPr lang="en-US" sz="2000" dirty="0"/>
          </a:p>
          <a:p>
            <a:pPr lvl="1"/>
            <a:r>
              <a:rPr lang="en-US" dirty="0"/>
              <a:t>True</a:t>
            </a:r>
          </a:p>
          <a:p>
            <a:pPr marL="457200" lvl="1" indent="0">
              <a:buNone/>
            </a:pPr>
            <a:endParaRPr lang="en-US" sz="1000" dirty="0"/>
          </a:p>
          <a:p>
            <a:pPr lvl="1"/>
            <a:r>
              <a:rPr lang="en-US" dirty="0"/>
              <a:t>False</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334532052"/>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21439" cy="4811282"/>
          </a:xfrm>
        </p:spPr>
        <p:txBody>
          <a:bodyPr/>
          <a:lstStyle/>
          <a:p>
            <a:r>
              <a:rPr lang="en-US" dirty="0"/>
              <a:t>Questions on topics presented must be emailed to the Compensation Service Quality Review Team @ </a:t>
            </a:r>
            <a:r>
              <a:rPr lang="en-US" dirty="0">
                <a:solidFill>
                  <a:srgbClr val="FF0000"/>
                </a:solidFill>
              </a:rPr>
              <a:t>InternalQRS.VBAVACO@va.gov</a:t>
            </a: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t>must</a:t>
            </a:r>
            <a:r>
              <a:rPr lang="en-US" dirty="0"/>
              <a:t> be submitted to the mailbox by COB today (day of the QC)</a:t>
            </a:r>
          </a:p>
          <a:p>
            <a:pPr lvl="2"/>
            <a:r>
              <a:rPr lang="en-US" dirty="0"/>
              <a:t>Questions submitted after COB today will not be accepted</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dirty="0"/>
              <a:t>Questions will be posted with official guidance in the Call Notes</a:t>
            </a:r>
          </a:p>
        </p:txBody>
      </p:sp>
      <p:sp>
        <p:nvSpPr>
          <p:cNvPr id="4" name="Slide Number Placeholder 3"/>
          <p:cNvSpPr>
            <a:spLocks noGrp="1"/>
          </p:cNvSpPr>
          <p:nvPr>
            <p:ph type="sldNum" sz="quarter" idx="10"/>
          </p:nvPr>
        </p:nvSpPr>
        <p:spPr/>
        <p:txBody>
          <a:bodyPr/>
          <a:lstStyle/>
          <a:p>
            <a:fld id="{7C414AED-89CE-4A48-8B2B-1B3A5C68EA2A}" type="slidenum">
              <a:rPr lang="en-US" smtClean="0"/>
              <a:t>60</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2" y="-1"/>
            <a:ext cx="9233647"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Compensation Service Quality Review Team @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Notes can be found at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61</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594" y="-1"/>
            <a:ext cx="9244405"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62</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360" y="1435692"/>
            <a:ext cx="9344627" cy="365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685798" y="5095400"/>
            <a:ext cx="11506201" cy="129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usually presented each month</a:t>
            </a:r>
          </a:p>
          <a:p>
            <a:pPr marL="225425" indent="-225425">
              <a:buNone/>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kern="0" dirty="0">
                <a:solidFill>
                  <a:srgbClr val="000066"/>
                </a:solidFill>
                <a:latin typeface="Arial" charset="0"/>
                <a:cs typeface="Arial" charset="0"/>
              </a:rPr>
              <a:t>Next Quality Call – Wednesday, January 10th at 1:30 pm Eastern</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Quiz Question #1 - Answer</a:t>
            </a:r>
          </a:p>
        </p:txBody>
      </p:sp>
      <p:sp>
        <p:nvSpPr>
          <p:cNvPr id="3" name="Content Placeholder 2"/>
          <p:cNvSpPr>
            <a:spLocks noGrp="1"/>
          </p:cNvSpPr>
          <p:nvPr>
            <p:ph idx="1"/>
          </p:nvPr>
        </p:nvSpPr>
        <p:spPr/>
        <p:txBody>
          <a:bodyPr/>
          <a:lstStyle/>
          <a:p>
            <a:r>
              <a:rPr lang="en-US" dirty="0"/>
              <a:t>False</a:t>
            </a:r>
          </a:p>
          <a:p>
            <a:endParaRPr lang="en-US" dirty="0"/>
          </a:p>
          <a:p>
            <a:pPr lvl="1"/>
            <a:r>
              <a:rPr lang="en-US" dirty="0"/>
              <a:t>The final attempt letter when Federal records are unavailable has been changed to a final notification letter, and a response period is no longer provided.</a:t>
            </a:r>
          </a:p>
          <a:p>
            <a:pPr lvl="1"/>
            <a:endParaRPr lang="en-US" dirty="0"/>
          </a:p>
          <a:p>
            <a:pPr lvl="1"/>
            <a:r>
              <a:rPr lang="en-US" dirty="0"/>
              <a:t>M21-1 Part III.iii.1.C.1.e</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66155607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Quiz Question #2</a:t>
            </a:r>
          </a:p>
        </p:txBody>
      </p:sp>
      <p:sp>
        <p:nvSpPr>
          <p:cNvPr id="3" name="Content Placeholder 2"/>
          <p:cNvSpPr>
            <a:spLocks noGrp="1"/>
          </p:cNvSpPr>
          <p:nvPr>
            <p:ph idx="1"/>
          </p:nvPr>
        </p:nvSpPr>
        <p:spPr/>
        <p:txBody>
          <a:bodyPr/>
          <a:lstStyle/>
          <a:p>
            <a:r>
              <a:rPr lang="en-US" dirty="0"/>
              <a:t>You are promulgating a rating on an EP 010. The Veteran claimed 10 issues, but the rating condensed these issues (as some overlapped) to 6 issues. What action should you take regarding the EP 010?</a:t>
            </a:r>
          </a:p>
          <a:p>
            <a:endParaRPr lang="en-US" dirty="0"/>
          </a:p>
          <a:p>
            <a:pPr lvl="1"/>
            <a:r>
              <a:rPr lang="en-US" dirty="0"/>
              <a:t>Update the EP 010 to an EP 110</a:t>
            </a:r>
          </a:p>
          <a:p>
            <a:pPr lvl="1"/>
            <a:r>
              <a:rPr lang="en-US" dirty="0"/>
              <a:t>Leave the award under an EP 010</a:t>
            </a:r>
          </a:p>
          <a:p>
            <a:pPr lvl="1"/>
            <a:r>
              <a:rPr lang="en-US" dirty="0"/>
              <a:t>Cancel the EP 010 and establish an EP 110</a:t>
            </a:r>
          </a:p>
          <a:p>
            <a:pPr lvl="1"/>
            <a:r>
              <a:rPr lang="en-US" dirty="0"/>
              <a:t>Return the rating to the RVSR.</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2665168017"/>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Quiz Question #2 - Answer</a:t>
            </a:r>
          </a:p>
        </p:txBody>
      </p:sp>
      <p:sp>
        <p:nvSpPr>
          <p:cNvPr id="3" name="Content Placeholder 2"/>
          <p:cNvSpPr>
            <a:spLocks noGrp="1"/>
          </p:cNvSpPr>
          <p:nvPr>
            <p:ph idx="1"/>
          </p:nvPr>
        </p:nvSpPr>
        <p:spPr/>
        <p:txBody>
          <a:bodyPr/>
          <a:lstStyle/>
          <a:p>
            <a:r>
              <a:rPr lang="en-US" dirty="0"/>
              <a:t>ANSWER: Leave the award under an EP 010.</a:t>
            </a:r>
          </a:p>
          <a:p>
            <a:endParaRPr lang="en-US" dirty="0"/>
          </a:p>
          <a:p>
            <a:pPr lvl="1"/>
            <a:r>
              <a:rPr lang="en-US" dirty="0"/>
              <a:t>Effective October 30, 2017, it is no longer necessary to update the EP if the number of issue changes at any time after claim establishment.</a:t>
            </a:r>
          </a:p>
          <a:p>
            <a:pPr marL="457200" lvl="1" indent="0">
              <a:buNone/>
            </a:pPr>
            <a:endParaRPr lang="en-US" dirty="0"/>
          </a:p>
          <a:p>
            <a:pPr lvl="1"/>
            <a:r>
              <a:rPr lang="en-US" dirty="0"/>
              <a:t>M21-4, Appendix B, EP 010 &amp; EP 110</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2035680596"/>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9fd1c5dee9eedd5789b2cf83637445c7">
  <xsd:schema xmlns:xsd="http://www.w3.org/2001/XMLSchema" xmlns:xs="http://www.w3.org/2001/XMLSchema" xmlns:p="http://schemas.microsoft.com/office/2006/metadata/properties" targetNamespace="http://schemas.microsoft.com/office/2006/metadata/properties" ma:root="true" ma:fieldsID="a57c874d83dd4655ec0666828c06b8b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7B6E5-0F04-4CEF-A7BC-E28EF6BF7FB8}">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3.xml><?xml version="1.0" encoding="utf-8"?>
<ds:datastoreItem xmlns:ds="http://schemas.openxmlformats.org/officeDocument/2006/customXml" ds:itemID="{004C589C-E749-4E09-BE96-83E03099E9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17038</TotalTime>
  <Words>3927</Words>
  <Application>Microsoft Office PowerPoint</Application>
  <PresentationFormat>Widescreen</PresentationFormat>
  <Paragraphs>566</Paragraphs>
  <Slides>62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Arial Black</vt:lpstr>
      <vt:lpstr>Calibri</vt:lpstr>
      <vt:lpstr>Century Schoolbook</vt:lpstr>
      <vt:lpstr>Courier New</vt:lpstr>
      <vt:lpstr>Myriad Pro</vt:lpstr>
      <vt:lpstr>Tahoma</vt:lpstr>
      <vt:lpstr>Verdana</vt:lpstr>
      <vt:lpstr>Wingdings</vt:lpstr>
      <vt:lpstr>Ppt0000000</vt:lpstr>
      <vt:lpstr>FOR TMS TRAINING CREDIT</vt:lpstr>
      <vt:lpstr>PowerPoint Presentation</vt:lpstr>
      <vt:lpstr>Welcome to the December 2017 Quality Call</vt:lpstr>
      <vt:lpstr>Opening Remarks</vt:lpstr>
      <vt:lpstr>November 2017 Quality Call Quiz</vt:lpstr>
      <vt:lpstr>November Quiz Question #1</vt:lpstr>
      <vt:lpstr>November Quiz Question #1 - Answer</vt:lpstr>
      <vt:lpstr>November Quiz Question #2</vt:lpstr>
      <vt:lpstr>November Quiz Question #2 - Answer</vt:lpstr>
      <vt:lpstr>November Quiz Question #3</vt:lpstr>
      <vt:lpstr>November Quiz Question #3 - Answer</vt:lpstr>
      <vt:lpstr>What’s New in M21-1?</vt:lpstr>
      <vt:lpstr>What’s New in M21-1?</vt:lpstr>
      <vt:lpstr>PowerPoint Presentation</vt:lpstr>
      <vt:lpstr>What’s New in M21-1?</vt:lpstr>
      <vt:lpstr>What’s New in M21-1?</vt:lpstr>
      <vt:lpstr>What’s New in M21-1?</vt:lpstr>
      <vt:lpstr>What’s New in M21-1?</vt:lpstr>
      <vt:lpstr>Camp Lejeune Claims Development Reminder</vt:lpstr>
      <vt:lpstr>Camp Lejeune Claims Development Reminder</vt:lpstr>
      <vt:lpstr>VA Schedule for Rating Disabilities (VASRD) Update</vt:lpstr>
      <vt:lpstr>VA Schedule for Rating Disabilities (VASRD) Update</vt:lpstr>
      <vt:lpstr>VA Schedule for Rating Disabilities (VASRD) Update</vt:lpstr>
      <vt:lpstr>VA Schedule for Rating Disabilities (VASRD) Update</vt:lpstr>
      <vt:lpstr>VA Schedule for Rating Disabilities (VASRD) Update</vt:lpstr>
      <vt:lpstr>Decision Ready Claim (DRC) Program Expansion</vt:lpstr>
      <vt:lpstr>Decision Ready Claim (DRC) Program Expansion</vt:lpstr>
      <vt:lpstr>Decision Ready Claim (DRC) Program Expansion</vt:lpstr>
      <vt:lpstr>Decision Ready Claim (DRC) Program Expansion</vt:lpstr>
      <vt:lpstr>Decision Ready Claim (DRC) Program Expansion</vt:lpstr>
      <vt:lpstr>Decision Ready Claim (DRC) Program Expansion</vt:lpstr>
      <vt:lpstr>National Error Corrections</vt:lpstr>
      <vt:lpstr>National Error Corrections</vt:lpstr>
      <vt:lpstr>National Error Corrections</vt:lpstr>
      <vt:lpstr>National Error Corrections</vt:lpstr>
      <vt:lpstr>National Error Corrections</vt:lpstr>
      <vt:lpstr>National Error Corrections</vt:lpstr>
      <vt:lpstr>National Error Corrections</vt:lpstr>
      <vt:lpstr>VA Character of Discharge (COD) Determination Process Improvements</vt:lpstr>
      <vt:lpstr>Mental Health Initiative (MHI)</vt:lpstr>
      <vt:lpstr>Mental Health Initiative (MHI)</vt:lpstr>
      <vt:lpstr>Mental Health Initiative (MHI)</vt:lpstr>
      <vt:lpstr>VA Character of Discharge (COD) Determination Process Improvements</vt:lpstr>
      <vt:lpstr>Extra-Schedular Evaluations Update</vt:lpstr>
      <vt:lpstr>AP48 – Final Rule for Extra-schedular Evaluations &amp; Individual Disabilities (3.321(b)(1))</vt:lpstr>
      <vt:lpstr>AP48 – Final Rule for Extra-schedular Evaluations &amp; Individual Disabilities (3.321(b)(1))cont.</vt:lpstr>
      <vt:lpstr>AP48 Extra-schedular Final Rulemaking &amp; Delegation of Authority</vt:lpstr>
      <vt:lpstr>AP48 Extra-schedular Final Rulemaking &amp; Delegation of Authority</vt:lpstr>
      <vt:lpstr>Q-Tip</vt:lpstr>
      <vt:lpstr>PowerPoint Presentation</vt:lpstr>
      <vt:lpstr>Q-Tip</vt:lpstr>
      <vt:lpstr>Poll Questions – Presented by David Hannigan</vt:lpstr>
      <vt:lpstr>Interactive Poll Question Guidance</vt:lpstr>
      <vt:lpstr>Poll Question # 1 – Use Mouse to Select Answer</vt:lpstr>
      <vt:lpstr>Poll Question # 1 - Answer</vt:lpstr>
      <vt:lpstr>Poll Question # 2 – Use Mouse to Select Answer</vt:lpstr>
      <vt:lpstr>Poll Question # 2 - Answer</vt:lpstr>
      <vt:lpstr>Poll Question # 3 – Use Mouse to Select Answer</vt:lpstr>
      <vt:lpstr>Poll Question # 3 - Answer</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Quality Call July 12, 2017</dc:title>
  <dc:subject>Quality Call PowerPoint</dc:subject>
  <dc:creator>Department of Veterans Affairs, Veterans Benefits Administration, Compensation Service, STAFF</dc:creator>
  <cp:keywords>quality assurance,issues,trends,authorization quality,rating quality</cp:keywords>
  <dc:description>This is the presentation for the December 13, 2017 Compensation Service Quality Call.</dc:description>
  <cp:lastModifiedBy>Kathy Poole</cp:lastModifiedBy>
  <cp:revision>1201</cp:revision>
  <dcterms:created xsi:type="dcterms:W3CDTF">2014-04-30T02:32:11Z</dcterms:created>
  <dcterms:modified xsi:type="dcterms:W3CDTF">2018-01-12T18:37:51Z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