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5"/>
  </p:sldMasterIdLst>
  <p:notesMasterIdLst>
    <p:notesMasterId r:id="rId40"/>
  </p:notesMasterIdLst>
  <p:handoutMasterIdLst>
    <p:handoutMasterId r:id="rId41"/>
  </p:handoutMasterIdLst>
  <p:sldIdLst>
    <p:sldId id="257" r:id="rId6"/>
    <p:sldId id="258" r:id="rId7"/>
    <p:sldId id="259" r:id="rId8"/>
    <p:sldId id="260" r:id="rId9"/>
    <p:sldId id="303" r:id="rId10"/>
    <p:sldId id="304" r:id="rId11"/>
    <p:sldId id="305" r:id="rId12"/>
    <p:sldId id="262" r:id="rId13"/>
    <p:sldId id="263" r:id="rId14"/>
    <p:sldId id="264" r:id="rId15"/>
    <p:sldId id="289" r:id="rId16"/>
    <p:sldId id="290" r:id="rId17"/>
    <p:sldId id="291" r:id="rId18"/>
    <p:sldId id="307" r:id="rId19"/>
    <p:sldId id="306" r:id="rId20"/>
    <p:sldId id="308" r:id="rId21"/>
    <p:sldId id="265" r:id="rId22"/>
    <p:sldId id="256" r:id="rId23"/>
    <p:sldId id="268" r:id="rId24"/>
    <p:sldId id="276" r:id="rId25"/>
    <p:sldId id="281" r:id="rId26"/>
    <p:sldId id="266" r:id="rId27"/>
    <p:sldId id="296" r:id="rId28"/>
    <p:sldId id="297" r:id="rId29"/>
    <p:sldId id="298" r:id="rId30"/>
    <p:sldId id="299" r:id="rId31"/>
    <p:sldId id="300" r:id="rId32"/>
    <p:sldId id="301" r:id="rId33"/>
    <p:sldId id="302" r:id="rId34"/>
    <p:sldId id="284" r:id="rId35"/>
    <p:sldId id="285" r:id="rId36"/>
    <p:sldId id="286" r:id="rId37"/>
    <p:sldId id="292" r:id="rId38"/>
    <p:sldId id="274" r:id="rId39"/>
  </p:sldIdLst>
  <p:sldSz cx="12192000" cy="6858000"/>
  <p:notesSz cx="6858000" cy="9144000"/>
  <p:custDataLst>
    <p:tags r:id="rId4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nver Training Facility, C. Lee" initials="C.Lee"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52" autoAdjust="0"/>
    <p:restoredTop sz="91079" autoAdjust="0"/>
  </p:normalViewPr>
  <p:slideViewPr>
    <p:cSldViewPr snapToGrid="0">
      <p:cViewPr varScale="1">
        <p:scale>
          <a:sx n="83" d="100"/>
          <a:sy n="83" d="100"/>
        </p:scale>
        <p:origin x="672"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gs" Target="tags/tag1.xml"/><Relationship Id="rId47"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commentAuthors" Target="commentAuthor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t>12/4/2017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12/4/2017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a:p>
        </p:txBody>
      </p:sp>
    </p:spTree>
    <p:extLst>
      <p:ext uri="{BB962C8B-B14F-4D97-AF65-F5344CB8AC3E}">
        <p14:creationId xmlns:p14="http://schemas.microsoft.com/office/powerpoint/2010/main" val="41710213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t>
            </a:r>
            <a:r>
              <a:rPr lang="en-US" sz="4800" b="1" i="1" dirty="0" smtClean="0">
                <a:solidFill>
                  <a:srgbClr val="1D3275"/>
                </a:solidFill>
                <a:latin typeface="Century Schoolbook" pitchFamily="18" charset="0"/>
              </a:rPr>
              <a:t>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0"/>
            <a:ext cx="2844800" cy="365125"/>
          </a:xfrm>
          <a:prstGeom prst="rect">
            <a:avLst/>
          </a:prstGeom>
        </p:spPr>
        <p:txBody>
          <a:bodyPr/>
          <a:lstStyle/>
          <a:p>
            <a:endParaRPr lang="en-US"/>
          </a:p>
        </p:txBody>
      </p:sp>
      <p:sp>
        <p:nvSpPr>
          <p:cNvPr id="5" name="Footer Placeholder 4"/>
          <p:cNvSpPr>
            <a:spLocks noGrp="1"/>
          </p:cNvSpPr>
          <p:nvPr>
            <p:ph type="ftr" sz="quarter" idx="11"/>
          </p:nvPr>
        </p:nvSpPr>
        <p:spPr>
          <a:xfrm>
            <a:off x="4165600" y="6356350"/>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C414AED-89CE-4A48-8B2B-1B3A5C68EA2A}" type="slidenum">
              <a:rPr lang="en-US" smtClean="0"/>
              <a:t>‹#›</a:t>
            </a:fld>
            <a:endParaRPr lang="en-US"/>
          </a:p>
        </p:txBody>
      </p:sp>
    </p:spTree>
    <p:extLst>
      <p:ext uri="{BB962C8B-B14F-4D97-AF65-F5344CB8AC3E}">
        <p14:creationId xmlns:p14="http://schemas.microsoft.com/office/powerpoint/2010/main" val="1995713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6197600" y="1981200"/>
            <a:ext cx="5080000" cy="4114800"/>
          </a:xfrm>
        </p:spPr>
        <p:txBody>
          <a:bodyPr/>
          <a:lstStyle/>
          <a:p>
            <a:pPr lvl="0"/>
            <a:endParaRPr lang="en-US" noProof="0" smtClean="0"/>
          </a:p>
        </p:txBody>
      </p:sp>
      <p:sp>
        <p:nvSpPr>
          <p:cNvPr id="5" name="Date Placeholder 4"/>
          <p:cNvSpPr>
            <a:spLocks noGrp="1" noChangeArrowheads="1"/>
          </p:cNvSpPr>
          <p:nvPr>
            <p:ph type="dt" sz="half" idx="10"/>
          </p:nvPr>
        </p:nvSpPr>
        <p:spPr>
          <a:xfrm>
            <a:off x="914400" y="6248400"/>
            <a:ext cx="2540000" cy="457200"/>
          </a:xfrm>
          <a:prstGeom prst="rect">
            <a:avLst/>
          </a:prstGeom>
          <a:ln/>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EB26C60-83F9-4511-8D48-383A671C22A0}" type="slidenum">
              <a:rPr lang="en-US"/>
              <a:pPr>
                <a:defRPr/>
              </a:pPr>
              <a:t>‹#›</a:t>
            </a:fld>
            <a:endParaRPr lang="en-US"/>
          </a:p>
        </p:txBody>
      </p:sp>
    </p:spTree>
    <p:extLst>
      <p:ext uri="{BB962C8B-B14F-4D97-AF65-F5344CB8AC3E}">
        <p14:creationId xmlns:p14="http://schemas.microsoft.com/office/powerpoint/2010/main" val="3328879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smtClean="0"/>
              <a:t>Click to edit Master title style</a:t>
            </a:r>
            <a:endParaRPr lang="en-US"/>
          </a:p>
        </p:txBody>
      </p:sp>
      <p:sp>
        <p:nvSpPr>
          <p:cNvPr id="3" name="Content Placeholder 2"/>
          <p:cNvSpPr>
            <a:spLocks noGrp="1"/>
          </p:cNvSpPr>
          <p:nvPr>
            <p:ph idx="1"/>
          </p:nvPr>
        </p:nvSpPr>
        <p:spPr>
          <a:xfrm>
            <a:off x="847165" y="1789114"/>
            <a:ext cx="10945906" cy="4262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
        <p:nvSpPr>
          <p:cNvPr id="5" name="Rectangle 4"/>
          <p:cNvSpPr/>
          <p:nvPr userDrawn="1"/>
        </p:nvSpPr>
        <p:spPr bwMode="auto">
          <a:xfrm>
            <a:off x="533400" y="6324600"/>
            <a:ext cx="11658600" cy="1524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ahoma" pitchFamily="34" charset="0"/>
            </a:endParaRPr>
          </a:p>
        </p:txBody>
      </p:sp>
      <p:sp>
        <p:nvSpPr>
          <p:cNvPr id="6" name="Rectangle 5"/>
          <p:cNvSpPr/>
          <p:nvPr userDrawn="1"/>
        </p:nvSpPr>
        <p:spPr bwMode="auto">
          <a:xfrm>
            <a:off x="901700" y="6400800"/>
            <a:ext cx="2667000" cy="3683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ahoma" pitchFamily="34" charset="0"/>
            </a:endParaRPr>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smtClean="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Lst>
  <p:transition/>
  <p:timing>
    <p:tnLst>
      <p:par>
        <p:cTn id="1" dur="indefinite" restart="never" nodeType="tmRoot"/>
      </p:par>
    </p:tnLst>
  </p:timing>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hyperlink" Target="http://vbaw.vba.va.gov/VBMS/Resources_Technical_Information.asp" TargetMode="Externa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1.xml.rels><?xml version="1.0" encoding="UTF-8" standalone="yes"?>
<Relationships xmlns="http://schemas.openxmlformats.org/package/2006/relationships"><Relationship Id="rId3" Type="http://schemas.openxmlformats.org/officeDocument/2006/relationships/hyperlink" Target="http://vacoappbva2.dva.va.gov/lsa/cgi-bin/query-meta.exe" TargetMode="Externa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cfr.gov/cgi-bin/text-idx?SID=ad275643432556b9dda942343fb89296&amp;mc=true&amp;node=pt38.1.3&amp;rgn=div58#se38.1.3_1951" TargetMode="External"/><Relationship Id="rId2" Type="http://schemas.openxmlformats.org/officeDocument/2006/relationships/hyperlink" Target="https://www.ecfr.gov/cgi-bin/text-idx?SID=ad275643432556b9dda942343fb89296&amp;mc=true&amp;node=pt38.1.4&amp;rgn=div5#se38.1.4_1119" TargetMode="External"/><Relationship Id="rId1" Type="http://schemas.openxmlformats.org/officeDocument/2006/relationships/slideLayout" Target="../slideLayouts/slideLayout2.xml"/><Relationship Id="rId6" Type="http://schemas.openxmlformats.org/officeDocument/2006/relationships/hyperlink" Target="https://vaww.vrm.km.va.gov/system/templates/selfservice/va_kanew/help/agent/locale/en-US/portal/554400000001034/content/554400000067390/M21-1-Part-III-Subpart-iv-Chapter-5-Section-C-Effective-Dates#7" TargetMode="External"/><Relationship Id="rId5" Type="http://schemas.openxmlformats.org/officeDocument/2006/relationships/hyperlink" Target="https://vaww.compensation.pension.km.va.gov/system/templates/selfservice/va_ka/portal.html?encodedHash=#!agent/portal/554400000001034/article/554400000014199/M21-1-Part-III-Subpart-iv-Chapter-4-Section-F-Endocrine-Conditions" TargetMode="External"/><Relationship Id="rId4" Type="http://schemas.openxmlformats.org/officeDocument/2006/relationships/hyperlink" Target="https://www.ecfr.gov/cgi-bin/text-idx?SID=ad275643432556b9dda942343fb89296&amp;mc=true&amp;node=pt38.1.3&amp;rgn=div58#se38.1.3_1307"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a:t>
            </a:r>
            <a:r>
              <a:rPr lang="en-US" sz="2800" b="1" i="1" dirty="0" smtClean="0">
                <a:solidFill>
                  <a:srgbClr val="1D3275"/>
                </a:solidFill>
                <a:latin typeface="Century Schoolbook" pitchFamily="18" charset="0"/>
              </a:rPr>
              <a:t>Service</a:t>
            </a:r>
            <a:endParaRPr lang="en-US" sz="2800" b="1" i="1" dirty="0">
              <a:solidFill>
                <a:srgbClr val="1D3275"/>
              </a:solidFill>
              <a:latin typeface="Century Schoolbook" pitchFamily="18" charset="0"/>
            </a:endParaRP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smtClean="0">
                <a:latin typeface="Century Schoolbook" pitchFamily="18" charset="0"/>
              </a:rPr>
              <a:t>December 2017</a:t>
            </a:r>
          </a:p>
        </p:txBody>
      </p:sp>
      <p:sp>
        <p:nvSpPr>
          <p:cNvPr id="4" name="Rectangle 2"/>
          <p:cNvSpPr txBox="1">
            <a:spLocks noChangeArrowheads="1"/>
          </p:cNvSpPr>
          <p:nvPr/>
        </p:nvSpPr>
        <p:spPr bwMode="auto">
          <a:xfrm>
            <a:off x="1200159" y="5295901"/>
            <a:ext cx="10101263"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b="1" kern="0" dirty="0" smtClean="0">
                <a:solidFill>
                  <a:srgbClr val="1D3275"/>
                </a:solidFill>
                <a:latin typeface="Verdana" pitchFamily="34" charset="0"/>
              </a:rPr>
              <a:t>Endocrine System Refresher</a:t>
            </a:r>
            <a:endParaRPr lang="en-US" sz="6000" i="1" kern="0" dirty="0" smtClean="0">
              <a:solidFill>
                <a:srgbClr val="003366"/>
              </a:solidFill>
              <a:latin typeface="Verdana" pitchFamily="34" charset="0"/>
            </a:endParaRPr>
          </a:p>
        </p:txBody>
      </p:sp>
    </p:spTree>
    <p:extLst>
      <p:ext uri="{BB962C8B-B14F-4D97-AF65-F5344CB8AC3E}">
        <p14:creationId xmlns:p14="http://schemas.microsoft.com/office/powerpoint/2010/main" val="303315381"/>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effectLst/>
              </a:rPr>
              <a:t>7905 &amp; 7906</a:t>
            </a:r>
            <a:endParaRPr lang="en-US" sz="5400" b="1" dirty="0"/>
          </a:p>
        </p:txBody>
      </p:sp>
      <p:sp>
        <p:nvSpPr>
          <p:cNvPr id="3" name="Content Placeholder 2"/>
          <p:cNvSpPr>
            <a:spLocks noGrp="1"/>
          </p:cNvSpPr>
          <p:nvPr>
            <p:ph idx="1"/>
          </p:nvPr>
        </p:nvSpPr>
        <p:spPr>
          <a:xfrm>
            <a:off x="814388" y="1712686"/>
            <a:ext cx="10921533" cy="4416652"/>
          </a:xfrm>
        </p:spPr>
        <p:txBody>
          <a:bodyPr>
            <a:normAutofit/>
          </a:bodyPr>
          <a:lstStyle/>
          <a:p>
            <a:r>
              <a:rPr lang="en-US" sz="4000" dirty="0" smtClean="0"/>
              <a:t>Hypoparathyroidism</a:t>
            </a:r>
          </a:p>
          <a:p>
            <a:pPr lvl="1"/>
            <a:r>
              <a:rPr lang="en-US" sz="2800" dirty="0" smtClean="0">
                <a:latin typeface="Times New Roman" panose="02020603050405020304" pitchFamily="18" charset="0"/>
                <a:ea typeface="+mn-ea"/>
                <a:cs typeface="Times New Roman" panose="02020603050405020304" pitchFamily="18" charset="0"/>
              </a:rPr>
              <a:t>Total evaluation </a:t>
            </a:r>
            <a:r>
              <a:rPr lang="en-US" sz="2800" dirty="0">
                <a:latin typeface="Times New Roman" panose="02020603050405020304" pitchFamily="18" charset="0"/>
                <a:ea typeface="+mn-ea"/>
                <a:cs typeface="Times New Roman" panose="02020603050405020304" pitchFamily="18" charset="0"/>
              </a:rPr>
              <a:t>for three months following diagnosis; thereafter, rate residuals under appropriate body system (310 EP</a:t>
            </a:r>
            <a:r>
              <a:rPr lang="en-US" sz="2800" dirty="0" smtClean="0">
                <a:latin typeface="Times New Roman" panose="02020603050405020304" pitchFamily="18" charset="0"/>
                <a:ea typeface="+mn-ea"/>
                <a:cs typeface="Times New Roman" panose="02020603050405020304" pitchFamily="18" charset="0"/>
              </a:rPr>
              <a:t>)</a:t>
            </a:r>
          </a:p>
          <a:p>
            <a:pPr marL="457200" lvl="1" indent="0">
              <a:buNone/>
            </a:pPr>
            <a:endParaRPr lang="en-US" sz="2800" dirty="0">
              <a:latin typeface="Times New Roman" panose="02020603050405020304" pitchFamily="18" charset="0"/>
              <a:ea typeface="+mn-ea"/>
              <a:cs typeface="Times New Roman" panose="02020603050405020304" pitchFamily="18" charset="0"/>
            </a:endParaRPr>
          </a:p>
          <a:p>
            <a:r>
              <a:rPr lang="en-US" sz="4000" dirty="0" smtClean="0"/>
              <a:t>Thyroiditis</a:t>
            </a:r>
          </a:p>
          <a:p>
            <a:pPr lvl="1"/>
            <a:r>
              <a:rPr lang="en-US" sz="2800" dirty="0">
                <a:latin typeface="Times New Roman" panose="02020603050405020304" pitchFamily="18" charset="0"/>
                <a:ea typeface="+mn-ea"/>
                <a:cs typeface="Times New Roman" panose="02020603050405020304" pitchFamily="18" charset="0"/>
              </a:rPr>
              <a:t>New code (previously rated analogous) – 10 percent evaluation for normal thyroid function, otherwise evaluate as 7900 or 7903</a:t>
            </a:r>
          </a:p>
        </p:txBody>
      </p:sp>
      <p:sp>
        <p:nvSpPr>
          <p:cNvPr id="4" name="Slide Number Placeholder 3"/>
          <p:cNvSpPr>
            <a:spLocks noGrp="1"/>
          </p:cNvSpPr>
          <p:nvPr>
            <p:ph type="sldNum" sz="quarter" idx="10"/>
          </p:nvPr>
        </p:nvSpPr>
        <p:spPr/>
        <p:txBody>
          <a:bodyPr/>
          <a:lstStyle/>
          <a:p>
            <a:fld id="{7C414AED-89CE-4A48-8B2B-1B3A5C68EA2A}" type="slidenum">
              <a:rPr lang="en-US" smtClean="0"/>
              <a:t>10</a:t>
            </a:fld>
            <a:endParaRPr lang="en-US"/>
          </a:p>
        </p:txBody>
      </p:sp>
    </p:spTree>
    <p:extLst>
      <p:ext uri="{BB962C8B-B14F-4D97-AF65-F5344CB8AC3E}">
        <p14:creationId xmlns:p14="http://schemas.microsoft.com/office/powerpoint/2010/main" val="3863745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7907 &amp; 7908</a:t>
            </a:r>
            <a:endParaRPr lang="en-US" sz="5400" dirty="0"/>
          </a:p>
        </p:txBody>
      </p:sp>
      <p:sp>
        <p:nvSpPr>
          <p:cNvPr id="3" name="Content Placeholder 2"/>
          <p:cNvSpPr>
            <a:spLocks noGrp="1"/>
          </p:cNvSpPr>
          <p:nvPr>
            <p:ph idx="1"/>
          </p:nvPr>
        </p:nvSpPr>
        <p:spPr/>
        <p:txBody>
          <a:bodyPr>
            <a:normAutofit/>
          </a:bodyPr>
          <a:lstStyle/>
          <a:p>
            <a:r>
              <a:rPr lang="en-US" dirty="0" smtClean="0"/>
              <a:t>Cushing’s Syndrome</a:t>
            </a:r>
          </a:p>
          <a:p>
            <a:pPr lvl="1"/>
            <a:r>
              <a:rPr lang="en-US" dirty="0" smtClean="0">
                <a:latin typeface="Times New Roman" panose="02020603050405020304" pitchFamily="18" charset="0"/>
                <a:cs typeface="Times New Roman" panose="02020603050405020304" pitchFamily="18" charset="0"/>
              </a:rPr>
              <a:t>Evaluations specifically indicated - initial </a:t>
            </a:r>
            <a:r>
              <a:rPr lang="en-US" dirty="0">
                <a:latin typeface="Times New Roman" panose="02020603050405020304" pitchFamily="18" charset="0"/>
                <a:cs typeface="Times New Roman" panose="02020603050405020304" pitchFamily="18" charset="0"/>
              </a:rPr>
              <a:t>six month evaluation </a:t>
            </a:r>
            <a:r>
              <a:rPr lang="en-US" dirty="0" smtClean="0">
                <a:latin typeface="Times New Roman" panose="02020603050405020304" pitchFamily="18" charset="0"/>
                <a:cs typeface="Times New Roman" panose="02020603050405020304" pitchFamily="18" charset="0"/>
              </a:rPr>
              <a:t>based on severity of symptoms, then rate residuals under the appropriate body system (310 EP)</a:t>
            </a:r>
          </a:p>
          <a:p>
            <a:pPr marL="457200" lvl="1" indent="0">
              <a:buNone/>
            </a:pPr>
            <a:endParaRPr lang="en-US" dirty="0"/>
          </a:p>
          <a:p>
            <a:r>
              <a:rPr lang="en-US" dirty="0" smtClean="0">
                <a:latin typeface="Times New Roman" panose="02020603050405020304" pitchFamily="18" charset="0"/>
                <a:cs typeface="Times New Roman" panose="02020603050405020304" pitchFamily="18" charset="0"/>
              </a:rPr>
              <a:t>Acromegaly</a:t>
            </a:r>
          </a:p>
          <a:p>
            <a:pPr lvl="1"/>
            <a:r>
              <a:rPr lang="en-US" dirty="0" smtClean="0">
                <a:latin typeface="Times New Roman" panose="02020603050405020304" pitchFamily="18" charset="0"/>
                <a:cs typeface="Times New Roman" panose="02020603050405020304" pitchFamily="18" charset="0"/>
              </a:rPr>
              <a:t>100: evidence of increased intracranial pressure </a:t>
            </a:r>
          </a:p>
          <a:p>
            <a:pPr lvl="1"/>
            <a:r>
              <a:rPr lang="en-US" dirty="0" smtClean="0">
                <a:latin typeface="Times New Roman" panose="02020603050405020304" pitchFamily="18" charset="0"/>
                <a:cs typeface="Times New Roman" panose="02020603050405020304" pitchFamily="18" charset="0"/>
              </a:rPr>
              <a:t>60: </a:t>
            </a:r>
            <a:r>
              <a:rPr lang="en-US" dirty="0" err="1" smtClean="0">
                <a:latin typeface="Times New Roman" panose="02020603050405020304" pitchFamily="18" charset="0"/>
                <a:cs typeface="Times New Roman" panose="02020603050405020304" pitchFamily="18" charset="0"/>
              </a:rPr>
              <a:t>arthropathy</a:t>
            </a:r>
            <a:r>
              <a:rPr lang="en-US" dirty="0" smtClean="0">
                <a:latin typeface="Times New Roman" panose="02020603050405020304" pitchFamily="18" charset="0"/>
                <a:cs typeface="Times New Roman" panose="02020603050405020304" pitchFamily="18" charset="0"/>
              </a:rPr>
              <a:t>, glucose intolerance and hypertension</a:t>
            </a:r>
          </a:p>
          <a:p>
            <a:pPr lvl="1"/>
            <a:r>
              <a:rPr lang="en-US" dirty="0" smtClean="0">
                <a:latin typeface="Times New Roman" panose="02020603050405020304" pitchFamily="18" charset="0"/>
                <a:cs typeface="Times New Roman" panose="02020603050405020304" pitchFamily="18" charset="0"/>
              </a:rPr>
              <a:t>30: enlargement of </a:t>
            </a:r>
            <a:r>
              <a:rPr lang="en-US" dirty="0" err="1" smtClean="0">
                <a:latin typeface="Times New Roman" panose="02020603050405020304" pitchFamily="18" charset="0"/>
                <a:cs typeface="Times New Roman" panose="02020603050405020304" pitchFamily="18" charset="0"/>
              </a:rPr>
              <a:t>acral</a:t>
            </a:r>
            <a:r>
              <a:rPr lang="en-US" dirty="0" smtClean="0">
                <a:latin typeface="Times New Roman" panose="02020603050405020304" pitchFamily="18" charset="0"/>
                <a:cs typeface="Times New Roman" panose="02020603050405020304" pitchFamily="18" charset="0"/>
              </a:rPr>
              <a:t> parts or overgrowth of long bones</a:t>
            </a:r>
          </a:p>
        </p:txBody>
      </p:sp>
      <p:sp>
        <p:nvSpPr>
          <p:cNvPr id="4" name="Slide Number Placeholder 3"/>
          <p:cNvSpPr>
            <a:spLocks noGrp="1"/>
          </p:cNvSpPr>
          <p:nvPr>
            <p:ph type="sldNum" sz="quarter" idx="10"/>
          </p:nvPr>
        </p:nvSpPr>
        <p:spPr/>
        <p:txBody>
          <a:bodyPr/>
          <a:lstStyle/>
          <a:p>
            <a:fld id="{7C414AED-89CE-4A48-8B2B-1B3A5C68EA2A}" type="slidenum">
              <a:rPr lang="en-US" smtClean="0"/>
              <a:t>11</a:t>
            </a:fld>
            <a:endParaRPr lang="en-US"/>
          </a:p>
        </p:txBody>
      </p:sp>
    </p:spTree>
    <p:extLst>
      <p:ext uri="{BB962C8B-B14F-4D97-AF65-F5344CB8AC3E}">
        <p14:creationId xmlns:p14="http://schemas.microsoft.com/office/powerpoint/2010/main" val="2668152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7909 - 7912</a:t>
            </a:r>
            <a:endParaRPr lang="en-US" sz="5400" dirty="0"/>
          </a:p>
        </p:txBody>
      </p:sp>
      <p:sp>
        <p:nvSpPr>
          <p:cNvPr id="3" name="Content Placeholder 2"/>
          <p:cNvSpPr>
            <a:spLocks noGrp="1"/>
          </p:cNvSpPr>
          <p:nvPr>
            <p:ph idx="1"/>
          </p:nvPr>
        </p:nvSpPr>
        <p:spPr/>
        <p:txBody>
          <a:bodyPr/>
          <a:lstStyle/>
          <a:p>
            <a:r>
              <a:rPr lang="en-US" dirty="0" smtClean="0"/>
              <a:t>Diabetes Insipidus</a:t>
            </a:r>
          </a:p>
          <a:p>
            <a:pPr lvl="1"/>
            <a:r>
              <a:rPr lang="en-US" dirty="0" smtClean="0">
                <a:latin typeface="Times New Roman" panose="02020603050405020304" pitchFamily="18" charset="0"/>
                <a:cs typeface="Times New Roman" panose="02020603050405020304" pitchFamily="18" charset="0"/>
              </a:rPr>
              <a:t>Evaluate </a:t>
            </a:r>
            <a:r>
              <a:rPr lang="en-US" dirty="0">
                <a:latin typeface="Times New Roman" panose="02020603050405020304" pitchFamily="18" charset="0"/>
                <a:cs typeface="Times New Roman" panose="02020603050405020304" pitchFamily="18" charset="0"/>
              </a:rPr>
              <a:t>as 30 percent for initial three months following diagnosis.</a:t>
            </a:r>
          </a:p>
          <a:p>
            <a:pPr lvl="2"/>
            <a:r>
              <a:rPr lang="en-US" sz="2400" dirty="0">
                <a:latin typeface="Times New Roman" panose="02020603050405020304" pitchFamily="18" charset="0"/>
                <a:cs typeface="Times New Roman" panose="02020603050405020304" pitchFamily="18" charset="0"/>
              </a:rPr>
              <a:t>If the condition subsides, rate residuals under appropriate body system.</a:t>
            </a:r>
          </a:p>
          <a:p>
            <a:pPr lvl="2"/>
            <a:r>
              <a:rPr lang="en-US" sz="2400" dirty="0">
                <a:latin typeface="Times New Roman" panose="02020603050405020304" pitchFamily="18" charset="0"/>
                <a:cs typeface="Times New Roman" panose="02020603050405020304" pitchFamily="18" charset="0"/>
              </a:rPr>
              <a:t>If not, 10 percent evaluation for persistent polyuria or hormonal therapy</a:t>
            </a:r>
          </a:p>
          <a:p>
            <a:r>
              <a:rPr lang="en-US" dirty="0" smtClean="0"/>
              <a:t>Addison’s Disease</a:t>
            </a:r>
          </a:p>
          <a:p>
            <a:pPr lvl="1"/>
            <a:r>
              <a:rPr lang="en-US" dirty="0" smtClean="0">
                <a:latin typeface="Times New Roman" panose="02020603050405020304" pitchFamily="18" charset="0"/>
                <a:cs typeface="Times New Roman" panose="02020603050405020304" pitchFamily="18" charset="0"/>
              </a:rPr>
              <a:t>Based on number of crises during the past year</a:t>
            </a:r>
            <a:endParaRPr lang="en-US" dirty="0">
              <a:latin typeface="Times New Roman" panose="02020603050405020304" pitchFamily="18" charset="0"/>
              <a:cs typeface="Times New Roman" panose="02020603050405020304" pitchFamily="18" charset="0"/>
            </a:endParaRPr>
          </a:p>
          <a:p>
            <a:r>
              <a:rPr lang="en-US" dirty="0" err="1" smtClean="0"/>
              <a:t>Polyglandular</a:t>
            </a:r>
            <a:r>
              <a:rPr lang="en-US" dirty="0" smtClean="0"/>
              <a:t> Syndrome</a:t>
            </a:r>
          </a:p>
          <a:p>
            <a:pPr lvl="1"/>
            <a:r>
              <a:rPr lang="en-US" dirty="0" smtClean="0">
                <a:latin typeface="Times New Roman" panose="02020603050405020304" pitchFamily="18" charset="0"/>
                <a:cs typeface="Times New Roman" panose="02020603050405020304" pitchFamily="18" charset="0"/>
              </a:rPr>
              <a:t>Evaluate according to major manifestations</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12</a:t>
            </a:fld>
            <a:endParaRPr lang="en-US"/>
          </a:p>
        </p:txBody>
      </p:sp>
    </p:spTree>
    <p:extLst>
      <p:ext uri="{BB962C8B-B14F-4D97-AF65-F5344CB8AC3E}">
        <p14:creationId xmlns:p14="http://schemas.microsoft.com/office/powerpoint/2010/main" val="3049561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7913: Diabetes Mellitus</a:t>
            </a:r>
            <a:endParaRPr lang="en-US" dirty="0"/>
          </a:p>
        </p:txBody>
      </p:sp>
      <p:sp>
        <p:nvSpPr>
          <p:cNvPr id="3" name="Content Placeholder 2"/>
          <p:cNvSpPr>
            <a:spLocks noGrp="1"/>
          </p:cNvSpPr>
          <p:nvPr>
            <p:ph idx="1"/>
          </p:nvPr>
        </p:nvSpPr>
        <p:spPr>
          <a:xfrm>
            <a:off x="847165" y="1582057"/>
            <a:ext cx="10945906" cy="4760685"/>
          </a:xfrm>
        </p:spPr>
        <p:txBody>
          <a:bodyPr/>
          <a:lstStyle/>
          <a:p>
            <a:pPr>
              <a:buFont typeface="Arial" charset="0"/>
              <a:buChar char="•"/>
            </a:pPr>
            <a:r>
              <a:rPr lang="en-US" dirty="0" smtClean="0">
                <a:latin typeface="Times New Roman" panose="02020603050405020304" pitchFamily="18" charset="0"/>
                <a:cs typeface="Times New Roman" panose="02020603050405020304" pitchFamily="18" charset="0"/>
              </a:rPr>
              <a:t>100 – criteria includes episodes of ketoacidosis or hyperglycemic reactions requiring hospitalizations with loss of weight and strength or complications that would be compensable if separately evaluated</a:t>
            </a:r>
          </a:p>
          <a:p>
            <a:pPr>
              <a:buFont typeface="Arial" charset="0"/>
              <a:buChar char="•"/>
            </a:pPr>
            <a:r>
              <a:rPr lang="en-US" dirty="0" smtClean="0"/>
              <a:t>60 – requiring insulin, restricted diet, regulation of activities, and hospitalization, visits to diabetic care provider and </a:t>
            </a:r>
            <a:r>
              <a:rPr lang="en-US" dirty="0" err="1" smtClean="0"/>
              <a:t>noncompensable</a:t>
            </a:r>
            <a:r>
              <a:rPr lang="en-US" dirty="0" smtClean="0"/>
              <a:t> complications</a:t>
            </a:r>
          </a:p>
          <a:p>
            <a:pPr>
              <a:buFont typeface="Arial" charset="0"/>
              <a:buChar char="•"/>
            </a:pPr>
            <a:r>
              <a:rPr lang="en-US" dirty="0" smtClean="0"/>
              <a:t>40 – insulin, restricted diet, and regulation of activities</a:t>
            </a:r>
          </a:p>
          <a:p>
            <a:pPr>
              <a:buFont typeface="Arial" charset="0"/>
              <a:buChar char="•"/>
            </a:pPr>
            <a:r>
              <a:rPr lang="en-US" dirty="0" smtClean="0">
                <a:latin typeface="Times New Roman" panose="02020603050405020304" pitchFamily="18" charset="0"/>
                <a:cs typeface="Times New Roman" panose="02020603050405020304" pitchFamily="18" charset="0"/>
              </a:rPr>
              <a:t>20 </a:t>
            </a:r>
            <a:r>
              <a:rPr lang="en-US" dirty="0"/>
              <a:t>–</a:t>
            </a:r>
            <a:r>
              <a:rPr lang="en-US" dirty="0" smtClean="0">
                <a:latin typeface="Times New Roman" panose="02020603050405020304" pitchFamily="18" charset="0"/>
                <a:cs typeface="Times New Roman" panose="02020603050405020304" pitchFamily="18" charset="0"/>
              </a:rPr>
              <a:t> requiring insulin or oral hypoglycemic agent with restricted diet</a:t>
            </a:r>
          </a:p>
          <a:p>
            <a:pPr>
              <a:buFont typeface="Arial" charset="0"/>
              <a:buChar char="•"/>
            </a:pPr>
            <a:r>
              <a:rPr lang="en-US" dirty="0" smtClean="0"/>
              <a:t>10 – manageable by restricted diet only</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13</a:t>
            </a:fld>
            <a:endParaRPr lang="en-US"/>
          </a:p>
        </p:txBody>
      </p:sp>
    </p:spTree>
    <p:extLst>
      <p:ext uri="{BB962C8B-B14F-4D97-AF65-F5344CB8AC3E}">
        <p14:creationId xmlns:p14="http://schemas.microsoft.com/office/powerpoint/2010/main" val="286402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4294967295"/>
          </p:nvPr>
        </p:nvSpPr>
        <p:spPr>
          <a:xfrm>
            <a:off x="8737600" y="6248400"/>
            <a:ext cx="2540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charset="0"/>
              </a:defRPr>
            </a:lvl1pPr>
            <a:lvl2pPr marL="742950" indent="-285750" eaLnBrk="0" hangingPunct="0">
              <a:defRPr sz="3200">
                <a:solidFill>
                  <a:schemeClr val="tx1"/>
                </a:solidFill>
                <a:latin typeface="Times New Roman" charset="0"/>
              </a:defRPr>
            </a:lvl2pPr>
            <a:lvl3pPr marL="1143000" indent="-228600" eaLnBrk="0" hangingPunct="0">
              <a:defRPr sz="3200">
                <a:solidFill>
                  <a:schemeClr val="tx1"/>
                </a:solidFill>
                <a:latin typeface="Times New Roman" charset="0"/>
              </a:defRPr>
            </a:lvl3pPr>
            <a:lvl4pPr marL="1600200" indent="-228600" eaLnBrk="0" hangingPunct="0">
              <a:defRPr sz="3200">
                <a:solidFill>
                  <a:schemeClr val="tx1"/>
                </a:solidFill>
                <a:latin typeface="Times New Roman" charset="0"/>
              </a:defRPr>
            </a:lvl4pPr>
            <a:lvl5pPr marL="2057400" indent="-228600" eaLnBrk="0" hangingPunct="0">
              <a:defRPr sz="3200">
                <a:solidFill>
                  <a:schemeClr val="tx1"/>
                </a:solidFill>
                <a:latin typeface="Times New Roman" charset="0"/>
              </a:defRPr>
            </a:lvl5pPr>
            <a:lvl6pPr marL="2514600" indent="-228600" eaLnBrk="0" fontAlgn="base" hangingPunct="0">
              <a:spcBef>
                <a:spcPct val="0"/>
              </a:spcBef>
              <a:spcAft>
                <a:spcPct val="0"/>
              </a:spcAft>
              <a:defRPr sz="3200">
                <a:solidFill>
                  <a:schemeClr val="tx1"/>
                </a:solidFill>
                <a:latin typeface="Times New Roman" charset="0"/>
              </a:defRPr>
            </a:lvl6pPr>
            <a:lvl7pPr marL="2971800" indent="-228600" eaLnBrk="0" fontAlgn="base" hangingPunct="0">
              <a:spcBef>
                <a:spcPct val="0"/>
              </a:spcBef>
              <a:spcAft>
                <a:spcPct val="0"/>
              </a:spcAft>
              <a:defRPr sz="3200">
                <a:solidFill>
                  <a:schemeClr val="tx1"/>
                </a:solidFill>
                <a:latin typeface="Times New Roman" charset="0"/>
              </a:defRPr>
            </a:lvl7pPr>
            <a:lvl8pPr marL="3429000" indent="-228600" eaLnBrk="0" fontAlgn="base" hangingPunct="0">
              <a:spcBef>
                <a:spcPct val="0"/>
              </a:spcBef>
              <a:spcAft>
                <a:spcPct val="0"/>
              </a:spcAft>
              <a:defRPr sz="3200">
                <a:solidFill>
                  <a:schemeClr val="tx1"/>
                </a:solidFill>
                <a:latin typeface="Times New Roman" charset="0"/>
              </a:defRPr>
            </a:lvl8pPr>
            <a:lvl9pPr marL="3886200" indent="-228600" eaLnBrk="0" fontAlgn="base" hangingPunct="0">
              <a:spcBef>
                <a:spcPct val="0"/>
              </a:spcBef>
              <a:spcAft>
                <a:spcPct val="0"/>
              </a:spcAft>
              <a:defRPr sz="3200">
                <a:solidFill>
                  <a:schemeClr val="tx1"/>
                </a:solidFill>
                <a:latin typeface="Times New Roman" charset="0"/>
              </a:defRPr>
            </a:lvl9pPr>
          </a:lstStyle>
          <a:p>
            <a:pPr eaLnBrk="1" hangingPunct="1"/>
            <a:fld id="{7EED8106-2B33-436D-AA74-7982E5CB6B53}" type="slidenum">
              <a:rPr lang="en-US" altLang="en-US" sz="1400" smtClean="0"/>
              <a:pPr eaLnBrk="1" hangingPunct="1"/>
              <a:t>14</a:t>
            </a:fld>
            <a:endParaRPr lang="en-US" altLang="en-US" sz="1400" smtClean="0"/>
          </a:p>
        </p:txBody>
      </p:sp>
      <p:sp>
        <p:nvSpPr>
          <p:cNvPr id="36867" name="Rectangle 2"/>
          <p:cNvSpPr>
            <a:spLocks noGrp="1" noChangeArrowheads="1"/>
          </p:cNvSpPr>
          <p:nvPr>
            <p:ph type="title"/>
          </p:nvPr>
        </p:nvSpPr>
        <p:spPr/>
        <p:txBody>
          <a:bodyPr/>
          <a:lstStyle/>
          <a:p>
            <a:pPr eaLnBrk="1" hangingPunct="1"/>
            <a:r>
              <a:rPr lang="en-US" altLang="en-US" smtClean="0"/>
              <a:t>Presumptive Condition</a:t>
            </a:r>
          </a:p>
        </p:txBody>
      </p:sp>
      <p:sp>
        <p:nvSpPr>
          <p:cNvPr id="36868" name="Rectangle 3"/>
          <p:cNvSpPr>
            <a:spLocks noGrp="1" noChangeArrowheads="1"/>
          </p:cNvSpPr>
          <p:nvPr>
            <p:ph type="body" idx="1"/>
          </p:nvPr>
        </p:nvSpPr>
        <p:spPr/>
        <p:txBody>
          <a:bodyPr/>
          <a:lstStyle/>
          <a:p>
            <a:pPr eaLnBrk="1" hangingPunct="1"/>
            <a:endParaRPr lang="en-US" altLang="en-US" dirty="0" smtClean="0"/>
          </a:p>
          <a:p>
            <a:pPr eaLnBrk="1" hangingPunct="1"/>
            <a:r>
              <a:rPr lang="en-US" altLang="en-US" sz="3600" dirty="0" smtClean="0"/>
              <a:t>All endocrine conditions (</a:t>
            </a:r>
            <a:r>
              <a:rPr lang="en-US" altLang="en-US" sz="3600" dirty="0" err="1" smtClean="0"/>
              <a:t>endocrinopathies</a:t>
            </a:r>
            <a:r>
              <a:rPr lang="en-US" altLang="en-US" sz="3600" dirty="0" smtClean="0"/>
              <a:t>) are presumptive under 38 CFR </a:t>
            </a:r>
            <a:r>
              <a:rPr lang="en-US" altLang="en-US" sz="3600" smtClean="0"/>
              <a:t>3.309(a).</a:t>
            </a:r>
            <a:endParaRPr lang="en-US" altLang="en-US" sz="3600" dirty="0" smtClean="0"/>
          </a:p>
          <a:p>
            <a:pPr eaLnBrk="1" hangingPunct="1"/>
            <a:r>
              <a:rPr lang="en-US" altLang="en-US" sz="3600" dirty="0" smtClean="0"/>
              <a:t>Only Type II Diabetes Mellitus is presumptive under 38 CFR 3.309(e).</a:t>
            </a:r>
          </a:p>
        </p:txBody>
      </p:sp>
    </p:spTree>
    <p:extLst>
      <p:ext uri="{BB962C8B-B14F-4D97-AF65-F5344CB8AC3E}">
        <p14:creationId xmlns:p14="http://schemas.microsoft.com/office/powerpoint/2010/main" val="3532953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7915 - 7919</a:t>
            </a:r>
            <a:endParaRPr lang="en-US" sz="4000" dirty="0"/>
          </a:p>
        </p:txBody>
      </p:sp>
      <p:sp>
        <p:nvSpPr>
          <p:cNvPr id="3" name="Content Placeholder 2"/>
          <p:cNvSpPr>
            <a:spLocks noGrp="1"/>
          </p:cNvSpPr>
          <p:nvPr>
            <p:ph idx="1"/>
          </p:nvPr>
        </p:nvSpPr>
        <p:spPr/>
        <p:txBody>
          <a:bodyPr/>
          <a:lstStyle/>
          <a:p>
            <a:r>
              <a:rPr lang="en-US" dirty="0" smtClean="0"/>
              <a:t>7915: Neoplasm, benign - rate as residuals of endocrine dysfunction.</a:t>
            </a:r>
          </a:p>
          <a:p>
            <a:pPr marL="0" indent="0">
              <a:buNone/>
            </a:pPr>
            <a:endParaRPr lang="en-US" dirty="0" smtClean="0"/>
          </a:p>
          <a:p>
            <a:r>
              <a:rPr lang="en-US" dirty="0" smtClean="0"/>
              <a:t>7916 – 7918: </a:t>
            </a:r>
            <a:r>
              <a:rPr lang="en-US" dirty="0" err="1" smtClean="0"/>
              <a:t>Hyperpituitarism</a:t>
            </a:r>
            <a:r>
              <a:rPr lang="en-US" dirty="0" smtClean="0"/>
              <a:t>, Hyperaldosteronism, and </a:t>
            </a:r>
            <a:r>
              <a:rPr lang="en-US" dirty="0" err="1" smtClean="0"/>
              <a:t>Pheochromocytoma</a:t>
            </a:r>
            <a:r>
              <a:rPr lang="en-US" dirty="0"/>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all are evaluated </a:t>
            </a:r>
            <a:r>
              <a:rPr lang="en-US" dirty="0">
                <a:latin typeface="Times New Roman" panose="02020603050405020304" pitchFamily="18" charset="0"/>
                <a:cs typeface="Times New Roman" panose="02020603050405020304" pitchFamily="18" charset="0"/>
              </a:rPr>
              <a:t>as malignant or benign </a:t>
            </a:r>
            <a:r>
              <a:rPr lang="en-US" dirty="0" smtClean="0">
                <a:latin typeface="Times New Roman" panose="02020603050405020304" pitchFamily="18" charset="0"/>
                <a:cs typeface="Times New Roman" panose="02020603050405020304" pitchFamily="18" charset="0"/>
              </a:rPr>
              <a:t>neoplasm</a:t>
            </a:r>
          </a:p>
          <a:p>
            <a:pPr marL="0" indent="0">
              <a:buNone/>
            </a:pPr>
            <a:endParaRPr lang="en-US" dirty="0"/>
          </a:p>
          <a:p>
            <a:r>
              <a:rPr lang="en-US" dirty="0" smtClean="0"/>
              <a:t>7919: C-Cell Hyperplasia of the Thyroid</a:t>
            </a:r>
          </a:p>
          <a:p>
            <a:pPr lvl="1"/>
            <a:r>
              <a:rPr lang="en-US" dirty="0">
                <a:latin typeface="Times New Roman" panose="02020603050405020304" pitchFamily="18" charset="0"/>
                <a:cs typeface="Times New Roman" panose="02020603050405020304" pitchFamily="18" charset="0"/>
              </a:rPr>
              <a:t>Note change – evaluate as either malignant neoplasm or hypothyroidism, depending on treatment</a:t>
            </a:r>
          </a:p>
        </p:txBody>
      </p:sp>
      <p:sp>
        <p:nvSpPr>
          <p:cNvPr id="4" name="Slide Number Placeholder 3"/>
          <p:cNvSpPr>
            <a:spLocks noGrp="1"/>
          </p:cNvSpPr>
          <p:nvPr>
            <p:ph type="sldNum" sz="quarter" idx="10"/>
          </p:nvPr>
        </p:nvSpPr>
        <p:spPr/>
        <p:txBody>
          <a:bodyPr/>
          <a:lstStyle/>
          <a:p>
            <a:fld id="{7C414AED-89CE-4A48-8B2B-1B3A5C68EA2A}" type="slidenum">
              <a:rPr lang="en-US" smtClean="0"/>
              <a:t>15</a:t>
            </a:fld>
            <a:endParaRPr lang="en-US"/>
          </a:p>
        </p:txBody>
      </p:sp>
    </p:spTree>
    <p:extLst>
      <p:ext uri="{BB962C8B-B14F-4D97-AF65-F5344CB8AC3E}">
        <p14:creationId xmlns:p14="http://schemas.microsoft.com/office/powerpoint/2010/main" val="2070988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charset="0"/>
              </a:defRPr>
            </a:lvl1pPr>
            <a:lvl2pPr marL="742950" indent="-285750" eaLnBrk="0" hangingPunct="0">
              <a:defRPr sz="3200">
                <a:solidFill>
                  <a:schemeClr val="tx1"/>
                </a:solidFill>
                <a:latin typeface="Times New Roman" charset="0"/>
              </a:defRPr>
            </a:lvl2pPr>
            <a:lvl3pPr marL="1143000" indent="-228600" eaLnBrk="0" hangingPunct="0">
              <a:defRPr sz="3200">
                <a:solidFill>
                  <a:schemeClr val="tx1"/>
                </a:solidFill>
                <a:latin typeface="Times New Roman" charset="0"/>
              </a:defRPr>
            </a:lvl3pPr>
            <a:lvl4pPr marL="1600200" indent="-228600" eaLnBrk="0" hangingPunct="0">
              <a:defRPr sz="3200">
                <a:solidFill>
                  <a:schemeClr val="tx1"/>
                </a:solidFill>
                <a:latin typeface="Times New Roman" charset="0"/>
              </a:defRPr>
            </a:lvl4pPr>
            <a:lvl5pPr marL="2057400" indent="-228600" eaLnBrk="0" hangingPunct="0">
              <a:defRPr sz="3200">
                <a:solidFill>
                  <a:schemeClr val="tx1"/>
                </a:solidFill>
                <a:latin typeface="Times New Roman" charset="0"/>
              </a:defRPr>
            </a:lvl5pPr>
            <a:lvl6pPr marL="2514600" indent="-228600" eaLnBrk="0" fontAlgn="base" hangingPunct="0">
              <a:spcBef>
                <a:spcPct val="0"/>
              </a:spcBef>
              <a:spcAft>
                <a:spcPct val="0"/>
              </a:spcAft>
              <a:defRPr sz="3200">
                <a:solidFill>
                  <a:schemeClr val="tx1"/>
                </a:solidFill>
                <a:latin typeface="Times New Roman" charset="0"/>
              </a:defRPr>
            </a:lvl6pPr>
            <a:lvl7pPr marL="2971800" indent="-228600" eaLnBrk="0" fontAlgn="base" hangingPunct="0">
              <a:spcBef>
                <a:spcPct val="0"/>
              </a:spcBef>
              <a:spcAft>
                <a:spcPct val="0"/>
              </a:spcAft>
              <a:defRPr sz="3200">
                <a:solidFill>
                  <a:schemeClr val="tx1"/>
                </a:solidFill>
                <a:latin typeface="Times New Roman" charset="0"/>
              </a:defRPr>
            </a:lvl7pPr>
            <a:lvl8pPr marL="3429000" indent="-228600" eaLnBrk="0" fontAlgn="base" hangingPunct="0">
              <a:spcBef>
                <a:spcPct val="0"/>
              </a:spcBef>
              <a:spcAft>
                <a:spcPct val="0"/>
              </a:spcAft>
              <a:defRPr sz="3200">
                <a:solidFill>
                  <a:schemeClr val="tx1"/>
                </a:solidFill>
                <a:latin typeface="Times New Roman" charset="0"/>
              </a:defRPr>
            </a:lvl8pPr>
            <a:lvl9pPr marL="3886200" indent="-228600" eaLnBrk="0" fontAlgn="base" hangingPunct="0">
              <a:spcBef>
                <a:spcPct val="0"/>
              </a:spcBef>
              <a:spcAft>
                <a:spcPct val="0"/>
              </a:spcAft>
              <a:defRPr sz="3200">
                <a:solidFill>
                  <a:schemeClr val="tx1"/>
                </a:solidFill>
                <a:latin typeface="Times New Roman" charset="0"/>
              </a:defRPr>
            </a:lvl9pPr>
          </a:lstStyle>
          <a:p>
            <a:pPr eaLnBrk="1" hangingPunct="1"/>
            <a:fld id="{764C700E-7C7C-4B71-8154-8F5D3143B44A}" type="slidenum">
              <a:rPr lang="en-US" altLang="en-US" sz="1400" smtClean="0"/>
              <a:pPr eaLnBrk="1" hangingPunct="1"/>
              <a:t>16</a:t>
            </a:fld>
            <a:endParaRPr lang="en-US" altLang="en-US" sz="1400" smtClean="0"/>
          </a:p>
        </p:txBody>
      </p:sp>
      <p:sp>
        <p:nvSpPr>
          <p:cNvPr id="43011" name="Rectangle 2"/>
          <p:cNvSpPr>
            <a:spLocks noGrp="1" noChangeArrowheads="1"/>
          </p:cNvSpPr>
          <p:nvPr>
            <p:ph type="title"/>
          </p:nvPr>
        </p:nvSpPr>
        <p:spPr>
          <a:xfrm>
            <a:off x="2307772" y="87084"/>
            <a:ext cx="9782629" cy="1045029"/>
          </a:xfrm>
        </p:spPr>
        <p:txBody>
          <a:bodyPr/>
          <a:lstStyle/>
          <a:p>
            <a:pPr eaLnBrk="1" hangingPunct="1"/>
            <a:r>
              <a:rPr lang="en-US" altLang="en-US" sz="4800" dirty="0" smtClean="0"/>
              <a:t>Note</a:t>
            </a:r>
            <a:endParaRPr lang="en-US" altLang="en-US" dirty="0" smtClean="0"/>
          </a:p>
        </p:txBody>
      </p:sp>
      <p:sp>
        <p:nvSpPr>
          <p:cNvPr id="43012" name="Rectangle 3"/>
          <p:cNvSpPr>
            <a:spLocks noGrp="1" noChangeArrowheads="1"/>
          </p:cNvSpPr>
          <p:nvPr>
            <p:ph type="body" sz="half" idx="1"/>
          </p:nvPr>
        </p:nvSpPr>
        <p:spPr/>
        <p:txBody>
          <a:bodyPr/>
          <a:lstStyle/>
          <a:p>
            <a:pPr eaLnBrk="1" hangingPunct="1"/>
            <a:r>
              <a:rPr lang="en-US" altLang="en-US" sz="2800" smtClean="0"/>
              <a:t>Although the ovaries and testes are part of the endocrine system, VA evaluates these disabilities under other sections of the Schedule for Rating Disabilities.</a:t>
            </a:r>
          </a:p>
        </p:txBody>
      </p:sp>
      <p:graphicFrame>
        <p:nvGraphicFramePr>
          <p:cNvPr id="43013" name="Object 5"/>
          <p:cNvGraphicFramePr>
            <a:graphicFrameLocks noGrp="1" noChangeAspect="1"/>
          </p:cNvGraphicFramePr>
          <p:nvPr>
            <p:ph type="chart" sz="half" idx="2"/>
          </p:nvPr>
        </p:nvGraphicFramePr>
        <p:xfrm>
          <a:off x="6438901" y="1981200"/>
          <a:ext cx="4595284" cy="4114800"/>
        </p:xfrm>
        <a:graphic>
          <a:graphicData uri="http://schemas.openxmlformats.org/presentationml/2006/ole">
            <mc:AlternateContent xmlns:mc="http://schemas.openxmlformats.org/markup-compatibility/2006">
              <mc:Choice xmlns:v="urn:schemas-microsoft-com:vml" Requires="v">
                <p:oleObj spid="_x0000_s2065" name="Bitmap Image" r:id="rId3" imgW="2704762" imgH="3228571" progId="Paint.Picture">
                  <p:embed/>
                </p:oleObj>
              </mc:Choice>
              <mc:Fallback>
                <p:oleObj name="Bitmap Image" r:id="rId3" imgW="2704762" imgH="3228571"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38901" y="1981200"/>
                        <a:ext cx="4595284"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611503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90513" y="2273301"/>
            <a:ext cx="10363200" cy="1362075"/>
          </a:xfrm>
        </p:spPr>
        <p:txBody>
          <a:bodyPr/>
          <a:lstStyle/>
          <a:p>
            <a:pPr algn="ctr"/>
            <a:r>
              <a:rPr lang="en-US" dirty="0" smtClean="0"/>
              <a:t>Important considerations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17</a:t>
            </a:fld>
            <a:endParaRPr lang="en-US"/>
          </a:p>
        </p:txBody>
      </p:sp>
      <p:sp>
        <p:nvSpPr>
          <p:cNvPr id="6" name="Rectangle 5"/>
          <p:cNvSpPr/>
          <p:nvPr/>
        </p:nvSpPr>
        <p:spPr bwMode="auto">
          <a:xfrm>
            <a:off x="917675" y="3669719"/>
            <a:ext cx="10137179" cy="1990852"/>
          </a:xfrm>
          <a:prstGeom prst="rect">
            <a:avLst/>
          </a:prstGeom>
          <a:solidFill>
            <a:schemeClr val="bg1"/>
          </a:solid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3200" b="1" dirty="0" smtClean="0">
                <a:solidFill>
                  <a:srgbClr val="FF0000"/>
                </a:solidFill>
                <a:latin typeface="Times New Roman" panose="02020603050405020304" pitchFamily="18" charset="0"/>
                <a:cs typeface="Times New Roman" panose="02020603050405020304" pitchFamily="18" charset="0"/>
              </a:rPr>
              <a:t>Reminder: </a:t>
            </a:r>
          </a:p>
          <a:p>
            <a:pPr marL="0" marR="0" indent="0" algn="ctr" defTabSz="914400" rtl="0" eaLnBrk="1" fontAlgn="base" latinLnBrk="0" hangingPunct="1">
              <a:lnSpc>
                <a:spcPct val="100000"/>
              </a:lnSpc>
              <a:spcBef>
                <a:spcPct val="0"/>
              </a:spcBef>
              <a:spcAft>
                <a:spcPct val="0"/>
              </a:spcAft>
              <a:buClrTx/>
              <a:buSzTx/>
              <a:buFontTx/>
              <a:buNone/>
              <a:tabLst/>
            </a:pPr>
            <a:r>
              <a:rPr lang="en-US" sz="3200" b="1" dirty="0" smtClean="0">
                <a:solidFill>
                  <a:srgbClr val="002060"/>
                </a:solidFill>
                <a:latin typeface="Times New Roman" panose="02020603050405020304" pitchFamily="18" charset="0"/>
                <a:cs typeface="Times New Roman" panose="02020603050405020304" pitchFamily="18" charset="0"/>
              </a:rPr>
              <a:t>December 10, 2017, </a:t>
            </a:r>
            <a:r>
              <a:rPr lang="en-US" sz="3200" dirty="0" smtClean="0">
                <a:solidFill>
                  <a:srgbClr val="002060"/>
                </a:solidFill>
                <a:latin typeface="Times New Roman" panose="02020603050405020304" pitchFamily="18" charset="0"/>
                <a:cs typeface="Times New Roman" panose="02020603050405020304" pitchFamily="18" charset="0"/>
              </a:rPr>
              <a:t>Endocrine </a:t>
            </a:r>
            <a:r>
              <a:rPr lang="en-US" sz="3200" dirty="0" smtClean="0">
                <a:solidFill>
                  <a:schemeClr val="accent6">
                    <a:lumMod val="50000"/>
                  </a:schemeClr>
                </a:solidFill>
                <a:latin typeface="Times New Roman" panose="02020603050405020304" pitchFamily="18" charset="0"/>
                <a:cs typeface="Times New Roman" panose="02020603050405020304" pitchFamily="18" charset="0"/>
              </a:rPr>
              <a:t>Rating Schedule Change </a:t>
            </a:r>
          </a:p>
          <a:p>
            <a:pPr marL="0" marR="0" indent="0" algn="ctr" defTabSz="914400" rtl="0" eaLnBrk="1" fontAlgn="base" latinLnBrk="0" hangingPunct="1">
              <a:lnSpc>
                <a:spcPct val="100000"/>
              </a:lnSpc>
              <a:spcBef>
                <a:spcPct val="0"/>
              </a:spcBef>
              <a:spcAft>
                <a:spcPct val="0"/>
              </a:spcAft>
              <a:buClrTx/>
              <a:buSzTx/>
              <a:buFontTx/>
              <a:buNone/>
              <a:tabLst/>
            </a:pPr>
            <a:r>
              <a:rPr lang="en-US" sz="3200" dirty="0" smtClean="0">
                <a:solidFill>
                  <a:schemeClr val="accent6">
                    <a:lumMod val="50000"/>
                  </a:schemeClr>
                </a:solidFill>
                <a:latin typeface="Times New Roman" panose="02020603050405020304" pitchFamily="18" charset="0"/>
                <a:cs typeface="Times New Roman" panose="02020603050405020304" pitchFamily="18" charset="0"/>
              </a:rPr>
              <a:t>(</a:t>
            </a:r>
            <a:r>
              <a:rPr lang="en-US" sz="3200" i="1" dirty="0" smtClean="0">
                <a:solidFill>
                  <a:schemeClr val="accent6">
                    <a:lumMod val="50000"/>
                  </a:schemeClr>
                </a:solidFill>
                <a:latin typeface="Times New Roman" panose="02020603050405020304" pitchFamily="18" charset="0"/>
                <a:cs typeface="Times New Roman" panose="02020603050405020304" pitchFamily="18" charset="0"/>
              </a:rPr>
              <a:t>Regulatory Update, Not Liberalizing Legislation</a:t>
            </a:r>
            <a:r>
              <a:rPr lang="en-US" sz="3200" dirty="0" smtClean="0">
                <a:solidFill>
                  <a:schemeClr val="accent6">
                    <a:lumMod val="50000"/>
                  </a:schemeClr>
                </a:solidFill>
                <a:latin typeface="Times New Roman" panose="02020603050405020304" pitchFamily="18" charset="0"/>
                <a:cs typeface="Times New Roman" panose="02020603050405020304" pitchFamily="18" charset="0"/>
              </a:rPr>
              <a:t>)</a:t>
            </a:r>
            <a:endParaRPr kumimoji="0" lang="en-US" sz="3200" i="0" u="none" strike="noStrike" cap="none" normalizeH="0" baseline="0" dirty="0" smtClean="0">
              <a:ln>
                <a:noFill/>
              </a:ln>
              <a:solidFill>
                <a:schemeClr val="accent6">
                  <a:lumMod val="5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37638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800" dirty="0" smtClean="0"/>
              <a:t>Which Criteria Apply?</a:t>
            </a:r>
            <a:endParaRPr lang="en-US" sz="4800" dirty="0"/>
          </a:p>
        </p:txBody>
      </p:sp>
      <p:sp>
        <p:nvSpPr>
          <p:cNvPr id="4" name="Content Placeholder 3"/>
          <p:cNvSpPr>
            <a:spLocks noGrp="1"/>
          </p:cNvSpPr>
          <p:nvPr>
            <p:ph idx="1"/>
          </p:nvPr>
        </p:nvSpPr>
        <p:spPr>
          <a:xfrm>
            <a:off x="775727" y="1517651"/>
            <a:ext cx="10454248" cy="4262437"/>
          </a:xfrm>
        </p:spPr>
        <p:txBody>
          <a:bodyPr>
            <a:normAutofit lnSpcReduction="10000"/>
          </a:bodyPr>
          <a:lstStyle/>
          <a:p>
            <a:pPr>
              <a:buFont typeface="Arial" panose="020B0604020202020204" pitchFamily="34" charset="0"/>
              <a:buChar char="•"/>
            </a:pPr>
            <a:r>
              <a:rPr lang="en-US" dirty="0"/>
              <a:t>What date did the claim come in?</a:t>
            </a:r>
          </a:p>
          <a:p>
            <a:pPr>
              <a:buFont typeface="Arial" panose="020B0604020202020204" pitchFamily="34" charset="0"/>
              <a:buChar char="•"/>
            </a:pPr>
            <a:r>
              <a:rPr lang="en-US" dirty="0"/>
              <a:t>Does the Veteran warrant a higher evaluation under historical criteria? </a:t>
            </a:r>
          </a:p>
          <a:p>
            <a:pPr>
              <a:buFont typeface="Arial" panose="020B0604020202020204" pitchFamily="34" charset="0"/>
              <a:buChar char="•"/>
            </a:pPr>
            <a:r>
              <a:rPr lang="en-US" dirty="0"/>
              <a:t>Do they qualify for an increase under  the new criteria?</a:t>
            </a:r>
          </a:p>
          <a:p>
            <a:pPr lvl="0">
              <a:buFont typeface="Arial" panose="020B0604020202020204" pitchFamily="34" charset="0"/>
              <a:buChar char="•"/>
            </a:pPr>
            <a:r>
              <a:rPr lang="en-US" dirty="0"/>
              <a:t>Is there an intent to file (ITF) to consider?</a:t>
            </a:r>
          </a:p>
          <a:p>
            <a:pPr lvl="0">
              <a:buFont typeface="Arial" panose="020B0604020202020204" pitchFamily="34" charset="0"/>
              <a:buChar char="•"/>
            </a:pPr>
            <a:r>
              <a:rPr lang="en-US" dirty="0"/>
              <a:t>Is the date entitlement arose based on increase shown in medical records the applicable effective date?</a:t>
            </a:r>
          </a:p>
          <a:p>
            <a:pPr lvl="0">
              <a:buFont typeface="Arial" panose="020B0604020202020204" pitchFamily="34" charset="0"/>
              <a:buChar char="•"/>
            </a:pPr>
            <a:r>
              <a:rPr lang="en-US" dirty="0"/>
              <a:t>When was the Veteran released from active duty? Should the effective date be RAD+1? </a:t>
            </a:r>
          </a:p>
          <a:p>
            <a:pPr marL="0" indent="0">
              <a:buNone/>
            </a:pPr>
            <a:endParaRPr lang="en-US" dirty="0" smtClean="0"/>
          </a:p>
        </p:txBody>
      </p:sp>
      <p:sp>
        <p:nvSpPr>
          <p:cNvPr id="2" name="Slide Number Placeholder 1"/>
          <p:cNvSpPr>
            <a:spLocks noGrp="1"/>
          </p:cNvSpPr>
          <p:nvPr>
            <p:ph type="sldNum" sz="quarter" idx="10"/>
          </p:nvPr>
        </p:nvSpPr>
        <p:spPr/>
        <p:txBody>
          <a:bodyPr/>
          <a:lstStyle/>
          <a:p>
            <a:fld id="{7C414AED-89CE-4A48-8B2B-1B3A5C68EA2A}" type="slidenum">
              <a:rPr lang="en-US" smtClean="0"/>
              <a:t>18</a:t>
            </a:fld>
            <a:endParaRPr lang="en-US"/>
          </a:p>
        </p:txBody>
      </p:sp>
    </p:spTree>
    <p:custDataLst>
      <p:tags r:id="rId1"/>
    </p:custDataLst>
    <p:extLst>
      <p:ext uri="{BB962C8B-B14F-4D97-AF65-F5344CB8AC3E}">
        <p14:creationId xmlns:p14="http://schemas.microsoft.com/office/powerpoint/2010/main" val="24296153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800" dirty="0" smtClean="0"/>
              <a:t>DBQs</a:t>
            </a:r>
            <a:endParaRPr lang="en-US" sz="4800" dirty="0"/>
          </a:p>
        </p:txBody>
      </p:sp>
      <p:sp>
        <p:nvSpPr>
          <p:cNvPr id="4" name="Content Placeholder 3"/>
          <p:cNvSpPr>
            <a:spLocks noGrp="1"/>
          </p:cNvSpPr>
          <p:nvPr>
            <p:ph idx="1"/>
          </p:nvPr>
        </p:nvSpPr>
        <p:spPr>
          <a:xfrm>
            <a:off x="1175777" y="1774826"/>
            <a:ext cx="10454248" cy="4262437"/>
          </a:xfrm>
        </p:spPr>
        <p:txBody>
          <a:bodyPr/>
          <a:lstStyle/>
          <a:p>
            <a:pPr>
              <a:buFont typeface="Arial" charset="0"/>
              <a:buChar char="•"/>
            </a:pPr>
            <a:endParaRPr lang="en-US" dirty="0" smtClean="0"/>
          </a:p>
          <a:p>
            <a:pPr>
              <a:buFont typeface="Arial" charset="0"/>
              <a:buChar char="•"/>
            </a:pPr>
            <a:endParaRPr lang="en-US" dirty="0"/>
          </a:p>
          <a:p>
            <a:r>
              <a:rPr lang="en-US" dirty="0" smtClean="0"/>
              <a:t>Does the DBQ or exam of record give information needed for current criteria?</a:t>
            </a:r>
          </a:p>
          <a:p>
            <a:endParaRPr lang="en-US" dirty="0" smtClean="0"/>
          </a:p>
          <a:p>
            <a:r>
              <a:rPr lang="en-US" dirty="0" smtClean="0"/>
              <a:t>Did you check for reasonably raised claims for scars on DBQ?</a:t>
            </a:r>
          </a:p>
          <a:p>
            <a:pPr>
              <a:buFont typeface="Arial" charset="0"/>
              <a:buChar char="•"/>
            </a:pPr>
            <a:endParaRPr lang="en-US" dirty="0" smtClean="0"/>
          </a:p>
          <a:p>
            <a:pPr marL="0" indent="0">
              <a:buNone/>
            </a:pPr>
            <a:endParaRPr lang="en-US" dirty="0" smtClean="0"/>
          </a:p>
        </p:txBody>
      </p:sp>
      <p:sp>
        <p:nvSpPr>
          <p:cNvPr id="2" name="Slide Number Placeholder 1"/>
          <p:cNvSpPr>
            <a:spLocks noGrp="1"/>
          </p:cNvSpPr>
          <p:nvPr>
            <p:ph type="sldNum" sz="quarter" idx="10"/>
          </p:nvPr>
        </p:nvSpPr>
        <p:spPr/>
        <p:txBody>
          <a:bodyPr/>
          <a:lstStyle/>
          <a:p>
            <a:fld id="{7C414AED-89CE-4A48-8B2B-1B3A5C68EA2A}" type="slidenum">
              <a:rPr lang="en-US" smtClean="0"/>
              <a:t>19</a:t>
            </a:fld>
            <a:endParaRPr lang="en-US"/>
          </a:p>
        </p:txBody>
      </p:sp>
    </p:spTree>
    <p:custDataLst>
      <p:tags r:id="rId1"/>
    </p:custDataLst>
    <p:extLst>
      <p:ext uri="{BB962C8B-B14F-4D97-AF65-F5344CB8AC3E}">
        <p14:creationId xmlns:p14="http://schemas.microsoft.com/office/powerpoint/2010/main" val="31736813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Objectives</a:t>
            </a:r>
            <a:endParaRPr lang="en-US" dirty="0"/>
          </a:p>
        </p:txBody>
      </p:sp>
      <p:sp>
        <p:nvSpPr>
          <p:cNvPr id="3" name="Content Placeholder 2"/>
          <p:cNvSpPr>
            <a:spLocks noGrp="1"/>
          </p:cNvSpPr>
          <p:nvPr>
            <p:ph idx="1"/>
          </p:nvPr>
        </p:nvSpPr>
        <p:spPr>
          <a:xfrm>
            <a:off x="5177865" y="1598614"/>
            <a:ext cx="6874435" cy="4725986"/>
          </a:xfrm>
        </p:spPr>
        <p:txBody>
          <a:bodyPr>
            <a:normAutofit fontScale="92500"/>
          </a:bodyPr>
          <a:lstStyle/>
          <a:p>
            <a:pPr>
              <a:buFont typeface="Arial" panose="020B0604020202020204" pitchFamily="34" charset="0"/>
              <a:buChar char="•"/>
            </a:pPr>
            <a:r>
              <a:rPr lang="en-US" sz="3600" dirty="0" smtClean="0"/>
              <a:t>Review rating schedule for endocrine body system</a:t>
            </a:r>
          </a:p>
          <a:p>
            <a:pPr>
              <a:buFont typeface="Arial" panose="020B0604020202020204" pitchFamily="34" charset="0"/>
              <a:buChar char="•"/>
            </a:pPr>
            <a:r>
              <a:rPr lang="en-US" sz="3600" dirty="0" smtClean="0"/>
              <a:t>Determine correct evaluations and effective dates with due consideration to old and new rating schedule criteria</a:t>
            </a:r>
          </a:p>
          <a:p>
            <a:pPr>
              <a:buFont typeface="Arial" panose="020B0604020202020204" pitchFamily="34" charset="0"/>
              <a:buChar char="•"/>
            </a:pPr>
            <a:r>
              <a:rPr lang="en-US" sz="3600" dirty="0" smtClean="0"/>
              <a:t>Evaluate endocrine conditions with 80% accuracy in several scenarios</a:t>
            </a:r>
            <a:endParaRPr lang="en-US" sz="3600" dirty="0"/>
          </a:p>
        </p:txBody>
      </p:sp>
      <p:sp>
        <p:nvSpPr>
          <p:cNvPr id="4" name="Slide Number Placeholder 3"/>
          <p:cNvSpPr>
            <a:spLocks noGrp="1"/>
          </p:cNvSpPr>
          <p:nvPr>
            <p:ph type="sldNum" sz="quarter" idx="10"/>
          </p:nvPr>
        </p:nvSpPr>
        <p:spPr/>
        <p:txBody>
          <a:bodyPr/>
          <a:lstStyle/>
          <a:p>
            <a:fld id="{7C414AED-89CE-4A48-8B2B-1B3A5C68EA2A}" type="slidenum">
              <a:rPr lang="en-US" smtClean="0"/>
              <a:t>2</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340450480"/>
              </p:ext>
            </p:extLst>
          </p:nvPr>
        </p:nvGraphicFramePr>
        <p:xfrm>
          <a:off x="863796" y="1866900"/>
          <a:ext cx="3860604" cy="3413125"/>
        </p:xfrm>
        <a:graphic>
          <a:graphicData uri="http://schemas.openxmlformats.org/presentationml/2006/ole">
            <mc:AlternateContent xmlns:mc="http://schemas.openxmlformats.org/markup-compatibility/2006">
              <mc:Choice xmlns:v="urn:schemas-microsoft-com:vml" Requires="v">
                <p:oleObj spid="_x0000_s1044" name="Bitmap Image" r:id="rId3" imgW="2790476" imgH="2467319" progId="PBrush">
                  <p:embed/>
                </p:oleObj>
              </mc:Choice>
              <mc:Fallback>
                <p:oleObj name="Bitmap Image" r:id="rId3" imgW="2790476" imgH="2467319" progId="PBrush">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3796" y="1866900"/>
                        <a:ext cx="3860604" cy="3413125"/>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55537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800" dirty="0" smtClean="0"/>
              <a:t>Resources Available: VBMS</a:t>
            </a:r>
            <a:endParaRPr lang="en-US" sz="4800" dirty="0"/>
          </a:p>
        </p:txBody>
      </p:sp>
      <p:sp>
        <p:nvSpPr>
          <p:cNvPr id="4" name="Content Placeholder 3"/>
          <p:cNvSpPr>
            <a:spLocks noGrp="1"/>
          </p:cNvSpPr>
          <p:nvPr>
            <p:ph idx="1"/>
          </p:nvPr>
        </p:nvSpPr>
        <p:spPr>
          <a:xfrm>
            <a:off x="928914" y="1774826"/>
            <a:ext cx="10701111" cy="4262437"/>
          </a:xfrm>
        </p:spPr>
        <p:txBody>
          <a:bodyPr>
            <a:normAutofit/>
          </a:bodyPr>
          <a:lstStyle/>
          <a:p>
            <a:pPr marL="457200" lvl="1" indent="0" algn="ctr">
              <a:buNone/>
            </a:pPr>
            <a:endParaRPr lang="en-US" sz="3600" dirty="0" smtClean="0">
              <a:latin typeface="Times New Roman" panose="02020603050405020304" pitchFamily="18" charset="0"/>
              <a:ea typeface="+mn-ea"/>
              <a:cs typeface="Times New Roman" panose="02020603050405020304" pitchFamily="18" charset="0"/>
            </a:endParaRPr>
          </a:p>
          <a:p>
            <a:pPr marL="457200" lvl="1" indent="0" algn="ctr">
              <a:buNone/>
            </a:pPr>
            <a:endParaRPr lang="en-US" sz="3600" dirty="0">
              <a:latin typeface="Times New Roman" panose="02020603050405020304" pitchFamily="18" charset="0"/>
              <a:ea typeface="+mn-ea"/>
              <a:cs typeface="Times New Roman" panose="02020603050405020304" pitchFamily="18" charset="0"/>
            </a:endParaRPr>
          </a:p>
          <a:p>
            <a:pPr marL="457200" lvl="1" indent="0" algn="ctr">
              <a:buNone/>
            </a:pPr>
            <a:r>
              <a:rPr lang="en-US" sz="3600" dirty="0" smtClean="0">
                <a:latin typeface="Times New Roman" panose="02020603050405020304" pitchFamily="18" charset="0"/>
                <a:ea typeface="+mn-ea"/>
                <a:cs typeface="Times New Roman" panose="02020603050405020304" pitchFamily="18" charset="0"/>
              </a:rPr>
              <a:t>VBMS </a:t>
            </a:r>
            <a:r>
              <a:rPr lang="en-US" sz="3600" dirty="0">
                <a:latin typeface="Times New Roman" panose="02020603050405020304" pitchFamily="18" charset="0"/>
                <a:ea typeface="+mn-ea"/>
                <a:cs typeface="Times New Roman" panose="02020603050405020304" pitchFamily="18" charset="0"/>
              </a:rPr>
              <a:t>updates – watch the </a:t>
            </a:r>
            <a:r>
              <a:rPr lang="en-US" sz="3600" dirty="0">
                <a:latin typeface="Times New Roman" panose="02020603050405020304" pitchFamily="18" charset="0"/>
                <a:cs typeface="Times New Roman" panose="02020603050405020304" pitchFamily="18" charset="0"/>
                <a:hlinkClick r:id="rId3"/>
              </a:rPr>
              <a:t>VBMS Release Information and User Guides</a:t>
            </a:r>
            <a:r>
              <a:rPr lang="en-US" sz="3600" dirty="0" smtClean="0">
                <a:latin typeface="Times New Roman" panose="02020603050405020304" pitchFamily="18" charset="0"/>
                <a:ea typeface="+mn-ea"/>
                <a:cs typeface="Times New Roman" panose="02020603050405020304" pitchFamily="18" charset="0"/>
              </a:rPr>
              <a:t> </a:t>
            </a:r>
            <a:r>
              <a:rPr lang="en-US" sz="3600" dirty="0">
                <a:latin typeface="Times New Roman" panose="02020603050405020304" pitchFamily="18" charset="0"/>
                <a:ea typeface="+mn-ea"/>
                <a:cs typeface="Times New Roman" panose="02020603050405020304" pitchFamily="18" charset="0"/>
              </a:rPr>
              <a:t>page </a:t>
            </a:r>
            <a:r>
              <a:rPr lang="en-US" sz="3600" dirty="0" smtClean="0">
                <a:latin typeface="Times New Roman" panose="02020603050405020304" pitchFamily="18" charset="0"/>
                <a:ea typeface="+mn-ea"/>
                <a:cs typeface="Times New Roman" panose="02020603050405020304" pitchFamily="18" charset="0"/>
              </a:rPr>
              <a:t>for updates to support Rating Schedule Revisions</a:t>
            </a:r>
          </a:p>
          <a:p>
            <a:pPr marL="457200" lvl="1" indent="0" algn="ctr">
              <a:buNone/>
            </a:pPr>
            <a:endParaRPr lang="en-US" sz="3600" dirty="0">
              <a:latin typeface="Times New Roman" panose="02020603050405020304" pitchFamily="18" charset="0"/>
              <a:ea typeface="+mn-ea"/>
              <a:cs typeface="Times New Roman" panose="02020603050405020304" pitchFamily="18" charset="0"/>
            </a:endParaRPr>
          </a:p>
          <a:p>
            <a:pPr marL="457200" lvl="1" indent="0" algn="ctr">
              <a:buNone/>
            </a:pPr>
            <a:endParaRPr lang="en-US" sz="3600" dirty="0">
              <a:latin typeface="Times New Roman" panose="02020603050405020304" pitchFamily="18" charset="0"/>
              <a:ea typeface="+mn-ea"/>
              <a:cs typeface="Times New Roman" panose="02020603050405020304" pitchFamily="18" charset="0"/>
            </a:endParaRPr>
          </a:p>
        </p:txBody>
      </p:sp>
      <p:sp>
        <p:nvSpPr>
          <p:cNvPr id="2" name="Slide Number Placeholder 1"/>
          <p:cNvSpPr>
            <a:spLocks noGrp="1"/>
          </p:cNvSpPr>
          <p:nvPr>
            <p:ph type="sldNum" sz="quarter" idx="10"/>
          </p:nvPr>
        </p:nvSpPr>
        <p:spPr/>
        <p:txBody>
          <a:bodyPr/>
          <a:lstStyle/>
          <a:p>
            <a:fld id="{7C414AED-89CE-4A48-8B2B-1B3A5C68EA2A}" type="slidenum">
              <a:rPr lang="en-US" smtClean="0"/>
              <a:t>20</a:t>
            </a:fld>
            <a:endParaRPr lang="en-US"/>
          </a:p>
        </p:txBody>
      </p:sp>
    </p:spTree>
    <p:custDataLst>
      <p:tags r:id="rId1"/>
    </p:custDataLst>
    <p:extLst>
      <p:ext uri="{BB962C8B-B14F-4D97-AF65-F5344CB8AC3E}">
        <p14:creationId xmlns:p14="http://schemas.microsoft.com/office/powerpoint/2010/main" val="420416995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400" dirty="0" smtClean="0"/>
              <a:t>Resources Available: Regulation </a:t>
            </a:r>
            <a:r>
              <a:rPr lang="en-US" sz="4400" dirty="0" err="1" smtClean="0"/>
              <a:t>Citator</a:t>
            </a:r>
            <a:endParaRPr lang="en-US" sz="4400" dirty="0"/>
          </a:p>
        </p:txBody>
      </p:sp>
      <p:sp>
        <p:nvSpPr>
          <p:cNvPr id="4" name="Content Placeholder 3"/>
          <p:cNvSpPr>
            <a:spLocks noGrp="1"/>
          </p:cNvSpPr>
          <p:nvPr>
            <p:ph idx="1"/>
          </p:nvPr>
        </p:nvSpPr>
        <p:spPr>
          <a:xfrm>
            <a:off x="928914" y="2173357"/>
            <a:ext cx="10701111" cy="3863906"/>
          </a:xfrm>
        </p:spPr>
        <p:txBody>
          <a:bodyPr>
            <a:normAutofit/>
          </a:bodyPr>
          <a:lstStyle/>
          <a:p>
            <a:pPr marL="457200" lvl="1" indent="0" algn="ctr">
              <a:buNone/>
            </a:pPr>
            <a:endParaRPr lang="en-US" sz="4000" dirty="0" smtClean="0">
              <a:latin typeface="Times New Roman" panose="02020603050405020304" pitchFamily="18" charset="0"/>
              <a:ea typeface="+mn-ea"/>
              <a:cs typeface="Times New Roman" panose="02020603050405020304" pitchFamily="18" charset="0"/>
            </a:endParaRPr>
          </a:p>
          <a:p>
            <a:pPr marL="457200" lvl="1" indent="0" algn="ctr">
              <a:buNone/>
            </a:pPr>
            <a:r>
              <a:rPr lang="en-US" sz="4000" dirty="0" smtClean="0">
                <a:latin typeface="Times New Roman" panose="02020603050405020304" pitchFamily="18" charset="0"/>
                <a:ea typeface="+mn-ea"/>
                <a:cs typeface="Times New Roman" panose="02020603050405020304" pitchFamily="18" charset="0"/>
              </a:rPr>
              <a:t>The </a:t>
            </a:r>
            <a:r>
              <a:rPr lang="en-US" sz="4000" dirty="0" smtClean="0">
                <a:latin typeface="Times New Roman" panose="02020603050405020304" pitchFamily="18" charset="0"/>
                <a:ea typeface="+mn-ea"/>
                <a:cs typeface="Times New Roman" panose="02020603050405020304" pitchFamily="18" charset="0"/>
                <a:hlinkClick r:id="rId3"/>
              </a:rPr>
              <a:t>Regulation </a:t>
            </a:r>
            <a:r>
              <a:rPr lang="en-US" sz="4000" dirty="0" err="1" smtClean="0">
                <a:latin typeface="Times New Roman" panose="02020603050405020304" pitchFamily="18" charset="0"/>
                <a:ea typeface="+mn-ea"/>
                <a:cs typeface="Times New Roman" panose="02020603050405020304" pitchFamily="18" charset="0"/>
                <a:hlinkClick r:id="rId3"/>
              </a:rPr>
              <a:t>Citator</a:t>
            </a:r>
            <a:r>
              <a:rPr lang="en-US" sz="4000" dirty="0" smtClean="0">
                <a:latin typeface="Times New Roman" panose="02020603050405020304" pitchFamily="18" charset="0"/>
                <a:ea typeface="+mn-ea"/>
                <a:cs typeface="Times New Roman" panose="02020603050405020304" pitchFamily="18" charset="0"/>
              </a:rPr>
              <a:t> assists in viewing historical rating criteria.</a:t>
            </a:r>
          </a:p>
          <a:p>
            <a:pPr marL="457200" lvl="1" indent="0" algn="ctr">
              <a:buNone/>
            </a:pPr>
            <a:endParaRPr lang="en-US" sz="4000" dirty="0">
              <a:latin typeface="Times New Roman" panose="02020603050405020304" pitchFamily="18" charset="0"/>
              <a:ea typeface="+mn-ea"/>
              <a:cs typeface="Times New Roman" panose="02020603050405020304" pitchFamily="18" charset="0"/>
            </a:endParaRPr>
          </a:p>
          <a:p>
            <a:pPr marL="457200" lvl="1" indent="0" algn="ctr">
              <a:buNone/>
            </a:pPr>
            <a:endParaRPr lang="en-US" sz="3600" dirty="0">
              <a:latin typeface="Times New Roman" panose="02020603050405020304" pitchFamily="18" charset="0"/>
              <a:ea typeface="+mn-ea"/>
              <a:cs typeface="Times New Roman" panose="02020603050405020304" pitchFamily="18" charset="0"/>
            </a:endParaRPr>
          </a:p>
        </p:txBody>
      </p:sp>
      <p:sp>
        <p:nvSpPr>
          <p:cNvPr id="2" name="Slide Number Placeholder 1"/>
          <p:cNvSpPr>
            <a:spLocks noGrp="1"/>
          </p:cNvSpPr>
          <p:nvPr>
            <p:ph type="sldNum" sz="quarter" idx="10"/>
          </p:nvPr>
        </p:nvSpPr>
        <p:spPr/>
        <p:txBody>
          <a:bodyPr/>
          <a:lstStyle/>
          <a:p>
            <a:fld id="{7C414AED-89CE-4A48-8B2B-1B3A5C68EA2A}" type="slidenum">
              <a:rPr lang="en-US" smtClean="0"/>
              <a:t>21</a:t>
            </a:fld>
            <a:endParaRPr lang="en-US"/>
          </a:p>
        </p:txBody>
      </p:sp>
    </p:spTree>
    <p:custDataLst>
      <p:tags r:id="rId1"/>
    </p:custDataLst>
    <p:extLst>
      <p:ext uri="{BB962C8B-B14F-4D97-AF65-F5344CB8AC3E}">
        <p14:creationId xmlns:p14="http://schemas.microsoft.com/office/powerpoint/2010/main" val="30199842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Practice &amp; evaluate</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22</a:t>
            </a:fld>
            <a:endParaRPr lang="en-US"/>
          </a:p>
        </p:txBody>
      </p:sp>
    </p:spTree>
    <p:extLst>
      <p:ext uri="{BB962C8B-B14F-4D97-AF65-F5344CB8AC3E}">
        <p14:creationId xmlns:p14="http://schemas.microsoft.com/office/powerpoint/2010/main" val="27337638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a:t>
            </a:r>
            <a:endParaRPr lang="en-US" dirty="0"/>
          </a:p>
        </p:txBody>
      </p:sp>
      <p:sp>
        <p:nvSpPr>
          <p:cNvPr id="3" name="Content Placeholder 2"/>
          <p:cNvSpPr>
            <a:spLocks noGrp="1"/>
          </p:cNvSpPr>
          <p:nvPr>
            <p:ph idx="1"/>
          </p:nvPr>
        </p:nvSpPr>
        <p:spPr/>
        <p:txBody>
          <a:bodyPr>
            <a:normAutofit/>
          </a:bodyPr>
          <a:lstStyle/>
          <a:p>
            <a:pPr marL="0" indent="0">
              <a:buNone/>
            </a:pPr>
            <a:r>
              <a:rPr lang="en-US" sz="2600" dirty="0"/>
              <a:t>Veteran was service connected for Graves’ disease since service (prior to </a:t>
            </a:r>
            <a:r>
              <a:rPr lang="en-US" sz="2600" dirty="0" smtClean="0"/>
              <a:t>the VASRD regulatory update effective December 10, 2017) </a:t>
            </a:r>
            <a:r>
              <a:rPr lang="en-US" sz="2600" dirty="0"/>
              <a:t>at 10% for continuous medication. Outpatient records, dated January </a:t>
            </a:r>
            <a:r>
              <a:rPr lang="en-US" sz="2600" dirty="0" smtClean="0"/>
              <a:t>2016, </a:t>
            </a:r>
            <a:r>
              <a:rPr lang="en-US" sz="2600" dirty="0"/>
              <a:t>show the Veteran is still on continuous medication and is being treated for constant diarrhea. Veteran submitted a claim </a:t>
            </a:r>
            <a:r>
              <a:rPr lang="en-US" sz="2600" dirty="0" smtClean="0"/>
              <a:t>for increase December 31, 2017. </a:t>
            </a:r>
            <a:r>
              <a:rPr lang="en-US" sz="2600" dirty="0"/>
              <a:t>DBQ shows Veteran warrants a 30% evaluation for </a:t>
            </a:r>
            <a:r>
              <a:rPr lang="en-US" sz="2600" dirty="0" smtClean="0"/>
              <a:t>alternating </a:t>
            </a:r>
            <a:r>
              <a:rPr lang="en-US" sz="2600" dirty="0"/>
              <a:t>diarrhea and constipation, with more or less constant abdominal distress. </a:t>
            </a:r>
          </a:p>
          <a:p>
            <a:pPr marL="457200" indent="-457200">
              <a:buAutoNum type="arabicPeriod"/>
            </a:pPr>
            <a:endParaRPr lang="en-US" sz="2600" dirty="0"/>
          </a:p>
          <a:p>
            <a:pPr marL="457200" indent="-457200">
              <a:buAutoNum type="arabicPeriod"/>
            </a:pPr>
            <a:r>
              <a:rPr lang="en-US" sz="2600" i="1" dirty="0"/>
              <a:t>What diagnostic code would be used to assign the correct evaluation under the new rating criteria?</a:t>
            </a:r>
          </a:p>
          <a:p>
            <a:pPr marL="0" indent="0">
              <a:buNone/>
            </a:pPr>
            <a:endParaRPr lang="en-US" sz="2400" dirty="0" smtClean="0"/>
          </a:p>
          <a:p>
            <a:pPr marL="457200" indent="-457200">
              <a:buAutoNum type="arabicPeriod"/>
            </a:pPr>
            <a:endParaRPr lang="en-US" sz="2400" dirty="0" smtClean="0"/>
          </a:p>
        </p:txBody>
      </p:sp>
      <p:sp>
        <p:nvSpPr>
          <p:cNvPr id="4" name="Slide Number Placeholder 3"/>
          <p:cNvSpPr>
            <a:spLocks noGrp="1"/>
          </p:cNvSpPr>
          <p:nvPr>
            <p:ph type="sldNum" sz="quarter" idx="10"/>
          </p:nvPr>
        </p:nvSpPr>
        <p:spPr/>
        <p:txBody>
          <a:bodyPr/>
          <a:lstStyle/>
          <a:p>
            <a:fld id="{7C414AED-89CE-4A48-8B2B-1B3A5C68EA2A}" type="slidenum">
              <a:rPr lang="en-US" smtClean="0"/>
              <a:t>23</a:t>
            </a:fld>
            <a:endParaRPr lang="en-US"/>
          </a:p>
        </p:txBody>
      </p:sp>
    </p:spTree>
    <p:extLst>
      <p:ext uri="{BB962C8B-B14F-4D97-AF65-F5344CB8AC3E}">
        <p14:creationId xmlns:p14="http://schemas.microsoft.com/office/powerpoint/2010/main" val="39989810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 Discussion</a:t>
            </a:r>
            <a:endParaRPr lang="en-US" dirty="0"/>
          </a:p>
        </p:txBody>
      </p:sp>
      <p:sp>
        <p:nvSpPr>
          <p:cNvPr id="3" name="Content Placeholder 2"/>
          <p:cNvSpPr>
            <a:spLocks noGrp="1"/>
          </p:cNvSpPr>
          <p:nvPr>
            <p:ph idx="1"/>
          </p:nvPr>
        </p:nvSpPr>
        <p:spPr>
          <a:xfrm>
            <a:off x="847165" y="1538514"/>
            <a:ext cx="10945906" cy="4818743"/>
          </a:xfrm>
        </p:spPr>
        <p:txBody>
          <a:bodyPr>
            <a:normAutofit fontScale="92500" lnSpcReduction="20000"/>
          </a:bodyPr>
          <a:lstStyle/>
          <a:p>
            <a:pPr marL="0" indent="0">
              <a:buNone/>
            </a:pPr>
            <a:r>
              <a:rPr lang="en-US" dirty="0"/>
              <a:t>Veteran was service connected for Graves’ disease since service (prior to regulatory update effective December 10, 2017) at 10% for continuous medication. Outpatient records, dated January 2016 show the Veteran is still on continuous medication and is being treated for </a:t>
            </a:r>
            <a:r>
              <a:rPr lang="en-US" dirty="0" smtClean="0"/>
              <a:t>constant diarrhea. </a:t>
            </a:r>
            <a:r>
              <a:rPr lang="en-US" dirty="0"/>
              <a:t>Veteran submitted a claim after the law change. DBQ shows Veteran warrants a </a:t>
            </a:r>
            <a:r>
              <a:rPr lang="en-US" dirty="0" smtClean="0"/>
              <a:t>30</a:t>
            </a:r>
            <a:r>
              <a:rPr lang="en-US" dirty="0"/>
              <a:t>% evaluation </a:t>
            </a:r>
            <a:r>
              <a:rPr lang="en-US" dirty="0" smtClean="0"/>
              <a:t>for alternating diarrhea and constipation, with more or less constant abdominal distress. </a:t>
            </a:r>
            <a:endParaRPr lang="en-US" dirty="0"/>
          </a:p>
          <a:p>
            <a:pPr marL="0" indent="0">
              <a:buNone/>
            </a:pPr>
            <a:endParaRPr lang="en-US" dirty="0"/>
          </a:p>
          <a:p>
            <a:pPr marL="0" indent="0">
              <a:buNone/>
            </a:pPr>
            <a:r>
              <a:rPr lang="en-US" i="1" dirty="0"/>
              <a:t>What diagnostic code would be used to assign the </a:t>
            </a:r>
            <a:r>
              <a:rPr lang="en-US" i="1" dirty="0" smtClean="0"/>
              <a:t>correct evaluation </a:t>
            </a:r>
            <a:r>
              <a:rPr lang="en-US" i="1" dirty="0"/>
              <a:t>under the new rating criteria?</a:t>
            </a:r>
          </a:p>
          <a:p>
            <a:pPr marL="0" indent="0">
              <a:buNone/>
            </a:pPr>
            <a:endParaRPr lang="en-US" dirty="0"/>
          </a:p>
          <a:p>
            <a:r>
              <a:rPr lang="en-US" b="1" dirty="0" smtClean="0"/>
              <a:t>7900-7319- diarrhea and constipation due to Graves’ disease (previously DC 7900) @ 30%</a:t>
            </a:r>
          </a:p>
        </p:txBody>
      </p:sp>
      <p:sp>
        <p:nvSpPr>
          <p:cNvPr id="4" name="Slide Number Placeholder 3"/>
          <p:cNvSpPr>
            <a:spLocks noGrp="1"/>
          </p:cNvSpPr>
          <p:nvPr>
            <p:ph type="sldNum" sz="quarter" idx="10"/>
          </p:nvPr>
        </p:nvSpPr>
        <p:spPr/>
        <p:txBody>
          <a:bodyPr/>
          <a:lstStyle/>
          <a:p>
            <a:fld id="{7C414AED-89CE-4A48-8B2B-1B3A5C68EA2A}" type="slidenum">
              <a:rPr lang="en-US" smtClean="0"/>
              <a:t>24</a:t>
            </a:fld>
            <a:endParaRPr lang="en-US"/>
          </a:p>
        </p:txBody>
      </p:sp>
    </p:spTree>
    <p:extLst>
      <p:ext uri="{BB962C8B-B14F-4D97-AF65-F5344CB8AC3E}">
        <p14:creationId xmlns:p14="http://schemas.microsoft.com/office/powerpoint/2010/main" val="151997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a:t>
            </a:r>
            <a:endParaRPr lang="en-US" dirty="0"/>
          </a:p>
        </p:txBody>
      </p:sp>
      <p:sp>
        <p:nvSpPr>
          <p:cNvPr id="3" name="Content Placeholder 2"/>
          <p:cNvSpPr>
            <a:spLocks noGrp="1"/>
          </p:cNvSpPr>
          <p:nvPr>
            <p:ph idx="1"/>
          </p:nvPr>
        </p:nvSpPr>
        <p:spPr/>
        <p:txBody>
          <a:bodyPr/>
          <a:lstStyle/>
          <a:p>
            <a:pPr marL="0" indent="0">
              <a:buNone/>
            </a:pPr>
            <a:r>
              <a:rPr lang="en-US" sz="2600" b="1" dirty="0"/>
              <a:t>Veteran was service connected for Graves’ disease </a:t>
            </a:r>
            <a:r>
              <a:rPr lang="en-US" sz="2600" b="1" dirty="0" smtClean="0"/>
              <a:t>at </a:t>
            </a:r>
            <a:r>
              <a:rPr lang="en-US" sz="2600" b="1" dirty="0"/>
              <a:t>10% </a:t>
            </a:r>
            <a:r>
              <a:rPr lang="en-US" sz="2600" b="1" dirty="0" smtClean="0"/>
              <a:t>for </a:t>
            </a:r>
            <a:r>
              <a:rPr lang="en-US" sz="2600" b="1" dirty="0"/>
              <a:t>continuous </a:t>
            </a:r>
            <a:r>
              <a:rPr lang="en-US" sz="2600" b="1" dirty="0" smtClean="0"/>
              <a:t>medication (</a:t>
            </a:r>
            <a:r>
              <a:rPr lang="en-US" sz="2600" b="1" dirty="0"/>
              <a:t>prior </a:t>
            </a:r>
            <a:r>
              <a:rPr lang="en-US" sz="2600" b="1" dirty="0" smtClean="0"/>
              <a:t>to VASRD regulatory update</a:t>
            </a:r>
            <a:r>
              <a:rPr lang="en-US" sz="2600" b="1" dirty="0" smtClean="0"/>
              <a:t>). </a:t>
            </a:r>
            <a:r>
              <a:rPr lang="en-US" sz="2600" b="1" dirty="0" smtClean="0"/>
              <a:t>Veteran </a:t>
            </a:r>
            <a:r>
              <a:rPr lang="en-US" sz="2600" b="1" dirty="0"/>
              <a:t>submitted a claim after the </a:t>
            </a:r>
            <a:r>
              <a:rPr lang="en-US" sz="2600" b="1" dirty="0" smtClean="0"/>
              <a:t>VASRD update. </a:t>
            </a:r>
            <a:r>
              <a:rPr lang="en-US" sz="2600" b="1" dirty="0"/>
              <a:t>DBQ shows </a:t>
            </a:r>
            <a:r>
              <a:rPr lang="en-US" sz="2600" b="1" dirty="0" smtClean="0"/>
              <a:t>Veteran is still prescribed medication with no other residuals.</a:t>
            </a:r>
          </a:p>
          <a:p>
            <a:endParaRPr lang="en-US" sz="2600" dirty="0"/>
          </a:p>
          <a:p>
            <a:pPr marL="457200" indent="-457200">
              <a:buAutoNum type="arabicPeriod"/>
            </a:pPr>
            <a:r>
              <a:rPr lang="en-US" sz="2600" i="1" dirty="0" smtClean="0"/>
              <a:t>What would the evaluation be under the new criteria? </a:t>
            </a:r>
          </a:p>
          <a:p>
            <a:pPr marL="457200" indent="-457200">
              <a:buAutoNum type="arabicPeriod"/>
            </a:pPr>
            <a:r>
              <a:rPr lang="en-US" sz="2600" i="1" dirty="0" smtClean="0"/>
              <a:t>Veteran is prescribed medication for control of Graves’ disease  with no other residuals,  is a reduction warranted?</a:t>
            </a:r>
          </a:p>
          <a:p>
            <a:pPr marL="457200" indent="-457200">
              <a:buAutoNum type="arabicPeriod"/>
            </a:pPr>
            <a:endParaRPr lang="en-US" sz="2400" i="1" dirty="0" smtClean="0"/>
          </a:p>
          <a:p>
            <a:pPr marL="457200" indent="-457200">
              <a:buAutoNum type="arabicPeriod"/>
            </a:pPr>
            <a:endParaRPr lang="en-US" sz="2400"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25</a:t>
            </a:fld>
            <a:endParaRPr lang="en-US"/>
          </a:p>
        </p:txBody>
      </p:sp>
    </p:spTree>
    <p:extLst>
      <p:ext uri="{BB962C8B-B14F-4D97-AF65-F5344CB8AC3E}">
        <p14:creationId xmlns:p14="http://schemas.microsoft.com/office/powerpoint/2010/main" val="5362591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 Discussion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3200" dirty="0"/>
              <a:t>Veteran was service connected for Graves’ disease at 10% for continuous medication (prior to </a:t>
            </a:r>
            <a:r>
              <a:rPr lang="en-US" sz="3200" dirty="0" smtClean="0"/>
              <a:t>VASRD regulatory </a:t>
            </a:r>
            <a:r>
              <a:rPr lang="en-US" sz="3200" dirty="0"/>
              <a:t>update) . Veteran submitted a claim after the VASRD update. DBQ shows Veteran is still prescribed medication with no other residuals.</a:t>
            </a:r>
          </a:p>
          <a:p>
            <a:endParaRPr lang="en-US" dirty="0"/>
          </a:p>
          <a:p>
            <a:pPr marL="514350" indent="-514350">
              <a:buFont typeface="+mj-lt"/>
              <a:buAutoNum type="arabicPeriod"/>
            </a:pPr>
            <a:r>
              <a:rPr lang="en-US" i="1" dirty="0"/>
              <a:t>What would the evaluation be under the new criteria? </a:t>
            </a:r>
            <a:endParaRPr lang="en-US" i="1" dirty="0" smtClean="0"/>
          </a:p>
          <a:p>
            <a:pPr marL="0" indent="0">
              <a:buNone/>
            </a:pPr>
            <a:r>
              <a:rPr lang="en-US" i="1" dirty="0"/>
              <a:t> </a:t>
            </a:r>
            <a:r>
              <a:rPr lang="en-US" i="1" dirty="0" smtClean="0"/>
              <a:t>   	</a:t>
            </a:r>
            <a:r>
              <a:rPr lang="en-US" b="1" dirty="0" smtClean="0"/>
              <a:t>0%</a:t>
            </a:r>
            <a:endParaRPr lang="en-US" b="1" dirty="0"/>
          </a:p>
          <a:p>
            <a:pPr marL="514350" indent="-514350">
              <a:buFont typeface="+mj-lt"/>
              <a:buAutoNum type="arabicPeriod" startAt="2"/>
            </a:pPr>
            <a:r>
              <a:rPr lang="en-US" i="1" dirty="0"/>
              <a:t>Veteran is prescribed medication for control of Graves’ disease  with no other residuals,  is a reduction warranted</a:t>
            </a:r>
            <a:r>
              <a:rPr lang="en-US" i="1" dirty="0" smtClean="0"/>
              <a:t>?</a:t>
            </a:r>
          </a:p>
          <a:p>
            <a:pPr marL="0" indent="0">
              <a:buNone/>
            </a:pPr>
            <a:r>
              <a:rPr lang="en-US" i="1" dirty="0"/>
              <a:t>	</a:t>
            </a:r>
            <a:r>
              <a:rPr lang="en-US" b="1" dirty="0" smtClean="0"/>
              <a:t>NO!</a:t>
            </a:r>
            <a:endParaRPr lang="en-US" b="1"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26</a:t>
            </a:fld>
            <a:endParaRPr lang="en-US"/>
          </a:p>
        </p:txBody>
      </p:sp>
    </p:spTree>
    <p:extLst>
      <p:ext uri="{BB962C8B-B14F-4D97-AF65-F5344CB8AC3E}">
        <p14:creationId xmlns:p14="http://schemas.microsoft.com/office/powerpoint/2010/main" val="39466276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a:t>
            </a:r>
            <a:endParaRPr lang="en-US" dirty="0"/>
          </a:p>
        </p:txBody>
      </p:sp>
      <p:sp>
        <p:nvSpPr>
          <p:cNvPr id="3" name="Content Placeholder 2"/>
          <p:cNvSpPr>
            <a:spLocks noGrp="1"/>
          </p:cNvSpPr>
          <p:nvPr>
            <p:ph idx="1"/>
          </p:nvPr>
        </p:nvSpPr>
        <p:spPr/>
        <p:txBody>
          <a:bodyPr/>
          <a:lstStyle/>
          <a:p>
            <a:pPr marL="0" indent="0">
              <a:buNone/>
            </a:pPr>
            <a:r>
              <a:rPr lang="en-US" sz="3200" dirty="0" smtClean="0"/>
              <a:t>Veteran was diagnosed with thyroid enlargement, toxic on </a:t>
            </a:r>
            <a:r>
              <a:rPr lang="en-US" sz="3200" dirty="0" smtClean="0"/>
              <a:t>08/19/17. Veteran </a:t>
            </a:r>
            <a:r>
              <a:rPr lang="en-US" sz="3200" dirty="0" smtClean="0"/>
              <a:t>files a claim for initial service </a:t>
            </a:r>
            <a:r>
              <a:rPr lang="en-US" sz="3200" dirty="0"/>
              <a:t>connection on 01/02/2018 </a:t>
            </a:r>
            <a:r>
              <a:rPr lang="en-US" sz="3200" dirty="0" smtClean="0"/>
              <a:t>after the regulatory </a:t>
            </a:r>
            <a:r>
              <a:rPr lang="en-US" sz="3200" dirty="0" smtClean="0"/>
              <a:t>change. Veteran </a:t>
            </a:r>
            <a:r>
              <a:rPr lang="en-US" sz="3200" dirty="0" smtClean="0"/>
              <a:t>was discharged on </a:t>
            </a:r>
            <a:r>
              <a:rPr lang="en-US" sz="3200" dirty="0" smtClean="0"/>
              <a:t>10/30/17. Claim </a:t>
            </a:r>
            <a:r>
              <a:rPr lang="en-US" sz="3200" dirty="0" smtClean="0"/>
              <a:t>is marked RFD on 01/10/18.</a:t>
            </a:r>
          </a:p>
          <a:p>
            <a:pPr marL="0" indent="0">
              <a:buNone/>
            </a:pPr>
            <a:endParaRPr lang="en-US" dirty="0"/>
          </a:p>
          <a:p>
            <a:pPr marL="514350" indent="-514350">
              <a:buAutoNum type="arabicPeriod"/>
            </a:pPr>
            <a:r>
              <a:rPr lang="en-US" i="1" dirty="0" smtClean="0"/>
              <a:t>What initial evaluation would you assign?</a:t>
            </a:r>
          </a:p>
          <a:p>
            <a:pPr marL="514350" indent="-514350">
              <a:buAutoNum type="arabicPeriod"/>
            </a:pPr>
            <a:r>
              <a:rPr lang="en-US" i="1" dirty="0" smtClean="0"/>
              <a:t>Would you establish an EP </a:t>
            </a:r>
            <a:r>
              <a:rPr lang="en-US" i="1" dirty="0" smtClean="0"/>
              <a:t>310? If </a:t>
            </a:r>
            <a:r>
              <a:rPr lang="en-US" i="1" dirty="0" smtClean="0"/>
              <a:t>so, when?</a:t>
            </a:r>
          </a:p>
          <a:p>
            <a:pPr marL="514350" indent="-514350">
              <a:buAutoNum type="arabicPeriod"/>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27</a:t>
            </a:fld>
            <a:endParaRPr lang="en-US"/>
          </a:p>
        </p:txBody>
      </p:sp>
    </p:spTree>
    <p:extLst>
      <p:ext uri="{BB962C8B-B14F-4D97-AF65-F5344CB8AC3E}">
        <p14:creationId xmlns:p14="http://schemas.microsoft.com/office/powerpoint/2010/main" val="1227548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Discussion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200" dirty="0"/>
              <a:t>Veteran was diagnosed with thyroid enlargement, toxic on 08/19/17. </a:t>
            </a:r>
            <a:r>
              <a:rPr lang="en-US" sz="3200" dirty="0" smtClean="0"/>
              <a:t>Veteran </a:t>
            </a:r>
            <a:r>
              <a:rPr lang="en-US" sz="3200" dirty="0"/>
              <a:t>files a claim for initial service connection on 01/02/2018 after the regulatory </a:t>
            </a:r>
            <a:r>
              <a:rPr lang="en-US" sz="3200" dirty="0" smtClean="0"/>
              <a:t>change. Veteran </a:t>
            </a:r>
            <a:r>
              <a:rPr lang="en-US" sz="3200" dirty="0"/>
              <a:t>was discharged on 10/30/17. </a:t>
            </a:r>
            <a:r>
              <a:rPr lang="en-US" sz="3200" dirty="0" smtClean="0"/>
              <a:t>Claim </a:t>
            </a:r>
            <a:r>
              <a:rPr lang="en-US" sz="3200" dirty="0"/>
              <a:t>is marked RFD on 01/10/18.</a:t>
            </a:r>
          </a:p>
          <a:p>
            <a:pPr marL="0" indent="0">
              <a:buNone/>
            </a:pPr>
            <a:endParaRPr lang="en-US" i="1" dirty="0"/>
          </a:p>
          <a:p>
            <a:pPr marL="514350" indent="-514350">
              <a:buFont typeface="+mj-lt"/>
              <a:buAutoNum type="arabicPeriod"/>
            </a:pPr>
            <a:r>
              <a:rPr lang="en-US" i="1" dirty="0"/>
              <a:t>What initial evaluation would you assign</a:t>
            </a:r>
            <a:r>
              <a:rPr lang="en-US" i="1" dirty="0" smtClean="0"/>
              <a:t>?</a:t>
            </a:r>
          </a:p>
          <a:p>
            <a:pPr marL="0" indent="0">
              <a:buNone/>
            </a:pPr>
            <a:r>
              <a:rPr lang="en-US" i="1" dirty="0"/>
              <a:t>	</a:t>
            </a:r>
            <a:r>
              <a:rPr lang="en-US" b="1" dirty="0"/>
              <a:t>3</a:t>
            </a:r>
            <a:r>
              <a:rPr lang="en-US" b="1" dirty="0" smtClean="0"/>
              <a:t>0%</a:t>
            </a:r>
            <a:endParaRPr lang="en-US" b="1" dirty="0"/>
          </a:p>
          <a:p>
            <a:pPr marL="0" indent="0">
              <a:buNone/>
            </a:pPr>
            <a:r>
              <a:rPr lang="en-US" i="1" dirty="0" smtClean="0"/>
              <a:t>2.  Would </a:t>
            </a:r>
            <a:r>
              <a:rPr lang="en-US" i="1" dirty="0"/>
              <a:t>you establish an EP </a:t>
            </a:r>
            <a:r>
              <a:rPr lang="en-US" i="1" dirty="0" smtClean="0"/>
              <a:t>310? If </a:t>
            </a:r>
            <a:r>
              <a:rPr lang="en-US" i="1" dirty="0"/>
              <a:t>so, when?</a:t>
            </a:r>
          </a:p>
          <a:p>
            <a:pPr marL="0" indent="0">
              <a:buNone/>
            </a:pPr>
            <a:r>
              <a:rPr lang="en-US" i="1" dirty="0"/>
              <a:t>	</a:t>
            </a:r>
            <a:r>
              <a:rPr lang="en-US" b="1" dirty="0" smtClean="0"/>
              <a:t>Yes! 6 </a:t>
            </a:r>
            <a:r>
              <a:rPr lang="en-US" b="1" dirty="0" smtClean="0"/>
              <a:t>months after the initial diagnosis (02/2018)</a:t>
            </a:r>
            <a:endParaRPr lang="en-US" i="1"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28</a:t>
            </a:fld>
            <a:endParaRPr lang="en-US"/>
          </a:p>
        </p:txBody>
      </p:sp>
    </p:spTree>
    <p:extLst>
      <p:ext uri="{BB962C8B-B14F-4D97-AF65-F5344CB8AC3E}">
        <p14:creationId xmlns:p14="http://schemas.microsoft.com/office/powerpoint/2010/main" val="36293444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7165" y="2380343"/>
            <a:ext cx="10945906" cy="3671208"/>
          </a:xfrm>
        </p:spPr>
        <p:txBody>
          <a:bodyPr>
            <a:normAutofit/>
          </a:bodyPr>
          <a:lstStyle/>
          <a:p>
            <a:pPr marL="0" indent="0" algn="ctr">
              <a:buNone/>
            </a:pPr>
            <a:r>
              <a:rPr lang="en-US" sz="4800" b="1" dirty="0" smtClean="0"/>
              <a:t>Remember the endocrine </a:t>
            </a:r>
          </a:p>
          <a:p>
            <a:pPr marL="0" indent="0" algn="ctr">
              <a:buNone/>
            </a:pPr>
            <a:r>
              <a:rPr lang="en-US" sz="4800" b="1" dirty="0" smtClean="0"/>
              <a:t>rating schedule change effective</a:t>
            </a:r>
            <a:r>
              <a:rPr lang="en-US" sz="4800" b="1" dirty="0"/>
              <a:t/>
            </a:r>
            <a:br>
              <a:rPr lang="en-US" sz="4800" b="1" dirty="0"/>
            </a:br>
            <a:r>
              <a:rPr lang="en-US" sz="4800" b="1" dirty="0" smtClean="0">
                <a:ln>
                  <a:solidFill>
                    <a:srgbClr val="C00000"/>
                  </a:solidFill>
                </a:ln>
              </a:rPr>
              <a:t>December 10, 2017</a:t>
            </a:r>
            <a:r>
              <a:rPr lang="en-US" sz="4800" b="1" dirty="0" smtClean="0"/>
              <a:t>.</a:t>
            </a:r>
          </a:p>
          <a:p>
            <a:pPr marL="0" indent="0" algn="ctr">
              <a:buNone/>
            </a:pPr>
            <a:endParaRPr lang="en-US" sz="4800" b="1" dirty="0"/>
          </a:p>
        </p:txBody>
      </p:sp>
      <p:sp>
        <p:nvSpPr>
          <p:cNvPr id="4" name="Slide Number Placeholder 3"/>
          <p:cNvSpPr>
            <a:spLocks noGrp="1"/>
          </p:cNvSpPr>
          <p:nvPr>
            <p:ph type="sldNum" sz="quarter" idx="10"/>
          </p:nvPr>
        </p:nvSpPr>
        <p:spPr/>
        <p:txBody>
          <a:bodyPr/>
          <a:lstStyle/>
          <a:p>
            <a:fld id="{7C414AED-89CE-4A48-8B2B-1B3A5C68EA2A}" type="slidenum">
              <a:rPr lang="en-US" smtClean="0"/>
              <a:t>29</a:t>
            </a:fld>
            <a:endParaRPr lang="en-US"/>
          </a:p>
        </p:txBody>
      </p:sp>
    </p:spTree>
    <p:extLst>
      <p:ext uri="{BB962C8B-B14F-4D97-AF65-F5344CB8AC3E}">
        <p14:creationId xmlns:p14="http://schemas.microsoft.com/office/powerpoint/2010/main" val="1418702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References</a:t>
            </a:r>
            <a:endParaRPr lang="en-US" dirty="0"/>
          </a:p>
        </p:txBody>
      </p:sp>
      <p:sp>
        <p:nvSpPr>
          <p:cNvPr id="3" name="Content Placeholder 2"/>
          <p:cNvSpPr>
            <a:spLocks noGrp="1"/>
          </p:cNvSpPr>
          <p:nvPr>
            <p:ph idx="1"/>
          </p:nvPr>
        </p:nvSpPr>
        <p:spPr/>
        <p:txBody>
          <a:bodyPr>
            <a:normAutofit/>
          </a:bodyPr>
          <a:lstStyle/>
          <a:p>
            <a:pPr lvl="0">
              <a:buFont typeface="Arial" panose="020B0604020202020204" pitchFamily="34" charset="0"/>
              <a:buChar char="•"/>
            </a:pPr>
            <a:r>
              <a:rPr lang="en-US" u="sng" dirty="0" smtClean="0">
                <a:solidFill>
                  <a:schemeClr val="tx1"/>
                </a:solidFill>
                <a:hlinkClick r:id="rId2"/>
              </a:rPr>
              <a:t>38 CFR 4.119 Schedule of Ratings – Endocrine Conditions</a:t>
            </a:r>
            <a:endParaRPr lang="en-US" u="sng" dirty="0" smtClean="0">
              <a:solidFill>
                <a:schemeClr val="tx1"/>
              </a:solidFill>
            </a:endParaRPr>
          </a:p>
          <a:p>
            <a:pPr lvl="0">
              <a:buFont typeface="Arial" panose="020B0604020202020204" pitchFamily="34" charset="0"/>
              <a:buChar char="•"/>
            </a:pPr>
            <a:r>
              <a:rPr lang="en-US" u="sng" dirty="0" smtClean="0">
                <a:solidFill>
                  <a:schemeClr val="tx1"/>
                </a:solidFill>
                <a:hlinkClick r:id="rId3"/>
              </a:rPr>
              <a:t>38 CFR 3.951(a) Preservation of Disability Ratings</a:t>
            </a:r>
            <a:endParaRPr lang="en-US" u="sng" dirty="0" smtClean="0">
              <a:solidFill>
                <a:schemeClr val="tx1"/>
              </a:solidFill>
            </a:endParaRPr>
          </a:p>
          <a:p>
            <a:pPr lvl="0">
              <a:buFont typeface="Arial" panose="020B0604020202020204" pitchFamily="34" charset="0"/>
              <a:buChar char="•"/>
            </a:pPr>
            <a:r>
              <a:rPr lang="en-US" dirty="0" smtClean="0">
                <a:solidFill>
                  <a:schemeClr val="tx1"/>
                </a:solidFill>
                <a:hlinkClick r:id="rId4"/>
              </a:rPr>
              <a:t>38 CFR 3.307 - Presumptive service connection for chronic, tropical, or prisoner-of-war related disease...</a:t>
            </a:r>
            <a:r>
              <a:rPr lang="en-US" dirty="0" smtClean="0">
                <a:solidFill>
                  <a:schemeClr val="tx1"/>
                </a:solidFill>
              </a:rPr>
              <a:t> </a:t>
            </a:r>
          </a:p>
          <a:p>
            <a:pPr lvl="0">
              <a:buFont typeface="Arial" panose="020B0604020202020204" pitchFamily="34" charset="0"/>
              <a:buChar char="•"/>
            </a:pPr>
            <a:r>
              <a:rPr lang="en-US" dirty="0" smtClean="0">
                <a:solidFill>
                  <a:schemeClr val="tx1"/>
                </a:solidFill>
                <a:hlinkClick r:id="rId4"/>
              </a:rPr>
              <a:t>38 CFR 3.309 – Disease subject to presumptive service connection</a:t>
            </a:r>
            <a:endParaRPr lang="en-US" dirty="0">
              <a:solidFill>
                <a:schemeClr val="tx1"/>
              </a:solidFill>
            </a:endParaRPr>
          </a:p>
          <a:p>
            <a:pPr lvl="0">
              <a:buFont typeface="Arial" panose="020B0604020202020204" pitchFamily="34" charset="0"/>
              <a:buChar char="•"/>
            </a:pPr>
            <a:r>
              <a:rPr lang="en-US" u="sng" dirty="0">
                <a:solidFill>
                  <a:schemeClr val="tx1"/>
                </a:solidFill>
                <a:hlinkClick r:id="rId5"/>
              </a:rPr>
              <a:t>M21-1 Part III, Subpart iv, Chapter 4, Section </a:t>
            </a:r>
            <a:r>
              <a:rPr lang="en-US" u="sng" dirty="0" smtClean="0">
                <a:solidFill>
                  <a:schemeClr val="tx1"/>
                </a:solidFill>
                <a:hlinkClick r:id="rId5"/>
              </a:rPr>
              <a:t>F </a:t>
            </a:r>
            <a:r>
              <a:rPr lang="en-US" u="sng" dirty="0">
                <a:solidFill>
                  <a:schemeClr val="tx1"/>
                </a:solidFill>
                <a:hlinkClick r:id="rId5"/>
              </a:rPr>
              <a:t>– </a:t>
            </a:r>
            <a:r>
              <a:rPr lang="en-US" u="sng" dirty="0" smtClean="0">
                <a:solidFill>
                  <a:schemeClr val="tx1"/>
                </a:solidFill>
                <a:hlinkClick r:id="rId5"/>
              </a:rPr>
              <a:t>Endocrine Conditions</a:t>
            </a:r>
            <a:endParaRPr lang="en-US" u="sng" dirty="0" smtClean="0">
              <a:solidFill>
                <a:schemeClr val="tx1"/>
              </a:solidFill>
            </a:endParaRPr>
          </a:p>
          <a:p>
            <a:pPr lvl="0">
              <a:buFont typeface="Arial" panose="020B0604020202020204" pitchFamily="34" charset="0"/>
              <a:buChar char="•"/>
            </a:pPr>
            <a:r>
              <a:rPr lang="en-US" u="sng" dirty="0" smtClean="0">
                <a:solidFill>
                  <a:schemeClr val="tx1"/>
                </a:solidFill>
                <a:hlinkClick r:id="rId6"/>
              </a:rPr>
              <a:t>M21-1 Part III, Subpart iv, Chapter 5, Section C, Topic 7 – Determining Effective Dates Based on New Guidance</a:t>
            </a:r>
            <a:endParaRPr lang="en-US" dirty="0">
              <a:solidFill>
                <a:schemeClr val="tx1"/>
              </a:solidFill>
            </a:endParaRPr>
          </a:p>
          <a:p>
            <a:pPr marL="0" lv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a:t>
            </a:fld>
            <a:endParaRPr lang="en-US"/>
          </a:p>
        </p:txBody>
      </p:sp>
    </p:spTree>
    <p:extLst>
      <p:ext uri="{BB962C8B-B14F-4D97-AF65-F5344CB8AC3E}">
        <p14:creationId xmlns:p14="http://schemas.microsoft.com/office/powerpoint/2010/main" val="8628267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400" dirty="0" smtClean="0"/>
              <a:t>Scenario 4</a:t>
            </a:r>
            <a:endParaRPr lang="en-US" sz="4400" dirty="0"/>
          </a:p>
        </p:txBody>
      </p:sp>
      <p:sp>
        <p:nvSpPr>
          <p:cNvPr id="6" name="Content Placeholder 5"/>
          <p:cNvSpPr>
            <a:spLocks noGrp="1"/>
          </p:cNvSpPr>
          <p:nvPr>
            <p:ph idx="1"/>
          </p:nvPr>
        </p:nvSpPr>
        <p:spPr/>
        <p:txBody>
          <a:bodyPr/>
          <a:lstStyle/>
          <a:p>
            <a:pPr marL="0" indent="0">
              <a:buNone/>
            </a:pPr>
            <a:r>
              <a:rPr lang="en-US" dirty="0"/>
              <a:t>Veteran submits a claim for increase October 20, 2017. Medical evidence from an exam dated April 15, 2017, was submitted with the claim and shows that criteria for increased evaluation under the new criteria were met. The evidence does not support an increased evaluation under historical criteria.</a:t>
            </a:r>
          </a:p>
          <a:p>
            <a:pPr>
              <a:buFontTx/>
              <a:buChar char="-"/>
            </a:pPr>
            <a:endParaRPr lang="en-US" dirty="0"/>
          </a:p>
          <a:p>
            <a:pPr marL="0" indent="0">
              <a:buNone/>
            </a:pPr>
            <a:r>
              <a:rPr lang="en-US" b="1" dirty="0"/>
              <a:t>What is the correct effective date for the increased evaluation?</a:t>
            </a:r>
          </a:p>
          <a:p>
            <a:pPr>
              <a:buFontTx/>
              <a:buChar char="-"/>
            </a:pPr>
            <a:endParaRPr lang="en-US" dirty="0"/>
          </a:p>
          <a:p>
            <a:pPr>
              <a:buFontTx/>
              <a:buChar char="-"/>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30</a:t>
            </a:fld>
            <a:endParaRPr lang="en-US"/>
          </a:p>
        </p:txBody>
      </p:sp>
    </p:spTree>
    <p:extLst>
      <p:ext uri="{BB962C8B-B14F-4D97-AF65-F5344CB8AC3E}">
        <p14:creationId xmlns:p14="http://schemas.microsoft.com/office/powerpoint/2010/main" val="26183653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400" dirty="0" smtClean="0"/>
              <a:t>Scenario 4: Effective dates discussion</a:t>
            </a:r>
            <a:endParaRPr lang="en-US" sz="4400" dirty="0"/>
          </a:p>
        </p:txBody>
      </p:sp>
      <p:sp>
        <p:nvSpPr>
          <p:cNvPr id="6" name="Content Placeholder 5"/>
          <p:cNvSpPr>
            <a:spLocks noGrp="1"/>
          </p:cNvSpPr>
          <p:nvPr>
            <p:ph idx="1"/>
          </p:nvPr>
        </p:nvSpPr>
        <p:spPr/>
        <p:txBody>
          <a:bodyPr/>
          <a:lstStyle/>
          <a:p>
            <a:pPr marL="0" indent="0">
              <a:buNone/>
            </a:pPr>
            <a:r>
              <a:rPr lang="en-US" dirty="0"/>
              <a:t>Veteran submits a claim for increase October 20, 2017. Medical evidence from an exam dated April 15, 2017, was submitted with the claim and shows that criteria for increased evaluation under the new criteria were met. The evidence does not support an increased evaluation under historical criteria.</a:t>
            </a:r>
          </a:p>
          <a:p>
            <a:pPr>
              <a:buFontTx/>
              <a:buChar char="-"/>
            </a:pPr>
            <a:endParaRPr lang="en-US" dirty="0"/>
          </a:p>
          <a:p>
            <a:pPr marL="0" indent="0">
              <a:buNone/>
            </a:pPr>
            <a:r>
              <a:rPr lang="en-US" b="1" dirty="0"/>
              <a:t>What is the correct effective date for the increased evaluation?</a:t>
            </a:r>
          </a:p>
          <a:p>
            <a:pPr marL="0" indent="0">
              <a:buNone/>
            </a:pPr>
            <a:r>
              <a:rPr lang="en-US" dirty="0" smtClean="0"/>
              <a:t>December </a:t>
            </a:r>
            <a:r>
              <a:rPr lang="en-US" dirty="0"/>
              <a:t>10, 2017, the effective date of the regulatory VASRD change</a:t>
            </a:r>
          </a:p>
          <a:p>
            <a:pPr>
              <a:buFontTx/>
              <a:buChar char="-"/>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31</a:t>
            </a:fld>
            <a:endParaRPr lang="en-US"/>
          </a:p>
        </p:txBody>
      </p:sp>
    </p:spTree>
    <p:extLst>
      <p:ext uri="{BB962C8B-B14F-4D97-AF65-F5344CB8AC3E}">
        <p14:creationId xmlns:p14="http://schemas.microsoft.com/office/powerpoint/2010/main" val="38387945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400" dirty="0" smtClean="0"/>
              <a:t>Scenario 5</a:t>
            </a:r>
            <a:endParaRPr lang="en-US" sz="4400" dirty="0"/>
          </a:p>
        </p:txBody>
      </p:sp>
      <p:sp>
        <p:nvSpPr>
          <p:cNvPr id="6" name="Content Placeholder 5"/>
          <p:cNvSpPr>
            <a:spLocks noGrp="1"/>
          </p:cNvSpPr>
          <p:nvPr>
            <p:ph idx="1"/>
          </p:nvPr>
        </p:nvSpPr>
        <p:spPr/>
        <p:txBody>
          <a:bodyPr/>
          <a:lstStyle/>
          <a:p>
            <a:pPr marL="0" indent="0">
              <a:buNone/>
            </a:pPr>
            <a:r>
              <a:rPr lang="en-US" dirty="0"/>
              <a:t>A Veteran submits a new claim for service connection on August 3, 2019. Medical evidence is submitted with the claim showing the condition was diagnosed and met criteria from March 3, 2016.  </a:t>
            </a:r>
          </a:p>
          <a:p>
            <a:pPr>
              <a:buFontTx/>
              <a:buChar char="-"/>
            </a:pPr>
            <a:endParaRPr lang="en-US" dirty="0"/>
          </a:p>
          <a:p>
            <a:pPr marL="0" indent="0">
              <a:buNone/>
            </a:pPr>
            <a:r>
              <a:rPr lang="en-US" b="1" dirty="0"/>
              <a:t>What is the correct effective date? </a:t>
            </a:r>
          </a:p>
          <a:p>
            <a:pPr>
              <a:buFontTx/>
              <a:buChar char="-"/>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32</a:t>
            </a:fld>
            <a:endParaRPr lang="en-US"/>
          </a:p>
        </p:txBody>
      </p:sp>
    </p:spTree>
    <p:extLst>
      <p:ext uri="{BB962C8B-B14F-4D97-AF65-F5344CB8AC3E}">
        <p14:creationId xmlns:p14="http://schemas.microsoft.com/office/powerpoint/2010/main" val="77822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Scenario 5: Effective date discussion</a:t>
            </a:r>
            <a:endParaRPr lang="en-US" sz="4400" dirty="0"/>
          </a:p>
        </p:txBody>
      </p:sp>
      <p:sp>
        <p:nvSpPr>
          <p:cNvPr id="3" name="Content Placeholder 2"/>
          <p:cNvSpPr>
            <a:spLocks noGrp="1"/>
          </p:cNvSpPr>
          <p:nvPr>
            <p:ph idx="1"/>
          </p:nvPr>
        </p:nvSpPr>
        <p:spPr/>
        <p:txBody>
          <a:bodyPr/>
          <a:lstStyle/>
          <a:p>
            <a:pPr marL="0" indent="0">
              <a:buNone/>
            </a:pPr>
            <a:r>
              <a:rPr lang="en-US" dirty="0"/>
              <a:t>A Veteran submits a new claim for service connection on August 3, 2019. Medical evidence is submitted with the claim showing the condition was diagnosed and </a:t>
            </a:r>
            <a:r>
              <a:rPr lang="en-US" dirty="0" smtClean="0"/>
              <a:t>met the new VASRD criteria from </a:t>
            </a:r>
            <a:r>
              <a:rPr lang="en-US" dirty="0"/>
              <a:t>March 3, 2016.  </a:t>
            </a:r>
          </a:p>
          <a:p>
            <a:endParaRPr lang="en-US" dirty="0"/>
          </a:p>
          <a:p>
            <a:pPr marL="0" indent="0">
              <a:buNone/>
            </a:pPr>
            <a:r>
              <a:rPr lang="en-US" b="1" dirty="0"/>
              <a:t>What is the correct effective date? </a:t>
            </a:r>
          </a:p>
          <a:p>
            <a:r>
              <a:rPr lang="en-US" dirty="0"/>
              <a:t>August 3, 2019, the date of claim</a:t>
            </a:r>
          </a:p>
        </p:txBody>
      </p:sp>
      <p:sp>
        <p:nvSpPr>
          <p:cNvPr id="4" name="Slide Number Placeholder 3"/>
          <p:cNvSpPr>
            <a:spLocks noGrp="1"/>
          </p:cNvSpPr>
          <p:nvPr>
            <p:ph type="sldNum" sz="quarter" idx="10"/>
          </p:nvPr>
        </p:nvSpPr>
        <p:spPr/>
        <p:txBody>
          <a:bodyPr/>
          <a:lstStyle/>
          <a:p>
            <a:fld id="{7C414AED-89CE-4A48-8B2B-1B3A5C68EA2A}" type="slidenum">
              <a:rPr lang="en-US" smtClean="0"/>
              <a:t>33</a:t>
            </a:fld>
            <a:endParaRPr lang="en-US"/>
          </a:p>
        </p:txBody>
      </p:sp>
    </p:spTree>
    <p:extLst>
      <p:ext uri="{BB962C8B-B14F-4D97-AF65-F5344CB8AC3E}">
        <p14:creationId xmlns:p14="http://schemas.microsoft.com/office/powerpoint/2010/main" val="16417970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452914" y="5526315"/>
            <a:ext cx="7315200" cy="566738"/>
          </a:xfrm>
        </p:spPr>
        <p:txBody>
          <a:bodyPr/>
          <a:lstStyle/>
          <a:p>
            <a:pPr algn="ctr"/>
            <a:r>
              <a:rPr lang="en-US" sz="3600" dirty="0" smtClean="0"/>
              <a:t>Questions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34</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6452" y="1465718"/>
            <a:ext cx="4048125" cy="3781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2465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98600" y="1841501"/>
            <a:ext cx="7759700" cy="1362075"/>
          </a:xfrm>
        </p:spPr>
        <p:txBody>
          <a:bodyPr/>
          <a:lstStyle/>
          <a:p>
            <a:r>
              <a:rPr lang="en-US" dirty="0" smtClean="0"/>
              <a:t>Review of Endocrine rating schedule</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4</a:t>
            </a:fld>
            <a:endParaRPr lang="en-US"/>
          </a:p>
        </p:txBody>
      </p:sp>
      <p:sp>
        <p:nvSpPr>
          <p:cNvPr id="6" name="Content Placeholder 2"/>
          <p:cNvSpPr txBox="1">
            <a:spLocks/>
          </p:cNvSpPr>
          <p:nvPr/>
        </p:nvSpPr>
        <p:spPr bwMode="auto">
          <a:xfrm>
            <a:off x="1574801" y="3378200"/>
            <a:ext cx="10477500" cy="294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normAutofit/>
          </a:bodyPr>
          <a:lstStyle>
            <a:lvl1pPr marL="0" indent="0" algn="l" rtl="0" eaLnBrk="1" fontAlgn="base" hangingPunct="1">
              <a:spcBef>
                <a:spcPct val="20000"/>
              </a:spcBef>
              <a:spcAft>
                <a:spcPct val="0"/>
              </a:spcAft>
              <a:buClr>
                <a:schemeClr val="accent6">
                  <a:lumMod val="75000"/>
                </a:schemeClr>
              </a:buClr>
              <a:buFont typeface="Wingdings" panose="05000000000000000000" pitchFamily="2" charset="2"/>
              <a:buNone/>
              <a:defRPr sz="2000">
                <a:solidFill>
                  <a:srgbClr val="1D3275"/>
                </a:solidFill>
                <a:latin typeface="Times New Roman" panose="02020603050405020304" pitchFamily="18" charset="0"/>
                <a:ea typeface="+mn-ea"/>
                <a:cs typeface="Times New Roman" panose="02020603050405020304" pitchFamily="18" charset="0"/>
              </a:defRPr>
            </a:lvl1pPr>
            <a:lvl2pPr marL="457200" indent="0" algn="l" rtl="0" eaLnBrk="1" fontAlgn="base" hangingPunct="1">
              <a:spcBef>
                <a:spcPct val="20000"/>
              </a:spcBef>
              <a:spcAft>
                <a:spcPct val="0"/>
              </a:spcAft>
              <a:buNone/>
              <a:defRPr sz="1800">
                <a:solidFill>
                  <a:srgbClr val="1D3275"/>
                </a:solidFill>
                <a:latin typeface="+mn-lt"/>
              </a:defRPr>
            </a:lvl2pPr>
            <a:lvl3pPr marL="914400" indent="0" algn="l" rtl="0" eaLnBrk="1" fontAlgn="base" hangingPunct="1">
              <a:spcBef>
                <a:spcPct val="20000"/>
              </a:spcBef>
              <a:spcAft>
                <a:spcPct val="0"/>
              </a:spcAft>
              <a:buClr>
                <a:srgbClr val="CC0000"/>
              </a:buClr>
              <a:buNone/>
              <a:defRPr sz="1600">
                <a:solidFill>
                  <a:srgbClr val="1D3275"/>
                </a:solidFill>
                <a:latin typeface="+mn-lt"/>
              </a:defRPr>
            </a:lvl3pPr>
            <a:lvl4pPr marL="1371600" indent="0" algn="l" rtl="0" eaLnBrk="1" fontAlgn="base" hangingPunct="1">
              <a:spcBef>
                <a:spcPct val="20000"/>
              </a:spcBef>
              <a:spcAft>
                <a:spcPct val="0"/>
              </a:spcAft>
              <a:buNone/>
              <a:defRPr sz="1400">
                <a:solidFill>
                  <a:srgbClr val="1D3275"/>
                </a:solidFill>
                <a:latin typeface="+mn-lt"/>
              </a:defRPr>
            </a:lvl4pPr>
            <a:lvl5pPr marL="1828800" indent="0" algn="l" rtl="0" eaLnBrk="1" fontAlgn="base" hangingPunct="1">
              <a:spcBef>
                <a:spcPct val="20000"/>
              </a:spcBef>
              <a:spcAft>
                <a:spcPct val="0"/>
              </a:spcAft>
              <a:buNone/>
              <a:defRPr sz="1400">
                <a:solidFill>
                  <a:srgbClr val="1D3275"/>
                </a:solidFill>
                <a:latin typeface="+mn-lt"/>
              </a:defRPr>
            </a:lvl5pPr>
            <a:lvl6pPr marL="2286000" indent="0" algn="l" rtl="0" eaLnBrk="1" fontAlgn="base" hangingPunct="1">
              <a:spcBef>
                <a:spcPct val="20000"/>
              </a:spcBef>
              <a:spcAft>
                <a:spcPct val="0"/>
              </a:spcAft>
              <a:buNone/>
              <a:defRPr sz="1400">
                <a:solidFill>
                  <a:srgbClr val="1D3275"/>
                </a:solidFill>
                <a:latin typeface="+mn-lt"/>
              </a:defRPr>
            </a:lvl6pPr>
            <a:lvl7pPr marL="2743200" indent="0" algn="l" rtl="0" eaLnBrk="1" fontAlgn="base" hangingPunct="1">
              <a:spcBef>
                <a:spcPct val="20000"/>
              </a:spcBef>
              <a:spcAft>
                <a:spcPct val="0"/>
              </a:spcAft>
              <a:buNone/>
              <a:defRPr sz="1400">
                <a:solidFill>
                  <a:srgbClr val="1D3275"/>
                </a:solidFill>
                <a:latin typeface="+mn-lt"/>
              </a:defRPr>
            </a:lvl7pPr>
            <a:lvl8pPr marL="3200400" indent="0" algn="l" rtl="0" eaLnBrk="1" fontAlgn="base" hangingPunct="1">
              <a:spcBef>
                <a:spcPct val="20000"/>
              </a:spcBef>
              <a:spcAft>
                <a:spcPct val="0"/>
              </a:spcAft>
              <a:buNone/>
              <a:defRPr sz="1400">
                <a:solidFill>
                  <a:srgbClr val="1D3275"/>
                </a:solidFill>
                <a:latin typeface="+mn-lt"/>
              </a:defRPr>
            </a:lvl8pPr>
            <a:lvl9pPr marL="3657600" indent="0" algn="l" rtl="0" eaLnBrk="1" fontAlgn="base" hangingPunct="1">
              <a:spcBef>
                <a:spcPct val="20000"/>
              </a:spcBef>
              <a:spcAft>
                <a:spcPct val="0"/>
              </a:spcAft>
              <a:buNone/>
              <a:defRPr sz="1400">
                <a:solidFill>
                  <a:srgbClr val="1D3275"/>
                </a:solidFill>
                <a:latin typeface="+mn-lt"/>
              </a:defRPr>
            </a:lvl9pPr>
          </a:lstStyle>
          <a:p>
            <a:r>
              <a:rPr lang="en-US" altLang="en-US" sz="3600" b="1" dirty="0" smtClean="0"/>
              <a:t>Note: </a:t>
            </a:r>
            <a:r>
              <a:rPr lang="en-US" altLang="en-US" sz="3600" dirty="0" smtClean="0"/>
              <a:t>The </a:t>
            </a:r>
            <a:r>
              <a:rPr lang="en-US" altLang="en-US" sz="3600" dirty="0"/>
              <a:t>thyroid influences the general rate of metabolism, growth and </a:t>
            </a:r>
            <a:r>
              <a:rPr lang="en-US" altLang="en-US" sz="3600" dirty="0" smtClean="0"/>
              <a:t>development. Disease </a:t>
            </a:r>
            <a:r>
              <a:rPr lang="en-US" altLang="en-US" sz="3600" dirty="0"/>
              <a:t>of the thyroid may affect other vital organs and interfere with their functions.</a:t>
            </a:r>
          </a:p>
          <a:p>
            <a:endParaRPr lang="en-US" sz="3600" kern="0" dirty="0" smtClean="0"/>
          </a:p>
        </p:txBody>
      </p:sp>
    </p:spTree>
    <p:extLst>
      <p:ext uri="{BB962C8B-B14F-4D97-AF65-F5344CB8AC3E}">
        <p14:creationId xmlns:p14="http://schemas.microsoft.com/office/powerpoint/2010/main" val="1451858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4294967295"/>
          </p:nvPr>
        </p:nvSpPr>
        <p:spPr>
          <a:xfrm>
            <a:off x="8737600" y="6248400"/>
            <a:ext cx="2540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charset="0"/>
              </a:defRPr>
            </a:lvl1pPr>
            <a:lvl2pPr marL="742950" indent="-285750" eaLnBrk="0" hangingPunct="0">
              <a:defRPr sz="3200">
                <a:solidFill>
                  <a:schemeClr val="tx1"/>
                </a:solidFill>
                <a:latin typeface="Times New Roman" charset="0"/>
              </a:defRPr>
            </a:lvl2pPr>
            <a:lvl3pPr marL="1143000" indent="-228600" eaLnBrk="0" hangingPunct="0">
              <a:defRPr sz="3200">
                <a:solidFill>
                  <a:schemeClr val="tx1"/>
                </a:solidFill>
                <a:latin typeface="Times New Roman" charset="0"/>
              </a:defRPr>
            </a:lvl3pPr>
            <a:lvl4pPr marL="1600200" indent="-228600" eaLnBrk="0" hangingPunct="0">
              <a:defRPr sz="3200">
                <a:solidFill>
                  <a:schemeClr val="tx1"/>
                </a:solidFill>
                <a:latin typeface="Times New Roman" charset="0"/>
              </a:defRPr>
            </a:lvl4pPr>
            <a:lvl5pPr marL="2057400" indent="-228600" eaLnBrk="0" hangingPunct="0">
              <a:defRPr sz="3200">
                <a:solidFill>
                  <a:schemeClr val="tx1"/>
                </a:solidFill>
                <a:latin typeface="Times New Roman" charset="0"/>
              </a:defRPr>
            </a:lvl5pPr>
            <a:lvl6pPr marL="2514600" indent="-228600" eaLnBrk="0" fontAlgn="base" hangingPunct="0">
              <a:spcBef>
                <a:spcPct val="0"/>
              </a:spcBef>
              <a:spcAft>
                <a:spcPct val="0"/>
              </a:spcAft>
              <a:defRPr sz="3200">
                <a:solidFill>
                  <a:schemeClr val="tx1"/>
                </a:solidFill>
                <a:latin typeface="Times New Roman" charset="0"/>
              </a:defRPr>
            </a:lvl6pPr>
            <a:lvl7pPr marL="2971800" indent="-228600" eaLnBrk="0" fontAlgn="base" hangingPunct="0">
              <a:spcBef>
                <a:spcPct val="0"/>
              </a:spcBef>
              <a:spcAft>
                <a:spcPct val="0"/>
              </a:spcAft>
              <a:defRPr sz="3200">
                <a:solidFill>
                  <a:schemeClr val="tx1"/>
                </a:solidFill>
                <a:latin typeface="Times New Roman" charset="0"/>
              </a:defRPr>
            </a:lvl7pPr>
            <a:lvl8pPr marL="3429000" indent="-228600" eaLnBrk="0" fontAlgn="base" hangingPunct="0">
              <a:spcBef>
                <a:spcPct val="0"/>
              </a:spcBef>
              <a:spcAft>
                <a:spcPct val="0"/>
              </a:spcAft>
              <a:defRPr sz="3200">
                <a:solidFill>
                  <a:schemeClr val="tx1"/>
                </a:solidFill>
                <a:latin typeface="Times New Roman" charset="0"/>
              </a:defRPr>
            </a:lvl8pPr>
            <a:lvl9pPr marL="3886200" indent="-228600" eaLnBrk="0" fontAlgn="base" hangingPunct="0">
              <a:spcBef>
                <a:spcPct val="0"/>
              </a:spcBef>
              <a:spcAft>
                <a:spcPct val="0"/>
              </a:spcAft>
              <a:defRPr sz="3200">
                <a:solidFill>
                  <a:schemeClr val="tx1"/>
                </a:solidFill>
                <a:latin typeface="Times New Roman" charset="0"/>
              </a:defRPr>
            </a:lvl9pPr>
          </a:lstStyle>
          <a:p>
            <a:pPr eaLnBrk="1" hangingPunct="1"/>
            <a:fld id="{B35E5F2D-32DF-47FB-A6F4-2BB15E5142F3}" type="slidenum">
              <a:rPr lang="en-US" altLang="en-US" sz="1400" smtClean="0"/>
              <a:pPr eaLnBrk="1" hangingPunct="1"/>
              <a:t>5</a:t>
            </a:fld>
            <a:endParaRPr lang="en-US" altLang="en-US" sz="1400" smtClean="0"/>
          </a:p>
        </p:txBody>
      </p:sp>
      <p:sp>
        <p:nvSpPr>
          <p:cNvPr id="6147" name="Rectangle 2"/>
          <p:cNvSpPr>
            <a:spLocks noGrp="1" noChangeArrowheads="1"/>
          </p:cNvSpPr>
          <p:nvPr>
            <p:ph type="title"/>
          </p:nvPr>
        </p:nvSpPr>
        <p:spPr/>
        <p:txBody>
          <a:bodyPr/>
          <a:lstStyle/>
          <a:p>
            <a:pPr eaLnBrk="1" hangingPunct="1"/>
            <a:r>
              <a:rPr lang="en-US" altLang="en-US" sz="3200" smtClean="0"/>
              <a:t>HYPERTHYROIDISM</a:t>
            </a:r>
            <a:br>
              <a:rPr lang="en-US" altLang="en-US" sz="3200" smtClean="0"/>
            </a:br>
            <a:r>
              <a:rPr lang="en-US" altLang="en-US" sz="3200" smtClean="0"/>
              <a:t>DC 7900</a:t>
            </a:r>
          </a:p>
        </p:txBody>
      </p:sp>
      <p:sp>
        <p:nvSpPr>
          <p:cNvPr id="6148" name="Rectangle 3"/>
          <p:cNvSpPr>
            <a:spLocks noGrp="1" noChangeArrowheads="1"/>
          </p:cNvSpPr>
          <p:nvPr>
            <p:ph type="body" idx="1"/>
          </p:nvPr>
        </p:nvSpPr>
        <p:spPr>
          <a:xfrm>
            <a:off x="914400" y="1905000"/>
            <a:ext cx="10363200" cy="3962400"/>
          </a:xfrm>
        </p:spPr>
        <p:txBody>
          <a:bodyPr/>
          <a:lstStyle/>
          <a:p>
            <a:pPr eaLnBrk="1" hangingPunct="1">
              <a:lnSpc>
                <a:spcPct val="90000"/>
              </a:lnSpc>
            </a:pPr>
            <a:r>
              <a:rPr lang="en-US" altLang="en-US" sz="2800" smtClean="0"/>
              <a:t>This condition is due to an excessive functional activity of the thyroid gland causing a symmetrical enlargement of the gland.</a:t>
            </a:r>
          </a:p>
          <a:p>
            <a:pPr eaLnBrk="1" hangingPunct="1">
              <a:lnSpc>
                <a:spcPct val="90000"/>
              </a:lnSpc>
              <a:buFontTx/>
              <a:buNone/>
            </a:pPr>
            <a:endParaRPr lang="en-US" altLang="en-US" sz="2800" smtClean="0"/>
          </a:p>
          <a:p>
            <a:pPr eaLnBrk="1" hangingPunct="1">
              <a:lnSpc>
                <a:spcPct val="90000"/>
              </a:lnSpc>
            </a:pPr>
            <a:r>
              <a:rPr lang="en-US" altLang="en-US" sz="2800" smtClean="0"/>
              <a:t>When associated with ocular signs or disturbances and a diffuse goiter, the disease is called Graves’ disease.</a:t>
            </a:r>
          </a:p>
          <a:p>
            <a:pPr eaLnBrk="1" hangingPunct="1">
              <a:lnSpc>
                <a:spcPct val="90000"/>
              </a:lnSpc>
              <a:buFontTx/>
              <a:buNone/>
            </a:pPr>
            <a:endParaRPr lang="en-US" altLang="en-US" sz="2800" smtClean="0"/>
          </a:p>
          <a:p>
            <a:pPr eaLnBrk="1" hangingPunct="1">
              <a:lnSpc>
                <a:spcPct val="90000"/>
              </a:lnSpc>
            </a:pPr>
            <a:r>
              <a:rPr lang="en-US" altLang="en-US" sz="2800" smtClean="0"/>
              <a:t>This disease entity is one of the most common endocrine gland disorders. </a:t>
            </a:r>
          </a:p>
          <a:p>
            <a:pPr eaLnBrk="1" hangingPunct="1">
              <a:lnSpc>
                <a:spcPct val="90000"/>
              </a:lnSpc>
              <a:buFontTx/>
              <a:buNone/>
            </a:pPr>
            <a:endParaRPr lang="en-US" altLang="en-US" sz="2800" smtClean="0"/>
          </a:p>
        </p:txBody>
      </p:sp>
    </p:spTree>
    <p:extLst>
      <p:ext uri="{BB962C8B-B14F-4D97-AF65-F5344CB8AC3E}">
        <p14:creationId xmlns:p14="http://schemas.microsoft.com/office/powerpoint/2010/main" val="2497864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4294967295"/>
          </p:nvPr>
        </p:nvSpPr>
        <p:spPr>
          <a:xfrm>
            <a:off x="8737600" y="6248400"/>
            <a:ext cx="2540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charset="0"/>
              </a:defRPr>
            </a:lvl1pPr>
            <a:lvl2pPr marL="742950" indent="-285750" eaLnBrk="0" hangingPunct="0">
              <a:defRPr sz="3200">
                <a:solidFill>
                  <a:schemeClr val="tx1"/>
                </a:solidFill>
                <a:latin typeface="Times New Roman" charset="0"/>
              </a:defRPr>
            </a:lvl2pPr>
            <a:lvl3pPr marL="1143000" indent="-228600" eaLnBrk="0" hangingPunct="0">
              <a:defRPr sz="3200">
                <a:solidFill>
                  <a:schemeClr val="tx1"/>
                </a:solidFill>
                <a:latin typeface="Times New Roman" charset="0"/>
              </a:defRPr>
            </a:lvl3pPr>
            <a:lvl4pPr marL="1600200" indent="-228600" eaLnBrk="0" hangingPunct="0">
              <a:defRPr sz="3200">
                <a:solidFill>
                  <a:schemeClr val="tx1"/>
                </a:solidFill>
                <a:latin typeface="Times New Roman" charset="0"/>
              </a:defRPr>
            </a:lvl4pPr>
            <a:lvl5pPr marL="2057400" indent="-228600" eaLnBrk="0" hangingPunct="0">
              <a:defRPr sz="3200">
                <a:solidFill>
                  <a:schemeClr val="tx1"/>
                </a:solidFill>
                <a:latin typeface="Times New Roman" charset="0"/>
              </a:defRPr>
            </a:lvl5pPr>
            <a:lvl6pPr marL="2514600" indent="-228600" eaLnBrk="0" fontAlgn="base" hangingPunct="0">
              <a:spcBef>
                <a:spcPct val="0"/>
              </a:spcBef>
              <a:spcAft>
                <a:spcPct val="0"/>
              </a:spcAft>
              <a:defRPr sz="3200">
                <a:solidFill>
                  <a:schemeClr val="tx1"/>
                </a:solidFill>
                <a:latin typeface="Times New Roman" charset="0"/>
              </a:defRPr>
            </a:lvl6pPr>
            <a:lvl7pPr marL="2971800" indent="-228600" eaLnBrk="0" fontAlgn="base" hangingPunct="0">
              <a:spcBef>
                <a:spcPct val="0"/>
              </a:spcBef>
              <a:spcAft>
                <a:spcPct val="0"/>
              </a:spcAft>
              <a:defRPr sz="3200">
                <a:solidFill>
                  <a:schemeClr val="tx1"/>
                </a:solidFill>
                <a:latin typeface="Times New Roman" charset="0"/>
              </a:defRPr>
            </a:lvl7pPr>
            <a:lvl8pPr marL="3429000" indent="-228600" eaLnBrk="0" fontAlgn="base" hangingPunct="0">
              <a:spcBef>
                <a:spcPct val="0"/>
              </a:spcBef>
              <a:spcAft>
                <a:spcPct val="0"/>
              </a:spcAft>
              <a:defRPr sz="3200">
                <a:solidFill>
                  <a:schemeClr val="tx1"/>
                </a:solidFill>
                <a:latin typeface="Times New Roman" charset="0"/>
              </a:defRPr>
            </a:lvl8pPr>
            <a:lvl9pPr marL="3886200" indent="-228600" eaLnBrk="0" fontAlgn="base" hangingPunct="0">
              <a:spcBef>
                <a:spcPct val="0"/>
              </a:spcBef>
              <a:spcAft>
                <a:spcPct val="0"/>
              </a:spcAft>
              <a:defRPr sz="3200">
                <a:solidFill>
                  <a:schemeClr val="tx1"/>
                </a:solidFill>
                <a:latin typeface="Times New Roman" charset="0"/>
              </a:defRPr>
            </a:lvl9pPr>
          </a:lstStyle>
          <a:p>
            <a:pPr eaLnBrk="1" hangingPunct="1"/>
            <a:fld id="{1E718337-1036-4A91-B2D5-5A7BBBBE3CF8}" type="slidenum">
              <a:rPr lang="en-US" altLang="en-US" sz="1400" smtClean="0"/>
              <a:pPr eaLnBrk="1" hangingPunct="1"/>
              <a:t>6</a:t>
            </a:fld>
            <a:endParaRPr lang="en-US" altLang="en-US" sz="1400" smtClean="0"/>
          </a:p>
        </p:txBody>
      </p:sp>
      <p:sp>
        <p:nvSpPr>
          <p:cNvPr id="7171" name="Rectangle 2"/>
          <p:cNvSpPr>
            <a:spLocks noGrp="1" noChangeArrowheads="1"/>
          </p:cNvSpPr>
          <p:nvPr>
            <p:ph type="title"/>
          </p:nvPr>
        </p:nvSpPr>
        <p:spPr>
          <a:xfrm>
            <a:off x="2307771" y="0"/>
            <a:ext cx="9753600" cy="1151592"/>
          </a:xfrm>
        </p:spPr>
        <p:txBody>
          <a:bodyPr/>
          <a:lstStyle/>
          <a:p>
            <a:pPr eaLnBrk="1" hangingPunct="1"/>
            <a:r>
              <a:rPr lang="en-US" altLang="en-US" sz="3200" dirty="0" smtClean="0"/>
              <a:t>Thyroid Enlargement, Toxic: DC 7901			</a:t>
            </a:r>
          </a:p>
        </p:txBody>
      </p:sp>
      <p:sp>
        <p:nvSpPr>
          <p:cNvPr id="7172" name="Rectangle 3"/>
          <p:cNvSpPr>
            <a:spLocks noGrp="1" noChangeArrowheads="1"/>
          </p:cNvSpPr>
          <p:nvPr>
            <p:ph type="body" idx="1"/>
          </p:nvPr>
        </p:nvSpPr>
        <p:spPr>
          <a:xfrm>
            <a:off x="914400" y="2057400"/>
            <a:ext cx="10363200" cy="3429000"/>
          </a:xfrm>
        </p:spPr>
        <p:txBody>
          <a:bodyPr/>
          <a:lstStyle/>
          <a:p>
            <a:r>
              <a:rPr lang="en-US" dirty="0"/>
              <a:t>Note (1): Evaluate symptoms of hyperthyroidism under DC 7900, hyperthyroidism, including, but not limited to, Graves’ disease. </a:t>
            </a:r>
          </a:p>
          <a:p>
            <a:r>
              <a:rPr lang="en-US" dirty="0"/>
              <a:t>Note (2): If disfigurement of the neck is present due to thyroid disease or enlargement, separately evaluate under DC 7800 (burn scar(s) of the head, face, or neck; scar(s) of the head, face, or neck due to other causes; or other disfigurement of the head, face, or neck). 	</a:t>
            </a:r>
          </a:p>
          <a:p>
            <a:pPr marL="0" indent="0" eaLnBrk="1" hangingPunct="1">
              <a:buNone/>
            </a:pPr>
            <a:endParaRPr lang="en-US" altLang="en-US" sz="2800" dirty="0" smtClean="0"/>
          </a:p>
        </p:txBody>
      </p:sp>
    </p:spTree>
    <p:extLst>
      <p:ext uri="{BB962C8B-B14F-4D97-AF65-F5344CB8AC3E}">
        <p14:creationId xmlns:p14="http://schemas.microsoft.com/office/powerpoint/2010/main" val="21789648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4294967295"/>
          </p:nvPr>
        </p:nvSpPr>
        <p:spPr>
          <a:xfrm>
            <a:off x="8737600" y="6248400"/>
            <a:ext cx="2540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charset="0"/>
              </a:defRPr>
            </a:lvl1pPr>
            <a:lvl2pPr marL="742950" indent="-285750" eaLnBrk="0" hangingPunct="0">
              <a:defRPr sz="3200">
                <a:solidFill>
                  <a:schemeClr val="tx1"/>
                </a:solidFill>
                <a:latin typeface="Times New Roman" charset="0"/>
              </a:defRPr>
            </a:lvl2pPr>
            <a:lvl3pPr marL="1143000" indent="-228600" eaLnBrk="0" hangingPunct="0">
              <a:defRPr sz="3200">
                <a:solidFill>
                  <a:schemeClr val="tx1"/>
                </a:solidFill>
                <a:latin typeface="Times New Roman" charset="0"/>
              </a:defRPr>
            </a:lvl3pPr>
            <a:lvl4pPr marL="1600200" indent="-228600" eaLnBrk="0" hangingPunct="0">
              <a:defRPr sz="3200">
                <a:solidFill>
                  <a:schemeClr val="tx1"/>
                </a:solidFill>
                <a:latin typeface="Times New Roman" charset="0"/>
              </a:defRPr>
            </a:lvl4pPr>
            <a:lvl5pPr marL="2057400" indent="-228600" eaLnBrk="0" hangingPunct="0">
              <a:defRPr sz="3200">
                <a:solidFill>
                  <a:schemeClr val="tx1"/>
                </a:solidFill>
                <a:latin typeface="Times New Roman" charset="0"/>
              </a:defRPr>
            </a:lvl5pPr>
            <a:lvl6pPr marL="2514600" indent="-228600" eaLnBrk="0" fontAlgn="base" hangingPunct="0">
              <a:spcBef>
                <a:spcPct val="0"/>
              </a:spcBef>
              <a:spcAft>
                <a:spcPct val="0"/>
              </a:spcAft>
              <a:defRPr sz="3200">
                <a:solidFill>
                  <a:schemeClr val="tx1"/>
                </a:solidFill>
                <a:latin typeface="Times New Roman" charset="0"/>
              </a:defRPr>
            </a:lvl6pPr>
            <a:lvl7pPr marL="2971800" indent="-228600" eaLnBrk="0" fontAlgn="base" hangingPunct="0">
              <a:spcBef>
                <a:spcPct val="0"/>
              </a:spcBef>
              <a:spcAft>
                <a:spcPct val="0"/>
              </a:spcAft>
              <a:defRPr sz="3200">
                <a:solidFill>
                  <a:schemeClr val="tx1"/>
                </a:solidFill>
                <a:latin typeface="Times New Roman" charset="0"/>
              </a:defRPr>
            </a:lvl7pPr>
            <a:lvl8pPr marL="3429000" indent="-228600" eaLnBrk="0" fontAlgn="base" hangingPunct="0">
              <a:spcBef>
                <a:spcPct val="0"/>
              </a:spcBef>
              <a:spcAft>
                <a:spcPct val="0"/>
              </a:spcAft>
              <a:defRPr sz="3200">
                <a:solidFill>
                  <a:schemeClr val="tx1"/>
                </a:solidFill>
                <a:latin typeface="Times New Roman" charset="0"/>
              </a:defRPr>
            </a:lvl8pPr>
            <a:lvl9pPr marL="3886200" indent="-228600" eaLnBrk="0" fontAlgn="base" hangingPunct="0">
              <a:spcBef>
                <a:spcPct val="0"/>
              </a:spcBef>
              <a:spcAft>
                <a:spcPct val="0"/>
              </a:spcAft>
              <a:defRPr sz="3200">
                <a:solidFill>
                  <a:schemeClr val="tx1"/>
                </a:solidFill>
                <a:latin typeface="Times New Roman" charset="0"/>
              </a:defRPr>
            </a:lvl9pPr>
          </a:lstStyle>
          <a:p>
            <a:pPr eaLnBrk="1" hangingPunct="1"/>
            <a:fld id="{3F4C8CAE-C0EA-4BEE-B353-33B43C3B94F5}" type="slidenum">
              <a:rPr lang="en-US" altLang="en-US" sz="1400" smtClean="0"/>
              <a:pPr eaLnBrk="1" hangingPunct="1"/>
              <a:t>7</a:t>
            </a:fld>
            <a:endParaRPr lang="en-US" altLang="en-US" sz="1400" smtClean="0"/>
          </a:p>
        </p:txBody>
      </p:sp>
      <p:sp>
        <p:nvSpPr>
          <p:cNvPr id="8195" name="Rectangle 2"/>
          <p:cNvSpPr>
            <a:spLocks noGrp="1" noChangeArrowheads="1"/>
          </p:cNvSpPr>
          <p:nvPr>
            <p:ph type="title"/>
          </p:nvPr>
        </p:nvSpPr>
        <p:spPr/>
        <p:txBody>
          <a:bodyPr/>
          <a:lstStyle/>
          <a:p>
            <a:pPr eaLnBrk="1" hangingPunct="1"/>
            <a:r>
              <a:rPr lang="en-US" altLang="en-US" sz="3200" dirty="0" smtClean="0"/>
              <a:t>Thyroid enlargement, nontoxic</a:t>
            </a:r>
            <a:br>
              <a:rPr lang="en-US" altLang="en-US" sz="3200" dirty="0" smtClean="0"/>
            </a:br>
            <a:r>
              <a:rPr lang="en-US" altLang="en-US" sz="3200" dirty="0" smtClean="0"/>
              <a:t>DC 7902</a:t>
            </a:r>
          </a:p>
        </p:txBody>
      </p:sp>
      <p:sp>
        <p:nvSpPr>
          <p:cNvPr id="8196" name="Rectangle 3"/>
          <p:cNvSpPr>
            <a:spLocks noGrp="1" noChangeArrowheads="1"/>
          </p:cNvSpPr>
          <p:nvPr>
            <p:ph type="body" idx="1"/>
          </p:nvPr>
        </p:nvSpPr>
        <p:spPr>
          <a:xfrm>
            <a:off x="827314" y="1886857"/>
            <a:ext cx="10682514" cy="4303486"/>
          </a:xfrm>
        </p:spPr>
        <p:txBody>
          <a:bodyPr/>
          <a:lstStyle/>
          <a:p>
            <a:r>
              <a:rPr lang="en-US" dirty="0"/>
              <a:t>Note (1): Evaluate symptoms due to pressure on adjacent organs (such as the trachea, larynx, or esophagus) under the appropriate diagnostic code(s) within the appropriate body system. </a:t>
            </a:r>
          </a:p>
          <a:p>
            <a:r>
              <a:rPr lang="en-US" dirty="0"/>
              <a:t>Note (2): If disfigurement of the neck is present due to thyroid disease or enlargement, separately evaluate under DC 7800 (burn scar(s) of the head, face, or neck; scar(s) of the head, face, or neck due to other causes; or other disfigurement of the head, face, or neck). 	</a:t>
            </a:r>
          </a:p>
        </p:txBody>
      </p:sp>
    </p:spTree>
    <p:extLst>
      <p:ext uri="{BB962C8B-B14F-4D97-AF65-F5344CB8AC3E}">
        <p14:creationId xmlns:p14="http://schemas.microsoft.com/office/powerpoint/2010/main" val="3109639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effectLst/>
              </a:rPr>
              <a:t>7903 - Hypothyroidism</a:t>
            </a:r>
            <a:endParaRPr lang="en-US" sz="5400" b="1" dirty="0"/>
          </a:p>
        </p:txBody>
      </p:sp>
      <p:sp>
        <p:nvSpPr>
          <p:cNvPr id="3" name="Content Placeholder 2"/>
          <p:cNvSpPr>
            <a:spLocks noGrp="1"/>
          </p:cNvSpPr>
          <p:nvPr>
            <p:ph idx="1"/>
          </p:nvPr>
        </p:nvSpPr>
        <p:spPr>
          <a:xfrm>
            <a:off x="611192" y="1524000"/>
            <a:ext cx="11188926" cy="5094513"/>
          </a:xfrm>
        </p:spPr>
        <p:txBody>
          <a:bodyPr>
            <a:normAutofit fontScale="92500"/>
          </a:bodyPr>
          <a:lstStyle/>
          <a:p>
            <a:r>
              <a:rPr lang="en-US" sz="3600" dirty="0" smtClean="0">
                <a:latin typeface="Times New Roman" panose="02020603050405020304" pitchFamily="18" charset="0"/>
                <a:ea typeface="+mn-ea"/>
                <a:cs typeface="Times New Roman" panose="02020603050405020304" pitchFamily="18" charset="0"/>
              </a:rPr>
              <a:t>Initial </a:t>
            </a:r>
            <a:r>
              <a:rPr lang="en-US" sz="3600" dirty="0">
                <a:latin typeface="Times New Roman" panose="02020603050405020304" pitchFamily="18" charset="0"/>
                <a:ea typeface="+mn-ea"/>
                <a:cs typeface="Times New Roman" panose="02020603050405020304" pitchFamily="18" charset="0"/>
              </a:rPr>
              <a:t>six month evaluation based on </a:t>
            </a:r>
            <a:r>
              <a:rPr lang="en-US" sz="3600" dirty="0" smtClean="0">
                <a:latin typeface="Times New Roman" panose="02020603050405020304" pitchFamily="18" charset="0"/>
                <a:ea typeface="+mn-ea"/>
                <a:cs typeface="Times New Roman" panose="02020603050405020304" pitchFamily="18" charset="0"/>
              </a:rPr>
              <a:t>myxedema </a:t>
            </a:r>
            <a:endParaRPr lang="en-US" sz="3600" dirty="0">
              <a:latin typeface="Times New Roman" panose="02020603050405020304" pitchFamily="18" charset="0"/>
              <a:ea typeface="+mn-ea"/>
              <a:cs typeface="Times New Roman" panose="02020603050405020304" pitchFamily="18" charset="0"/>
            </a:endParaRPr>
          </a:p>
          <a:p>
            <a:pPr lvl="1"/>
            <a:r>
              <a:rPr lang="en-US" sz="3200" dirty="0" smtClean="0">
                <a:latin typeface="Times New Roman" panose="02020603050405020304" pitchFamily="18" charset="0"/>
                <a:ea typeface="+mn-ea"/>
                <a:cs typeface="Times New Roman" panose="02020603050405020304" pitchFamily="18" charset="0"/>
              </a:rPr>
              <a:t>Thereafter</a:t>
            </a:r>
            <a:r>
              <a:rPr lang="en-US" sz="3200" dirty="0">
                <a:latin typeface="Times New Roman" panose="02020603050405020304" pitchFamily="18" charset="0"/>
                <a:ea typeface="+mn-ea"/>
                <a:cs typeface="Times New Roman" panose="02020603050405020304" pitchFamily="18" charset="0"/>
              </a:rPr>
              <a:t>, residual evaluations under appropriate body </a:t>
            </a:r>
            <a:r>
              <a:rPr lang="en-US" sz="3200" dirty="0" smtClean="0">
                <a:latin typeface="Times New Roman" panose="02020603050405020304" pitchFamily="18" charset="0"/>
                <a:ea typeface="+mn-ea"/>
                <a:cs typeface="Times New Roman" panose="02020603050405020304" pitchFamily="18" charset="0"/>
              </a:rPr>
              <a:t>system (310 EP)</a:t>
            </a:r>
          </a:p>
          <a:p>
            <a:pPr lvl="1"/>
            <a:r>
              <a:rPr lang="en-US" sz="3600" dirty="0" smtClean="0">
                <a:latin typeface="Times New Roman" panose="02020603050405020304" pitchFamily="18" charset="0"/>
                <a:ea typeface="+mn-ea"/>
                <a:cs typeface="Times New Roman" panose="02020603050405020304" pitchFamily="18" charset="0"/>
              </a:rPr>
              <a:t>Eye </a:t>
            </a:r>
            <a:r>
              <a:rPr lang="en-US" sz="3600" dirty="0">
                <a:latin typeface="Times New Roman" panose="02020603050405020304" pitchFamily="18" charset="0"/>
                <a:ea typeface="+mn-ea"/>
                <a:cs typeface="Times New Roman" panose="02020603050405020304" pitchFamily="18" charset="0"/>
              </a:rPr>
              <a:t>involvement </a:t>
            </a:r>
            <a:r>
              <a:rPr lang="en-US" sz="3600" dirty="0" smtClean="0">
                <a:latin typeface="Times New Roman" panose="02020603050405020304" pitchFamily="18" charset="0"/>
                <a:ea typeface="+mn-ea"/>
                <a:cs typeface="Times New Roman" panose="02020603050405020304" pitchFamily="18" charset="0"/>
              </a:rPr>
              <a:t>evaluated separately</a:t>
            </a:r>
          </a:p>
          <a:p>
            <a:r>
              <a:rPr lang="en-US" sz="4000" dirty="0" smtClean="0"/>
              <a:t>Hypothyroidism without myxedema</a:t>
            </a:r>
          </a:p>
          <a:p>
            <a:pPr lvl="1"/>
            <a:r>
              <a:rPr lang="en-US" sz="3200" dirty="0">
                <a:latin typeface="Times New Roman" panose="02020603050405020304" pitchFamily="18" charset="0"/>
                <a:ea typeface="+mn-ea"/>
                <a:cs typeface="Times New Roman" panose="02020603050405020304" pitchFamily="18" charset="0"/>
              </a:rPr>
              <a:t>30 percent for 6 months after initial </a:t>
            </a:r>
            <a:r>
              <a:rPr lang="en-US" sz="3200" dirty="0" smtClean="0">
                <a:latin typeface="Times New Roman" panose="02020603050405020304" pitchFamily="18" charset="0"/>
                <a:ea typeface="+mn-ea"/>
                <a:cs typeface="Times New Roman" panose="02020603050405020304" pitchFamily="18" charset="0"/>
              </a:rPr>
              <a:t>diagnosis</a:t>
            </a:r>
            <a:endParaRPr lang="en-US" sz="3200" dirty="0">
              <a:latin typeface="Times New Roman" panose="02020603050405020304" pitchFamily="18" charset="0"/>
              <a:ea typeface="+mn-ea"/>
              <a:cs typeface="Times New Roman" panose="02020603050405020304" pitchFamily="18" charset="0"/>
            </a:endParaRPr>
          </a:p>
          <a:p>
            <a:pPr lvl="1"/>
            <a:r>
              <a:rPr lang="en-US" sz="3200" dirty="0">
                <a:latin typeface="Times New Roman" panose="02020603050405020304" pitchFamily="18" charset="0"/>
                <a:ea typeface="+mn-ea"/>
                <a:cs typeface="Times New Roman" panose="02020603050405020304" pitchFamily="18" charset="0"/>
              </a:rPr>
              <a:t>After, </a:t>
            </a:r>
            <a:r>
              <a:rPr lang="en-US" sz="3200" dirty="0" smtClean="0">
                <a:latin typeface="Times New Roman" panose="02020603050405020304" pitchFamily="18" charset="0"/>
                <a:ea typeface="+mn-ea"/>
                <a:cs typeface="Times New Roman" panose="02020603050405020304" pitchFamily="18" charset="0"/>
              </a:rPr>
              <a:t>rate residuals under most appropriate diagnostic code (DC), under appropriate body system</a:t>
            </a:r>
          </a:p>
          <a:p>
            <a:pPr lvl="1"/>
            <a:r>
              <a:rPr lang="en-US" sz="3200" dirty="0" smtClean="0">
                <a:latin typeface="Times New Roman" panose="02020603050405020304" pitchFamily="18" charset="0"/>
                <a:ea typeface="+mn-ea"/>
                <a:cs typeface="Times New Roman" panose="02020603050405020304" pitchFamily="18" charset="0"/>
              </a:rPr>
              <a:t>If eye involvement, evaluate separately under appropriate eye DC</a:t>
            </a:r>
          </a:p>
          <a:p>
            <a:pPr lvl="1"/>
            <a:endParaRPr lang="en-US" sz="3200" dirty="0">
              <a:latin typeface="Times New Roman" panose="02020603050405020304" pitchFamily="18" charset="0"/>
              <a:ea typeface="+mn-ea"/>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8</a:t>
            </a:fld>
            <a:endParaRPr lang="en-US"/>
          </a:p>
        </p:txBody>
      </p:sp>
    </p:spTree>
    <p:extLst>
      <p:ext uri="{BB962C8B-B14F-4D97-AF65-F5344CB8AC3E}">
        <p14:creationId xmlns:p14="http://schemas.microsoft.com/office/powerpoint/2010/main" val="3967645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smtClean="0">
                <a:effectLst/>
              </a:rPr>
              <a:t>7904 - Hyperparathyroidism</a:t>
            </a:r>
            <a:endParaRPr lang="en-US" sz="4800" b="1" dirty="0"/>
          </a:p>
        </p:txBody>
      </p:sp>
      <p:sp>
        <p:nvSpPr>
          <p:cNvPr id="3" name="Content Placeholder 2"/>
          <p:cNvSpPr>
            <a:spLocks noGrp="1"/>
          </p:cNvSpPr>
          <p:nvPr>
            <p:ph idx="1"/>
          </p:nvPr>
        </p:nvSpPr>
        <p:spPr>
          <a:xfrm>
            <a:off x="642938" y="1714500"/>
            <a:ext cx="11092983" cy="4414838"/>
          </a:xfrm>
        </p:spPr>
        <p:txBody>
          <a:bodyPr>
            <a:normAutofit fontScale="92500" lnSpcReduction="10000"/>
          </a:bodyPr>
          <a:lstStyle/>
          <a:p>
            <a:r>
              <a:rPr lang="en-US" sz="3600" dirty="0" smtClean="0">
                <a:latin typeface="Times New Roman" panose="02020603050405020304" pitchFamily="18" charset="0"/>
                <a:cs typeface="Times New Roman" panose="02020603050405020304" pitchFamily="18" charset="0"/>
              </a:rPr>
              <a:t>Surgical </a:t>
            </a:r>
            <a:r>
              <a:rPr lang="en-US" sz="3600" dirty="0">
                <a:latin typeface="Times New Roman" panose="02020603050405020304" pitchFamily="18" charset="0"/>
                <a:cs typeface="Times New Roman" panose="02020603050405020304" pitchFamily="18" charset="0"/>
              </a:rPr>
              <a:t>intervention required = </a:t>
            </a:r>
            <a:r>
              <a:rPr lang="en-US" sz="3600" b="1" dirty="0">
                <a:latin typeface="Times New Roman" panose="02020603050405020304" pitchFamily="18" charset="0"/>
                <a:cs typeface="Times New Roman" panose="02020603050405020304" pitchFamily="18" charset="0"/>
              </a:rPr>
              <a:t>100</a:t>
            </a:r>
            <a:r>
              <a:rPr lang="en-US" sz="3600" dirty="0">
                <a:latin typeface="Times New Roman" panose="02020603050405020304" pitchFamily="18" charset="0"/>
                <a:cs typeface="Times New Roman" panose="02020603050405020304" pitchFamily="18" charset="0"/>
              </a:rPr>
              <a:t> percent evaluation for six months following surgery, then rate residuals (310 EP)</a:t>
            </a:r>
          </a:p>
          <a:p>
            <a:r>
              <a:rPr lang="en-US" sz="3600" dirty="0" smtClean="0">
                <a:latin typeface="Times New Roman" panose="02020603050405020304" pitchFamily="18" charset="0"/>
                <a:ea typeface="+mn-ea"/>
                <a:cs typeface="Times New Roman" panose="02020603050405020304" pitchFamily="18" charset="0"/>
              </a:rPr>
              <a:t>Hypercalcemia indicated by laboratory testing = </a:t>
            </a:r>
            <a:r>
              <a:rPr lang="en-US" sz="3600" b="1" dirty="0" smtClean="0">
                <a:latin typeface="Times New Roman" panose="02020603050405020304" pitchFamily="18" charset="0"/>
                <a:ea typeface="+mn-ea"/>
                <a:cs typeface="Times New Roman" panose="02020603050405020304" pitchFamily="18" charset="0"/>
              </a:rPr>
              <a:t>60</a:t>
            </a:r>
            <a:r>
              <a:rPr lang="en-US" sz="3600" dirty="0" smtClean="0">
                <a:latin typeface="Times New Roman" panose="02020603050405020304" pitchFamily="18" charset="0"/>
                <a:ea typeface="+mn-ea"/>
                <a:cs typeface="Times New Roman" panose="02020603050405020304" pitchFamily="18" charset="0"/>
              </a:rPr>
              <a:t> percent evaluation until either the date of surgery or six months post pharmacological treatment initiation</a:t>
            </a:r>
          </a:p>
          <a:p>
            <a:r>
              <a:rPr lang="en-US" sz="3600" dirty="0" smtClean="0">
                <a:latin typeface="Times New Roman" panose="02020603050405020304" pitchFamily="18" charset="0"/>
                <a:ea typeface="+mn-ea"/>
                <a:cs typeface="Times New Roman" panose="02020603050405020304" pitchFamily="18" charset="0"/>
              </a:rPr>
              <a:t>Surgical </a:t>
            </a:r>
            <a:r>
              <a:rPr lang="en-US" sz="3600" dirty="0">
                <a:latin typeface="Times New Roman" panose="02020603050405020304" pitchFamily="18" charset="0"/>
                <a:ea typeface="+mn-ea"/>
                <a:cs typeface="Times New Roman" panose="02020603050405020304" pitchFamily="18" charset="0"/>
              </a:rPr>
              <a:t>intervention not indicated = </a:t>
            </a:r>
            <a:r>
              <a:rPr lang="en-US" sz="3600" b="1" dirty="0" smtClean="0">
                <a:latin typeface="Times New Roman" panose="02020603050405020304" pitchFamily="18" charset="0"/>
                <a:ea typeface="+mn-ea"/>
                <a:cs typeface="Times New Roman" panose="02020603050405020304" pitchFamily="18" charset="0"/>
              </a:rPr>
              <a:t>10</a:t>
            </a:r>
            <a:r>
              <a:rPr lang="en-US" sz="3600" dirty="0" smtClean="0">
                <a:latin typeface="Times New Roman" panose="02020603050405020304" pitchFamily="18" charset="0"/>
                <a:ea typeface="+mn-ea"/>
                <a:cs typeface="Times New Roman" panose="02020603050405020304" pitchFamily="18" charset="0"/>
              </a:rPr>
              <a:t> percent </a:t>
            </a:r>
            <a:r>
              <a:rPr lang="en-US" sz="3600" dirty="0">
                <a:latin typeface="Times New Roman" panose="02020603050405020304" pitchFamily="18" charset="0"/>
                <a:ea typeface="+mn-ea"/>
                <a:cs typeface="Times New Roman" panose="02020603050405020304" pitchFamily="18" charset="0"/>
              </a:rPr>
              <a:t>or </a:t>
            </a:r>
            <a:r>
              <a:rPr lang="en-US" sz="3600" b="1" dirty="0" smtClean="0">
                <a:latin typeface="Times New Roman" panose="02020603050405020304" pitchFamily="18" charset="0"/>
                <a:ea typeface="+mn-ea"/>
                <a:cs typeface="Times New Roman" panose="02020603050405020304" pitchFamily="18" charset="0"/>
              </a:rPr>
              <a:t>0</a:t>
            </a:r>
            <a:r>
              <a:rPr lang="en-US" sz="3600" dirty="0" smtClean="0">
                <a:latin typeface="Times New Roman" panose="02020603050405020304" pitchFamily="18" charset="0"/>
                <a:ea typeface="+mn-ea"/>
                <a:cs typeface="Times New Roman" panose="02020603050405020304" pitchFamily="18" charset="0"/>
              </a:rPr>
              <a:t> percent </a:t>
            </a:r>
            <a:r>
              <a:rPr lang="en-US" sz="3600" b="1" dirty="0" smtClean="0">
                <a:latin typeface="Times New Roman" panose="02020603050405020304" pitchFamily="18" charset="0"/>
                <a:ea typeface="+mn-ea"/>
                <a:cs typeface="Times New Roman" panose="02020603050405020304" pitchFamily="18" charset="0"/>
              </a:rPr>
              <a:t>10</a:t>
            </a:r>
            <a:r>
              <a:rPr lang="en-US" sz="3600" dirty="0" smtClean="0">
                <a:latin typeface="Times New Roman" panose="02020603050405020304" pitchFamily="18" charset="0"/>
                <a:ea typeface="+mn-ea"/>
                <a:cs typeface="Times New Roman" panose="02020603050405020304" pitchFamily="18" charset="0"/>
              </a:rPr>
              <a:t> percent with some symptoms or requiring continuous medication; (</a:t>
            </a:r>
            <a:r>
              <a:rPr lang="en-US" sz="3600" b="1" dirty="0" err="1" smtClean="0">
                <a:latin typeface="Times New Roman" panose="02020603050405020304" pitchFamily="18" charset="0"/>
                <a:ea typeface="+mn-ea"/>
                <a:cs typeface="Times New Roman" panose="02020603050405020304" pitchFamily="18" charset="0"/>
              </a:rPr>
              <a:t>noncompensable</a:t>
            </a:r>
            <a:r>
              <a:rPr lang="en-US" sz="3600" dirty="0" smtClean="0">
                <a:latin typeface="Times New Roman" panose="02020603050405020304" pitchFamily="18" charset="0"/>
                <a:ea typeface="+mn-ea"/>
                <a:cs typeface="Times New Roman" panose="02020603050405020304" pitchFamily="18" charset="0"/>
              </a:rPr>
              <a:t>) </a:t>
            </a:r>
            <a:r>
              <a:rPr lang="en-US" sz="3600" dirty="0">
                <a:latin typeface="Times New Roman" panose="02020603050405020304" pitchFamily="18" charset="0"/>
                <a:ea typeface="+mn-ea"/>
                <a:cs typeface="Times New Roman" panose="02020603050405020304" pitchFamily="18" charset="0"/>
              </a:rPr>
              <a:t>based on presence or absence of </a:t>
            </a:r>
            <a:r>
              <a:rPr lang="en-US" sz="3600" dirty="0" smtClean="0">
                <a:latin typeface="Times New Roman" panose="02020603050405020304" pitchFamily="18" charset="0"/>
                <a:ea typeface="+mn-ea"/>
                <a:cs typeface="Times New Roman" panose="02020603050405020304" pitchFamily="18" charset="0"/>
              </a:rPr>
              <a:t>subjective symptoms, other residuals based on body system</a:t>
            </a:r>
            <a:endParaRPr lang="en-US" sz="3600" dirty="0">
              <a:latin typeface="Times New Roman" panose="02020603050405020304" pitchFamily="18" charset="0"/>
              <a:ea typeface="+mn-ea"/>
              <a:cs typeface="Times New Roman" panose="02020603050405020304" pitchFamily="18" charset="0"/>
            </a:endParaRPr>
          </a:p>
          <a:p>
            <a:pPr lvl="1">
              <a:buFont typeface="Wingdings" panose="05000000000000000000" pitchFamily="2" charset="2"/>
              <a:buChar char="Ø"/>
            </a:pPr>
            <a:endParaRPr lang="en-US" sz="3600" dirty="0"/>
          </a:p>
        </p:txBody>
      </p:sp>
      <p:sp>
        <p:nvSpPr>
          <p:cNvPr id="4" name="Slide Number Placeholder 3"/>
          <p:cNvSpPr>
            <a:spLocks noGrp="1"/>
          </p:cNvSpPr>
          <p:nvPr>
            <p:ph type="sldNum" sz="quarter" idx="10"/>
          </p:nvPr>
        </p:nvSpPr>
        <p:spPr/>
        <p:txBody>
          <a:bodyPr/>
          <a:lstStyle/>
          <a:p>
            <a:fld id="{7C414AED-89CE-4A48-8B2B-1B3A5C68EA2A}" type="slidenum">
              <a:rPr lang="en-US" smtClean="0"/>
              <a:t>9</a:t>
            </a:fld>
            <a:endParaRPr lang="en-US"/>
          </a:p>
        </p:txBody>
      </p:sp>
    </p:spTree>
    <p:extLst>
      <p:ext uri="{BB962C8B-B14F-4D97-AF65-F5344CB8AC3E}">
        <p14:creationId xmlns:p14="http://schemas.microsoft.com/office/powerpoint/2010/main" val="13528479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cf31de8-c63a-45fa-8e92-a23f3dd0511b"/>
  <p:tag name="ARTICULATE_SLIDE_PAUSE" val="1"/>
  <p:tag name="ARTICULATE_LOCK_SLIDE" val="0"/>
  <p:tag name="ARTICULATE_HIDE_SLIDE" val="0"/>
  <p:tag name="ARTICULATE_PLAYER_CONTROL_PREVIOUS" val="True"/>
  <p:tag name="ARTICULATE_PLAYER_CONTROL_NEXT" val="True"/>
  <p:tag name="AUDIO_ID" val="256"/>
  <p:tag name="ARTICULATE_USED_LAYOUT" val="1"/>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cf31de8-c63a-45fa-8e92-a23f3dd0511b"/>
  <p:tag name="ARTICULATE_SLIDE_PAUSE" val="1"/>
  <p:tag name="ARTICULATE_LOCK_SLIDE" val="0"/>
  <p:tag name="ARTICULATE_HIDE_SLIDE" val="0"/>
  <p:tag name="ARTICULATE_PLAYER_CONTROL_PREVIOUS" val="True"/>
  <p:tag name="ARTICULATE_PLAYER_CONTROL_NEXT" val="True"/>
  <p:tag name="AUDIO_ID" val="256"/>
  <p:tag name="ARTICULATE_USED_LAYOUT" val="1"/>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cf31de8-c63a-45fa-8e92-a23f3dd0511b"/>
  <p:tag name="ARTICULATE_SLIDE_PAUSE" val="1"/>
  <p:tag name="ARTICULATE_LOCK_SLIDE" val="0"/>
  <p:tag name="ARTICULATE_HIDE_SLIDE" val="0"/>
  <p:tag name="ARTICULATE_PLAYER_CONTROL_PREVIOUS" val="True"/>
  <p:tag name="ARTICULATE_PLAYER_CONTROL_NEXT" val="True"/>
  <p:tag name="AUDIO_ID" val="256"/>
  <p:tag name="ARTICULATE_USED_LAYOUT" val="1"/>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cf31de8-c63a-45fa-8e92-a23f3dd0511b"/>
  <p:tag name="ARTICULATE_SLIDE_PAUSE" val="1"/>
  <p:tag name="ARTICULATE_LOCK_SLIDE" val="0"/>
  <p:tag name="ARTICULATE_HIDE_SLIDE" val="0"/>
  <p:tag name="ARTICULATE_PLAYER_CONTROL_PREVIOUS" val="True"/>
  <p:tag name="ARTICULATE_PLAYER_CONTROL_NEXT" val="True"/>
  <p:tag name="AUDIO_ID" val="256"/>
  <p:tag name="ARTICULATE_USED_LAYOUT" val="1"/>
  <p:tag name="ARTICULATE_SLIDE_THUMBNAIL_REFRESH" val="1"/>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b62c6c12-24c5-4d47-ac4d-c5cc93bcdf7b">RO317-532843564-9033</_dlc_DocId>
    <_dlc_DocIdUrl xmlns="b62c6c12-24c5-4d47-ac4d-c5cc93bcdf7b">
      <Url>https://vaww.vashare.vba.va.gov/sites/SPTNCIO/focusedveterans/training/VSRvirtualtraining/_layouts/15/DocIdRedir.aspx?ID=RO317-532843564-9033</Url>
      <Description>RO317-532843564-9033</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F1CC5F55C510B4DB65A26F19BCB6ECF" ma:contentTypeVersion="2" ma:contentTypeDescription="Create a new document." ma:contentTypeScope="" ma:versionID="8bc43f845fe759e8c0e04df9a75608b8">
  <xsd:schema xmlns:xsd="http://www.w3.org/2001/XMLSchema" xmlns:xs="http://www.w3.org/2001/XMLSchema" xmlns:p="http://schemas.microsoft.com/office/2006/metadata/properties" xmlns:ns2="b62c6c12-24c5-4d47-ac4d-c5cc93bcdf7b" targetNamespace="http://schemas.microsoft.com/office/2006/metadata/properties" ma:root="true" ma:fieldsID="f00e8daebf23d3a43a83cbf8cd51dded" ns2:_="">
    <xsd:import namespace="b62c6c12-24c5-4d47-ac4d-c5cc93bcdf7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c6c12-24c5-4d47-ac4d-c5cc93bcdf7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2.xml><?xml version="1.0" encoding="utf-8"?>
<ds:datastoreItem xmlns:ds="http://schemas.openxmlformats.org/officeDocument/2006/customXml" ds:itemID="{A35E050F-F6DD-446A-BC54-722BE857956D}">
  <ds:schemaRefs>
    <ds:schemaRef ds:uri="http://www.w3.org/XML/1998/namespace"/>
    <ds:schemaRef ds:uri="http://purl.org/dc/dcmitype/"/>
    <ds:schemaRef ds:uri="http://schemas.microsoft.com/office/2006/metadata/properties"/>
    <ds:schemaRef ds:uri="http://schemas.openxmlformats.org/package/2006/metadata/core-properties"/>
    <ds:schemaRef ds:uri="http://schemas.microsoft.com/office/infopath/2007/PartnerControls"/>
    <ds:schemaRef ds:uri="http://schemas.microsoft.com/office/2006/documentManagement/types"/>
    <ds:schemaRef ds:uri="b62c6c12-24c5-4d47-ac4d-c5cc93bcdf7b"/>
    <ds:schemaRef ds:uri="http://purl.org/dc/terms/"/>
    <ds:schemaRef ds:uri="http://purl.org/dc/elements/1.1/"/>
  </ds:schemaRefs>
</ds:datastoreItem>
</file>

<file path=customXml/itemProps3.xml><?xml version="1.0" encoding="utf-8"?>
<ds:datastoreItem xmlns:ds="http://schemas.openxmlformats.org/officeDocument/2006/customXml" ds:itemID="{6FBB7708-AE58-4701-A2C5-E91194921A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c6c12-24c5-4d47-ac4d-c5cc93bcdf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4609B00A-B20C-461A-BAF3-BC673C5AB6DC}">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8237</TotalTime>
  <Words>1780</Words>
  <Application>Microsoft Office PowerPoint</Application>
  <PresentationFormat>Widescreen</PresentationFormat>
  <Paragraphs>197</Paragraphs>
  <Slides>34</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3" baseType="lpstr">
      <vt:lpstr>Arial</vt:lpstr>
      <vt:lpstr>Calibri</vt:lpstr>
      <vt:lpstr>Century Schoolbook</vt:lpstr>
      <vt:lpstr>Tahoma</vt:lpstr>
      <vt:lpstr>Times New Roman</vt:lpstr>
      <vt:lpstr>Verdana</vt:lpstr>
      <vt:lpstr>Wingdings</vt:lpstr>
      <vt:lpstr>Ppt0000000</vt:lpstr>
      <vt:lpstr>Bitmap Image</vt:lpstr>
      <vt:lpstr>PowerPoint Presentation</vt:lpstr>
      <vt:lpstr>Objectives</vt:lpstr>
      <vt:lpstr>References</vt:lpstr>
      <vt:lpstr>Review of Endocrine rating schedule</vt:lpstr>
      <vt:lpstr>HYPERTHYROIDISM DC 7900</vt:lpstr>
      <vt:lpstr>Thyroid Enlargement, Toxic: DC 7901   </vt:lpstr>
      <vt:lpstr>Thyroid enlargement, nontoxic DC 7902</vt:lpstr>
      <vt:lpstr>7903 - Hypothyroidism</vt:lpstr>
      <vt:lpstr>7904 - Hyperparathyroidism</vt:lpstr>
      <vt:lpstr>7905 &amp; 7906</vt:lpstr>
      <vt:lpstr>7907 &amp; 7908</vt:lpstr>
      <vt:lpstr>7909 - 7912</vt:lpstr>
      <vt:lpstr>7913: Diabetes Mellitus</vt:lpstr>
      <vt:lpstr>Presumptive Condition</vt:lpstr>
      <vt:lpstr>7915 - 7919</vt:lpstr>
      <vt:lpstr>Note</vt:lpstr>
      <vt:lpstr>Important considerations</vt:lpstr>
      <vt:lpstr>Which Criteria Apply?</vt:lpstr>
      <vt:lpstr>DBQs</vt:lpstr>
      <vt:lpstr>Resources Available: VBMS</vt:lpstr>
      <vt:lpstr>Resources Available: Regulation Citator</vt:lpstr>
      <vt:lpstr>Practice &amp; evaluate</vt:lpstr>
      <vt:lpstr>Scenario 1</vt:lpstr>
      <vt:lpstr>Scenario 1: Discussion</vt:lpstr>
      <vt:lpstr>Scenario 2</vt:lpstr>
      <vt:lpstr>Scenario 2: Discussion</vt:lpstr>
      <vt:lpstr>Scenario: 3</vt:lpstr>
      <vt:lpstr>Scenario 3: Discussion</vt:lpstr>
      <vt:lpstr>PowerPoint Presentation</vt:lpstr>
      <vt:lpstr>Scenario 4</vt:lpstr>
      <vt:lpstr>Scenario 4: Effective dates discussion</vt:lpstr>
      <vt:lpstr>Scenario 5</vt:lpstr>
      <vt:lpstr>Scenario 5: Effective date discussion</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Endocrine System Refresher PowerPoint Presentation</dc:title>
  <dc:subject>RVSR, RQRS, Special Ops RVSR, DRO</dc:subject>
  <dc:creator>Department of Veterans Affairs, Veterans Benefits Administration, Compensation Service, STAFF</dc:creator>
  <cp:keywords>endocrine body system,effective date,rating schedule criteria</cp:keywords>
  <dc:description>This lesson provides a review of the Endocrine body system and rating schedule as well as important considerations and practice in rating endocrine conditions.</dc:description>
  <cp:lastModifiedBy>Poole, Kathleen (HII-TSD)</cp:lastModifiedBy>
  <cp:revision>489</cp:revision>
  <cp:lastPrinted>2017-04-24T16:12:35Z</cp:lastPrinted>
  <dcterms:created xsi:type="dcterms:W3CDTF">2014-04-30T02:32:11Z</dcterms:created>
  <dcterms:modified xsi:type="dcterms:W3CDTF">2017-12-04T21:28:29Z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0x0101009F1CC5F55C510B4DB65A26F19BCB6ECF</vt:lpwstr>
  </property>
  <property fmtid="{D5CDD505-2E9C-101B-9397-08002B2CF9AE}" pid="8" name="_dlc_DocIdItemGuid">
    <vt:lpwstr>9dca2add-837d-4f79-ac96-0af15b3f9d94</vt:lpwstr>
  </property>
  <property fmtid="{D5CDD505-2E9C-101B-9397-08002B2CF9AE}" pid="9" name="Language">
    <vt:lpwstr>en</vt:lpwstr>
  </property>
  <property fmtid="{D5CDD505-2E9C-101B-9397-08002B2CF9AE}" pid="10" name="Type">
    <vt:lpwstr>Presentation</vt:lpwstr>
  </property>
</Properties>
</file>