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40"/>
  </p:notesMasterIdLst>
  <p:handoutMasterIdLst>
    <p:handoutMasterId r:id="rId41"/>
  </p:handoutMasterIdLst>
  <p:sldIdLst>
    <p:sldId id="257" r:id="rId6"/>
    <p:sldId id="258" r:id="rId7"/>
    <p:sldId id="259" r:id="rId8"/>
    <p:sldId id="260" r:id="rId9"/>
    <p:sldId id="303" r:id="rId10"/>
    <p:sldId id="304" r:id="rId11"/>
    <p:sldId id="305" r:id="rId12"/>
    <p:sldId id="262" r:id="rId13"/>
    <p:sldId id="263" r:id="rId14"/>
    <p:sldId id="264" r:id="rId15"/>
    <p:sldId id="289" r:id="rId16"/>
    <p:sldId id="290" r:id="rId17"/>
    <p:sldId id="291" r:id="rId18"/>
    <p:sldId id="307" r:id="rId19"/>
    <p:sldId id="306" r:id="rId20"/>
    <p:sldId id="308" r:id="rId21"/>
    <p:sldId id="265" r:id="rId22"/>
    <p:sldId id="256" r:id="rId23"/>
    <p:sldId id="268" r:id="rId24"/>
    <p:sldId id="276" r:id="rId25"/>
    <p:sldId id="281" r:id="rId26"/>
    <p:sldId id="266" r:id="rId27"/>
    <p:sldId id="296" r:id="rId28"/>
    <p:sldId id="297" r:id="rId29"/>
    <p:sldId id="298" r:id="rId30"/>
    <p:sldId id="299" r:id="rId31"/>
    <p:sldId id="300" r:id="rId32"/>
    <p:sldId id="301" r:id="rId33"/>
    <p:sldId id="302" r:id="rId34"/>
    <p:sldId id="284" r:id="rId35"/>
    <p:sldId id="285" r:id="rId36"/>
    <p:sldId id="286" r:id="rId37"/>
    <p:sldId id="292" r:id="rId38"/>
    <p:sldId id="274"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ver Training Facility, C. Lee" initials="C.Le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3907" autoAdjust="0"/>
  </p:normalViewPr>
  <p:slideViewPr>
    <p:cSldViewPr snapToGrid="0">
      <p:cViewPr varScale="1">
        <p:scale>
          <a:sx n="106" d="100"/>
          <a:sy n="106" d="100"/>
        </p:scale>
        <p:origin x="14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50879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
        <p:nvSpPr>
          <p:cNvPr id="5" name="Rectangle 4">
            <a:extLst>
              <a:ext uri="{FF2B5EF4-FFF2-40B4-BE49-F238E27FC236}">
                <a16:creationId xmlns:a16="http://schemas.microsoft.com/office/drawing/2014/main" id="{A23E3876-0A11-4AAD-A24D-EE3283EB26A3}"/>
              </a:ext>
            </a:extLst>
          </p:cNvPr>
          <p:cNvSpPr/>
          <p:nvPr userDrawn="1">
            <p:custDataLst>
              <p:tags r:id="rId4"/>
            </p:custDataLst>
          </p:nvPr>
        </p:nvSpPr>
        <p:spPr bwMode="auto">
          <a:xfrm>
            <a:off x="400050" y="6324600"/>
            <a:ext cx="8743950" cy="1524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6" name="Rectangle 5">
            <a:extLst>
              <a:ext uri="{FF2B5EF4-FFF2-40B4-BE49-F238E27FC236}">
                <a16:creationId xmlns:a16="http://schemas.microsoft.com/office/drawing/2014/main" id="{D7931B5E-40F8-4539-B980-D7454F4225DB}"/>
              </a:ext>
            </a:extLst>
          </p:cNvPr>
          <p:cNvSpPr/>
          <p:nvPr userDrawn="1">
            <p:custDataLst>
              <p:tags r:id="rId5"/>
            </p:custDataLst>
          </p:nvPr>
        </p:nvSpPr>
        <p:spPr bwMode="auto">
          <a:xfrm>
            <a:off x="676275" y="6400800"/>
            <a:ext cx="2000250" cy="3683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41170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45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68870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09803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41849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07869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19112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B26C60-83F9-4511-8D48-383A671C22A0}" type="slidenum">
              <a:rPr lang="en-US"/>
              <a:pPr>
                <a:defRPr/>
              </a:pPr>
              <a:t>‹#›</a:t>
            </a:fld>
            <a:endParaRPr lang="en-US"/>
          </a:p>
        </p:txBody>
      </p:sp>
    </p:spTree>
    <p:extLst>
      <p:ext uri="{BB962C8B-B14F-4D97-AF65-F5344CB8AC3E}">
        <p14:creationId xmlns:p14="http://schemas.microsoft.com/office/powerpoint/2010/main" val="361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89367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2"/>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3"/>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0962922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5.xml"/><Relationship Id="rId7" Type="http://schemas.openxmlformats.org/officeDocument/2006/relationships/oleObject" Target="../embeddings/oleObject2.bin"/><Relationship Id="rId2" Type="http://schemas.openxmlformats.org/officeDocument/2006/relationships/tags" Target="../tags/tag64.xml"/><Relationship Id="rId1" Type="http://schemas.openxmlformats.org/officeDocument/2006/relationships/vmlDrawing" Target="../drawings/vmlDrawing2.vml"/><Relationship Id="rId6" Type="http://schemas.openxmlformats.org/officeDocument/2006/relationships/slideLayout" Target="../slideLayouts/slideLayout4.xml"/><Relationship Id="rId5" Type="http://schemas.openxmlformats.org/officeDocument/2006/relationships/tags" Target="../tags/tag67.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Layout" Target="../slideLayouts/slideLayout4.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Layout" Target="../slideLayouts/slideLayout4.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oleObject" Target="../embeddings/oleObject1.bin"/><Relationship Id="rId2" Type="http://schemas.openxmlformats.org/officeDocument/2006/relationships/tags" Target="../tags/tag21.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24.xml"/><Relationship Id="rId4"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hyperlink" Target="http://vbaw.vba.va.gov/VBMS/Resources_Technical_Information.asp" TargetMode="Externa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hyperlink" Target="http://vacoappbva2.dva.va.gov/lsa/cgi-bin/query-meta.exe" TargetMode="Externa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2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5.xml"/><Relationship Id="rId1" Type="http://schemas.openxmlformats.org/officeDocument/2006/relationships/tags" Target="../tags/tag134.xm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4F308-62A9-4564-8661-08948049B4A9}"/>
              </a:ext>
            </a:extLst>
          </p:cNvPr>
          <p:cNvSpPr>
            <a:spLocks noGrp="1"/>
          </p:cNvSpPr>
          <p:nvPr>
            <p:ph type="ctrTitle"/>
            <p:custDataLst>
              <p:tags r:id="rId1"/>
            </p:custDataLst>
          </p:nvPr>
        </p:nvSpPr>
        <p:spPr>
          <a:xfrm>
            <a:off x="685800" y="2819400"/>
            <a:ext cx="7772400" cy="1219200"/>
          </a:xfrm>
        </p:spPr>
        <p:txBody>
          <a:bodyPr/>
          <a:lstStyle/>
          <a:p>
            <a:r>
              <a:rPr lang="en-US" dirty="0"/>
              <a:t>Endocrine System Refresher</a:t>
            </a:r>
          </a:p>
        </p:txBody>
      </p:sp>
      <p:sp>
        <p:nvSpPr>
          <p:cNvPr id="6" name="Text Placeholder 5">
            <a:extLst>
              <a:ext uri="{FF2B5EF4-FFF2-40B4-BE49-F238E27FC236}">
                <a16:creationId xmlns:a16="http://schemas.microsoft.com/office/drawing/2014/main" id="{EB8EE553-A820-4A2E-A85D-E164ED489B7B}"/>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4EC5AA2F-91D6-413D-AA16-92E0F6E44A30}"/>
              </a:ext>
            </a:extLst>
          </p:cNvPr>
          <p:cNvSpPr>
            <a:spLocks noGrp="1"/>
          </p:cNvSpPr>
          <p:nvPr>
            <p:ph type="body" sz="quarter" idx="11"/>
            <p:custDataLst>
              <p:tags r:id="rId3"/>
            </p:custDataLst>
          </p:nvPr>
        </p:nvSpPr>
        <p:spPr>
          <a:xfrm>
            <a:off x="6096000" y="4724400"/>
            <a:ext cx="2362200" cy="838200"/>
          </a:xfrm>
        </p:spPr>
        <p:txBody>
          <a:bodyPr/>
          <a:lstStyle/>
          <a:p>
            <a:r>
              <a:rPr lang="en-US" dirty="0"/>
              <a:t>December 2017</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7905 &amp; 7906</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Hypoparathyroidism</a:t>
            </a:r>
          </a:p>
          <a:p>
            <a:pPr marL="403225" lvl="1" indent="-241300"/>
            <a:r>
              <a:rPr lang="en-US" dirty="0"/>
              <a:t>Total evaluation for three months following diagnosis; thereafter, rate residuals under appropriate body system (310 EP)</a:t>
            </a:r>
          </a:p>
          <a:p>
            <a:pPr marL="685800" lvl="1" indent="-342900"/>
            <a:endParaRPr lang="en-US" sz="2000" dirty="0"/>
          </a:p>
          <a:p>
            <a:r>
              <a:rPr lang="en-US" dirty="0"/>
              <a:t>Thyroiditis</a:t>
            </a:r>
          </a:p>
          <a:p>
            <a:pPr marL="403225" lvl="1" indent="-241300"/>
            <a:r>
              <a:rPr lang="en-US" dirty="0"/>
              <a:t>New code (previously rated analogous) – 10 percent evaluation for normal thyroid function, otherwise evaluate as 7900 or 7903</a:t>
            </a:r>
          </a:p>
        </p:txBody>
      </p:sp>
      <p:sp>
        <p:nvSpPr>
          <p:cNvPr id="5" name="Slide Number Placeholder 4">
            <a:extLst>
              <a:ext uri="{FF2B5EF4-FFF2-40B4-BE49-F238E27FC236}">
                <a16:creationId xmlns:a16="http://schemas.microsoft.com/office/drawing/2014/main" id="{E7DEF72F-10D3-48F4-9E2B-EE7DA24CD0C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386374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7907 &amp; 7908</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Cushing’s Syndrome</a:t>
            </a:r>
          </a:p>
          <a:p>
            <a:pPr marL="569913" lvl="1" indent="-344488"/>
            <a:r>
              <a:rPr lang="en-US" dirty="0">
                <a:latin typeface="+mj-lt"/>
                <a:cs typeface="Times New Roman" panose="02020603050405020304" pitchFamily="18" charset="0"/>
              </a:rPr>
              <a:t>Evaluations specifically indicated - initial six month evaluation based on severity of symptoms, then rate residuals under the appropriate body system (310 EP)</a:t>
            </a:r>
          </a:p>
          <a:p>
            <a:pPr marL="342900" lvl="1" indent="0">
              <a:buNone/>
            </a:pPr>
            <a:endParaRPr lang="en-US" sz="2000" dirty="0">
              <a:latin typeface="+mj-lt"/>
            </a:endParaRPr>
          </a:p>
          <a:p>
            <a:r>
              <a:rPr lang="en-US" dirty="0">
                <a:latin typeface="+mj-lt"/>
                <a:cs typeface="Times New Roman" panose="02020603050405020304" pitchFamily="18" charset="0"/>
              </a:rPr>
              <a:t>Acromegaly</a:t>
            </a:r>
          </a:p>
          <a:p>
            <a:pPr marL="569913" lvl="1" indent="-344488"/>
            <a:r>
              <a:rPr lang="en-US" dirty="0">
                <a:latin typeface="+mj-lt"/>
                <a:cs typeface="Times New Roman" panose="02020603050405020304" pitchFamily="18" charset="0"/>
              </a:rPr>
              <a:t>100: evidence of increased intracranial pressure </a:t>
            </a:r>
          </a:p>
          <a:p>
            <a:pPr marL="569913" lvl="1" indent="-344488"/>
            <a:r>
              <a:rPr lang="en-US" dirty="0">
                <a:latin typeface="+mj-lt"/>
                <a:cs typeface="Times New Roman" panose="02020603050405020304" pitchFamily="18" charset="0"/>
              </a:rPr>
              <a:t>60: </a:t>
            </a:r>
            <a:r>
              <a:rPr lang="en-US" dirty="0" err="1">
                <a:latin typeface="+mj-lt"/>
                <a:cs typeface="Times New Roman" panose="02020603050405020304" pitchFamily="18" charset="0"/>
              </a:rPr>
              <a:t>arthropathy</a:t>
            </a:r>
            <a:r>
              <a:rPr lang="en-US" dirty="0">
                <a:latin typeface="+mj-lt"/>
                <a:cs typeface="Times New Roman" panose="02020603050405020304" pitchFamily="18" charset="0"/>
              </a:rPr>
              <a:t>, glucose intolerance and hypertension</a:t>
            </a:r>
          </a:p>
          <a:p>
            <a:pPr marL="569913" lvl="1" indent="-344488"/>
            <a:r>
              <a:rPr lang="en-US" dirty="0">
                <a:latin typeface="+mj-lt"/>
                <a:cs typeface="Times New Roman" panose="02020603050405020304" pitchFamily="18" charset="0"/>
              </a:rPr>
              <a:t>30: enlargement of </a:t>
            </a:r>
            <a:r>
              <a:rPr lang="en-US" dirty="0" err="1">
                <a:latin typeface="+mj-lt"/>
                <a:cs typeface="Times New Roman" panose="02020603050405020304" pitchFamily="18" charset="0"/>
              </a:rPr>
              <a:t>acral</a:t>
            </a:r>
            <a:r>
              <a:rPr lang="en-US" dirty="0">
                <a:latin typeface="+mj-lt"/>
                <a:cs typeface="Times New Roman" panose="02020603050405020304" pitchFamily="18" charset="0"/>
              </a:rPr>
              <a:t> parts or overgrowth of long bones</a:t>
            </a:r>
          </a:p>
        </p:txBody>
      </p:sp>
      <p:sp>
        <p:nvSpPr>
          <p:cNvPr id="5" name="Slide Number Placeholder 4">
            <a:extLst>
              <a:ext uri="{FF2B5EF4-FFF2-40B4-BE49-F238E27FC236}">
                <a16:creationId xmlns:a16="http://schemas.microsoft.com/office/drawing/2014/main" id="{07276E9A-A0B1-423C-B0A8-BD054D87D331}"/>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66815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7909 - 7912</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Diabetes Insipidus</a:t>
            </a:r>
          </a:p>
          <a:p>
            <a:pPr marL="461963" lvl="1" indent="-236538"/>
            <a:r>
              <a:rPr lang="en-US" dirty="0">
                <a:latin typeface="+mj-lt"/>
                <a:cs typeface="Times New Roman" panose="02020603050405020304" pitchFamily="18" charset="0"/>
              </a:rPr>
              <a:t>Evaluate as 30 percent for initial three months following diagnosis.</a:t>
            </a:r>
          </a:p>
          <a:p>
            <a:pPr marL="796925" lvl="2" indent="-227013"/>
            <a:r>
              <a:rPr lang="en-US" dirty="0">
                <a:latin typeface="+mj-lt"/>
                <a:cs typeface="Times New Roman" panose="02020603050405020304" pitchFamily="18" charset="0"/>
              </a:rPr>
              <a:t>If the condition subsides, rate residuals under appropriate body system.</a:t>
            </a:r>
          </a:p>
          <a:p>
            <a:pPr marL="796925" lvl="2" indent="-227013"/>
            <a:r>
              <a:rPr lang="en-US" dirty="0">
                <a:latin typeface="+mj-lt"/>
                <a:cs typeface="Times New Roman" panose="02020603050405020304" pitchFamily="18" charset="0"/>
              </a:rPr>
              <a:t>If not, 10 percent evaluation for persistent polyuria or hormonal therapy</a:t>
            </a:r>
          </a:p>
          <a:p>
            <a:r>
              <a:rPr lang="en-US" dirty="0">
                <a:latin typeface="+mj-lt"/>
              </a:rPr>
              <a:t>Addison’s Disease</a:t>
            </a:r>
          </a:p>
          <a:p>
            <a:pPr marL="461963" lvl="1" indent="-236538"/>
            <a:r>
              <a:rPr lang="en-US" dirty="0">
                <a:latin typeface="+mj-lt"/>
                <a:cs typeface="Times New Roman" panose="02020603050405020304" pitchFamily="18" charset="0"/>
              </a:rPr>
              <a:t>Based on number of crises during the past year</a:t>
            </a:r>
          </a:p>
          <a:p>
            <a:r>
              <a:rPr lang="en-US" dirty="0" err="1">
                <a:latin typeface="+mj-lt"/>
              </a:rPr>
              <a:t>Polyglandular</a:t>
            </a:r>
            <a:r>
              <a:rPr lang="en-US" dirty="0">
                <a:latin typeface="+mj-lt"/>
              </a:rPr>
              <a:t> Syndrome</a:t>
            </a:r>
          </a:p>
          <a:p>
            <a:pPr marL="461963" lvl="1" indent="-236538"/>
            <a:r>
              <a:rPr lang="en-US" dirty="0">
                <a:latin typeface="+mj-lt"/>
                <a:cs typeface="Times New Roman" panose="02020603050405020304" pitchFamily="18" charset="0"/>
              </a:rPr>
              <a:t>Evaluate according to major manifestations</a:t>
            </a:r>
          </a:p>
        </p:txBody>
      </p:sp>
      <p:sp>
        <p:nvSpPr>
          <p:cNvPr id="5" name="Slide Number Placeholder 4">
            <a:extLst>
              <a:ext uri="{FF2B5EF4-FFF2-40B4-BE49-F238E27FC236}">
                <a16:creationId xmlns:a16="http://schemas.microsoft.com/office/drawing/2014/main" id="{E5AD339E-08C4-46EE-AABB-0A830BB6C868}"/>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304956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7913: Diabetes Mellitus</a:t>
            </a:r>
          </a:p>
        </p:txBody>
      </p:sp>
      <p:sp>
        <p:nvSpPr>
          <p:cNvPr id="3" name="Content Placeholder 2"/>
          <p:cNvSpPr>
            <a:spLocks noGrp="1"/>
          </p:cNvSpPr>
          <p:nvPr>
            <p:ph idx="1"/>
            <p:custDataLst>
              <p:tags r:id="rId2"/>
            </p:custDataLst>
          </p:nvPr>
        </p:nvSpPr>
        <p:spPr>
          <a:xfrm>
            <a:off x="457200" y="2057400"/>
            <a:ext cx="8229600" cy="3916363"/>
          </a:xfrm>
        </p:spPr>
        <p:txBody>
          <a:bodyPr/>
          <a:lstStyle/>
          <a:p>
            <a:pPr>
              <a:buFont typeface="Arial" charset="0"/>
              <a:buChar char="•"/>
            </a:pPr>
            <a:r>
              <a:rPr lang="en-US" dirty="0">
                <a:latin typeface="+mj-lt"/>
                <a:cs typeface="Times New Roman" panose="02020603050405020304" pitchFamily="18" charset="0"/>
              </a:rPr>
              <a:t>100 – criteria includes episodes of ketoacidosis or hyperglycemic reactions requiring hospitalizations with loss of weight and strength or complications that would be compensable if separately evaluated</a:t>
            </a:r>
          </a:p>
          <a:p>
            <a:pPr>
              <a:buFont typeface="Arial" charset="0"/>
              <a:buChar char="•"/>
            </a:pPr>
            <a:r>
              <a:rPr lang="en-US" dirty="0">
                <a:latin typeface="+mj-lt"/>
              </a:rPr>
              <a:t>60 – requiring insulin, restricted diet, regulation of activities, and hospitalization, visits to diabetic care provider and </a:t>
            </a:r>
            <a:r>
              <a:rPr lang="en-US" dirty="0" err="1">
                <a:latin typeface="+mj-lt"/>
              </a:rPr>
              <a:t>noncompensable</a:t>
            </a:r>
            <a:r>
              <a:rPr lang="en-US" dirty="0">
                <a:latin typeface="+mj-lt"/>
              </a:rPr>
              <a:t> complications</a:t>
            </a:r>
          </a:p>
          <a:p>
            <a:pPr>
              <a:buFont typeface="Arial" charset="0"/>
              <a:buChar char="•"/>
            </a:pPr>
            <a:r>
              <a:rPr lang="en-US" dirty="0">
                <a:latin typeface="+mj-lt"/>
              </a:rPr>
              <a:t>40 – insulin, restricted diet, and regulation of activities</a:t>
            </a:r>
          </a:p>
          <a:p>
            <a:pPr>
              <a:buFont typeface="Arial" charset="0"/>
              <a:buChar char="•"/>
            </a:pPr>
            <a:r>
              <a:rPr lang="en-US" dirty="0">
                <a:latin typeface="+mj-lt"/>
                <a:cs typeface="Times New Roman" panose="02020603050405020304" pitchFamily="18" charset="0"/>
              </a:rPr>
              <a:t>20 </a:t>
            </a:r>
            <a:r>
              <a:rPr lang="en-US" dirty="0">
                <a:latin typeface="+mj-lt"/>
              </a:rPr>
              <a:t>–</a:t>
            </a:r>
            <a:r>
              <a:rPr lang="en-US" dirty="0">
                <a:latin typeface="+mj-lt"/>
                <a:cs typeface="Times New Roman" panose="02020603050405020304" pitchFamily="18" charset="0"/>
              </a:rPr>
              <a:t> requiring insulin or oral hypoglycemic agent with restricted diet</a:t>
            </a:r>
          </a:p>
          <a:p>
            <a:pPr>
              <a:buFont typeface="Arial" charset="0"/>
              <a:buChar char="•"/>
            </a:pPr>
            <a:r>
              <a:rPr lang="en-US" dirty="0">
                <a:latin typeface="+mj-lt"/>
              </a:rPr>
              <a:t>10 – manageable by restricted diet only</a:t>
            </a:r>
            <a:endParaRPr lang="en-US" dirty="0">
              <a:latin typeface="+mj-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386C0DC-85DD-4847-BC56-8F0B35DE8FF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28640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custDataLst>
              <p:tags r:id="rId1"/>
            </p:custDataLst>
          </p:nvPr>
        </p:nvSpPr>
        <p:spPr>
          <a:xfrm>
            <a:off x="0" y="793631"/>
            <a:ext cx="9144000" cy="1086867"/>
          </a:xfrm>
        </p:spPr>
        <p:txBody>
          <a:bodyPr/>
          <a:lstStyle/>
          <a:p>
            <a:pPr eaLnBrk="1" hangingPunct="1"/>
            <a:r>
              <a:rPr lang="en-US" altLang="en-US" dirty="0"/>
              <a:t>Presumptive Condition</a:t>
            </a:r>
          </a:p>
        </p:txBody>
      </p:sp>
      <p:sp>
        <p:nvSpPr>
          <p:cNvPr id="36868" name="Rectangle 3"/>
          <p:cNvSpPr>
            <a:spLocks noGrp="1" noChangeArrowheads="1"/>
          </p:cNvSpPr>
          <p:nvPr>
            <p:ph idx="1"/>
            <p:custDataLst>
              <p:tags r:id="rId2"/>
            </p:custDataLst>
          </p:nvPr>
        </p:nvSpPr>
        <p:spPr>
          <a:xfrm>
            <a:off x="457200" y="2057400"/>
            <a:ext cx="8229600" cy="3916363"/>
          </a:xfrm>
        </p:spPr>
        <p:txBody>
          <a:bodyPr/>
          <a:lstStyle/>
          <a:p>
            <a:r>
              <a:rPr lang="en-US" altLang="en-US" dirty="0"/>
              <a:t>All endocrine conditions (endocrinopathies) are presumptive under 38 CFR 3.309(a).</a:t>
            </a:r>
          </a:p>
          <a:p>
            <a:r>
              <a:rPr lang="en-US" altLang="en-US" dirty="0"/>
              <a:t>Only Type II Diabetes Mellitus is presumptive under 38 CFR 3.309(e).</a:t>
            </a:r>
          </a:p>
        </p:txBody>
      </p:sp>
      <p:sp>
        <p:nvSpPr>
          <p:cNvPr id="2" name="Slide Number Placeholder 1">
            <a:extLst>
              <a:ext uri="{FF2B5EF4-FFF2-40B4-BE49-F238E27FC236}">
                <a16:creationId xmlns:a16="http://schemas.microsoft.com/office/drawing/2014/main" id="{E75AD280-8926-49BC-8A4E-77FCBD1F491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353295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7915 - 7919</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7915: Neoplasm, benign – rate as residuals of endocrine dysfunction.</a:t>
            </a:r>
          </a:p>
          <a:p>
            <a:endParaRPr lang="en-US" dirty="0">
              <a:latin typeface="+mj-lt"/>
            </a:endParaRPr>
          </a:p>
          <a:p>
            <a:r>
              <a:rPr lang="en-US" dirty="0">
                <a:latin typeface="+mj-lt"/>
              </a:rPr>
              <a:t>7916 – 7918: </a:t>
            </a:r>
            <a:r>
              <a:rPr lang="en-US" dirty="0" err="1">
                <a:latin typeface="+mj-lt"/>
              </a:rPr>
              <a:t>Hyperpituitarism</a:t>
            </a:r>
            <a:r>
              <a:rPr lang="en-US" dirty="0">
                <a:latin typeface="+mj-lt"/>
              </a:rPr>
              <a:t>, Hyperaldosteronism, and </a:t>
            </a:r>
            <a:r>
              <a:rPr lang="en-US" dirty="0" err="1">
                <a:latin typeface="+mj-lt"/>
              </a:rPr>
              <a:t>Pheochromocytoma</a:t>
            </a:r>
            <a:r>
              <a:rPr lang="en-US" dirty="0">
                <a:latin typeface="+mj-lt"/>
              </a:rPr>
              <a:t> </a:t>
            </a:r>
            <a:r>
              <a:rPr lang="en-US" dirty="0">
                <a:latin typeface="+mj-lt"/>
                <a:cs typeface="Times New Roman" panose="02020603050405020304" pitchFamily="18" charset="0"/>
              </a:rPr>
              <a:t> – all are evaluated as malignant or benign neoplasm</a:t>
            </a:r>
          </a:p>
          <a:p>
            <a:endParaRPr lang="en-US" dirty="0">
              <a:latin typeface="+mj-lt"/>
            </a:endParaRPr>
          </a:p>
          <a:p>
            <a:r>
              <a:rPr lang="en-US" dirty="0">
                <a:latin typeface="+mj-lt"/>
              </a:rPr>
              <a:t>7919: C-Cell Hyperplasia of the Thyroid</a:t>
            </a:r>
          </a:p>
          <a:p>
            <a:pPr marL="511175" lvl="1" indent="-285750"/>
            <a:r>
              <a:rPr lang="en-US" dirty="0">
                <a:latin typeface="+mj-lt"/>
                <a:cs typeface="Times New Roman" panose="02020603050405020304" pitchFamily="18" charset="0"/>
              </a:rPr>
              <a:t>Note change – evaluate as either malignant neoplasm or hypothyroidism, depending on treatment</a:t>
            </a:r>
          </a:p>
        </p:txBody>
      </p:sp>
      <p:sp>
        <p:nvSpPr>
          <p:cNvPr id="5" name="Slide Number Placeholder 4">
            <a:extLst>
              <a:ext uri="{FF2B5EF4-FFF2-40B4-BE49-F238E27FC236}">
                <a16:creationId xmlns:a16="http://schemas.microsoft.com/office/drawing/2014/main" id="{AE70F68F-C645-4CF6-B680-3C4C4EA7BED8}"/>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207098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custDataLst>
              <p:tags r:id="rId2"/>
            </p:custDataLst>
          </p:nvPr>
        </p:nvSpPr>
        <p:spPr>
          <a:xfrm>
            <a:off x="0" y="793631"/>
            <a:ext cx="9144000" cy="1086867"/>
          </a:xfrm>
        </p:spPr>
        <p:txBody>
          <a:bodyPr>
            <a:normAutofit/>
          </a:bodyPr>
          <a:lstStyle/>
          <a:p>
            <a:pPr eaLnBrk="1" hangingPunct="1"/>
            <a:r>
              <a:rPr lang="en-US" altLang="en-US" dirty="0"/>
              <a:t>Note</a:t>
            </a:r>
          </a:p>
        </p:txBody>
      </p:sp>
      <p:sp>
        <p:nvSpPr>
          <p:cNvPr id="43012" name="Rectangle 3"/>
          <p:cNvSpPr>
            <a:spLocks noGrp="1" noChangeArrowheads="1"/>
          </p:cNvSpPr>
          <p:nvPr>
            <p:ph idx="1"/>
            <p:custDataLst>
              <p:tags r:id="rId3"/>
            </p:custDataLst>
          </p:nvPr>
        </p:nvSpPr>
        <p:spPr>
          <a:xfrm>
            <a:off x="457200" y="2057400"/>
            <a:ext cx="4016477" cy="3916363"/>
          </a:xfrm>
        </p:spPr>
        <p:txBody>
          <a:bodyPr>
            <a:normAutofit/>
          </a:bodyPr>
          <a:lstStyle/>
          <a:p>
            <a:pPr eaLnBrk="1" hangingPunct="1"/>
            <a:r>
              <a:rPr lang="en-US" altLang="en-US" dirty="0"/>
              <a:t>Although the ovaries and testes are part of the endocrine system, VA evaluates these disabilities under other sections of the Schedule for Rating Disabilities.</a:t>
            </a:r>
          </a:p>
        </p:txBody>
      </p:sp>
      <p:graphicFrame>
        <p:nvGraphicFramePr>
          <p:cNvPr id="43013" name="Object 5"/>
          <p:cNvGraphicFramePr>
            <a:graphicFrameLocks noGrp="1" noChangeAspect="1"/>
          </p:cNvGraphicFramePr>
          <p:nvPr>
            <p:ph type="chart" sz="half" idx="4294967295"/>
            <p:custDataLst>
              <p:tags r:id="rId4"/>
            </p:custDataLst>
            <p:extLst>
              <p:ext uri="{D42A27DB-BD31-4B8C-83A1-F6EECF244321}">
                <p14:modId xmlns:p14="http://schemas.microsoft.com/office/powerpoint/2010/main" val="1408009707"/>
              </p:ext>
            </p:extLst>
          </p:nvPr>
        </p:nvGraphicFramePr>
        <p:xfrm>
          <a:off x="5071265" y="2057400"/>
          <a:ext cx="3168168" cy="3782961"/>
        </p:xfrm>
        <a:graphic>
          <a:graphicData uri="http://schemas.openxmlformats.org/presentationml/2006/ole">
            <mc:AlternateContent xmlns:mc="http://schemas.openxmlformats.org/markup-compatibility/2006">
              <mc:Choice xmlns:v="urn:schemas-microsoft-com:vml" Requires="v">
                <p:oleObj spid="_x0000_s2086" name="Bitmap Image" r:id="rId7" imgW="2704762" imgH="3228571" progId="Paint.Picture">
                  <p:embed/>
                </p:oleObj>
              </mc:Choice>
              <mc:Fallback>
                <p:oleObj name="Bitmap Image" r:id="rId7" imgW="2704762" imgH="3228571"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265" y="2057400"/>
                        <a:ext cx="3168168" cy="3782961"/>
                      </a:xfrm>
                      <a:prstGeom prst="rect">
                        <a:avLst/>
                      </a:prstGeom>
                      <a:noFill/>
                      <a:ln>
                        <a:noFill/>
                      </a:ln>
                      <a:effectLst/>
                      <a:extLst/>
                    </p:spPr>
                  </p:pic>
                </p:oleObj>
              </mc:Fallback>
            </mc:AlternateContent>
          </a:graphicData>
        </a:graphic>
      </p:graphicFrame>
      <p:sp>
        <p:nvSpPr>
          <p:cNvPr id="2" name="Slide Number Placeholder 1">
            <a:extLst>
              <a:ext uri="{FF2B5EF4-FFF2-40B4-BE49-F238E27FC236}">
                <a16:creationId xmlns:a16="http://schemas.microsoft.com/office/drawing/2014/main" id="{37BF98ED-BF9C-4B22-BA2C-F8311D71A45B}"/>
              </a:ext>
            </a:extLst>
          </p:cNvPr>
          <p:cNvSpPr>
            <a:spLocks noGrp="1"/>
          </p:cNvSpPr>
          <p:nvPr>
            <p:ph type="sldNum" sz="quarter" idx="12"/>
            <p:custDataLst>
              <p:tags r:id="rId5"/>
            </p:custDataLst>
          </p:nvPr>
        </p:nvSpPr>
        <p:spPr>
          <a:xfrm>
            <a:off x="6931152" y="6601978"/>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161150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pPr algn="ctr"/>
            <a:r>
              <a:rPr lang="en-US" dirty="0"/>
              <a:t>Important considerations</a:t>
            </a:r>
          </a:p>
        </p:txBody>
      </p:sp>
      <p:sp>
        <p:nvSpPr>
          <p:cNvPr id="6" name="Rectangle 5"/>
          <p:cNvSpPr/>
          <p:nvPr>
            <p:custDataLst>
              <p:tags r:id="rId2"/>
            </p:custDataLst>
          </p:nvPr>
        </p:nvSpPr>
        <p:spPr bwMode="auto">
          <a:xfrm>
            <a:off x="770558" y="2577152"/>
            <a:ext cx="7602884" cy="1493139"/>
          </a:xfrm>
          <a:prstGeom prst="rect">
            <a:avLst/>
          </a:prstGeom>
          <a:solidFill>
            <a:schemeClr val="bg1"/>
          </a:solidFill>
          <a:ln w="38100"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200" b="1" dirty="0">
                <a:solidFill>
                  <a:srgbClr val="C00000"/>
                </a:solidFill>
                <a:latin typeface="+mj-lt"/>
                <a:cs typeface="Times New Roman" panose="02020603050405020304" pitchFamily="18" charset="0"/>
              </a:rPr>
              <a:t>Reminder: </a:t>
            </a:r>
          </a:p>
          <a:p>
            <a:pPr algn="ctr" defTabSz="685800" fontAlgn="base">
              <a:spcBef>
                <a:spcPct val="0"/>
              </a:spcBef>
              <a:spcAft>
                <a:spcPct val="0"/>
              </a:spcAft>
            </a:pPr>
            <a:r>
              <a:rPr lang="en-US" sz="2200" b="1" dirty="0">
                <a:latin typeface="+mj-lt"/>
                <a:cs typeface="Times New Roman" panose="02020603050405020304" pitchFamily="18" charset="0"/>
              </a:rPr>
              <a:t>December 10, 2017, </a:t>
            </a:r>
            <a:r>
              <a:rPr lang="en-US" sz="2200" dirty="0">
                <a:latin typeface="+mj-lt"/>
                <a:cs typeface="Times New Roman" panose="02020603050405020304" pitchFamily="18" charset="0"/>
              </a:rPr>
              <a:t>Endocrine Rating Schedule Change </a:t>
            </a:r>
          </a:p>
          <a:p>
            <a:pPr algn="ctr" defTabSz="685800" fontAlgn="base">
              <a:spcBef>
                <a:spcPct val="0"/>
              </a:spcBef>
              <a:spcAft>
                <a:spcPct val="0"/>
              </a:spcAft>
            </a:pPr>
            <a:r>
              <a:rPr lang="en-US" sz="2200" dirty="0">
                <a:latin typeface="+mj-lt"/>
                <a:cs typeface="Times New Roman" panose="02020603050405020304" pitchFamily="18" charset="0"/>
              </a:rPr>
              <a:t>(</a:t>
            </a:r>
            <a:r>
              <a:rPr lang="en-US" sz="2200" i="1" dirty="0">
                <a:latin typeface="+mj-lt"/>
                <a:cs typeface="Times New Roman" panose="02020603050405020304" pitchFamily="18" charset="0"/>
              </a:rPr>
              <a:t>Regulatory Update, Not Liberalizing Legislation</a:t>
            </a:r>
            <a:r>
              <a:rPr lang="en-US" sz="2200" dirty="0">
                <a:latin typeface="+mj-lt"/>
                <a:cs typeface="Times New Roman" panose="02020603050405020304" pitchFamily="18" charset="0"/>
              </a:rPr>
              <a:t>)</a:t>
            </a:r>
          </a:p>
        </p:txBody>
      </p:sp>
      <p:sp>
        <p:nvSpPr>
          <p:cNvPr id="3" name="Slide Number Placeholder 2">
            <a:extLst>
              <a:ext uri="{FF2B5EF4-FFF2-40B4-BE49-F238E27FC236}">
                <a16:creationId xmlns:a16="http://schemas.microsoft.com/office/drawing/2014/main" id="{5CCEFD2E-AE14-4890-9DAF-D39DAF1D92BB}"/>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17</a:t>
            </a:fld>
            <a:endParaRPr lang="en-US" dirty="0"/>
          </a:p>
        </p:txBody>
      </p:sp>
    </p:spTree>
    <p:extLst>
      <p:ext uri="{BB962C8B-B14F-4D97-AF65-F5344CB8AC3E}">
        <p14:creationId xmlns:p14="http://schemas.microsoft.com/office/powerpoint/2010/main" val="273376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Which Criteria Apply?</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a:lnSpc>
                <a:spcPct val="110000"/>
              </a:lnSpc>
              <a:buFont typeface="Arial" panose="020B0604020202020204" pitchFamily="34" charset="0"/>
              <a:buChar char="•"/>
            </a:pPr>
            <a:r>
              <a:rPr lang="en-US" dirty="0"/>
              <a:t>What date did the claim come in?</a:t>
            </a:r>
          </a:p>
          <a:p>
            <a:pPr>
              <a:lnSpc>
                <a:spcPct val="110000"/>
              </a:lnSpc>
              <a:buFont typeface="Arial" panose="020B0604020202020204" pitchFamily="34" charset="0"/>
              <a:buChar char="•"/>
            </a:pPr>
            <a:r>
              <a:rPr lang="en-US" dirty="0"/>
              <a:t>Does the Veteran warrant a higher evaluation under historical criteria? </a:t>
            </a:r>
          </a:p>
          <a:p>
            <a:pPr>
              <a:lnSpc>
                <a:spcPct val="110000"/>
              </a:lnSpc>
              <a:buFont typeface="Arial" panose="020B0604020202020204" pitchFamily="34" charset="0"/>
              <a:buChar char="•"/>
            </a:pPr>
            <a:r>
              <a:rPr lang="en-US" dirty="0"/>
              <a:t>Do they qualify for an increase under  the new criteria?</a:t>
            </a:r>
          </a:p>
          <a:p>
            <a:pPr lvl="0">
              <a:lnSpc>
                <a:spcPct val="110000"/>
              </a:lnSpc>
              <a:buFont typeface="Arial" panose="020B0604020202020204" pitchFamily="34" charset="0"/>
              <a:buChar char="•"/>
            </a:pPr>
            <a:r>
              <a:rPr lang="en-US" dirty="0"/>
              <a:t>Is there an intent to file (ITF) to consider?</a:t>
            </a:r>
          </a:p>
          <a:p>
            <a:pPr lvl="0">
              <a:lnSpc>
                <a:spcPct val="110000"/>
              </a:lnSpc>
              <a:buFont typeface="Arial" panose="020B0604020202020204" pitchFamily="34" charset="0"/>
              <a:buChar char="•"/>
            </a:pPr>
            <a:r>
              <a:rPr lang="en-US" dirty="0"/>
              <a:t>Is the date entitlement arose based on increase shown in medical records the applicable effective date?</a:t>
            </a:r>
          </a:p>
          <a:p>
            <a:pPr lvl="0">
              <a:lnSpc>
                <a:spcPct val="110000"/>
              </a:lnSpc>
              <a:buFont typeface="Arial" panose="020B0604020202020204" pitchFamily="34" charset="0"/>
              <a:buChar char="•"/>
            </a:pPr>
            <a:r>
              <a:rPr lang="en-US" dirty="0"/>
              <a:t>When was the Veteran released from active duty? Should the effective date be RAD+1? </a:t>
            </a:r>
          </a:p>
          <a:p>
            <a:endParaRPr lang="en-US" dirty="0"/>
          </a:p>
        </p:txBody>
      </p:sp>
      <p:sp>
        <p:nvSpPr>
          <p:cNvPr id="5" name="Slide Number Placeholder 4">
            <a:extLst>
              <a:ext uri="{FF2B5EF4-FFF2-40B4-BE49-F238E27FC236}">
                <a16:creationId xmlns:a16="http://schemas.microsoft.com/office/drawing/2014/main" id="{CF3A3CD1-F18C-4491-8AE0-658BAC568A4E}"/>
              </a:ext>
            </a:extLst>
          </p:cNvPr>
          <p:cNvSpPr>
            <a:spLocks noGrp="1"/>
          </p:cNvSpPr>
          <p:nvPr>
            <p:ph type="sldNum" sz="quarter" idx="12"/>
            <p:custDataLst>
              <p:tags r:id="rId4"/>
            </p:custDataLst>
          </p:nvPr>
        </p:nvSpPr>
        <p:spPr>
          <a:xfrm>
            <a:off x="6931152" y="6601978"/>
            <a:ext cx="2133600" cy="365125"/>
          </a:xfrm>
        </p:spPr>
        <p:txBody>
          <a:bodyPr/>
          <a:lstStyle/>
          <a:p>
            <a:fld id="{36A6A193-2FDC-48DD-8023-1C75B05EEA9A}" type="slidenum">
              <a:rPr lang="en-US" smtClean="0"/>
              <a:pPr/>
              <a:t>18</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DBQs</a:t>
            </a:r>
          </a:p>
        </p:txBody>
      </p:sp>
      <p:sp>
        <p:nvSpPr>
          <p:cNvPr id="4" name="Content Placeholder 3"/>
          <p:cNvSpPr>
            <a:spLocks noGrp="1"/>
          </p:cNvSpPr>
          <p:nvPr>
            <p:ph idx="1"/>
            <p:custDataLst>
              <p:tags r:id="rId3"/>
            </p:custDataLst>
          </p:nvPr>
        </p:nvSpPr>
        <p:spPr>
          <a:xfrm>
            <a:off x="457200" y="2057400"/>
            <a:ext cx="8229600" cy="3916363"/>
          </a:xfrm>
        </p:spPr>
        <p:txBody>
          <a:bodyPr/>
          <a:lstStyle/>
          <a:p>
            <a:r>
              <a:rPr lang="en-US" dirty="0"/>
              <a:t>Does the DBQ or exam of record give information needed for current criteria?</a:t>
            </a:r>
          </a:p>
          <a:p>
            <a:endParaRPr lang="en-US" dirty="0"/>
          </a:p>
          <a:p>
            <a:r>
              <a:rPr lang="en-US" dirty="0"/>
              <a:t>Did you check for reasonably raised claims for scars on DBQ?</a:t>
            </a:r>
          </a:p>
          <a:p>
            <a:pPr>
              <a:buFont typeface="Arial" charset="0"/>
              <a:buChar char="•"/>
            </a:pPr>
            <a:endParaRPr lang="en-US" dirty="0"/>
          </a:p>
          <a:p>
            <a:endParaRPr lang="en-US" dirty="0"/>
          </a:p>
        </p:txBody>
      </p:sp>
      <p:sp>
        <p:nvSpPr>
          <p:cNvPr id="5" name="Slide Number Placeholder 4">
            <a:extLst>
              <a:ext uri="{FF2B5EF4-FFF2-40B4-BE49-F238E27FC236}">
                <a16:creationId xmlns:a16="http://schemas.microsoft.com/office/drawing/2014/main" id="{FF20DD36-D17D-46CF-9F50-FAC54AF29314}"/>
              </a:ext>
            </a:extLst>
          </p:cNvPr>
          <p:cNvSpPr>
            <a:spLocks noGrp="1"/>
          </p:cNvSpPr>
          <p:nvPr>
            <p:ph type="sldNum" sz="quarter" idx="12"/>
            <p:custDataLst>
              <p:tags r:id="rId4"/>
            </p:custDataLst>
          </p:nvPr>
        </p:nvSpPr>
        <p:spPr>
          <a:xfrm>
            <a:off x="6931152" y="6601978"/>
            <a:ext cx="2133600" cy="365125"/>
          </a:xfrm>
        </p:spPr>
        <p:txBody>
          <a:bodyPr/>
          <a:lstStyle/>
          <a:p>
            <a:fld id="{36A6A193-2FDC-48DD-8023-1C75B05EEA9A}" type="slidenum">
              <a:rPr lang="en-US" smtClean="0"/>
              <a:pPr/>
              <a:t>19</a:t>
            </a:fld>
            <a:endParaRPr lang="en-US" dirty="0"/>
          </a:p>
        </p:txBody>
      </p:sp>
    </p:spTree>
    <p:custDataLst>
      <p:tags r:id="rId1"/>
    </p:custDataLst>
    <p:extLst>
      <p:ext uri="{BB962C8B-B14F-4D97-AF65-F5344CB8AC3E}">
        <p14:creationId xmlns:p14="http://schemas.microsoft.com/office/powerpoint/2010/main" val="317368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793631"/>
            <a:ext cx="9144000" cy="1086867"/>
          </a:xfrm>
        </p:spPr>
        <p:txBody>
          <a:bodyPr>
            <a:normAutofit/>
          </a:bodyPr>
          <a:lstStyle/>
          <a:p>
            <a:r>
              <a:rPr lang="en-US" dirty="0"/>
              <a:t>Objectives</a:t>
            </a:r>
          </a:p>
        </p:txBody>
      </p:sp>
      <p:graphicFrame>
        <p:nvGraphicFramePr>
          <p:cNvPr id="5" name="Object 4"/>
          <p:cNvGraphicFramePr>
            <a:graphicFrameLocks noChangeAspect="1"/>
          </p:cNvGraphicFramePr>
          <p:nvPr>
            <p:custDataLst>
              <p:tags r:id="rId3"/>
            </p:custDataLst>
            <p:extLst>
              <p:ext uri="{D42A27DB-BD31-4B8C-83A1-F6EECF244321}">
                <p14:modId xmlns:p14="http://schemas.microsoft.com/office/powerpoint/2010/main" val="1301604242"/>
              </p:ext>
            </p:extLst>
          </p:nvPr>
        </p:nvGraphicFramePr>
        <p:xfrm>
          <a:off x="647847" y="2257425"/>
          <a:ext cx="3411651" cy="3016210"/>
        </p:xfrm>
        <a:graphic>
          <a:graphicData uri="http://schemas.openxmlformats.org/presentationml/2006/ole">
            <mc:AlternateContent xmlns:mc="http://schemas.openxmlformats.org/markup-compatibility/2006">
              <mc:Choice xmlns:v="urn:schemas-microsoft-com:vml" Requires="v">
                <p:oleObj spid="_x0000_s1064" name="Bitmap Image" r:id="rId7" imgW="2790476" imgH="2467319" progId="PBrush">
                  <p:embed/>
                </p:oleObj>
              </mc:Choice>
              <mc:Fallback>
                <p:oleObj name="Bitmap Image" r:id="rId7" imgW="2790476" imgH="2467319" progId="PBrush">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847" y="2257425"/>
                        <a:ext cx="3411651" cy="3016210"/>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A44B057C-6574-4777-B900-20F8B24D91CB}"/>
              </a:ext>
            </a:extLst>
          </p:cNvPr>
          <p:cNvSpPr txBox="1"/>
          <p:nvPr>
            <p:custDataLst>
              <p:tags r:id="rId4"/>
            </p:custDataLst>
          </p:nvPr>
        </p:nvSpPr>
        <p:spPr>
          <a:xfrm>
            <a:off x="4267200" y="2257425"/>
            <a:ext cx="4444181" cy="3016210"/>
          </a:xfrm>
          <a:prstGeom prst="rect">
            <a:avLst/>
          </a:prstGeom>
          <a:noFill/>
        </p:spPr>
        <p:txBody>
          <a:bodyPr wrap="square" rtlCol="0">
            <a:spAutoFit/>
          </a:bodyPr>
          <a:lstStyle/>
          <a:p>
            <a:pPr marL="403225" indent="-403225">
              <a:spcAft>
                <a:spcPts val="600"/>
              </a:spcAft>
              <a:buClr>
                <a:schemeClr val="tx1"/>
              </a:buClr>
              <a:buFont typeface="Arial" panose="020B0604020202020204" pitchFamily="34" charset="0"/>
              <a:buChar char="•"/>
            </a:pPr>
            <a:r>
              <a:rPr lang="en-US" sz="2000" dirty="0"/>
              <a:t>Review rating schedule for endocrine body system</a:t>
            </a:r>
          </a:p>
          <a:p>
            <a:pPr marL="403225" indent="-403225">
              <a:spcAft>
                <a:spcPts val="600"/>
              </a:spcAft>
              <a:buClr>
                <a:schemeClr val="tx1"/>
              </a:buClr>
              <a:buFont typeface="Arial" panose="020B0604020202020204" pitchFamily="34" charset="0"/>
              <a:buChar char="•"/>
            </a:pPr>
            <a:r>
              <a:rPr lang="en-US" sz="2000" dirty="0"/>
              <a:t>Determine correct evaluations and effective dates with due consideration to old and new rating schedule criteria</a:t>
            </a:r>
          </a:p>
          <a:p>
            <a:pPr marL="403225" indent="-403225">
              <a:spcAft>
                <a:spcPts val="600"/>
              </a:spcAft>
              <a:buClr>
                <a:schemeClr val="tx1"/>
              </a:buClr>
              <a:buFont typeface="Arial" panose="020B0604020202020204" pitchFamily="34" charset="0"/>
              <a:buChar char="•"/>
            </a:pPr>
            <a:r>
              <a:rPr lang="en-US" sz="2000" dirty="0"/>
              <a:t>Evaluate endocrine conditions with 80% accuracy in several scenarios </a:t>
            </a:r>
          </a:p>
        </p:txBody>
      </p:sp>
      <p:sp>
        <p:nvSpPr>
          <p:cNvPr id="7" name="Slide Number Placeholder 6">
            <a:extLst>
              <a:ext uri="{FF2B5EF4-FFF2-40B4-BE49-F238E27FC236}">
                <a16:creationId xmlns:a16="http://schemas.microsoft.com/office/drawing/2014/main" id="{94160C57-DD7C-43CE-AC02-676DD1BACC02}"/>
              </a:ext>
            </a:extLst>
          </p:cNvPr>
          <p:cNvSpPr>
            <a:spLocks noGrp="1"/>
          </p:cNvSpPr>
          <p:nvPr>
            <p:ph type="sldNum" sz="quarter" idx="12"/>
            <p:custDataLst>
              <p:tags r:id="rId5"/>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Resources Available: VBMS</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spcAft>
                <a:spcPts val="600"/>
              </a:spcAft>
              <a:buNone/>
            </a:pPr>
            <a:r>
              <a:rPr lang="en-US" sz="2000" dirty="0">
                <a:latin typeface="+mj-lt"/>
                <a:cs typeface="Times New Roman" panose="02020603050405020304" pitchFamily="18" charset="0"/>
              </a:rPr>
              <a:t>VBMS updates – watch the </a:t>
            </a:r>
            <a:r>
              <a:rPr lang="en-US" sz="2000" dirty="0">
                <a:latin typeface="+mj-lt"/>
                <a:cs typeface="Times New Roman" panose="02020603050405020304" pitchFamily="18" charset="0"/>
                <a:hlinkClick r:id="rId6"/>
              </a:rPr>
              <a:t>VBMS Release Information and User Guides</a:t>
            </a:r>
            <a:r>
              <a:rPr lang="en-US" sz="2000" dirty="0">
                <a:latin typeface="+mj-lt"/>
                <a:cs typeface="Times New Roman" panose="02020603050405020304" pitchFamily="18" charset="0"/>
              </a:rPr>
              <a:t> page for updates to support Rating Schedule Revisions</a:t>
            </a:r>
          </a:p>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D3D40A6-E82B-4E38-9C16-2453E5E33006}"/>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20</a:t>
            </a:fld>
            <a:endParaRPr lang="en-US" dirty="0"/>
          </a:p>
        </p:txBody>
      </p:sp>
    </p:spTree>
    <p:custDataLst>
      <p:tags r:id="rId1"/>
    </p:custDataLst>
    <p:extLst>
      <p:ext uri="{BB962C8B-B14F-4D97-AF65-F5344CB8AC3E}">
        <p14:creationId xmlns:p14="http://schemas.microsoft.com/office/powerpoint/2010/main" val="42041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Resources Available: Regulation </a:t>
            </a:r>
            <a:r>
              <a:rPr lang="en-US" dirty="0" err="1"/>
              <a:t>Citator</a:t>
            </a:r>
            <a:endParaRPr lang="en-US" dirty="0"/>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342900" lvl="1" indent="0" algn="ctr">
              <a:buNone/>
            </a:pPr>
            <a:endParaRPr lang="en-US" sz="3000" dirty="0">
              <a:latin typeface="Times New Roman" panose="02020603050405020304" pitchFamily="18" charset="0"/>
              <a:cs typeface="Times New Roman" panose="02020603050405020304" pitchFamily="18" charset="0"/>
            </a:endParaRPr>
          </a:p>
          <a:p>
            <a:pPr marL="342900" lvl="1" indent="0" algn="ctr">
              <a:spcAft>
                <a:spcPts val="600"/>
              </a:spcAft>
              <a:buNone/>
            </a:pPr>
            <a:r>
              <a:rPr lang="en-US" sz="2000" dirty="0">
                <a:latin typeface="+mj-lt"/>
                <a:cs typeface="Times New Roman" panose="02020603050405020304" pitchFamily="18" charset="0"/>
              </a:rPr>
              <a:t>The </a:t>
            </a:r>
            <a:r>
              <a:rPr lang="en-US" sz="2000" dirty="0">
                <a:latin typeface="+mj-lt"/>
                <a:cs typeface="Times New Roman" panose="02020603050405020304" pitchFamily="18" charset="0"/>
                <a:hlinkClick r:id="rId6"/>
              </a:rPr>
              <a:t>Regulation </a:t>
            </a:r>
            <a:r>
              <a:rPr lang="en-US" sz="2000" dirty="0" err="1">
                <a:latin typeface="+mj-lt"/>
                <a:cs typeface="Times New Roman" panose="02020603050405020304" pitchFamily="18" charset="0"/>
                <a:hlinkClick r:id="rId6"/>
              </a:rPr>
              <a:t>Citator</a:t>
            </a:r>
            <a:r>
              <a:rPr lang="en-US" sz="2000" dirty="0">
                <a:latin typeface="+mj-lt"/>
                <a:cs typeface="Times New Roman" panose="02020603050405020304" pitchFamily="18" charset="0"/>
              </a:rPr>
              <a:t> assists in viewing historical rating criteria.</a:t>
            </a:r>
          </a:p>
          <a:p>
            <a:pPr marL="342900" lvl="1" indent="0" algn="ctr">
              <a:buNone/>
            </a:pPr>
            <a:endParaRPr lang="en-US" sz="30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9C34675-4793-40DD-A095-5BE68E98F92C}"/>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21</a:t>
            </a:fld>
            <a:endParaRPr lang="en-US" dirty="0"/>
          </a:p>
        </p:txBody>
      </p:sp>
    </p:spTree>
    <p:custDataLst>
      <p:tags r:id="rId1"/>
    </p:custDataLst>
    <p:extLst>
      <p:ext uri="{BB962C8B-B14F-4D97-AF65-F5344CB8AC3E}">
        <p14:creationId xmlns:p14="http://schemas.microsoft.com/office/powerpoint/2010/main" val="3019984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441399"/>
            <a:ext cx="9144000" cy="1086867"/>
          </a:xfrm>
        </p:spPr>
        <p:txBody>
          <a:bodyPr/>
          <a:lstStyle/>
          <a:p>
            <a:pPr indent="461963" algn="l"/>
            <a:r>
              <a:rPr lang="en-US" dirty="0"/>
              <a:t>Practice &amp; evaluate</a:t>
            </a:r>
          </a:p>
        </p:txBody>
      </p:sp>
      <p:sp>
        <p:nvSpPr>
          <p:cNvPr id="3" name="Slide Number Placeholder 2">
            <a:extLst>
              <a:ext uri="{FF2B5EF4-FFF2-40B4-BE49-F238E27FC236}">
                <a16:creationId xmlns:a16="http://schemas.microsoft.com/office/drawing/2014/main" id="{5E659259-497A-4C46-9D02-49EC60405CC5}"/>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273376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1</a:t>
            </a:r>
          </a:p>
        </p:txBody>
      </p:sp>
      <p:sp>
        <p:nvSpPr>
          <p:cNvPr id="3" name="Content Placeholder 2"/>
          <p:cNvSpPr>
            <a:spLocks noGrp="1"/>
          </p:cNvSpPr>
          <p:nvPr>
            <p:ph idx="1"/>
            <p:custDataLst>
              <p:tags r:id="rId2"/>
            </p:custDataLst>
          </p:nvPr>
        </p:nvSpPr>
        <p:spPr>
          <a:xfrm>
            <a:off x="457200" y="2057401"/>
            <a:ext cx="8229600" cy="2514600"/>
          </a:xfrm>
        </p:spPr>
        <p:txBody>
          <a:bodyPr>
            <a:normAutofit lnSpcReduction="10000"/>
          </a:bodyPr>
          <a:lstStyle/>
          <a:p>
            <a:r>
              <a:rPr lang="en-US" dirty="0"/>
              <a:t>Veteran was service connected for Graves’ disease since service (prior to the VASRD regulatory update effective December 10, 2017) at 10% for continuous medication. Outpatient records, dated January 2016, show the Veteran is still on continuous medication and is being treated for constant diarrhea. Veteran submitted a claim for increase December 31, 2017. DBQ shows Veteran warrants a 30% evaluation for alternating diarrhea and constipation, with more or less constant abdominal distress. </a:t>
            </a:r>
          </a:p>
        </p:txBody>
      </p:sp>
      <p:sp>
        <p:nvSpPr>
          <p:cNvPr id="5" name="TextBox 4">
            <a:extLst>
              <a:ext uri="{FF2B5EF4-FFF2-40B4-BE49-F238E27FC236}">
                <a16:creationId xmlns:a16="http://schemas.microsoft.com/office/drawing/2014/main" id="{67E90C34-1F79-4884-9966-5EC6CFD12194}"/>
              </a:ext>
            </a:extLst>
          </p:cNvPr>
          <p:cNvSpPr txBox="1"/>
          <p:nvPr>
            <p:custDataLst>
              <p:tags r:id="rId3"/>
            </p:custDataLst>
          </p:nvPr>
        </p:nvSpPr>
        <p:spPr>
          <a:xfrm>
            <a:off x="481781" y="5117270"/>
            <a:ext cx="8229600" cy="707886"/>
          </a:xfrm>
          <a:prstGeom prst="rect">
            <a:avLst/>
          </a:prstGeom>
          <a:noFill/>
        </p:spPr>
        <p:txBody>
          <a:bodyPr wrap="square" rtlCol="0">
            <a:spAutoFit/>
          </a:bodyPr>
          <a:lstStyle/>
          <a:p>
            <a:pPr marL="457200" indent="-457200">
              <a:spcAft>
                <a:spcPts val="600"/>
              </a:spcAft>
              <a:buFont typeface="+mj-lt"/>
              <a:buAutoNum type="arabicPeriod"/>
            </a:pPr>
            <a:r>
              <a:rPr lang="en-US" sz="2000" i="1" dirty="0"/>
              <a:t>What diagnostic code would be used to assign the correct evaluation under the new rating criteria?</a:t>
            </a:r>
          </a:p>
        </p:txBody>
      </p:sp>
      <p:sp>
        <p:nvSpPr>
          <p:cNvPr id="6" name="Slide Number Placeholder 5">
            <a:extLst>
              <a:ext uri="{FF2B5EF4-FFF2-40B4-BE49-F238E27FC236}">
                <a16:creationId xmlns:a16="http://schemas.microsoft.com/office/drawing/2014/main" id="{42879406-79BC-4F22-8A16-F44AB2001267}"/>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23</a:t>
            </a:fld>
            <a:endParaRPr lang="en-US" dirty="0"/>
          </a:p>
        </p:txBody>
      </p:sp>
    </p:spTree>
    <p:extLst>
      <p:ext uri="{BB962C8B-B14F-4D97-AF65-F5344CB8AC3E}">
        <p14:creationId xmlns:p14="http://schemas.microsoft.com/office/powerpoint/2010/main" val="399898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1: Discussion</a:t>
            </a:r>
          </a:p>
        </p:txBody>
      </p:sp>
      <p:sp>
        <p:nvSpPr>
          <p:cNvPr id="5" name="TextBox 4">
            <a:extLst>
              <a:ext uri="{FF2B5EF4-FFF2-40B4-BE49-F238E27FC236}">
                <a16:creationId xmlns:a16="http://schemas.microsoft.com/office/drawing/2014/main" id="{4470A086-0A71-4018-9EAA-98A7C3136E2E}"/>
              </a:ext>
            </a:extLst>
          </p:cNvPr>
          <p:cNvSpPr txBox="1"/>
          <p:nvPr>
            <p:custDataLst>
              <p:tags r:id="rId2"/>
            </p:custDataLst>
          </p:nvPr>
        </p:nvSpPr>
        <p:spPr>
          <a:xfrm>
            <a:off x="471948" y="5309419"/>
            <a:ext cx="8239433" cy="707886"/>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b="1" dirty="0"/>
              <a:t>7900-7319- diarrhea and constipation due to Graves’ disease (previously DC 7900) @ 30%</a:t>
            </a:r>
          </a:p>
        </p:txBody>
      </p:sp>
      <p:sp>
        <p:nvSpPr>
          <p:cNvPr id="6" name="TextBox 5">
            <a:extLst>
              <a:ext uri="{FF2B5EF4-FFF2-40B4-BE49-F238E27FC236}">
                <a16:creationId xmlns:a16="http://schemas.microsoft.com/office/drawing/2014/main" id="{B071402E-86A5-4A74-9FCF-9F75189F2B24}"/>
              </a:ext>
            </a:extLst>
          </p:cNvPr>
          <p:cNvSpPr txBox="1"/>
          <p:nvPr>
            <p:custDataLst>
              <p:tags r:id="rId3"/>
            </p:custDataLst>
          </p:nvPr>
        </p:nvSpPr>
        <p:spPr>
          <a:xfrm>
            <a:off x="471948" y="1880498"/>
            <a:ext cx="8239433" cy="3323987"/>
          </a:xfrm>
          <a:prstGeom prst="rect">
            <a:avLst/>
          </a:prstGeom>
          <a:noFill/>
        </p:spPr>
        <p:txBody>
          <a:bodyPr wrap="square" rtlCol="0">
            <a:spAutoFit/>
          </a:bodyPr>
          <a:lstStyle/>
          <a:p>
            <a:pPr>
              <a:spcAft>
                <a:spcPts val="600"/>
              </a:spcAft>
            </a:pPr>
            <a:r>
              <a:rPr lang="en-US" sz="2000" dirty="0"/>
              <a:t>Veteran was service connected for Graves’ disease since service (prior to regulatory update effective December 10, 2017) at 10% for continuous medication. Outpatient records, dated January 2016 show the Veteran is still on continuous medication and is being treated for constant diarrhea. Veteran submitted a claim after the law change. DBQ shows Veteran warrants a 30% evaluation for alternating diarrhea and constipation, with more or less constant abdominal distress. </a:t>
            </a:r>
          </a:p>
          <a:p>
            <a:pPr>
              <a:spcAft>
                <a:spcPts val="600"/>
              </a:spcAft>
            </a:pPr>
            <a:endParaRPr lang="en-US" sz="2000" dirty="0"/>
          </a:p>
          <a:p>
            <a:pPr>
              <a:spcAft>
                <a:spcPts val="600"/>
              </a:spcAft>
            </a:pPr>
            <a:r>
              <a:rPr lang="en-US" sz="2000" i="1" dirty="0"/>
              <a:t>What diagnostic code would be used to assign the correct evaluation under the new rating criteria? </a:t>
            </a:r>
          </a:p>
        </p:txBody>
      </p:sp>
      <p:sp>
        <p:nvSpPr>
          <p:cNvPr id="7" name="Slide Number Placeholder 6">
            <a:extLst>
              <a:ext uri="{FF2B5EF4-FFF2-40B4-BE49-F238E27FC236}">
                <a16:creationId xmlns:a16="http://schemas.microsoft.com/office/drawing/2014/main" id="{F5718DCB-6FB7-41FE-B965-FA575BD6D22C}"/>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15199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2</a:t>
            </a:r>
          </a:p>
        </p:txBody>
      </p:sp>
      <p:sp>
        <p:nvSpPr>
          <p:cNvPr id="3" name="Content Placeholder 2"/>
          <p:cNvSpPr>
            <a:spLocks noGrp="1"/>
          </p:cNvSpPr>
          <p:nvPr>
            <p:ph idx="1"/>
            <p:custDataLst>
              <p:tags r:id="rId2"/>
            </p:custDataLst>
          </p:nvPr>
        </p:nvSpPr>
        <p:spPr>
          <a:xfrm>
            <a:off x="457200" y="2057400"/>
            <a:ext cx="8229600" cy="1265903"/>
          </a:xfrm>
        </p:spPr>
        <p:txBody>
          <a:bodyPr>
            <a:normAutofit lnSpcReduction="10000"/>
          </a:bodyPr>
          <a:lstStyle/>
          <a:p>
            <a:r>
              <a:rPr lang="en-US" b="1" dirty="0"/>
              <a:t>Veteran was service connected for Graves’ disease at 10% for continuous medication (prior to VASRD regulatory update). Veteran submitted a claim after the VASRD update. DBQ shows Veteran is still prescribed medication with no other residuals. </a:t>
            </a:r>
            <a:endParaRPr lang="en-US" i="1" dirty="0"/>
          </a:p>
        </p:txBody>
      </p:sp>
      <p:sp>
        <p:nvSpPr>
          <p:cNvPr id="5" name="TextBox 4">
            <a:extLst>
              <a:ext uri="{FF2B5EF4-FFF2-40B4-BE49-F238E27FC236}">
                <a16:creationId xmlns:a16="http://schemas.microsoft.com/office/drawing/2014/main" id="{82A0A5AC-1044-4A49-A824-A05B7150A2C4}"/>
              </a:ext>
            </a:extLst>
          </p:cNvPr>
          <p:cNvSpPr txBox="1"/>
          <p:nvPr>
            <p:custDataLst>
              <p:tags r:id="rId3"/>
            </p:custDataLst>
          </p:nvPr>
        </p:nvSpPr>
        <p:spPr>
          <a:xfrm>
            <a:off x="462116" y="3854246"/>
            <a:ext cx="8249265" cy="1092607"/>
          </a:xfrm>
          <a:prstGeom prst="rect">
            <a:avLst/>
          </a:prstGeom>
          <a:noFill/>
        </p:spPr>
        <p:txBody>
          <a:bodyPr wrap="square" rtlCol="0">
            <a:spAutoFit/>
          </a:bodyPr>
          <a:lstStyle/>
          <a:p>
            <a:pPr marL="342900" indent="-342900">
              <a:spcAft>
                <a:spcPts val="600"/>
              </a:spcAft>
              <a:buClr>
                <a:schemeClr val="tx1"/>
              </a:buClr>
              <a:buAutoNum type="arabicPeriod"/>
            </a:pPr>
            <a:r>
              <a:rPr lang="en-US" sz="2000" i="1" dirty="0"/>
              <a:t>What would the evaluation be under the new criteria? </a:t>
            </a:r>
          </a:p>
          <a:p>
            <a:pPr marL="342900" indent="-342900">
              <a:spcAft>
                <a:spcPts val="600"/>
              </a:spcAft>
              <a:buClr>
                <a:schemeClr val="tx1"/>
              </a:buClr>
              <a:buAutoNum type="arabicPeriod"/>
            </a:pPr>
            <a:r>
              <a:rPr lang="en-US" sz="2000" i="1" dirty="0"/>
              <a:t>Veteran is prescribed medication for control of Graves’ disease  with no other residuals,  is a reduction warranted? </a:t>
            </a:r>
          </a:p>
        </p:txBody>
      </p:sp>
      <p:sp>
        <p:nvSpPr>
          <p:cNvPr id="6" name="Slide Number Placeholder 5">
            <a:extLst>
              <a:ext uri="{FF2B5EF4-FFF2-40B4-BE49-F238E27FC236}">
                <a16:creationId xmlns:a16="http://schemas.microsoft.com/office/drawing/2014/main" id="{FC039947-E8EB-43F2-A20D-5121A02D1DDA}"/>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536259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2: Discussion</a:t>
            </a:r>
          </a:p>
        </p:txBody>
      </p:sp>
      <p:sp>
        <p:nvSpPr>
          <p:cNvPr id="5" name="TextBox 4">
            <a:extLst>
              <a:ext uri="{FF2B5EF4-FFF2-40B4-BE49-F238E27FC236}">
                <a16:creationId xmlns:a16="http://schemas.microsoft.com/office/drawing/2014/main" id="{2EB48220-8800-4984-91E6-8A280211C6F8}"/>
              </a:ext>
            </a:extLst>
          </p:cNvPr>
          <p:cNvSpPr txBox="1"/>
          <p:nvPr>
            <p:custDataLst>
              <p:tags r:id="rId2"/>
            </p:custDataLst>
          </p:nvPr>
        </p:nvSpPr>
        <p:spPr>
          <a:xfrm>
            <a:off x="471948" y="3547749"/>
            <a:ext cx="8219768" cy="400110"/>
          </a:xfrm>
          <a:prstGeom prst="rect">
            <a:avLst/>
          </a:prstGeom>
          <a:noFill/>
        </p:spPr>
        <p:txBody>
          <a:bodyPr wrap="square" rtlCol="0">
            <a:spAutoFit/>
          </a:bodyPr>
          <a:lstStyle/>
          <a:p>
            <a:pPr marL="385763" indent="-385763">
              <a:spcAft>
                <a:spcPts val="600"/>
              </a:spcAft>
              <a:buFont typeface="+mj-lt"/>
              <a:buAutoNum type="arabicPeriod"/>
            </a:pPr>
            <a:r>
              <a:rPr lang="en-US" sz="2000" i="1" dirty="0"/>
              <a:t>What would the evaluation be under the new criteria? </a:t>
            </a:r>
          </a:p>
        </p:txBody>
      </p:sp>
      <p:sp>
        <p:nvSpPr>
          <p:cNvPr id="6" name="TextBox 5">
            <a:extLst>
              <a:ext uri="{FF2B5EF4-FFF2-40B4-BE49-F238E27FC236}">
                <a16:creationId xmlns:a16="http://schemas.microsoft.com/office/drawing/2014/main" id="{A1C5E83C-EFAF-42B9-94EE-A4C6FDF2C0CF}"/>
              </a:ext>
            </a:extLst>
          </p:cNvPr>
          <p:cNvSpPr txBox="1"/>
          <p:nvPr>
            <p:custDataLst>
              <p:tags r:id="rId3"/>
            </p:custDataLst>
          </p:nvPr>
        </p:nvSpPr>
        <p:spPr>
          <a:xfrm>
            <a:off x="471948" y="2052404"/>
            <a:ext cx="8219768" cy="1323439"/>
          </a:xfrm>
          <a:prstGeom prst="rect">
            <a:avLst/>
          </a:prstGeom>
          <a:noFill/>
        </p:spPr>
        <p:txBody>
          <a:bodyPr wrap="square" rtlCol="0">
            <a:spAutoFit/>
          </a:bodyPr>
          <a:lstStyle/>
          <a:p>
            <a:pPr>
              <a:spcAft>
                <a:spcPts val="600"/>
              </a:spcAft>
            </a:pPr>
            <a:r>
              <a:rPr lang="en-US" sz="2000" dirty="0"/>
              <a:t>Veteran was service connected for Graves’ disease at 10% for continuous medication (prior to VASRD regulatory update). Veteran submitted a claim after the VASRD update. DBQ shows Veteran is still prescribed medication with no other residuals. </a:t>
            </a:r>
          </a:p>
        </p:txBody>
      </p:sp>
      <p:sp>
        <p:nvSpPr>
          <p:cNvPr id="7" name="TextBox 6">
            <a:extLst>
              <a:ext uri="{FF2B5EF4-FFF2-40B4-BE49-F238E27FC236}">
                <a16:creationId xmlns:a16="http://schemas.microsoft.com/office/drawing/2014/main" id="{E4C6C788-D5B9-4C2C-8773-3BA4CCEFA2E4}"/>
              </a:ext>
            </a:extLst>
          </p:cNvPr>
          <p:cNvSpPr txBox="1"/>
          <p:nvPr>
            <p:custDataLst>
              <p:tags r:id="rId4"/>
            </p:custDataLst>
          </p:nvPr>
        </p:nvSpPr>
        <p:spPr>
          <a:xfrm>
            <a:off x="471948" y="3871906"/>
            <a:ext cx="8219768" cy="400110"/>
          </a:xfrm>
          <a:prstGeom prst="rect">
            <a:avLst/>
          </a:prstGeom>
          <a:noFill/>
        </p:spPr>
        <p:txBody>
          <a:bodyPr wrap="square" rtlCol="0">
            <a:spAutoFit/>
          </a:bodyPr>
          <a:lstStyle/>
          <a:p>
            <a:pPr indent="688975">
              <a:spcAft>
                <a:spcPts val="600"/>
              </a:spcAft>
            </a:pPr>
            <a:r>
              <a:rPr lang="en-US" sz="2000" b="1" dirty="0"/>
              <a:t>0%</a:t>
            </a:r>
          </a:p>
        </p:txBody>
      </p:sp>
      <p:sp>
        <p:nvSpPr>
          <p:cNvPr id="8" name="TextBox 7">
            <a:extLst>
              <a:ext uri="{FF2B5EF4-FFF2-40B4-BE49-F238E27FC236}">
                <a16:creationId xmlns:a16="http://schemas.microsoft.com/office/drawing/2014/main" id="{3A0AD56E-7884-4CFC-8D25-A61E9B26D364}"/>
              </a:ext>
            </a:extLst>
          </p:cNvPr>
          <p:cNvSpPr txBox="1"/>
          <p:nvPr>
            <p:custDataLst>
              <p:tags r:id="rId5"/>
            </p:custDataLst>
          </p:nvPr>
        </p:nvSpPr>
        <p:spPr>
          <a:xfrm>
            <a:off x="462116" y="4281025"/>
            <a:ext cx="8219768" cy="707886"/>
          </a:xfrm>
          <a:prstGeom prst="rect">
            <a:avLst/>
          </a:prstGeom>
          <a:noFill/>
        </p:spPr>
        <p:txBody>
          <a:bodyPr wrap="square" rtlCol="0">
            <a:spAutoFit/>
          </a:bodyPr>
          <a:lstStyle/>
          <a:p>
            <a:pPr marL="385763" indent="-385763">
              <a:spcAft>
                <a:spcPts val="600"/>
              </a:spcAft>
              <a:buFont typeface="+mj-lt"/>
              <a:buAutoNum type="arabicPeriod" startAt="2"/>
            </a:pPr>
            <a:r>
              <a:rPr lang="en-US" sz="2000" i="1" dirty="0"/>
              <a:t>Veteran is prescribed medication for control of Graves’ disease  with no other residuals,  is a reduction warranted? </a:t>
            </a:r>
          </a:p>
        </p:txBody>
      </p:sp>
      <p:sp>
        <p:nvSpPr>
          <p:cNvPr id="9" name="TextBox 8">
            <a:extLst>
              <a:ext uri="{FF2B5EF4-FFF2-40B4-BE49-F238E27FC236}">
                <a16:creationId xmlns:a16="http://schemas.microsoft.com/office/drawing/2014/main" id="{2328B78A-B299-4F24-AF2C-8F8BD6E55966}"/>
              </a:ext>
            </a:extLst>
          </p:cNvPr>
          <p:cNvSpPr txBox="1"/>
          <p:nvPr>
            <p:custDataLst>
              <p:tags r:id="rId6"/>
            </p:custDataLst>
          </p:nvPr>
        </p:nvSpPr>
        <p:spPr>
          <a:xfrm>
            <a:off x="471948" y="4974984"/>
            <a:ext cx="8219768" cy="400110"/>
          </a:xfrm>
          <a:prstGeom prst="rect">
            <a:avLst/>
          </a:prstGeom>
          <a:noFill/>
        </p:spPr>
        <p:txBody>
          <a:bodyPr wrap="square" rtlCol="0">
            <a:spAutoFit/>
          </a:bodyPr>
          <a:lstStyle/>
          <a:p>
            <a:pPr indent="688975">
              <a:spcAft>
                <a:spcPts val="600"/>
              </a:spcAft>
            </a:pPr>
            <a:r>
              <a:rPr lang="en-US" sz="2000" b="1" dirty="0"/>
              <a:t>NO! </a:t>
            </a:r>
          </a:p>
        </p:txBody>
      </p:sp>
      <p:sp>
        <p:nvSpPr>
          <p:cNvPr id="10" name="Slide Number Placeholder 9">
            <a:extLst>
              <a:ext uri="{FF2B5EF4-FFF2-40B4-BE49-F238E27FC236}">
                <a16:creationId xmlns:a16="http://schemas.microsoft.com/office/drawing/2014/main" id="{14B87CD0-6D0F-437D-B87E-A74199448261}"/>
              </a:ext>
            </a:extLst>
          </p:cNvPr>
          <p:cNvSpPr>
            <a:spLocks noGrp="1"/>
          </p:cNvSpPr>
          <p:nvPr>
            <p:ph type="sldNum" sz="quarter" idx="12"/>
            <p:custDataLst>
              <p:tags r:id="rId7"/>
            </p:custDataLst>
          </p:nvPr>
        </p:nvSpPr>
        <p:spPr>
          <a:xfrm>
            <a:off x="6931152" y="6601978"/>
            <a:ext cx="2133600" cy="365125"/>
          </a:xfrm>
        </p:spPr>
        <p:txBody>
          <a:bodyPr/>
          <a:lstStyle/>
          <a:p>
            <a:fld id="{7C414AED-89CE-4A48-8B2B-1B3A5C68EA2A}" type="slidenum">
              <a:rPr lang="en-US" smtClean="0"/>
              <a:pPr/>
              <a:t>26</a:t>
            </a:fld>
            <a:endParaRPr lang="en-US" dirty="0"/>
          </a:p>
        </p:txBody>
      </p:sp>
    </p:spTree>
    <p:extLst>
      <p:ext uri="{BB962C8B-B14F-4D97-AF65-F5344CB8AC3E}">
        <p14:creationId xmlns:p14="http://schemas.microsoft.com/office/powerpoint/2010/main" val="394662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3</a:t>
            </a:r>
          </a:p>
        </p:txBody>
      </p:sp>
      <p:sp>
        <p:nvSpPr>
          <p:cNvPr id="3" name="Content Placeholder 2"/>
          <p:cNvSpPr>
            <a:spLocks noGrp="1"/>
          </p:cNvSpPr>
          <p:nvPr>
            <p:ph idx="1"/>
            <p:custDataLst>
              <p:tags r:id="rId2"/>
            </p:custDataLst>
          </p:nvPr>
        </p:nvSpPr>
        <p:spPr>
          <a:xfrm>
            <a:off x="457200" y="2057401"/>
            <a:ext cx="8229600" cy="1285568"/>
          </a:xfrm>
        </p:spPr>
        <p:txBody>
          <a:bodyPr>
            <a:normAutofit lnSpcReduction="10000"/>
          </a:bodyPr>
          <a:lstStyle/>
          <a:p>
            <a:r>
              <a:rPr lang="en-US" dirty="0"/>
              <a:t>Veteran was diagnosed with thyroid enlargement, toxic on 08/19/17. Veteran files a claim for initial service connection on 01/02/2018 after the regulatory change. Veteran was discharged on 10/30/17. Claim is marked RFD on 01/10/18. </a:t>
            </a:r>
          </a:p>
        </p:txBody>
      </p:sp>
      <p:sp>
        <p:nvSpPr>
          <p:cNvPr id="5" name="TextBox 4">
            <a:extLst>
              <a:ext uri="{FF2B5EF4-FFF2-40B4-BE49-F238E27FC236}">
                <a16:creationId xmlns:a16="http://schemas.microsoft.com/office/drawing/2014/main" id="{B46846F4-DBA3-41EF-82C2-590ED5960C09}"/>
              </a:ext>
            </a:extLst>
          </p:cNvPr>
          <p:cNvSpPr txBox="1"/>
          <p:nvPr>
            <p:custDataLst>
              <p:tags r:id="rId3"/>
            </p:custDataLst>
          </p:nvPr>
        </p:nvSpPr>
        <p:spPr>
          <a:xfrm>
            <a:off x="481781" y="3785397"/>
            <a:ext cx="8209935" cy="784830"/>
          </a:xfrm>
          <a:prstGeom prst="rect">
            <a:avLst/>
          </a:prstGeom>
          <a:noFill/>
        </p:spPr>
        <p:txBody>
          <a:bodyPr wrap="square" rtlCol="0">
            <a:spAutoFit/>
          </a:bodyPr>
          <a:lstStyle/>
          <a:p>
            <a:pPr marL="385763" indent="-385763">
              <a:spcAft>
                <a:spcPts val="600"/>
              </a:spcAft>
              <a:buAutoNum type="arabicPeriod"/>
            </a:pPr>
            <a:r>
              <a:rPr lang="en-US" sz="2000" i="1" dirty="0"/>
              <a:t>What initial evaluation would you assign?</a:t>
            </a:r>
          </a:p>
          <a:p>
            <a:pPr marL="385763" indent="-385763">
              <a:spcAft>
                <a:spcPts val="600"/>
              </a:spcAft>
              <a:buAutoNum type="arabicPeriod"/>
            </a:pPr>
            <a:r>
              <a:rPr lang="en-US" sz="2000" i="1" dirty="0"/>
              <a:t>Would you establish an EP 310? If so, when? </a:t>
            </a:r>
          </a:p>
        </p:txBody>
      </p:sp>
      <p:sp>
        <p:nvSpPr>
          <p:cNvPr id="6" name="Slide Number Placeholder 5">
            <a:extLst>
              <a:ext uri="{FF2B5EF4-FFF2-40B4-BE49-F238E27FC236}">
                <a16:creationId xmlns:a16="http://schemas.microsoft.com/office/drawing/2014/main" id="{41285E99-782C-4B1B-858C-9FC868748436}"/>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27</a:t>
            </a:fld>
            <a:endParaRPr lang="en-US" dirty="0"/>
          </a:p>
        </p:txBody>
      </p:sp>
    </p:spTree>
    <p:extLst>
      <p:ext uri="{BB962C8B-B14F-4D97-AF65-F5344CB8AC3E}">
        <p14:creationId xmlns:p14="http://schemas.microsoft.com/office/powerpoint/2010/main" val="122754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3: Discussion</a:t>
            </a:r>
          </a:p>
        </p:txBody>
      </p:sp>
      <p:sp>
        <p:nvSpPr>
          <p:cNvPr id="3" name="Content Placeholder 2"/>
          <p:cNvSpPr>
            <a:spLocks noGrp="1"/>
          </p:cNvSpPr>
          <p:nvPr>
            <p:ph idx="1"/>
            <p:custDataLst>
              <p:tags r:id="rId2"/>
            </p:custDataLst>
          </p:nvPr>
        </p:nvSpPr>
        <p:spPr>
          <a:xfrm>
            <a:off x="457200" y="2057401"/>
            <a:ext cx="8229600" cy="1295400"/>
          </a:xfrm>
        </p:spPr>
        <p:txBody>
          <a:bodyPr>
            <a:normAutofit fontScale="92500" lnSpcReduction="10000"/>
          </a:bodyPr>
          <a:lstStyle/>
          <a:p>
            <a:pPr>
              <a:lnSpc>
                <a:spcPct val="110000"/>
              </a:lnSpc>
            </a:pPr>
            <a:r>
              <a:rPr lang="en-US" dirty="0"/>
              <a:t>Veteran was diagnosed with thyroid enlargement, toxic on 08/19/17. Veteran files a claim for initial service connection on 01/02/2018 after the regulatory change. Veteran was discharged on 10/30/17. Claim is marked RFD on 01/10/18. </a:t>
            </a:r>
          </a:p>
        </p:txBody>
      </p:sp>
      <p:sp>
        <p:nvSpPr>
          <p:cNvPr id="5" name="TextBox 4">
            <a:extLst>
              <a:ext uri="{FF2B5EF4-FFF2-40B4-BE49-F238E27FC236}">
                <a16:creationId xmlns:a16="http://schemas.microsoft.com/office/drawing/2014/main" id="{EA8F7805-B2F9-4E34-95D6-1B536256B5E5}"/>
              </a:ext>
            </a:extLst>
          </p:cNvPr>
          <p:cNvSpPr txBox="1"/>
          <p:nvPr>
            <p:custDataLst>
              <p:tags r:id="rId3"/>
            </p:custDataLst>
          </p:nvPr>
        </p:nvSpPr>
        <p:spPr>
          <a:xfrm>
            <a:off x="471948" y="3847823"/>
            <a:ext cx="8209936" cy="400110"/>
          </a:xfrm>
          <a:prstGeom prst="rect">
            <a:avLst/>
          </a:prstGeom>
          <a:noFill/>
        </p:spPr>
        <p:txBody>
          <a:bodyPr wrap="square" rtlCol="0">
            <a:spAutoFit/>
          </a:bodyPr>
          <a:lstStyle/>
          <a:p>
            <a:pPr marL="385763" indent="-385763">
              <a:spcAft>
                <a:spcPts val="600"/>
              </a:spcAft>
              <a:buFont typeface="+mj-lt"/>
              <a:buAutoNum type="arabicPeriod"/>
            </a:pPr>
            <a:r>
              <a:rPr lang="en-US" sz="2000" i="1" dirty="0"/>
              <a:t>What initial evaluation would you assign? </a:t>
            </a:r>
          </a:p>
        </p:txBody>
      </p:sp>
      <p:sp>
        <p:nvSpPr>
          <p:cNvPr id="6" name="TextBox 5">
            <a:extLst>
              <a:ext uri="{FF2B5EF4-FFF2-40B4-BE49-F238E27FC236}">
                <a16:creationId xmlns:a16="http://schemas.microsoft.com/office/drawing/2014/main" id="{F4BA409E-FE4C-431C-896B-513AFDE96BBC}"/>
              </a:ext>
            </a:extLst>
          </p:cNvPr>
          <p:cNvSpPr txBox="1"/>
          <p:nvPr>
            <p:custDataLst>
              <p:tags r:id="rId4"/>
            </p:custDataLst>
          </p:nvPr>
        </p:nvSpPr>
        <p:spPr>
          <a:xfrm>
            <a:off x="457200" y="4185331"/>
            <a:ext cx="8229600" cy="400110"/>
          </a:xfrm>
          <a:prstGeom prst="rect">
            <a:avLst/>
          </a:prstGeom>
          <a:noFill/>
        </p:spPr>
        <p:txBody>
          <a:bodyPr wrap="square" rtlCol="0">
            <a:spAutoFit/>
          </a:bodyPr>
          <a:lstStyle/>
          <a:p>
            <a:pPr indent="688975">
              <a:spcAft>
                <a:spcPts val="600"/>
              </a:spcAft>
            </a:pPr>
            <a:r>
              <a:rPr lang="en-US" sz="2000" b="1" dirty="0"/>
              <a:t>30%</a:t>
            </a:r>
            <a:r>
              <a:rPr lang="en-US" sz="2000" b="1" i="1" dirty="0"/>
              <a:t> </a:t>
            </a:r>
            <a:endParaRPr lang="en-US" sz="2000" b="1" dirty="0"/>
          </a:p>
        </p:txBody>
      </p:sp>
      <p:sp>
        <p:nvSpPr>
          <p:cNvPr id="7" name="TextBox 6">
            <a:extLst>
              <a:ext uri="{FF2B5EF4-FFF2-40B4-BE49-F238E27FC236}">
                <a16:creationId xmlns:a16="http://schemas.microsoft.com/office/drawing/2014/main" id="{C868B97B-2413-4D1D-BE15-08F868A590A1}"/>
              </a:ext>
            </a:extLst>
          </p:cNvPr>
          <p:cNvSpPr txBox="1"/>
          <p:nvPr>
            <p:custDataLst>
              <p:tags r:id="rId5"/>
            </p:custDataLst>
          </p:nvPr>
        </p:nvSpPr>
        <p:spPr>
          <a:xfrm>
            <a:off x="471948" y="4585441"/>
            <a:ext cx="8209936" cy="400110"/>
          </a:xfrm>
          <a:prstGeom prst="rect">
            <a:avLst/>
          </a:prstGeom>
          <a:noFill/>
        </p:spPr>
        <p:txBody>
          <a:bodyPr wrap="square" rtlCol="0">
            <a:spAutoFit/>
          </a:bodyPr>
          <a:lstStyle/>
          <a:p>
            <a:pPr marL="342900" indent="-342900">
              <a:spcAft>
                <a:spcPts val="600"/>
              </a:spcAft>
              <a:buFont typeface="+mj-lt"/>
              <a:buAutoNum type="arabicPeriod" startAt="2"/>
            </a:pPr>
            <a:r>
              <a:rPr lang="en-US" sz="2000" i="1" dirty="0"/>
              <a:t>Would you establish an EP 310? If so, when? </a:t>
            </a:r>
          </a:p>
        </p:txBody>
      </p:sp>
      <p:sp>
        <p:nvSpPr>
          <p:cNvPr id="8" name="TextBox 7">
            <a:extLst>
              <a:ext uri="{FF2B5EF4-FFF2-40B4-BE49-F238E27FC236}">
                <a16:creationId xmlns:a16="http://schemas.microsoft.com/office/drawing/2014/main" id="{B7EB5C10-ED0E-448B-8D2A-4651F564D748}"/>
              </a:ext>
            </a:extLst>
          </p:cNvPr>
          <p:cNvSpPr txBox="1"/>
          <p:nvPr>
            <p:custDataLst>
              <p:tags r:id="rId6"/>
            </p:custDataLst>
          </p:nvPr>
        </p:nvSpPr>
        <p:spPr>
          <a:xfrm>
            <a:off x="467032" y="4938773"/>
            <a:ext cx="8229600" cy="400110"/>
          </a:xfrm>
          <a:prstGeom prst="rect">
            <a:avLst/>
          </a:prstGeom>
          <a:noFill/>
        </p:spPr>
        <p:txBody>
          <a:bodyPr wrap="square" rtlCol="0">
            <a:spAutoFit/>
          </a:bodyPr>
          <a:lstStyle/>
          <a:p>
            <a:pPr indent="688975">
              <a:spcAft>
                <a:spcPts val="600"/>
              </a:spcAft>
            </a:pPr>
            <a:r>
              <a:rPr lang="en-US" sz="2000" b="1" dirty="0"/>
              <a:t>Yes! 6 months after the initial diagnosis (02/2018)</a:t>
            </a:r>
            <a:endParaRPr lang="en-US" sz="2000" dirty="0"/>
          </a:p>
        </p:txBody>
      </p:sp>
      <p:sp>
        <p:nvSpPr>
          <p:cNvPr id="9" name="Slide Number Placeholder 8">
            <a:extLst>
              <a:ext uri="{FF2B5EF4-FFF2-40B4-BE49-F238E27FC236}">
                <a16:creationId xmlns:a16="http://schemas.microsoft.com/office/drawing/2014/main" id="{0775122C-9C90-4E39-9F28-A0AD6033C518}"/>
              </a:ext>
            </a:extLst>
          </p:cNvPr>
          <p:cNvSpPr>
            <a:spLocks noGrp="1"/>
          </p:cNvSpPr>
          <p:nvPr>
            <p:ph type="sldNum" sz="quarter" idx="12"/>
            <p:custDataLst>
              <p:tags r:id="rId7"/>
            </p:custDataLst>
          </p:nvPr>
        </p:nvSpPr>
        <p:spPr>
          <a:xfrm>
            <a:off x="6931152" y="6601978"/>
            <a:ext cx="2133600" cy="365125"/>
          </a:xfrm>
        </p:spPr>
        <p:txBody>
          <a:bodyPr/>
          <a:lstStyle/>
          <a:p>
            <a:fld id="{7C414AED-89CE-4A48-8B2B-1B3A5C68EA2A}" type="slidenum">
              <a:rPr lang="en-US" smtClean="0"/>
              <a:pPr/>
              <a:t>28</a:t>
            </a:fld>
            <a:endParaRPr lang="en-US" dirty="0"/>
          </a:p>
        </p:txBody>
      </p:sp>
    </p:spTree>
    <p:extLst>
      <p:ext uri="{BB962C8B-B14F-4D97-AF65-F5344CB8AC3E}">
        <p14:creationId xmlns:p14="http://schemas.microsoft.com/office/powerpoint/2010/main" val="362934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algn="ctr"/>
            <a:r>
              <a:rPr lang="en-US" sz="4000" b="1" dirty="0">
                <a:latin typeface="+mj-lt"/>
              </a:rPr>
              <a:t>Remember the endocrine </a:t>
            </a:r>
          </a:p>
          <a:p>
            <a:pPr algn="ctr"/>
            <a:r>
              <a:rPr lang="en-US" sz="4000" b="1" dirty="0">
                <a:latin typeface="+mj-lt"/>
              </a:rPr>
              <a:t>rating schedule change effective</a:t>
            </a:r>
          </a:p>
          <a:p>
            <a:pPr lvl="0" algn="ctr" defTabSz="914400">
              <a:spcAft>
                <a:spcPts val="0"/>
              </a:spcAft>
              <a:defRPr/>
            </a:pPr>
            <a:r>
              <a:rPr lang="en-US" sz="4000" b="1" kern="0" dirty="0">
                <a:ln>
                  <a:solidFill>
                    <a:srgbClr val="C00000"/>
                  </a:solidFill>
                </a:ln>
                <a:solidFill>
                  <a:srgbClr val="C00000"/>
                </a:solidFill>
                <a:latin typeface="+mj-lt"/>
                <a:cs typeface="Times New Roman" panose="02020603050405020304" pitchFamily="18" charset="0"/>
              </a:rPr>
              <a:t>December 10, 2017</a:t>
            </a:r>
            <a:br>
              <a:rPr lang="en-US" sz="3600" b="1" dirty="0"/>
            </a:br>
            <a:endParaRPr lang="en-US" sz="3600" b="1" dirty="0"/>
          </a:p>
        </p:txBody>
      </p:sp>
      <p:sp>
        <p:nvSpPr>
          <p:cNvPr id="6" name="Slide Number Placeholder 5">
            <a:extLst>
              <a:ext uri="{FF2B5EF4-FFF2-40B4-BE49-F238E27FC236}">
                <a16:creationId xmlns:a16="http://schemas.microsoft.com/office/drawing/2014/main" id="{96017EF3-4B36-4201-8BF0-34B3006E1E49}"/>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29</a:t>
            </a:fld>
            <a:endParaRPr lang="en-US" dirty="0"/>
          </a:p>
        </p:txBody>
      </p:sp>
    </p:spTree>
    <p:extLst>
      <p:ext uri="{BB962C8B-B14F-4D97-AF65-F5344CB8AC3E}">
        <p14:creationId xmlns:p14="http://schemas.microsoft.com/office/powerpoint/2010/main" val="141870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a:buFont typeface="Arial" panose="020B0604020202020204" pitchFamily="34" charset="0"/>
              <a:buChar char="•"/>
            </a:pPr>
            <a:r>
              <a:rPr lang="en-US" dirty="0"/>
              <a:t>38 CFR 4.119 Schedule of Ratings – Endocrine Conditions</a:t>
            </a:r>
          </a:p>
          <a:p>
            <a:pPr lvl="0">
              <a:buFont typeface="Arial" panose="020B0604020202020204" pitchFamily="34" charset="0"/>
              <a:buChar char="•"/>
            </a:pPr>
            <a:r>
              <a:rPr lang="en-US" dirty="0"/>
              <a:t>38 CFR 3.951(a) Preservation of Disability Ratings</a:t>
            </a:r>
          </a:p>
          <a:p>
            <a:pPr lvl="0">
              <a:buFont typeface="Arial" panose="020B0604020202020204" pitchFamily="34" charset="0"/>
              <a:buChar char="•"/>
            </a:pPr>
            <a:r>
              <a:rPr lang="en-US" dirty="0"/>
              <a:t>38 CFR 3.307 - Presumptive service connection for chronic, tropical, or prisoner-of-war related disease... </a:t>
            </a:r>
          </a:p>
          <a:p>
            <a:pPr lvl="0">
              <a:buFont typeface="Arial" panose="020B0604020202020204" pitchFamily="34" charset="0"/>
              <a:buChar char="•"/>
            </a:pPr>
            <a:r>
              <a:rPr lang="en-US" dirty="0"/>
              <a:t>38 CFR 3.309 – Disease subject to presumptive service connection</a:t>
            </a:r>
          </a:p>
          <a:p>
            <a:pPr lvl="0">
              <a:buFont typeface="Arial" panose="020B0604020202020204" pitchFamily="34" charset="0"/>
              <a:buChar char="•"/>
            </a:pPr>
            <a:r>
              <a:rPr lang="en-US" dirty="0"/>
              <a:t>M21-1 Part III, Subpart iv, Chapter 4, Section F – Endocrine Conditions</a:t>
            </a:r>
          </a:p>
          <a:p>
            <a:pPr lvl="0">
              <a:buFont typeface="Arial" panose="020B0604020202020204" pitchFamily="34" charset="0"/>
              <a:buChar char="•"/>
            </a:pPr>
            <a:r>
              <a:rPr lang="en-US" dirty="0"/>
              <a:t>M21-1 Part III, Subpart iv, Chapter 5, Section C, Topic 7 – Determining Effective Dates Based on New Guidance</a:t>
            </a:r>
          </a:p>
          <a:p>
            <a:endParaRPr lang="en-US" dirty="0"/>
          </a:p>
        </p:txBody>
      </p:sp>
      <p:sp>
        <p:nvSpPr>
          <p:cNvPr id="5" name="Slide Number Placeholder 4">
            <a:extLst>
              <a:ext uri="{FF2B5EF4-FFF2-40B4-BE49-F238E27FC236}">
                <a16:creationId xmlns:a16="http://schemas.microsoft.com/office/drawing/2014/main" id="{1165B1C2-505F-4298-AE15-6AEBB9CD0BB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r>
              <a:rPr lang="en-US" dirty="0"/>
              <a:t>Scenario 4</a:t>
            </a:r>
          </a:p>
        </p:txBody>
      </p:sp>
      <p:sp>
        <p:nvSpPr>
          <p:cNvPr id="6" name="Content Placeholder 5"/>
          <p:cNvSpPr>
            <a:spLocks noGrp="1"/>
          </p:cNvSpPr>
          <p:nvPr>
            <p:ph idx="1"/>
            <p:custDataLst>
              <p:tags r:id="rId2"/>
            </p:custDataLst>
          </p:nvPr>
        </p:nvSpPr>
        <p:spPr>
          <a:xfrm>
            <a:off x="457200" y="2057400"/>
            <a:ext cx="8229600" cy="3916363"/>
          </a:xfrm>
        </p:spPr>
        <p:txBody>
          <a:bodyPr/>
          <a:lstStyle/>
          <a:p>
            <a:r>
              <a:rPr lang="en-US" dirty="0"/>
              <a:t>Veteran submits a claim for increase October 20, 2017. Medical evidence from an exam dated April 15, 2017, was submitted with the claim and shows that criteria for increased evaluation under the new criteria were met. The evidence does not support an increased evaluation under historical criteria.</a:t>
            </a:r>
          </a:p>
          <a:p>
            <a:pPr>
              <a:buFontTx/>
              <a:buChar char="-"/>
            </a:pPr>
            <a:endParaRPr lang="en-US" dirty="0"/>
          </a:p>
          <a:p>
            <a:r>
              <a:rPr lang="en-US" b="1" dirty="0"/>
              <a:t>What is the correct effective date for the increased evaluation?</a:t>
            </a:r>
          </a:p>
          <a:p>
            <a:pPr>
              <a:buFontTx/>
              <a:buChar char="-"/>
            </a:pPr>
            <a:endParaRPr lang="en-US" dirty="0"/>
          </a:p>
          <a:p>
            <a:pPr>
              <a:buFontTx/>
              <a:buChar char="-"/>
            </a:pPr>
            <a:endParaRPr lang="en-US" dirty="0"/>
          </a:p>
        </p:txBody>
      </p:sp>
      <p:sp>
        <p:nvSpPr>
          <p:cNvPr id="2" name="Slide Number Placeholder 1">
            <a:extLst>
              <a:ext uri="{FF2B5EF4-FFF2-40B4-BE49-F238E27FC236}">
                <a16:creationId xmlns:a16="http://schemas.microsoft.com/office/drawing/2014/main" id="{D22B8D66-A6A6-4168-9472-FDC405C9913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30</a:t>
            </a:fld>
            <a:endParaRPr lang="en-US" dirty="0"/>
          </a:p>
        </p:txBody>
      </p:sp>
    </p:spTree>
    <p:extLst>
      <p:ext uri="{BB962C8B-B14F-4D97-AF65-F5344CB8AC3E}">
        <p14:creationId xmlns:p14="http://schemas.microsoft.com/office/powerpoint/2010/main" val="261836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r>
              <a:rPr lang="en-US" dirty="0"/>
              <a:t>Scenario 4: Effective dates discussion</a:t>
            </a:r>
          </a:p>
        </p:txBody>
      </p:sp>
      <p:sp>
        <p:nvSpPr>
          <p:cNvPr id="6" name="Content Placeholder 5"/>
          <p:cNvSpPr>
            <a:spLocks noGrp="1"/>
          </p:cNvSpPr>
          <p:nvPr>
            <p:ph idx="1"/>
            <p:custDataLst>
              <p:tags r:id="rId2"/>
            </p:custDataLst>
          </p:nvPr>
        </p:nvSpPr>
        <p:spPr>
          <a:xfrm>
            <a:off x="457200" y="2057400"/>
            <a:ext cx="8229600" cy="3916363"/>
          </a:xfrm>
        </p:spPr>
        <p:txBody>
          <a:bodyPr/>
          <a:lstStyle/>
          <a:p>
            <a:r>
              <a:rPr lang="en-US" dirty="0"/>
              <a:t>Veteran submits a claim for increase October 20, 2017. Medical evidence from an exam dated April 15, 2017, was submitted with the claim and shows that criteria for increased evaluation under the new criteria were met. The evidence does not support an increased evaluation under historical criteria.</a:t>
            </a:r>
          </a:p>
          <a:p>
            <a:pPr>
              <a:buFontTx/>
              <a:buChar char="-"/>
            </a:pPr>
            <a:endParaRPr lang="en-US" dirty="0"/>
          </a:p>
          <a:p>
            <a:r>
              <a:rPr lang="en-US" b="1" dirty="0"/>
              <a:t>What is the correct effective date for the increased evaluation?</a:t>
            </a:r>
          </a:p>
          <a:p>
            <a:r>
              <a:rPr lang="en-US" dirty="0"/>
              <a:t>December 10, 2017, the effective date of the regulatory VASRD change</a:t>
            </a:r>
          </a:p>
          <a:p>
            <a:pPr>
              <a:buFontTx/>
              <a:buChar char="-"/>
            </a:pPr>
            <a:endParaRPr lang="en-US" dirty="0"/>
          </a:p>
        </p:txBody>
      </p:sp>
      <p:sp>
        <p:nvSpPr>
          <p:cNvPr id="2" name="Slide Number Placeholder 1">
            <a:extLst>
              <a:ext uri="{FF2B5EF4-FFF2-40B4-BE49-F238E27FC236}">
                <a16:creationId xmlns:a16="http://schemas.microsoft.com/office/drawing/2014/main" id="{C6A1FD2B-F07F-41BE-9095-8D69683D497C}"/>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31</a:t>
            </a:fld>
            <a:endParaRPr lang="en-US" dirty="0"/>
          </a:p>
        </p:txBody>
      </p:sp>
    </p:spTree>
    <p:extLst>
      <p:ext uri="{BB962C8B-B14F-4D97-AF65-F5344CB8AC3E}">
        <p14:creationId xmlns:p14="http://schemas.microsoft.com/office/powerpoint/2010/main" val="383879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r>
              <a:rPr lang="en-US" dirty="0"/>
              <a:t>Scenario 5</a:t>
            </a:r>
          </a:p>
        </p:txBody>
      </p:sp>
      <p:sp>
        <p:nvSpPr>
          <p:cNvPr id="6" name="Content Placeholder 5"/>
          <p:cNvSpPr>
            <a:spLocks noGrp="1"/>
          </p:cNvSpPr>
          <p:nvPr>
            <p:ph idx="1"/>
            <p:custDataLst>
              <p:tags r:id="rId2"/>
            </p:custDataLst>
          </p:nvPr>
        </p:nvSpPr>
        <p:spPr>
          <a:xfrm>
            <a:off x="457200" y="2057400"/>
            <a:ext cx="8229600" cy="3916363"/>
          </a:xfrm>
        </p:spPr>
        <p:txBody>
          <a:bodyPr/>
          <a:lstStyle/>
          <a:p>
            <a:r>
              <a:rPr lang="en-US" dirty="0"/>
              <a:t>A Veteran submits a new claim for service connection on August 3, 2019. Medical evidence is submitted with the claim showing the condition was diagnosed and met criteria from March 3, 2016.  </a:t>
            </a:r>
          </a:p>
          <a:p>
            <a:pPr>
              <a:buFontTx/>
              <a:buChar char="-"/>
            </a:pPr>
            <a:endParaRPr lang="en-US" dirty="0"/>
          </a:p>
          <a:p>
            <a:r>
              <a:rPr lang="en-US" b="1" dirty="0"/>
              <a:t>What is the correct effective date? </a:t>
            </a:r>
          </a:p>
          <a:p>
            <a:pPr>
              <a:buFontTx/>
              <a:buChar char="-"/>
            </a:pPr>
            <a:endParaRPr lang="en-US" dirty="0"/>
          </a:p>
        </p:txBody>
      </p:sp>
      <p:sp>
        <p:nvSpPr>
          <p:cNvPr id="2" name="Slide Number Placeholder 1">
            <a:extLst>
              <a:ext uri="{FF2B5EF4-FFF2-40B4-BE49-F238E27FC236}">
                <a16:creationId xmlns:a16="http://schemas.microsoft.com/office/drawing/2014/main" id="{D8C5C7E8-1FE6-48E8-9C7D-A634516FBA45}"/>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32</a:t>
            </a:fld>
            <a:endParaRPr lang="en-US" dirty="0"/>
          </a:p>
        </p:txBody>
      </p:sp>
    </p:spTree>
    <p:extLst>
      <p:ext uri="{BB962C8B-B14F-4D97-AF65-F5344CB8AC3E}">
        <p14:creationId xmlns:p14="http://schemas.microsoft.com/office/powerpoint/2010/main" val="7782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Scenario 5: Effective date discussion</a:t>
            </a:r>
          </a:p>
        </p:txBody>
      </p:sp>
      <p:sp>
        <p:nvSpPr>
          <p:cNvPr id="3" name="Content Placeholder 2"/>
          <p:cNvSpPr>
            <a:spLocks noGrp="1"/>
          </p:cNvSpPr>
          <p:nvPr>
            <p:ph idx="1"/>
            <p:custDataLst>
              <p:tags r:id="rId2"/>
            </p:custDataLst>
          </p:nvPr>
        </p:nvSpPr>
        <p:spPr>
          <a:xfrm>
            <a:off x="457200" y="2057400"/>
            <a:ext cx="8229600" cy="2081981"/>
          </a:xfrm>
        </p:spPr>
        <p:txBody>
          <a:bodyPr/>
          <a:lstStyle/>
          <a:p>
            <a:r>
              <a:rPr lang="en-US" dirty="0"/>
              <a:t>A Veteran submits a new claim for service connection on August 3, 2019. Medical evidence is submitted with the claim showing the condition was diagnosed and met the new VASRD criteria from March 3, 2016.  </a:t>
            </a:r>
          </a:p>
          <a:p>
            <a:endParaRPr lang="en-US" dirty="0"/>
          </a:p>
          <a:p>
            <a:r>
              <a:rPr lang="en-US" b="1" dirty="0"/>
              <a:t>What is the correct effective date? </a:t>
            </a:r>
          </a:p>
        </p:txBody>
      </p:sp>
      <p:sp>
        <p:nvSpPr>
          <p:cNvPr id="5" name="TextBox 4">
            <a:extLst>
              <a:ext uri="{FF2B5EF4-FFF2-40B4-BE49-F238E27FC236}">
                <a16:creationId xmlns:a16="http://schemas.microsoft.com/office/drawing/2014/main" id="{4FD820CA-36AD-421A-A848-24BC239823D1}"/>
              </a:ext>
            </a:extLst>
          </p:cNvPr>
          <p:cNvSpPr txBox="1"/>
          <p:nvPr>
            <p:custDataLst>
              <p:tags r:id="rId3"/>
            </p:custDataLst>
          </p:nvPr>
        </p:nvSpPr>
        <p:spPr>
          <a:xfrm>
            <a:off x="462116" y="4116228"/>
            <a:ext cx="8239432" cy="40011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t>August 3, 2019, the date of claim </a:t>
            </a:r>
          </a:p>
        </p:txBody>
      </p:sp>
      <p:sp>
        <p:nvSpPr>
          <p:cNvPr id="6" name="Slide Number Placeholder 5">
            <a:extLst>
              <a:ext uri="{FF2B5EF4-FFF2-40B4-BE49-F238E27FC236}">
                <a16:creationId xmlns:a16="http://schemas.microsoft.com/office/drawing/2014/main" id="{0D5A2D9B-BC93-4E21-A9A8-7700206F5A99}"/>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33</a:t>
            </a:fld>
            <a:endParaRPr lang="en-US" dirty="0"/>
          </a:p>
        </p:txBody>
      </p:sp>
    </p:spTree>
    <p:extLst>
      <p:ext uri="{BB962C8B-B14F-4D97-AF65-F5344CB8AC3E}">
        <p14:creationId xmlns:p14="http://schemas.microsoft.com/office/powerpoint/2010/main" val="1641797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2885566"/>
            <a:ext cx="9144000" cy="1086867"/>
          </a:xfrm>
        </p:spPr>
        <p:txBody>
          <a:bodyPr/>
          <a:lstStyle/>
          <a:p>
            <a:pPr algn="ctr"/>
            <a:r>
              <a:rPr lang="en-US" dirty="0"/>
              <a:t>Questions</a:t>
            </a:r>
          </a:p>
        </p:txBody>
      </p:sp>
      <p:sp>
        <p:nvSpPr>
          <p:cNvPr id="2" name="Slide Number Placeholder 1">
            <a:extLst>
              <a:ext uri="{FF2B5EF4-FFF2-40B4-BE49-F238E27FC236}">
                <a16:creationId xmlns:a16="http://schemas.microsoft.com/office/drawing/2014/main" id="{C27367D3-DF12-4EAF-AEC9-100D242D1905}"/>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34</a:t>
            </a:fld>
            <a:endParaRPr lang="en-US" dirty="0"/>
          </a:p>
        </p:txBody>
      </p:sp>
    </p:spTree>
    <p:extLst>
      <p:ext uri="{BB962C8B-B14F-4D97-AF65-F5344CB8AC3E}">
        <p14:creationId xmlns:p14="http://schemas.microsoft.com/office/powerpoint/2010/main" val="51246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r>
              <a:rPr lang="en-US" dirty="0"/>
              <a:t>Review of Endocrine rating schedule</a:t>
            </a:r>
          </a:p>
        </p:txBody>
      </p:sp>
      <p:sp>
        <p:nvSpPr>
          <p:cNvPr id="2" name="Content Placeholder 1">
            <a:extLst>
              <a:ext uri="{FF2B5EF4-FFF2-40B4-BE49-F238E27FC236}">
                <a16:creationId xmlns:a16="http://schemas.microsoft.com/office/drawing/2014/main" id="{3B8A1E3A-6340-45CD-93AA-83BA800C8970}"/>
              </a:ext>
            </a:extLst>
          </p:cNvPr>
          <p:cNvSpPr>
            <a:spLocks noGrp="1"/>
          </p:cNvSpPr>
          <p:nvPr>
            <p:ph idx="1"/>
            <p:custDataLst>
              <p:tags r:id="rId2"/>
            </p:custDataLst>
          </p:nvPr>
        </p:nvSpPr>
        <p:spPr>
          <a:xfrm>
            <a:off x="457200" y="2057400"/>
            <a:ext cx="8229600" cy="3916363"/>
          </a:xfrm>
        </p:spPr>
        <p:txBody>
          <a:bodyPr/>
          <a:lstStyle/>
          <a:p>
            <a:r>
              <a:rPr lang="en-US" altLang="en-US" b="1" dirty="0"/>
              <a:t>Note: </a:t>
            </a:r>
            <a:r>
              <a:rPr lang="en-US" altLang="en-US" dirty="0"/>
              <a:t>The thyroid influences the general rate of metabolism, growth and development. Disease of the thyroid may affect other vital organs and interfere with their functions.</a:t>
            </a:r>
          </a:p>
          <a:p>
            <a:endParaRPr lang="en-US" dirty="0"/>
          </a:p>
        </p:txBody>
      </p:sp>
      <p:sp>
        <p:nvSpPr>
          <p:cNvPr id="3" name="Slide Number Placeholder 2">
            <a:extLst>
              <a:ext uri="{FF2B5EF4-FFF2-40B4-BE49-F238E27FC236}">
                <a16:creationId xmlns:a16="http://schemas.microsoft.com/office/drawing/2014/main" id="{5AF149D8-9C26-4A1E-A361-994D713D2C4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r>
              <a:rPr lang="en-US" altLang="en-US" dirty="0"/>
              <a:t>HYPERTHYROIDISM</a:t>
            </a:r>
            <a:br>
              <a:rPr lang="en-US" altLang="en-US" dirty="0"/>
            </a:br>
            <a:r>
              <a:rPr lang="en-US" altLang="en-US" dirty="0"/>
              <a:t>DC 7900</a:t>
            </a:r>
          </a:p>
        </p:txBody>
      </p:sp>
      <p:sp>
        <p:nvSpPr>
          <p:cNvPr id="6148" name="Rectangle 3"/>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t>This condition is due to an excessive functional activity of the thyroid gland causing a symmetrical enlargement of the gland.</a:t>
            </a:r>
          </a:p>
          <a:p>
            <a:pPr eaLnBrk="1" hangingPunct="1">
              <a:buFontTx/>
              <a:buNone/>
            </a:pPr>
            <a:endParaRPr lang="en-US" altLang="en-US" dirty="0"/>
          </a:p>
          <a:p>
            <a:pPr eaLnBrk="1" hangingPunct="1"/>
            <a:r>
              <a:rPr lang="en-US" altLang="en-US" dirty="0"/>
              <a:t>When associated with ocular signs or disturbances and a diffuse goiter, the disease is called Graves’ disease.</a:t>
            </a:r>
          </a:p>
          <a:p>
            <a:pPr eaLnBrk="1" hangingPunct="1">
              <a:buFontTx/>
              <a:buNone/>
            </a:pPr>
            <a:endParaRPr lang="en-US" altLang="en-US" dirty="0"/>
          </a:p>
          <a:p>
            <a:pPr eaLnBrk="1" hangingPunct="1"/>
            <a:r>
              <a:rPr lang="en-US" altLang="en-US" dirty="0"/>
              <a:t>This disease entity is one of the most common endocrine gland disorders. </a:t>
            </a:r>
          </a:p>
          <a:p>
            <a:pPr eaLnBrk="1" hangingPunct="1">
              <a:lnSpc>
                <a:spcPct val="90000"/>
              </a:lnSpc>
              <a:buFontTx/>
              <a:buNone/>
            </a:pPr>
            <a:endParaRPr lang="en-US" altLang="en-US" sz="2100" dirty="0"/>
          </a:p>
        </p:txBody>
      </p:sp>
      <p:sp>
        <p:nvSpPr>
          <p:cNvPr id="2" name="Slide Number Placeholder 1">
            <a:extLst>
              <a:ext uri="{FF2B5EF4-FFF2-40B4-BE49-F238E27FC236}">
                <a16:creationId xmlns:a16="http://schemas.microsoft.com/office/drawing/2014/main" id="{F2DA858C-A3C7-4D70-B41D-340992717E2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249786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r>
              <a:rPr lang="en-US" altLang="en-US" dirty="0"/>
              <a:t>Thyroid Enlargement, Toxic: DC 7901			</a:t>
            </a:r>
          </a:p>
        </p:txBody>
      </p:sp>
      <p:sp>
        <p:nvSpPr>
          <p:cNvPr id="7172" name="Rectangle 3"/>
          <p:cNvSpPr>
            <a:spLocks noGrp="1" noChangeArrowheads="1"/>
          </p:cNvSpPr>
          <p:nvPr>
            <p:ph idx="1"/>
            <p:custDataLst>
              <p:tags r:id="rId2"/>
            </p:custDataLst>
          </p:nvPr>
        </p:nvSpPr>
        <p:spPr>
          <a:xfrm>
            <a:off x="457200" y="2057400"/>
            <a:ext cx="8229600" cy="3916363"/>
          </a:xfrm>
        </p:spPr>
        <p:txBody>
          <a:bodyPr/>
          <a:lstStyle/>
          <a:p>
            <a:r>
              <a:rPr lang="en-US" dirty="0"/>
              <a:t>Note (1): </a:t>
            </a:r>
            <a:r>
              <a:rPr lang="en-US" sz="1800" dirty="0"/>
              <a:t>Evaluate symptoms of hyperthyroidism under DC 7900, hyperthyroidism, including, but not limited to, Graves’ disease. </a:t>
            </a:r>
          </a:p>
          <a:p>
            <a:r>
              <a:rPr lang="en-US" dirty="0"/>
              <a:t>Note (2): </a:t>
            </a:r>
            <a:r>
              <a:rPr lang="en-US" sz="1800" dirty="0"/>
              <a:t>If disfigurement of the neck is present due to thyroid disease or enlargement, separately evaluate under DC 7800 (burn scar(s) of the head, face, or neck; scar(s) of the head, face, or neck due to other causes; or other disfigurement of the head, face, or neck). 	</a:t>
            </a:r>
          </a:p>
        </p:txBody>
      </p:sp>
      <p:sp>
        <p:nvSpPr>
          <p:cNvPr id="2" name="Slide Number Placeholder 1">
            <a:extLst>
              <a:ext uri="{FF2B5EF4-FFF2-40B4-BE49-F238E27FC236}">
                <a16:creationId xmlns:a16="http://schemas.microsoft.com/office/drawing/2014/main" id="{621181AB-0CBB-4A32-A78E-33CCADB7BB2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217896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r>
              <a:rPr lang="en-US" altLang="en-US" dirty="0"/>
              <a:t>Thyroid enlargement, nontoxic</a:t>
            </a:r>
            <a:br>
              <a:rPr lang="en-US" altLang="en-US" dirty="0"/>
            </a:br>
            <a:r>
              <a:rPr lang="en-US" altLang="en-US" dirty="0"/>
              <a:t>DC 7902</a:t>
            </a:r>
          </a:p>
        </p:txBody>
      </p:sp>
      <p:sp>
        <p:nvSpPr>
          <p:cNvPr id="8196" name="Rectangle 3"/>
          <p:cNvSpPr>
            <a:spLocks noGrp="1" noChangeArrowheads="1"/>
          </p:cNvSpPr>
          <p:nvPr>
            <p:ph idx="1"/>
            <p:custDataLst>
              <p:tags r:id="rId2"/>
            </p:custDataLst>
          </p:nvPr>
        </p:nvSpPr>
        <p:spPr>
          <a:xfrm>
            <a:off x="457200" y="2057400"/>
            <a:ext cx="8229600" cy="3916363"/>
          </a:xfrm>
        </p:spPr>
        <p:txBody>
          <a:bodyPr/>
          <a:lstStyle/>
          <a:p>
            <a:r>
              <a:rPr lang="en-US" dirty="0"/>
              <a:t>Note (1): Evaluate symptoms due to pressure on adjacent organs (such as the trachea, larynx, or esophagus) under the appropriate diagnostic code(s) within the appropriate body system. </a:t>
            </a:r>
            <a:endParaRPr lang="en-US" sz="1800" dirty="0"/>
          </a:p>
          <a:p>
            <a:r>
              <a:rPr lang="en-US" dirty="0"/>
              <a:t>Note (2): If disfigurement of the neck is present due to thyroid disease or enlargement, separately evaluate under DC 7800 (burn scar(s) of the head, face, or neck; scar(s) of the head, face, or neck due to other causes; or other disfigurement of the head, face, or neck). 	</a:t>
            </a:r>
          </a:p>
        </p:txBody>
      </p:sp>
      <p:sp>
        <p:nvSpPr>
          <p:cNvPr id="2" name="Slide Number Placeholder 1">
            <a:extLst>
              <a:ext uri="{FF2B5EF4-FFF2-40B4-BE49-F238E27FC236}">
                <a16:creationId xmlns:a16="http://schemas.microsoft.com/office/drawing/2014/main" id="{A4782C48-A809-428A-B17B-18543A929C66}"/>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10963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7903 - Hypothyroidism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200" dirty="0"/>
              <a:t>Initial six month evaluation based on myxedema </a:t>
            </a:r>
          </a:p>
          <a:p>
            <a:pPr marL="461963" lvl="1" indent="-300038"/>
            <a:r>
              <a:rPr lang="en-US" sz="1900" dirty="0"/>
              <a:t>Thereafter, residual evaluations under appropriate body system (310 EP)</a:t>
            </a:r>
          </a:p>
          <a:p>
            <a:pPr marL="461963" lvl="1" indent="-300038">
              <a:spcAft>
                <a:spcPts val="1800"/>
              </a:spcAft>
            </a:pPr>
            <a:r>
              <a:rPr lang="en-US" sz="1900" dirty="0"/>
              <a:t>Eye involvement evaluated separately</a:t>
            </a:r>
          </a:p>
          <a:p>
            <a:r>
              <a:rPr lang="en-US" sz="2200" dirty="0"/>
              <a:t>Hypothyroidism without myxedema</a:t>
            </a:r>
          </a:p>
          <a:p>
            <a:pPr marL="461963" lvl="1" indent="-300038"/>
            <a:r>
              <a:rPr lang="en-US" sz="1900" dirty="0"/>
              <a:t>30 percent for 6 months after initial diagnosis</a:t>
            </a:r>
          </a:p>
          <a:p>
            <a:pPr marL="461963" lvl="1" indent="-300038"/>
            <a:r>
              <a:rPr lang="en-US" sz="1900" dirty="0"/>
              <a:t>After, rate residuals under most appropriate diagnostic code (DC), under appropriate body system</a:t>
            </a:r>
          </a:p>
          <a:p>
            <a:pPr marL="461963" lvl="1" indent="-300038"/>
            <a:r>
              <a:rPr lang="en-US" sz="1900" dirty="0"/>
              <a:t>If eye involvement, evaluate separately under appropriate eye DC</a:t>
            </a:r>
          </a:p>
          <a:p>
            <a:pPr lvl="1"/>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8237520-49A3-4823-9B52-D7BEB875C61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396764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7904 - Hyperparathyroidism</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a:lnSpc>
                <a:spcPct val="110000"/>
              </a:lnSpc>
            </a:pPr>
            <a:r>
              <a:rPr lang="en-US" sz="2200" dirty="0">
                <a:latin typeface="+mj-lt"/>
                <a:cs typeface="Times New Roman" panose="02020603050405020304" pitchFamily="18" charset="0"/>
              </a:rPr>
              <a:t>Surgical intervention required = </a:t>
            </a:r>
            <a:r>
              <a:rPr lang="en-US" sz="2200" b="1" dirty="0">
                <a:latin typeface="+mj-lt"/>
                <a:cs typeface="Times New Roman" panose="02020603050405020304" pitchFamily="18" charset="0"/>
              </a:rPr>
              <a:t>100</a:t>
            </a:r>
            <a:r>
              <a:rPr lang="en-US" sz="2200" dirty="0">
                <a:latin typeface="+mj-lt"/>
                <a:cs typeface="Times New Roman" panose="02020603050405020304" pitchFamily="18" charset="0"/>
              </a:rPr>
              <a:t> percent evaluation for six months following surgery, then rate residuals (310 EP)</a:t>
            </a:r>
          </a:p>
          <a:p>
            <a:pPr>
              <a:lnSpc>
                <a:spcPct val="110000"/>
              </a:lnSpc>
            </a:pPr>
            <a:r>
              <a:rPr lang="en-US" sz="2200" dirty="0">
                <a:latin typeface="+mj-lt"/>
                <a:cs typeface="Times New Roman" panose="02020603050405020304" pitchFamily="18" charset="0"/>
              </a:rPr>
              <a:t>Hypercalcemia indicated by laboratory testing = </a:t>
            </a:r>
            <a:r>
              <a:rPr lang="en-US" sz="2200" b="1" dirty="0">
                <a:latin typeface="+mj-lt"/>
                <a:cs typeface="Times New Roman" panose="02020603050405020304" pitchFamily="18" charset="0"/>
              </a:rPr>
              <a:t>60</a:t>
            </a:r>
            <a:r>
              <a:rPr lang="en-US" sz="2200" dirty="0">
                <a:latin typeface="+mj-lt"/>
                <a:cs typeface="Times New Roman" panose="02020603050405020304" pitchFamily="18" charset="0"/>
              </a:rPr>
              <a:t> percent evaluation until either the date of surgery or six months post pharmacological treatment initiation</a:t>
            </a:r>
          </a:p>
          <a:p>
            <a:pPr>
              <a:lnSpc>
                <a:spcPct val="110000"/>
              </a:lnSpc>
            </a:pPr>
            <a:r>
              <a:rPr lang="en-US" sz="2200" dirty="0">
                <a:latin typeface="+mj-lt"/>
                <a:cs typeface="Times New Roman" panose="02020603050405020304" pitchFamily="18" charset="0"/>
              </a:rPr>
              <a:t>Surgical intervention not indicated = </a:t>
            </a:r>
            <a:r>
              <a:rPr lang="en-US" sz="2200" b="1" dirty="0">
                <a:latin typeface="+mj-lt"/>
                <a:cs typeface="Times New Roman" panose="02020603050405020304" pitchFamily="18" charset="0"/>
              </a:rPr>
              <a:t>10</a:t>
            </a:r>
            <a:r>
              <a:rPr lang="en-US" sz="2200" dirty="0">
                <a:latin typeface="+mj-lt"/>
                <a:cs typeface="Times New Roman" panose="02020603050405020304" pitchFamily="18" charset="0"/>
              </a:rPr>
              <a:t> percent or </a:t>
            </a:r>
            <a:r>
              <a:rPr lang="en-US" sz="2200" b="1" dirty="0">
                <a:latin typeface="+mj-lt"/>
                <a:cs typeface="Times New Roman" panose="02020603050405020304" pitchFamily="18" charset="0"/>
              </a:rPr>
              <a:t>0</a:t>
            </a:r>
            <a:r>
              <a:rPr lang="en-US" sz="2200" dirty="0">
                <a:latin typeface="+mj-lt"/>
                <a:cs typeface="Times New Roman" panose="02020603050405020304" pitchFamily="18" charset="0"/>
              </a:rPr>
              <a:t> percent </a:t>
            </a:r>
            <a:r>
              <a:rPr lang="en-US" sz="2200" b="1" dirty="0">
                <a:latin typeface="+mj-lt"/>
                <a:cs typeface="Times New Roman" panose="02020603050405020304" pitchFamily="18" charset="0"/>
              </a:rPr>
              <a:t>10</a:t>
            </a:r>
            <a:r>
              <a:rPr lang="en-US" sz="2200" dirty="0">
                <a:latin typeface="+mj-lt"/>
                <a:cs typeface="Times New Roman" panose="02020603050405020304" pitchFamily="18" charset="0"/>
              </a:rPr>
              <a:t> percent with some symptoms or requiring continuous medication; (</a:t>
            </a:r>
            <a:r>
              <a:rPr lang="en-US" sz="2200" b="1" dirty="0" err="1">
                <a:latin typeface="+mj-lt"/>
                <a:cs typeface="Times New Roman" panose="02020603050405020304" pitchFamily="18" charset="0"/>
              </a:rPr>
              <a:t>noncompensable</a:t>
            </a:r>
            <a:r>
              <a:rPr lang="en-US" sz="2200" dirty="0">
                <a:latin typeface="+mj-lt"/>
                <a:cs typeface="Times New Roman" panose="02020603050405020304" pitchFamily="18" charset="0"/>
              </a:rPr>
              <a:t>) based on presence or absence of subjective symptoms, other residuals based on body system</a:t>
            </a:r>
          </a:p>
          <a:p>
            <a:pPr lvl="1">
              <a:buFont typeface="Wingdings" panose="05000000000000000000" pitchFamily="2" charset="2"/>
              <a:buChar char="Ø"/>
            </a:pPr>
            <a:endParaRPr lang="en-US" sz="2700" dirty="0"/>
          </a:p>
        </p:txBody>
      </p:sp>
      <p:sp>
        <p:nvSpPr>
          <p:cNvPr id="5" name="Slide Number Placeholder 4">
            <a:extLst>
              <a:ext uri="{FF2B5EF4-FFF2-40B4-BE49-F238E27FC236}">
                <a16:creationId xmlns:a16="http://schemas.microsoft.com/office/drawing/2014/main" id="{5DC51CE9-52AB-4C02-9E03-DF48533C383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1352847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3B5541-5B7D-4E83-A8F7-7BB9E46E6DC4}&quot;/&gt;&lt;isInvalidForFieldText val=&quot;0&quot;/&gt;&lt;Image&gt;&lt;filename val=&quot;C:\Users\User\AppData\Local\Temp\CP585625093828Session\CPTrustFolder585625093843\PPTImport585625134453\data\asimages\{203B5541-5B7D-4E83-A8F7-7BB9E46E6DC4}_25.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5DBEB5F-AFCC-4400-AED3-DC07544289D8}&quot;/&gt;&lt;isInvalidForFieldText val=&quot;0&quot;/&gt;&lt;Image&gt;&lt;filename val=&quot;C:\Users\User\AppData\Local\Temp\CP585625093828Session\CPTrustFolder585625093843\PPTImport585625134453\data\asimages\{45DBEB5F-AFCC-4400-AED3-DC07544289D8}_26.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43029FCC-5893-4786-9F89-57B37B7F1B8F}&quot;/&gt;&lt;isInvalidForFieldText val=&quot;0&quot;/&gt;&lt;Image&gt;&lt;filename val=&quot;C:\Users\User\AppData\Local\Temp\CP585625093828Session\CPTrustFolder585625093843\PPTImport585625134453\data\asimages\{43029FCC-5893-4786-9F89-57B37B7F1B8F}_26.png&quot;/&gt;&lt;left val=&quot;43&quot;/&gt;&lt;top val=&quot;368&quot;/&gt;&lt;width val=&quot;869&quot;/&gt;&lt;height val=&quot;5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67&quot;/&gt;&lt;lineCharCount val=&quot;69&quot;/&gt;&lt;lineCharCount val=&quot;47&quot;/&gt;&lt;/TableIndex&gt;&lt;/ShapeTextInfo&gt;"/>
  <p:tag name="HTML_SHAPEINFO" val="&lt;ThreeDShapeInfo&gt;&lt;uuid val=&quot;{D4097201-3A4F-43E0-9B7D-843B3369872F}&quot;/&gt;&lt;isInvalidForFieldText val=&quot;0&quot;/&gt;&lt;Image&gt;&lt;filename val=&quot;C:\Users\User\AppData\Local\Temp\CP585625093828Session\CPTrustFolder585625093843\PPTImport585625134453\data\asimages\{D4097201-3A4F-43E0-9B7D-843B3369872F}_26.png&quot;/&gt;&lt;left val=&quot;42&quot;/&gt;&lt;top val=&quot;211&quot;/&gt;&lt;width val=&quot;870&quot;/&gt;&lt;height val=&quot;15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5C5DA6-238A-49D0-98E4-9B3A65D274D5}&quot;/&gt;&lt;isInvalidForFieldText val=&quot;0&quot;/&gt;&lt;Image&gt;&lt;filename val=&quot;C:\Users\User\AppData\Local\Temp\CP585625093828Session\CPTrustFolder585625093843\PPTImport585625134453\data\asimages\{FB5C5DA6-238A-49D0-98E4-9B3A65D274D5}_26.png&quot;/&gt;&lt;left val=&quot;48&quot;/&gt;&lt;top val=&quot;402&quot;/&gt;&lt;width val=&quot;864&quot;/&gt;&lt;height val=&quot;57&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47&quot;/&gt;&lt;/TableIndex&gt;&lt;/ShapeTextInfo&gt;"/>
  <p:tag name="HTML_SHAPEINFO" val="&lt;ThreeDShapeInfo&gt;&lt;uuid val=&quot;{9F88FFA6-254E-419A-9858-54CFE787DEAE}&quot;/&gt;&lt;isInvalidForFieldText val=&quot;0&quot;/&gt;&lt;Image&gt;&lt;filename val=&quot;C:\Users\User\AppData\Local\Temp\CP585625093828Session\CPTrustFolder585625093843\PPTImport585625134453\data\asimages\{9F88FFA6-254E-419A-9858-54CFE787DEAE}_26.png&quot;/&gt;&lt;left val=&quot;42&quot;/&gt;&lt;top val=&quot;445&quot;/&gt;&lt;width val=&quot;881&quot;/&gt;&lt;height val=&quot;8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0A7478CE-E910-412A-B81B-E8E84637551C}&quot;/&gt;&lt;isInvalidForFieldText val=&quot;0&quot;/&gt;&lt;Image&gt;&lt;filename val=&quot;C:\Users\User\AppData\Local\Temp\CP585625093828Session\CPTrustFolder585625093843\PPTImport585625134453\data\asimages\{0A7478CE-E910-412A-B81B-E8E84637551C}_26.png&quot;/&gt;&lt;left val=&quot;48&quot;/&gt;&lt;top val=&quot;518&quot;/&gt;&lt;width val=&quot;864&quot;/&gt;&lt;height val=&quot;5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480243E-AC5C-484B-A67C-00DF84A88C92}&quot;/&gt;&lt;isInvalidForFieldText val=&quot;0&quot;/&gt;&lt;Image&gt;&lt;filename val=&quot;C:\Users\User\AppData\Local\Temp\CP585625093828Session\CPTrustFolder585625093843\PPTImport585625134453\data\asimages\{2480243E-AC5C-484B-A67C-00DF84A88C92}_26.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2245BB2-E50D-4779-9ECA-223830246728}&quot;/&gt;&lt;isInvalidForFieldText val=&quot;0&quot;/&gt;&lt;Image&gt;&lt;filename val=&quot;C:\Users\User\AppData\Local\Temp\CP585625093828Session\CPTrustFolder585625093843\PPTImport585625134453\data\asimages\{C2245BB2-E50D-4779-9ECA-223830246728}_27.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73&quot;/&gt;&lt;lineCharCount val=&quot;68&quot;/&gt;&lt;lineCharCount val=&quot;24&quot;/&gt;&lt;/TableIndex&gt;&lt;/ShapeTextInfo&gt;"/>
  <p:tag name="HTML_SHAPEINFO" val="&lt;ThreeDShapeInfo&gt;&lt;uuid val=&quot;{FF76DC57-F645-4C53-80F1-292FB7CAE8EE}&quot;/&gt;&lt;isInvalidForFieldText val=&quot;0&quot;/&gt;&lt;Image&gt;&lt;filename val=&quot;C:\Users\User\AppData\Local\Temp\CP585625093828Session\CPTrustFolder585625093843\PPTImport585625134453\data\asimages\{FF76DC57-F645-4C53-80F1-292FB7CAE8EE}_27.png&quot;/&gt;&lt;left val=&quot;40&quot;/&gt;&lt;top val=&quot;212&quot;/&gt;&lt;width val=&quot;871&quot;/&gt;&lt;height val=&quot;15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44&quot;/&gt;&lt;/TableIndex&gt;&lt;/ShapeTextInfo&gt;"/>
  <p:tag name="HTML_SHAPEINFO" val="&lt;ThreeDShapeInfo&gt;&lt;uuid val=&quot;{F4A2E653-5E35-4318-9930-21976F1F4940}&quot;/&gt;&lt;isInvalidForFieldText val=&quot;0&quot;/&gt;&lt;Image&gt;&lt;filename val=&quot;C:\Users\User\AppData\Local\Temp\CP585625093828Session\CPTrustFolder585625093843\PPTImport585625134453\data\asimages\{F4A2E653-5E35-4318-9930-21976F1F4940}_27.png&quot;/&gt;&lt;left val=&quot;44&quot;/&gt;&lt;top val=&quot;393&quot;/&gt;&lt;width val=&quot;868&quot;/&gt;&lt;height val=&quot;97&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92FA3A-2AE9-497A-BC07-FE06E081ED73}&quot;/&gt;&lt;isInvalidForFieldText val=&quot;0&quot;/&gt;&lt;Image&gt;&lt;filename val=&quot;C:\Users\User\AppData\Local\Temp\CP585625093828Session\CPTrustFolder585625093843\PPTImport585625134453\data\asimages\{5192FA3A-2AE9-497A-BC07-FE06E081ED73}_27.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1713DD36-26F1-4021-AB57-BCFF32A9A3FA}&quot;/&gt;&lt;isInvalidForFieldText val=&quot;0&quot;/&gt;&lt;Image&gt;&lt;filename val=&quot;C:\Users\User\AppData\Local\Temp\CP585625093828Session\CPTrustFolder585625093843\PPTImport585625134453\data\asimages\{1713DD36-26F1-4021-AB57-BCFF32A9A3FA}_28.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73&quot;/&gt;&lt;lineCharCount val=&quot;68&quot;/&gt;&lt;lineCharCount val=&quot;24&quot;/&gt;&lt;/TableIndex&gt;&lt;/ShapeTextInfo&gt;"/>
  <p:tag name="HTML_SHAPEINFO" val="&lt;ThreeDShapeInfo&gt;&lt;uuid val=&quot;{C569A7AA-765E-44D5-83BC-FB7B8883C9E5}&quot;/&gt;&lt;isInvalidForFieldText val=&quot;0&quot;/&gt;&lt;Image&gt;&lt;filename val=&quot;C:\Users\User\AppData\Local\Temp\CP585625093828Session\CPTrustFolder585625093843\PPTImport585625134453\data\asimages\{C569A7AA-765E-44D5-83BC-FB7B8883C9E5}_28.png&quot;/&gt;&lt;left val=&quot;40&quot;/&gt;&lt;top val=&quot;212&quot;/&gt;&lt;width val=&quot;871&quot;/&gt;&lt;height val=&quot;15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D0C6B938-AD72-49A5-ADE0-9D46A0FDB554}&quot;/&gt;&lt;isInvalidForFieldText val=&quot;0&quot;/&gt;&lt;Image&gt;&lt;filename val=&quot;C:\Users\User\AppData\Local\Temp\CP585625093828Session\CPTrustFolder585625093843\PPTImport585625134453\data\asimages\{D0C6B938-AD72-49A5-ADE0-9D46A0FDB554}_28.png&quot;/&gt;&lt;left val=&quot;43&quot;/&gt;&lt;top val=&quot;400&quot;/&gt;&lt;width val=&quot;868&quot;/&gt;&lt;height val=&quot;5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9FD4F30A-B911-4682-A343-E51961F2043C}&quot;/&gt;&lt;isInvalidForFieldText val=&quot;0&quot;/&gt;&lt;Image&gt;&lt;filename val=&quot;C:\Users\User\AppData\Local\Temp\CP585625093828Session\CPTrustFolder585625093843\PPTImport585625134453\data\asimages\{9FD4F30A-B911-4682-A343-E51961F2043C}_28.png&quot;/&gt;&lt;left val=&quot;47&quot;/&gt;&lt;top val=&quot;435&quot;/&gt;&lt;width val=&quot;865&quot;/&gt;&lt;height val=&quot;5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C5A9E792-F8F5-4CCE-96EE-11917A9B770D}&quot;/&gt;&lt;isInvalidForFieldText val=&quot;0&quot;/&gt;&lt;Image&gt;&lt;filename val=&quot;C:\Users\User\AppData\Local\Temp\CP585625093828Session\CPTrustFolder585625093843\PPTImport585625134453\data\asimages\{C5A9E792-F8F5-4CCE-96EE-11917A9B770D}_28.png&quot;/&gt;&lt;left val=&quot;43&quot;/&gt;&lt;top val=&quot;477&quot;/&gt;&lt;width val=&quot;868&quot;/&gt;&lt;height val=&quot;57&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1DFDF3C5-9B19-40E2-A5C6-F44146A3F88A}&quot;/&gt;&lt;isInvalidForFieldText val=&quot;0&quot;/&gt;&lt;Image&gt;&lt;filename val=&quot;C:\Users\User\AppData\Local\Temp\CP585625093828Session\CPTrustFolder585625093843\PPTImport585625134453\data\asimages\{1DFDF3C5-9B19-40E2-A5C6-F44146A3F88A}_28.png&quot;/&gt;&lt;left val=&quot;48&quot;/&gt;&lt;top val=&quot;514&quot;/&gt;&lt;width val=&quot;865&quot;/&gt;&lt;height val=&quot;57&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D284D3F-FEE4-46C8-8AA9-0CE2BA6935D0}&quot;/&gt;&lt;isInvalidForFieldText val=&quot;0&quot;/&gt;&lt;Image&gt;&lt;filename val=&quot;C:\Users\User\AppData\Local\Temp\CP585625093828Session\CPTrustFolder585625093843\PPTImport585625134453\data\asimages\{ED284D3F-FEE4-46C8-8AA9-0CE2BA6935D0}_28.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33&quot;/&gt;&lt;lineCharCount val=&quot;18&quot;/&gt;&lt;/TableIndex&gt;&lt;/ShapeTextInfo&gt;"/>
  <p:tag name="PRESENTER_SHAPEINFO" val="&lt;ThreeDShapeInfo&gt;&lt;uuid val=&quot;{9C72C96B-6ADB-43D1-8425-F3AF7AA0C6D4}&quot;/&gt;&lt;isInvalidForFieldText val=&quot;0&quot;/&gt;&lt;Image&gt;&lt;filename val=&quot;C:\Users\User\AppData\Local\Temp\CP585625093828Session\CPTrustFolder585625093843\PPTImport585625134453\data\asimages\{9C72C96B-6ADB-43D1-8425-F3AF7AA0C6D4}_29.png&quot;/&gt;&lt;left val=&quot;33&quot;/&gt;&lt;top val=&quot;204&quot;/&gt;&lt;width val=&quot;892&quot;/&gt;&lt;height val=&quot;42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EF3A732-898B-4A05-A13E-EBDE23AFA16C}&quot;/&gt;&lt;isInvalidForFieldText val=&quot;0&quot;/&gt;&lt;Image&gt;&lt;filename val=&quot;C:\Users\User\AppData\Local\Temp\CP585625093828Session\CPTrustFolder585625093843\PPTImport585625134453\data\asimages\{CEF3A732-898B-4A05-A13E-EBDE23AFA16C}_29.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E2F9254-2F57-4DA4-B7E5-9BB322EEA3C6}&quot;/&gt;&lt;isInvalidForFieldText val=&quot;0&quot;/&gt;&lt;Image&gt;&lt;filename val=&quot;C:\Users\User\AppData\Local\Temp\CP585625093828Session\CPTrustFolder585625093843\PPTImport585625134453\data\asimages\{8E2F9254-2F57-4DA4-B7E5-9BB322EEA3C6}_30.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67&quot;/&gt;&lt;lineCharCount val=&quot;69&quot;/&gt;&lt;lineCharCount val=&quot;62&quot;/&gt;&lt;lineCharCount val=&quot;38&quot;/&gt;&lt;lineCharCount val=&quot;1&quot;/&gt;&lt;lineCharCount val=&quot;65&quot;/&gt;&lt;lineCharCount val=&quot;1&quot;/&gt;&lt;/TableIndex&gt;&lt;/ShapeTextInfo&gt;"/>
  <p:tag name="HTML_SHAPEINFO" val="&lt;ThreeDShapeInfo&gt;&lt;uuid val=&quot;{8BC0D2F8-B0DC-444F-A50D-89EAEAD78423}&quot;/&gt;&lt;isInvalidForFieldText val=&quot;0&quot;/&gt;&lt;Image&gt;&lt;filename val=&quot;C:\Users\User\AppData\Local\Temp\CP585625093828Session\CPTrustFolder585625093843\PPTImport585625134453\data\asimages\{8BC0D2F8-B0DC-444F-A50D-89EAEAD78423}_30.png&quot;/&gt;&lt;left val=&quot;40&quot;/&gt;&lt;top val=&quot;212&quot;/&gt;&lt;width val=&quot;871&quot;/&gt;&lt;height val=&quot;41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96EAB1A-A9FF-43CE-9E06-6B53AB3A158A}&quot;/&gt;&lt;isInvalidForFieldText val=&quot;0&quot;/&gt;&lt;Image&gt;&lt;filename val=&quot;C:\Users\User\AppData\Local\Temp\CP585625093828Session\CPTrustFolder585625093843\PPTImport585625134453\data\asimages\{D96EAB1A-A9FF-43CE-9E06-6B53AB3A158A}_30.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A1DCEAD1-19E0-4B96-A879-FFC16E7FE7A3}&quot;/&gt;&lt;isInvalidForFieldText val=&quot;0&quot;/&gt;&lt;Image&gt;&lt;filename val=&quot;C:\Users\User\AppData\Local\Temp\CP585625093828Session\CPTrustFolder585625093843\PPTImport585625134453\data\asimages\{A1DCEAD1-19E0-4B96-A879-FFC16E7FE7A3}_31.png&quot;/&gt;&lt;left val=&quot;0&quot;/&gt;&lt;top val=&quot;76&quot;/&gt;&lt;width val=&quot;961&quot;/&gt;&lt;height val=&quot;12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67&quot;/&gt;&lt;lineCharCount val=&quot;69&quot;/&gt;&lt;lineCharCount val=&quot;62&quot;/&gt;&lt;lineCharCount val=&quot;38&quot;/&gt;&lt;lineCharCount val=&quot;1&quot;/&gt;&lt;lineCharCount val=&quot;65&quot;/&gt;&lt;lineCharCount val=&quot;69&quot;/&gt;&lt;/TableIndex&gt;&lt;/ShapeTextInfo&gt;"/>
  <p:tag name="HTML_SHAPEINFO" val="&lt;ThreeDShapeInfo&gt;&lt;uuid val=&quot;{783F4D62-4EDD-44B6-A63B-867D14A86375}&quot;/&gt;&lt;isInvalidForFieldText val=&quot;0&quot;/&gt;&lt;Image&gt;&lt;filename val=&quot;C:\Users\User\AppData\Local\Temp\CP585625093828Session\CPTrustFolder585625093843\PPTImport585625134453\data\asimages\{783F4D62-4EDD-44B6-A63B-867D14A86375}_31.png&quot;/&gt;&lt;left val=&quot;40&quot;/&gt;&lt;top val=&quot;212&quot;/&gt;&lt;width val=&quot;876&quot;/&gt;&lt;height val=&quot;41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0FF975-D820-4C11-9476-809AA2604521}&quot;/&gt;&lt;isInvalidForFieldText val=&quot;0&quot;/&gt;&lt;Image&gt;&lt;filename val=&quot;C:\Users\User\AppData\Local\Temp\CP585625093828Session\CPTrustFolder585625093843\PPTImport585625134453\data\asimages\{5E0FF975-D820-4C11-9476-809AA2604521}_31.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E75D51C-1D4F-4AF0-B3F2-68CD330F7B70}&quot;/&gt;&lt;isInvalidForFieldText val=&quot;0&quot;/&gt;&lt;Image&gt;&lt;filename val=&quot;C:\Users\User\AppData\Local\Temp\CP585625093828Session\CPTrustFolder585625093843\PPTImport585625134453\data\asimages\{6E75D51C-1D4F-4AF0-B3F2-68CD330F7B70}_32.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3&quot;/&gt;&lt;lineCharCount val=&quot;63&quot;/&gt;&lt;lineCharCount val=&quot;1&quot;/&gt;&lt;lineCharCount val=&quot;37&quot;/&gt;&lt;/TableIndex&gt;&lt;/ShapeTextInfo&gt;"/>
  <p:tag name="HTML_SHAPEINFO" val="&lt;ThreeDShapeInfo&gt;&lt;uuid val=&quot;{BFCECEF5-A32E-4127-8B3C-55669DA48895}&quot;/&gt;&lt;isInvalidForFieldText val=&quot;0&quot;/&gt;&lt;Image&gt;&lt;filename val=&quot;C:\Users\User\AppData\Local\Temp\CP585625093828Session\CPTrustFolder585625093843\PPTImport585625134453\data\asimages\{BFCECEF5-A32E-4127-8B3C-55669DA48895}_32.png&quot;/&gt;&lt;left val=&quot;40&quot;/&gt;&lt;top val=&quot;212&quot;/&gt;&lt;width val=&quot;871&quot;/&gt;&lt;height val=&quot;41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1430B9-2E80-4746-9401-7DCD28A51DE8}&quot;/&gt;&lt;isInvalidForFieldText val=&quot;0&quot;/&gt;&lt;Image&gt;&lt;filename val=&quot;C:\Users\User\AppData\Local\Temp\CP585625093828Session\CPTrustFolder585625093843\PPTImport585625134453\data\asimages\{971430B9-2E80-4746-9401-7DCD28A51DE8}_32.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C63F402-2742-4EA3-805E-BFED13E2037A}&quot;/&gt;&lt;isInvalidForFieldText val=&quot;0&quot;/&gt;&lt;Image&gt;&lt;filename val=&quot;C:\Users\User\AppData\Local\Temp\CP585625093828Session\CPTrustFolder585625093843\PPTImport585625134453\data\asimages\{3C63F402-2742-4EA3-805E-BFED13E2037A}_33.png&quot;/&gt;&lt;left val=&quot;0&quot;/&gt;&lt;top val=&quot;76&quot;/&gt;&lt;width val=&quot;961&quot;/&gt;&lt;height val=&quot;12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63&quot;/&gt;&lt;lineCharCount val=&quot;66&quot;/&gt;&lt;lineCharCount val=&quot;11&quot;/&gt;&lt;lineCharCount val=&quot;1&quot;/&gt;&lt;lineCharCount val=&quot;36&quot;/&gt;&lt;/TableIndex&gt;&lt;/ShapeTextInfo&gt;"/>
  <p:tag name="HTML_SHAPEINFO" val="&lt;ThreeDShapeInfo&gt;&lt;uuid val=&quot;{BFFDE37D-3512-45A4-AA1E-49BD30732B2E}&quot;/&gt;&lt;isInvalidForFieldText val=&quot;0&quot;/&gt;&lt;Image&gt;&lt;filename val=&quot;C:\Users\User\AppData\Local\Temp\CP585625093828Session\CPTrustFolder585625093843\PPTImport585625134453\data\asimages\{BFFDE37D-3512-45A4-AA1E-49BD30732B2E}_33.png&quot;/&gt;&lt;left val=&quot;40&quot;/&gt;&lt;top val=&quot;212&quot;/&gt;&lt;width val=&quot;871&quot;/&gt;&lt;height val=&quot;23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7CE9A540-F040-4979-B8B3-D7DCCBCC75FD}&quot;/&gt;&lt;isInvalidForFieldText val=&quot;0&quot;/&gt;&lt;Image&gt;&lt;filename val=&quot;C:\Users\User\AppData\Local\Temp\CP585625093828Session\CPTrustFolder585625093843\PPTImport585625134453\data\asimages\{7CE9A540-F040-4979-B8B3-D7DCCBCC75FD}_33.png&quot;/&gt;&lt;left val=&quot;42&quot;/&gt;&lt;top val=&quot;428&quot;/&gt;&lt;width val=&quot;871&quot;/&gt;&lt;height val=&quot;57&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335DDCA-154E-4BA6-AF9F-70018EA7788C}&quot;/&gt;&lt;isInvalidForFieldText val=&quot;0&quot;/&gt;&lt;Image&gt;&lt;filename val=&quot;C:\Users\User\AppData\Local\Temp\CP585625093828Session\CPTrustFolder585625093843\PPTImport585625134453\data\asimages\{2335DDCA-154E-4BA6-AF9F-70018EA7788C}_33.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6B7CDC0-6406-47D9-83CC-BB228CF19AD9}&quot;/&gt;&lt;isInvalidForFieldText val=&quot;0&quot;/&gt;&lt;Image&gt;&lt;filename val=&quot;C:\Users\User\AppData\Local\Temp\CP585625093828Session\CPTrustFolder585625093843\PPTImport585625134453\data\asimages\{66B7CDC0-6406-47D9-83CC-BB228CF19AD9}_34.png&quot;/&gt;&lt;left val=&quot;0&quot;/&gt;&lt;top val=&quot;278&quot;/&gt;&lt;width val=&quot;961&quot;/&gt;&lt;height val=&quot;20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E7EC1E-B1C5-4D6D-9853-268FDA27B784}&quot;/&gt;&lt;isInvalidForFieldText val=&quot;0&quot;/&gt;&lt;Image&gt;&lt;filename val=&quot;C:\Users\User\AppData\Local\Temp\CP585625093828Session\CPTrustFolder585625093843\PPTImport585625134453\data\asimages\{C1E7EC1E-B1C5-4D6D-9853-268FDA27B784}_34.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DUMMYTAG" val="&lt;DummyForForceWrite&gt;&lt;/DummyForForceWrite&gt;"/>
  <p:tag name="HTML_SHAPEINFO" val="&lt;ThreeDShapeInfo&gt;&lt;uuid val=&quot;{FC66414B-099F-4B82-8A17-F0DBED97F634}&quot;/&gt;&lt;isInvalidForFieldText val=&quot;0&quot;/&gt;&lt;Image&gt;&lt;filename val=&quot;C:\Users\User\AppData\Local\Temp\CP585625093828Session\CPTrustFolder585625093843\PPTImport585625134453\data\asimages\{FC66414B-099F-4B82-8A17-F0DBED97F634}_1.png&quot;/&gt;&lt;left val=&quot;71&quot;/&gt;&lt;top val=&quot;288&quot;/&gt;&lt;width val=&quot;817&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757A801-82FF-4767-A49B-03BAC3A05FA8}&quot;/&gt;&lt;isInvalidForFieldText val=&quot;0&quot;/&gt;&lt;Image&gt;&lt;filename val=&quot;C:\Users\User\AppData\Local\Temp\CP585625093828Session\CPTrustFolder585625093843\PPTImport585625134453\data\asimages\{B757A801-82FF-4767-A49B-03BAC3A05FA8}_1.png&quot;/&gt;&lt;left val=&quot;71&quot;/&gt;&lt;top val=&quot;491&quot;/&gt;&lt;width val=&quot;24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A395DD87-18A0-4EE2-9B28-8B92965C785A}&quot;/&gt;&lt;isInvalidForFieldText val=&quot;0&quot;/&gt;&lt;Image&gt;&lt;filename val=&quot;C:\Users\User\AppData\Local\Temp\CP585625093828Session\CPTrustFolder585625093843\PPTImport585625134453\data\asimages\{A395DD87-18A0-4EE2-9B28-8B92965C785A}_1.png&quot;/&gt;&lt;left val=&quot;639&quot;/&gt;&lt;top val=&quot;491&quot;/&gt;&lt;width val=&quot;249&quot;/&gt;&lt;height val=&quot;9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61169E1-D7DA-4CF5-BD9B-000D07CA3782}&quot;/&gt;&lt;isInvalidForFieldText val=&quot;0&quot;/&gt;&lt;Image&gt;&lt;filename val=&quot;C:\Users\User\AppData\Local\Temp\CP585625093828Session\CPTrustFolder585625093843\PPTImport585625134453\data\asimages\{B61169E1-D7DA-4CF5-BD9B-000D07CA3782}_2.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C56643-192A-4075-B3BD-FDB6FC20224B}&quot;/&gt;&lt;isInvalidForFieldText val=&quot;0&quot;/&gt;&lt;Image&gt;&lt;filename val=&quot;C:\Users\User\AppData\Local\Temp\CP585625093828Session\CPTrustFolder585625093843\PPTImport585625134453\data\asimages\{A8C56643-192A-4075-B3BD-FDB6FC20224B}_2.png&quot;/&gt;&lt;left val=&quot;67&quot;/&gt;&lt;top val=&quot;236&quot;/&gt;&lt;width val=&quot;359&quot;/&gt;&lt;height val=&quot;31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22&quot;/&gt;&lt;lineCharCount val=&quot;30&quot;/&gt;&lt;lineCharCount val=&quot;29&quot;/&gt;&lt;lineCharCount val=&quot;29&quot;/&gt;&lt;lineCharCount val=&quot;25&quot;/&gt;&lt;lineCharCount val=&quot;30&quot;/&gt;&lt;lineCharCount val=&quot;29&quot;/&gt;&lt;lineCharCount val=&quot;10&quot;/&gt;&lt;/TableIndex&gt;&lt;/ShapeTextInfo&gt;"/>
  <p:tag name="HTML_SHAPEINFO" val="&lt;ThreeDShapeInfo&gt;&lt;uuid val=&quot;{E3ED7DD1-E1E5-4812-81B7-7B37C26ED0E8}&quot;/&gt;&lt;isInvalidForFieldText val=&quot;0&quot;/&gt;&lt;Image&gt;&lt;filename val=&quot;C:\Users\User\AppData\Local\Temp\CP585625093828Session\CPTrustFolder585625093843\PPTImport585625134453\data\asimages\{E3ED7DD1-E1E5-4812-81B7-7B37C26ED0E8}_2.png&quot;/&gt;&lt;left val=&quot;442&quot;/&gt;&lt;top val=&quot;232&quot;/&gt;&lt;width val=&quot;473&quot;/&gt;&lt;height val=&quot;32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008DABC-41EF-482C-9593-A2292C93E650}&quot;/&gt;&lt;isInvalidForFieldText val=&quot;0&quot;/&gt;&lt;Image&gt;&lt;filename val=&quot;C:\Users\User\AppData\Local\Temp\CP585625093828Session\CPTrustFolder585625093843\PPTImport585625134453\data\asimages\{1008DABC-41EF-482C-9593-A2292C93E650}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7086E87-EF06-4267-A9A8-0A84B817121D}&quot;/&gt;&lt;isInvalidForFieldText val=&quot;0&quot;/&gt;&lt;Image&gt;&lt;filename val=&quot;C:\Users\User\AppData\Local\Temp\CP585625093828Session\CPTrustFolder585625093843\PPTImport585625134453\data\asimages\{17086E87-EF06-4267-A9A8-0A84B817121D}_3.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51&quot;/&gt;&lt;lineCharCount val=&quot;69&quot;/&gt;&lt;lineCharCount val=&quot;39&quot;/&gt;&lt;lineCharCount val=&quot;65&quot;/&gt;&lt;lineCharCount val=&quot;61&quot;/&gt;&lt;lineCharCount val=&quot;11&quot;/&gt;&lt;lineCharCount val=&quot;72&quot;/&gt;&lt;lineCharCount val=&quot;38&quot;/&gt;&lt;/TableIndex&gt;&lt;/ShapeTextInfo&gt;"/>
  <p:tag name="HTML_SHAPEINFO" val="&lt;ThreeDShapeInfo&gt;&lt;uuid val=&quot;{84E2F5AD-9D3E-4148-81DB-074C30D7DC36}&quot;/&gt;&lt;isInvalidForFieldText val=&quot;0&quot;/&gt;&lt;Image&gt;&lt;filename val=&quot;C:\Users\User\AppData\Local\Temp\CP585625093828Session\CPTrustFolder585625093843\PPTImport585625134453\data\asimages\{84E2F5AD-9D3E-4148-81DB-074C30D7DC36}_3.png&quot;/&gt;&lt;left val=&quot;42&quot;/&gt;&lt;top val=&quot;212&quot;/&gt;&lt;width val=&quot;884&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58C2C4F-07BD-4DDC-A17B-8DD283A8473A}&quot;/&gt;&lt;isInvalidForFieldText val=&quot;0&quot;/&gt;&lt;Image&gt;&lt;filename val=&quot;C:\Users\User\AppData\Local\Temp\CP585625093828Session\CPTrustFolder585625093843\PPTImport585625134453\data\asimages\{458C2C4F-07BD-4DDC-A17B-8DD283A8473A}_3.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D463DE0C-2DF5-42B6-AEE3-FF59184F1367}&quot;/&gt;&lt;isInvalidForFieldText val=&quot;0&quot;/&gt;&lt;Image&gt;&lt;filename val=&quot;C:\Users\User\AppData\Local\Temp\CP585625093828Session\CPTrustFolder585625093843\PPTImport585625134453\data\asimages\{D463DE0C-2DF5-42B6-AEE3-FF59184F1367}_4.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0&quot;/&gt;&lt;lineCharCount val=&quot;36&quot;/&gt;&lt;/TableIndex&gt;&lt;/ShapeTextInfo&gt;"/>
  <p:tag name="HTML_SHAPEINFO" val="&lt;ThreeDShapeInfo&gt;&lt;uuid val=&quot;{AD186B03-6D1C-4AD3-95CC-E5FD84CDC697}&quot;/&gt;&lt;isInvalidForFieldText val=&quot;0&quot;/&gt;&lt;Image&gt;&lt;filename val=&quot;C:\Users\User\AppData\Local\Temp\CP585625093828Session\CPTrustFolder585625093843\PPTImport585625134453\data\asimages\{AD186B03-6D1C-4AD3-95CC-E5FD84CDC697}_4.png&quot;/&gt;&lt;left val=&quot;40&quot;/&gt;&lt;top val=&quot;212&quot;/&gt;&lt;width val=&quot;871&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8E110C7-E02D-4BD5-B83C-F0CEB12731C6}&quot;/&gt;&lt;isInvalidForFieldText val=&quot;0&quot;/&gt;&lt;Image&gt;&lt;filename val=&quot;C:\Users\User\AppData\Local\Temp\CP585625093828Session\CPTrustFolder585625093843\PPTImport585625134453\data\asimages\{78E110C7-E02D-4BD5-B83C-F0CEB12731C6}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7&quot;/&gt;&lt;/TableIndex&gt;&lt;/ShapeTextInfo&gt;"/>
  <p:tag name="HTML_SHAPEINFO" val="&lt;ThreeDShapeInfo&gt;&lt;uuid val=&quot;{437E6729-FDF9-4FFF-A0DA-A0DD96CE0EA1}&quot;/&gt;&lt;isInvalidForFieldText val=&quot;0&quot;/&gt;&lt;Image&gt;&lt;filename val=&quot;C:\Users\User\AppData\Local\Temp\CP585625093828Session\CPTrustFolder585625093843\PPTImport585625134453\data\asimages\{437E6729-FDF9-4FFF-A0DA-A0DD96CE0EA1}_5.png&quot;/&gt;&lt;left val=&quot;0&quot;/&gt;&lt;top val=&quot;76&quot;/&gt;&lt;width val=&quot;961&quot;/&gt;&lt;height val=&quot;12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3&quot;/&gt;&lt;lineCharCount val=&quot;54&quot;/&gt;&lt;lineCharCount val=&quot;1&quot;/&gt;&lt;lineCharCount val=&quot;64&quot;/&gt;&lt;lineCharCount val=&quot;47&quot;/&gt;&lt;lineCharCount val=&quot;1&quot;/&gt;&lt;lineCharCount val=&quot;62&quot;/&gt;&lt;lineCharCount val=&quot;12&quot;/&gt;&lt;/TableIndex&gt;&lt;/ShapeTextInfo&gt;"/>
  <p:tag name="HTML_SHAPEINFO" val="&lt;ThreeDShapeInfo&gt;&lt;uuid val=&quot;{62BFDAF0-4843-4ECD-B40B-6B03B167D27D}&quot;/&gt;&lt;isInvalidForFieldText val=&quot;0&quot;/&gt;&lt;Image&gt;&lt;filename val=&quot;C:\Users\User\AppData\Local\Temp\CP585625093828Session\CPTrustFolder585625093843\PPTImport585625134453\data\asimages\{62BFDAF0-4843-4ECD-B40B-6B03B167D27D}_5.png&quot;/&gt;&lt;left val=&quot;42&quot;/&gt;&lt;top val=&quot;212&quot;/&gt;&lt;width val=&quot;870&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980B856-2F91-405B-A978-29C8F6AFB592}&quot;/&gt;&lt;isInvalidForFieldText val=&quot;0&quot;/&gt;&lt;Image&gt;&lt;filename val=&quot;C:\Users\User\AppData\Local\Temp\CP585625093828Session\CPTrustFolder585625093843\PPTImport585625134453\data\asimages\{D980B856-2F91-405B-A978-29C8F6AFB592}_5.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2456246E-EC4F-4003-BBDD-1697EBDDD9ED}&quot;/&gt;&lt;isInvalidForFieldText val=&quot;0&quot;/&gt;&lt;Image&gt;&lt;filename val=&quot;C:\Users\User\AppData\Local\Temp\CP585625093828Session\CPTrustFolder585625093843\PPTImport585625134453\data\asimages\{2456246E-EC4F-4003-BBDD-1697EBDDD9ED}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66&quot;/&gt;&lt;lineCharCount val=&quot;76&quot;/&gt;&lt;lineCharCount val=&quot;74&quot;/&gt;&lt;lineCharCount val=&quot;80&quot;/&gt;&lt;lineCharCount val=&quot;44&quot;/&gt;&lt;/TableIndex&gt;&lt;/ShapeTextInfo&gt;"/>
  <p:tag name="HTML_SHAPEINFO" val="&lt;ThreeDShapeInfo&gt;&lt;uuid val=&quot;{42004E1B-0C09-4606-99BF-6C78292D0B65}&quot;/&gt;&lt;isInvalidForFieldText val=&quot;0&quot;/&gt;&lt;Image&gt;&lt;filename val=&quot;C:\Users\User\AppData\Local\Temp\CP585625093828Session\CPTrustFolder585625093843\PPTImport585625134453\data\asimages\{42004E1B-0C09-4606-99BF-6C78292D0B65}_6.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7FDA87A-C8BE-47BA-9531-A7B0AF94F3B3}&quot;/&gt;&lt;isInvalidForFieldText val=&quot;0&quot;/&gt;&lt;Image&gt;&lt;filename val=&quot;C:\Users\User\AppData\Local\Temp\CP585625093828Session\CPTrustFolder585625093843\PPTImport585625134453\data\asimages\{B7FDA87A-C8BE-47BA-9531-A7B0AF94F3B3}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7&quot;/&gt;&lt;/TableIndex&gt;&lt;/ShapeTextInfo&gt;"/>
  <p:tag name="HTML_SHAPEINFO" val="&lt;ThreeDShapeInfo&gt;&lt;uuid val=&quot;{02814B54-D942-4449-921B-8DE603C1A8C0}&quot;/&gt;&lt;isInvalidForFieldText val=&quot;0&quot;/&gt;&lt;Image&gt;&lt;filename val=&quot;C:\Users\User\AppData\Local\Temp\CP585625093828Session\CPTrustFolder585625093843\PPTImport585625134453\data\asimages\{02814B54-D942-4449-921B-8DE603C1A8C0}_7.png&quot;/&gt;&lt;left val=&quot;0&quot;/&gt;&lt;top val=&quot;76&quot;/&gt;&lt;width val=&quot;961&quot;/&gt;&lt;height val=&quot;12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3&quot;/&gt;&lt;lineCharCount val=&quot;66&quot;/&gt;&lt;lineCharCount val=&quot;56&quot;/&gt;&lt;lineCharCount val=&quot;73&quot;/&gt;&lt;lineCharCount val=&quot;67&quot;/&gt;&lt;lineCharCount val=&quot;73&quot;/&gt;&lt;lineCharCount val=&quot;61&quot;/&gt;&lt;/TableIndex&gt;&lt;/ShapeTextInfo&gt;"/>
  <p:tag name="HTML_SHAPEINFO" val="&lt;ThreeDShapeInfo&gt;&lt;uuid val=&quot;{6B98DB41-7B55-4BC4-BC6E-5740720C8EF6}&quot;/&gt;&lt;isInvalidForFieldText val=&quot;0&quot;/&gt;&lt;Image&gt;&lt;filename val=&quot;C:\Users\User\AppData\Local\Temp\CP585625093828Session\CPTrustFolder585625093843\PPTImport585625134453\data\asimages\{6B98DB41-7B55-4BC4-BC6E-5740720C8EF6}_7.png&quot;/&gt;&lt;left val=&quot;42&quot;/&gt;&lt;top val=&quot;212&quot;/&gt;&lt;width val=&quot;88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6DC9E41-5A00-447C-8F11-67F152466C6E}&quot;/&gt;&lt;isInvalidForFieldText val=&quot;0&quot;/&gt;&lt;Image&gt;&lt;filename val=&quot;C:\Users\User\AppData\Local\Temp\CP585625093828Session\CPTrustFolder585625093843\PPTImport585625134453\data\asimages\{36DC9E41-5A00-447C-8F11-67F152466C6E}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11FEE026-D8BB-4FE5-8C3A-2FB1C1C3649A}&quot;/&gt;&lt;isInvalidForFieldText val=&quot;0&quot;/&gt;&lt;Image&gt;&lt;filename val=&quot;C:\Users\User\AppData\Local\Temp\CP585625093828Session\CPTrustFolder585625093843\PPTImport585625134453\data\asimages\{11FEE026-D8BB-4FE5-8C3A-2FB1C1C3649A}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72&quot;/&gt;&lt;lineCharCount val=&quot;37&quot;/&gt;&lt;lineCharCount val=&quot;32&quot;/&gt;&lt;lineCharCount val=&quot;48&quot;/&gt;&lt;lineCharCount val=&quot;73&quot;/&gt;&lt;lineCharCount val=&quot;24&quot;/&gt;&lt;lineCharCount val=&quot;65&quot;/&gt;&lt;/TableIndex&gt;&lt;/ShapeTextInfo&gt;"/>
  <p:tag name="HTML_SHAPEINFO" val="&lt;ThreeDShapeInfo&gt;&lt;uuid val=&quot;{A0963C0F-BEE2-4CE5-AE1F-5CBFD17BE8FC}&quot;/&gt;&lt;isInvalidForFieldText val=&quot;0&quot;/&gt;&lt;Image&gt;&lt;filename val=&quot;C:\Users\User\AppData\Local\Temp\CP585625093828Session\CPTrustFolder585625093843\PPTImport585625134453\data\asimages\{A0963C0F-BEE2-4CE5-AE1F-5CBFD17BE8FC}_8.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0DB2477-2319-4BE6-BB3A-F5A9414A4DE2}&quot;/&gt;&lt;isInvalidForFieldText val=&quot;0&quot;/&gt;&lt;Image&gt;&lt;filename val=&quot;C:\Users\User\AppData\Local\Temp\CP585625093828Session\CPTrustFolder585625093843\PPTImport585625134453\data\asimages\{10DB2477-2319-4BE6-BB3A-F5A9414A4DE2}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4F365142-7520-4F27-90F1-24D9669CCA02}&quot;/&gt;&lt;isInvalidForFieldText val=&quot;0&quot;/&gt;&lt;Image&gt;&lt;filename val=&quot;C:\Users\User\AppData\Local\Temp\CP585625093828Session\CPTrustFolder585625093843\PPTImport585625134453\data\asimages\{4F365142-7520-4F27-90F1-24D9669CCA02}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48&quot;/&gt;&lt;lineCharCount val=&quot;70&quot;/&gt;&lt;lineCharCount val=&quot;68&quot;/&gt;&lt;lineCharCount val=&quot;21&quot;/&gt;&lt;lineCharCount val=&quot;65&quot;/&gt;&lt;lineCharCount val=&quot;63&quot;/&gt;&lt;lineCharCount val=&quot;60&quot;/&gt;&lt;lineCharCount val=&quot;47&quot;/&gt;&lt;/TableIndex&gt;&lt;/ShapeTextInfo&gt;"/>
  <p:tag name="HTML_SHAPEINFO" val="&lt;ThreeDShapeInfo&gt;&lt;uuid val=&quot;{74F732EF-98C8-4F15-9DD2-982CF6755937}&quot;/&gt;&lt;isInvalidForFieldText val=&quot;0&quot;/&gt;&lt;Image&gt;&lt;filename val=&quot;C:\Users\User\AppData\Local\Temp\CP585625093828Session\CPTrustFolder585625093843\PPTImport585625134453\data\asimages\{74F732EF-98C8-4F15-9DD2-982CF6755937}_9.png&quot;/&gt;&lt;left val=&quot;42&quot;/&gt;&lt;top val=&quot;212&quot;/&gt;&lt;width val=&quot;879&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597F18F-4B54-4202-ABC6-F016ABECC371}&quot;/&gt;&lt;isInvalidForFieldText val=&quot;0&quot;/&gt;&lt;Image&gt;&lt;filename val=&quot;C:\Users\User\AppData\Local\Temp\CP585625093828Session\CPTrustFolder585625093843\PPTImport585625134453\data\asimages\{3597F18F-4B54-4202-ABC6-F016ABECC371}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443456E-EFFB-4095-822D-C40D7D9B9620}&quot;/&gt;&lt;isInvalidForFieldText val=&quot;0&quot;/&gt;&lt;Image&gt;&lt;filename val=&quot;C:\Users\User\AppData\Local\Temp\CP585625093828Session\CPTrustFolder585625093843\PPTImport585625134453\data\asimages\{7443456E-EFFB-4095-822D-C40D7D9B9620}_10.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72&quot;/&gt;&lt;lineCharCount val=&quot;49&quot;/&gt;&lt;lineCharCount val=&quot;1&quot;/&gt;&lt;lineCharCount val=&quot;12&quot;/&gt;&lt;lineCharCount val=&quot;73&quot;/&gt;&lt;lineCharCount val=&quot;52&quot;/&gt;&lt;/TableIndex&gt;&lt;/ShapeTextInfo&gt;"/>
  <p:tag name="HTML_SHAPEINFO" val="&lt;ThreeDShapeInfo&gt;&lt;uuid val=&quot;{6CD021D8-A94A-4897-8B56-08755D4FCC06}&quot;/&gt;&lt;isInvalidForFieldText val=&quot;0&quot;/&gt;&lt;Image&gt;&lt;filename val=&quot;C:\Users\User\AppData\Local\Temp\CP585625093828Session\CPTrustFolder585625093843\PPTImport585625134453\data\asimages\{6CD021D8-A94A-4897-8B56-08755D4FCC06}_10.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6AE43D0-99A2-459D-B287-32D899E2A839}&quot;/&gt;&lt;isInvalidForFieldText val=&quot;0&quot;/&gt;&lt;Image&gt;&lt;filename val=&quot;C:\Users\User\AppData\Local\Temp\CP585625093828Session\CPTrustFolder585625093843\PPTImport585625134453\data\asimages\{26AE43D0-99A2-459D-B287-32D899E2A839}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27E8AED-A998-40AB-A3A7-7A85A21D0538}&quot;/&gt;&lt;isInvalidForFieldText val=&quot;0&quot;/&gt;&lt;Image&gt;&lt;filename val=&quot;C:\Users\User\AppData\Local\Temp\CP585625093828Session\CPTrustFolder585625093843\PPTImport585625134453\data\asimages\{127E8AED-A998-40AB-A3A7-7A85A21D0538}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75&quot;/&gt;&lt;lineCharCount val=&quot;69&quot;/&gt;&lt;lineCharCount val=&quot;16&quot;/&gt;&lt;lineCharCount val=&quot;1&quot;/&gt;&lt;lineCharCount val=&quot;11&quot;/&gt;&lt;lineCharCount val=&quot;50&quot;/&gt;&lt;lineCharCount val=&quot;54&quot;/&gt;&lt;lineCharCount val=&quot;58&quot;/&gt;&lt;/TableIndex&gt;&lt;/ShapeTextInfo&gt;"/>
  <p:tag name="HTML_SHAPEINFO" val="&lt;ThreeDShapeInfo&gt;&lt;uuid val=&quot;{5E8815F1-82B8-4090-ABCD-0C6930D4A36B}&quot;/&gt;&lt;isInvalidForFieldText val=&quot;0&quot;/&gt;&lt;Image&gt;&lt;filename val=&quot;C:\Users\User\AppData\Local\Temp\CP585625093828Session\CPTrustFolder585625093843\PPTImport585625134453\data\asimages\{5E8815F1-82B8-4090-ABCD-0C6930D4A36B}_11.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3653A4-F157-49B7-BCDE-CFA5C633AEB3}&quot;/&gt;&lt;isInvalidForFieldText val=&quot;0&quot;/&gt;&lt;Image&gt;&lt;filename val=&quot;C:\Users\User\AppData\Local\Temp\CP585625093828Session\CPTrustFolder585625093843\PPTImport585625134453\data\asimages\{C83653A4-F157-49B7-BCDE-CFA5C633AEB3}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E75B17D4-2B2C-419B-849B-D9BA7A9C1268}&quot;/&gt;&lt;isInvalidForFieldText val=&quot;0&quot;/&gt;&lt;Image&gt;&lt;filename val=&quot;C:\Users\User\AppData\Local\Temp\CP585625093828Session\CPTrustFolder585625093843\PPTImport585625134453\data\asimages\{E75B17D4-2B2C-419B-849B-D9BA7A9C1268}_12.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69&quot;/&gt;&lt;lineCharCount val=&quot;73&quot;/&gt;&lt;lineCharCount val=&quot;74&quot;/&gt;&lt;lineCharCount val=&quot;18&quot;/&gt;&lt;lineCharCount val=&quot;47&quot;/&gt;&lt;lineCharCount val=&quot;23&quot;/&gt;&lt;lineCharCount val=&quot;42&quot;/&gt;&lt;/TableIndex&gt;&lt;/ShapeTextInfo&gt;"/>
  <p:tag name="HTML_SHAPEINFO" val="&lt;ThreeDShapeInfo&gt;&lt;uuid val=&quot;{13A038EF-EA9E-46E5-949E-0C634BD9F3D3}&quot;/&gt;&lt;isInvalidForFieldText val=&quot;0&quot;/&gt;&lt;Image&gt;&lt;filename val=&quot;C:\Users\User\AppData\Local\Temp\CP585625093828Session\CPTrustFolder585625093843\PPTImport585625134453\data\asimages\{13A038EF-EA9E-46E5-949E-0C634BD9F3D3}_12.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B3F654-73F8-4630-B093-C4A6BA5057BA}&quot;/&gt;&lt;isInvalidForFieldText val=&quot;0&quot;/&gt;&lt;Image&gt;&lt;filename val=&quot;C:\Users\User\AppData\Local\Temp\CP585625093828Session\CPTrustFolder585625093843\PPTImport585625134453\data\asimages\{8EB3F654-73F8-4630-B093-C4A6BA5057BA}_12.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00487D8-E909-4F54-A761-CCB475ED0172}&quot;/&gt;&lt;isInvalidForFieldText val=&quot;0&quot;/&gt;&lt;Image&gt;&lt;filename val=&quot;C:\Users\User\AppData\Local\Temp\CP585625093828Session\CPTrustFolder585625093843\PPTImport585625134453\data\asimages\{900487D8-E909-4F54-A761-CCB475ED0172}_13.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73&quot;/&gt;&lt;lineCharCount val=&quot;64&quot;/&gt;&lt;lineCharCount val=&quot;71&quot;/&gt;&lt;lineCharCount val=&quot;69&quot;/&gt;&lt;lineCharCount val=&quot;14&quot;/&gt;&lt;lineCharCount val=&quot;60&quot;/&gt;&lt;lineCharCount val=&quot;71&quot;/&gt;&lt;lineCharCount val=&quot;39&quot;/&gt;&lt;/TableIndex&gt;&lt;/ShapeTextInfo&gt;"/>
  <p:tag name="HTML_SHAPEINFO" val="&lt;ThreeDShapeInfo&gt;&lt;uuid val=&quot;{CD6086DF-4872-49A5-84B8-42129CE73D04}&quot;/&gt;&lt;isInvalidForFieldText val=&quot;0&quot;/&gt;&lt;Image&gt;&lt;filename val=&quot;C:\Users\User\AppData\Local\Temp\CP585625093828Session\CPTrustFolder585625093843\PPTImport585625134453\data\asimages\{CD6086DF-4872-49A5-84B8-42129CE73D04}_13.png&quot;/&gt;&lt;left val=&quot;42&quot;/&gt;&lt;top val=&quot;212&quot;/&gt;&lt;width val=&quot;875&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B64D7E-47B0-4970-9C90-E5C256FA78B4}&quot;/&gt;&lt;isInvalidForFieldText val=&quot;0&quot;/&gt;&lt;Image&gt;&lt;filename val=&quot;C:\Users\User\AppData\Local\Temp\CP585625093828Session\CPTrustFolder585625093843\PPTImport585625134453\data\asimages\{07B64D7E-47B0-4970-9C90-E5C256FA78B4}_13.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1A67E57A-A669-4846-8B3C-B6C59E52EA40}&quot;/&gt;&lt;isInvalidForFieldText val=&quot;0&quot;/&gt;&lt;Image&gt;&lt;filename val=&quot;C:\Users\User\AppData\Local\Temp\CP585625093828Session\CPTrustFolder585625093843\PPTImport585625134453\data\asimages\{1A67E57A-A669-4846-8B3C-B6C59E52EA40}_14.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9&quot;/&gt;&lt;lineCharCount val=&quot;14&quot;/&gt;&lt;lineCharCount val=&quot;68&quot;/&gt;&lt;/TableIndex&gt;&lt;/ShapeTextInfo&gt;"/>
  <p:tag name="HTML_SHAPEINFO" val="&lt;ThreeDShapeInfo&gt;&lt;uuid val=&quot;{F48C2B33-0B6D-4EC4-8339-461F0EC7EBBC}&quot;/&gt;&lt;isInvalidForFieldText val=&quot;0&quot;/&gt;&lt;Image&gt;&lt;filename val=&quot;C:\Users\User\AppData\Local\Temp\CP585625093828Session\CPTrustFolder585625093843\PPTImport585625134453\data\asimages\{F48C2B33-0B6D-4EC4-8339-461F0EC7EBBC}_14.png&quot;/&gt;&lt;left val=&quot;42&quot;/&gt;&lt;top val=&quot;212&quot;/&gt;&lt;width val=&quot;877&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150A90-1ADB-4013-9B32-D3E27AA2692D}&quot;/&gt;&lt;isInvalidForFieldText val=&quot;0&quot;/&gt;&lt;Image&gt;&lt;filename val=&quot;C:\Users\User\AppData\Local\Temp\CP585625093828Session\CPTrustFolder585625093843\PPTImport585625134453\data\asimages\{D8150A90-1ADB-4013-9B32-D3E27AA2692D}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D7E0120-45C1-4441-BB54-DD2AAFF9EC26}&quot;/&gt;&lt;isInvalidForFieldText val=&quot;0&quot;/&gt;&lt;Image&gt;&lt;filename val=&quot;C:\Users\User\AppData\Local\Temp\CP585625093828Session\CPTrustFolder585625093843\PPTImport585625134453\data\asimages\{CD7E0120-45C1-4441-BB54-DD2AAFF9EC26}_15.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1&quot;/&gt;&lt;lineCharCount val=&quot;55&quot;/&gt;&lt;lineCharCount val=&quot;61&quot;/&gt;&lt;lineCharCount val=&quot;9&quot;/&gt;&lt;lineCharCount val=&quot;1&quot;/&gt;&lt;lineCharCount val=&quot;40&quot;/&gt;&lt;lineCharCount val=&quot;71&quot;/&gt;&lt;lineCharCount val=&quot;22&quot;/&gt;&lt;/TableIndex&gt;&lt;/ShapeTextInfo&gt;"/>
  <p:tag name="HTML_SHAPEINFO" val="&lt;ThreeDShapeInfo&gt;&lt;uuid val=&quot;{CFBDD8E7-E323-4FB3-BA6E-B3304B3AE20D}&quot;/&gt;&lt;isInvalidForFieldText val=&quot;0&quot;/&gt;&lt;Image&gt;&lt;filename val=&quot;C:\Users\User\AppData\Local\Temp\CP585625093828Session\CPTrustFolder585625093843\PPTImport585625134453\data\asimages\{CFBDD8E7-E323-4FB3-BA6E-B3304B3AE20D}_15.png&quot;/&gt;&lt;left val=&quot;42&quot;/&gt;&lt;top val=&quot;212&quot;/&gt;&lt;width val=&quot;870&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C0603A-0A3C-4C22-BFB2-CC698BE40385}&quot;/&gt;&lt;isInvalidForFieldText val=&quot;0&quot;/&gt;&lt;Image&gt;&lt;filename val=&quot;C:\Users\User\AppData\Local\Temp\CP585625093828Session\CPTrustFolder585625093843\PPTImport585625134453\data\asimages\{D7C0603A-0A3C-4C22-BFB2-CC698BE40385}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C23B2283-2DB4-4C45-A809-0D9EC5C13F7C}&quot;/&gt;&lt;isInvalidForFieldText val=&quot;0&quot;/&gt;&lt;Image&gt;&lt;filename val=&quot;C:\Users\User\AppData\Local\Temp\CP585625093828Session\CPTrustFolder585625093843\PPTImport585625134453\data\asimages\{C23B2283-2DB4-4C45-A809-0D9EC5C13F7C}_16.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2&quot;/&gt;&lt;lineCharCount val=&quot;26&quot;/&gt;&lt;lineCharCount val=&quot;27&quot;/&gt;&lt;lineCharCount val=&quot;34&quot;/&gt;&lt;lineCharCount val=&quot;27&quot;/&gt;&lt;lineCharCount val=&quot;13&quot;/&gt;&lt;/TableIndex&gt;&lt;/ShapeTextInfo&gt;"/>
  <p:tag name="HTML_SHAPEINFO" val="&lt;ThreeDShapeInfo&gt;&lt;uuid val=&quot;{F49DCF5F-AAED-4FAC-9657-14A9CE549AD6}&quot;/&gt;&lt;isInvalidForFieldText val=&quot;0&quot;/&gt;&lt;Image&gt;&lt;filename val=&quot;C:\Users\User\AppData\Local\Temp\CP585625093828Session\CPTrustFolder585625093843\PPTImport585625134453\data\asimages\{F49DCF5F-AAED-4FAC-9657-14A9CE549AD6}_16.png&quot;/&gt;&lt;left val=&quot;42&quot;/&gt;&lt;top val=&quot;212&quot;/&gt;&lt;width val=&quot;429&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EE53DC-D17C-4AE0-8706-0F390B8128C6}&quot;/&gt;&lt;isInvalidForFieldText val=&quot;0&quot;/&gt;&lt;Image&gt;&lt;filename val=&quot;C:\Users\User\AppData\Local\Temp\CP585625093828Session\CPTrustFolder585625093843\PPTImport585625134453\data\asimages\{6FEE53DC-D17C-4AE0-8706-0F390B8128C6}_16.png&quot;/&gt;&lt;left val=&quot;531&quot;/&gt;&lt;top val=&quot;215&quot;/&gt;&lt;width val=&quot;333&quot;/&gt;&lt;height val=&quot;398&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67A4A6-E870-4258-A9F0-00C95A565E04}&quot;/&gt;&lt;isInvalidForFieldText val=&quot;0&quot;/&gt;&lt;Image&gt;&lt;filename val=&quot;C:\Users\User\AppData\Local\Temp\CP585625093828Session\CPTrustFolder585625093843\PPTImport585625134453\data\asimages\{7A67A4A6-E870-4258-A9F0-00C95A565E04}_16.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9234EF3-CED5-4804-9C65-B5C13DCBF303}&quot;/&gt;&lt;isInvalidForFieldText val=&quot;0&quot;/&gt;&lt;Image&gt;&lt;filename val=&quot;C:\Users\User\AppData\Local\Temp\CP585625093828Session\CPTrustFolder585625093843\PPTImport585625134453\data\asimages\{49234EF3-CED5-4804-9C65-B5C13DCBF303}_17.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53&quot;/&gt;&lt;lineCharCount val=&quot;49&quot;/&gt;&lt;/TableIndex&gt;&lt;/ShapeTextInfo&gt;"/>
  <p:tag name="HTML_SHAPEINFO" val="&lt;ThreeDShapeInfo&gt;&lt;uuid val=&quot;{E6356199-B140-4712-8C3E-5176900D2482}&quot;/&gt;&lt;isInvalidForFieldText val=&quot;0&quot;/&gt;&lt;Image&gt;&lt;filename val=&quot;C:\Users\User\AppData\Local\Temp\CP585625093828Session\CPTrustFolder585625093843\PPTImport585625134453\data\asimages\{E6356199-B140-4712-8C3E-5176900D2482}_17.png&quot;/&gt;&lt;left val=&quot;80&quot;/&gt;&lt;top val=&quot;264&quot;/&gt;&lt;width val=&quot;800&quot;/&gt;&lt;height val=&quot;16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53C739-8FEC-4D14-9FFC-58B24B966C94}&quot;/&gt;&lt;isInvalidForFieldText val=&quot;0&quot;/&gt;&lt;Image&gt;&lt;filename val=&quot;C:\Users\User\AppData\Local\Temp\CP585625093828Session\CPTrustFolder585625093843\PPTImport585625134453\data\asimages\{D753C739-8FEC-4D14-9FFC-58B24B966C94}_17.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81FEC8FB-2656-4B26-8101-0C82942FC96F}&quot;/&gt;&lt;isInvalidForFieldText val=&quot;0&quot;/&gt;&lt;Image&gt;&lt;filename val=&quot;C:\Users\User\AppData\Local\Temp\CP585625093828Session\CPTrustFolder585625093843\PPTImport585625134453\data\asimages\{81FEC8FB-2656-4B26-8101-0C82942FC96F}_18.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73&quot;/&gt;&lt;lineCharCount val=&quot;57&quot;/&gt;&lt;lineCharCount val=&quot;46&quot;/&gt;&lt;lineCharCount val=&quot;65&quot;/&gt;&lt;lineCharCount val=&quot;39&quot;/&gt;&lt;lineCharCount val=&quot;59&quot;/&gt;&lt;lineCharCount val=&quot;26&quot;/&gt;&lt;/TableIndex&gt;&lt;/ShapeTextInfo&gt;"/>
  <p:tag name="HTML_SHAPEINFO" val="&lt;ThreeDShapeInfo&gt;&lt;uuid val=&quot;{2AF13041-8FAE-4A0C-8593-E177D58084B9}&quot;/&gt;&lt;isInvalidForFieldText val=&quot;0&quot;/&gt;&lt;Image&gt;&lt;filename val=&quot;C:\Users\User\AppData\Local\Temp\CP585625093828Session\CPTrustFolder585625093843\PPTImport585625134453\data\asimages\{2AF13041-8FAE-4A0C-8593-E177D58084B9}_18.png&quot;/&gt;&lt;left val=&quot;42&quot;/&gt;&lt;top val=&quot;212&quot;/&gt;&lt;width val=&quot;881&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028F1B-AE0E-4E9F-A1B8-A34738653E7C}&quot;/&gt;&lt;isInvalidForFieldText val=&quot;0&quot;/&gt;&lt;Image&gt;&lt;filename val=&quot;C:\Users\User\AppData\Local\Temp\CP585625093828Session\CPTrustFolder585625093843\PPTImport585625134453\data\asimages\{EE028F1B-AE0E-4E9F-A1B8-A34738653E7C}_18.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F9368E52-ADD9-4320-AC73-27ED52057DF9}&quot;/&gt;&lt;isInvalidForFieldText val=&quot;0&quot;/&gt;&lt;Image&gt;&lt;filename val=&quot;C:\Users\User\AppData\Local\Temp\CP585625093828Session\CPTrustFolder585625093843\PPTImport585625134453\data\asimages\{F9368E52-ADD9-4320-AC73-27ED52057DF9}_19.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0&quot;/&gt;&lt;lineCharCount val=&quot;1&quot;/&gt;&lt;lineCharCount val=&quot;61&quot;/&gt;&lt;lineCharCount val=&quot;1&quot;/&gt;&lt;/TableIndex&gt;&lt;/ShapeTextInfo&gt;"/>
  <p:tag name="HTML_SHAPEINFO" val="&lt;ThreeDShapeInfo&gt;&lt;uuid val=&quot;{3D713468-5EDF-4662-AD85-FB3A049DBDAB}&quot;/&gt;&lt;isInvalidForFieldText val=&quot;0&quot;/&gt;&lt;Image&gt;&lt;filename val=&quot;C:\Users\User\AppData\Local\Temp\CP585625093828Session\CPTrustFolder585625093843\PPTImport585625134453\data\asimages\{3D713468-5EDF-4662-AD85-FB3A049DBDAB}_19.png&quot;/&gt;&lt;left val=&quot;42&quot;/&gt;&lt;top val=&quot;212&quot;/&gt;&lt;width val=&quot;870&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D2F4903-9D61-4FAC-9D03-F98DE2D4E0C9}&quot;/&gt;&lt;isInvalidForFieldText val=&quot;0&quot;/&gt;&lt;Image&gt;&lt;filename val=&quot;C:\Users\User\AppData\Local\Temp\CP585625093828Session\CPTrustFolder585625093843\PPTImport585625134453\data\asimages\{2D2F4903-9D61-4FAC-9D03-F98DE2D4E0C9}_19.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86D71E0A-A228-4BAC-AA5B-CE88B9267242}&quot;/&gt;&lt;isInvalidForFieldText val=&quot;0&quot;/&gt;&lt;Image&gt;&lt;filename val=&quot;C:\Users\User\AppData\Local\Temp\CP585625093828Session\CPTrustFolder585625093843\PPTImport585625134453\data\asimages\{86D71E0A-A228-4BAC-AA5B-CE88B9267242}_20.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59&quot;/&gt;&lt;lineCharCount val=&quot;61&quot;/&gt;&lt;lineCharCount val=&quot;1&quot;/&gt;&lt;/TableIndex&gt;&lt;/ShapeTextInfo&gt;"/>
  <p:tag name="HTML_SHAPEINFO" val="&lt;ThreeDShapeInfo&gt;&lt;uuid val=&quot;{079FFE01-4BEF-413A-8256-2CA8CC9C3B26}&quot;/&gt;&lt;isInvalidForFieldText val=&quot;0&quot;/&gt;&lt;Image&gt;&lt;filename val=&quot;C:\Users\User\AppData\Local\Temp\CP585625093828Session\CPTrustFolder585625093843\PPTImport585625134453\data\asimages\{079FFE01-4BEF-413A-8256-2CA8CC9C3B26}_20.png&quot;/&gt;&lt;left val=&quot;47&quot;/&gt;&lt;top val=&quot;215&quot;/&gt;&lt;width val=&quot;865&quot;/&gt;&lt;height val=&quot;41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682A46-6438-414F-B620-82F3423631B7}&quot;/&gt;&lt;isInvalidForFieldText val=&quot;0&quot;/&gt;&lt;Image&gt;&lt;filename val=&quot;C:\Users\User\AppData\Local\Temp\CP585625093828Session\CPTrustFolder585625093843\PPTImport585625134453\data\asimages\{72682A46-6438-414F-B620-82F3423631B7}_20.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D708F977-23A2-4EB9-8503-BF707D5EC51A}&quot;/&gt;&lt;isInvalidForFieldText val=&quot;0&quot;/&gt;&lt;Image&gt;&lt;filename val=&quot;C:\Users\User\AppData\Local\Temp\CP585625093828Session\CPTrustFolder585625093843\PPTImport585625134453\data\asimages\{D708F977-23A2-4EB9-8503-BF707D5EC51A}_21.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70&quot;/&gt;&lt;lineCharCount val=&quot;1&quot;/&gt;&lt;/TableIndex&gt;&lt;/ShapeTextInfo&gt;"/>
  <p:tag name="HTML_SHAPEINFO" val="&lt;ThreeDShapeInfo&gt;&lt;uuid val=&quot;{5BA5A57F-425B-498E-8147-44219BE2047F}&quot;/&gt;&lt;isInvalidForFieldText val=&quot;0&quot;/&gt;&lt;Image&gt;&lt;filename val=&quot;C:\Users\User\AppData\Local\Temp\CP585625093828Session\CPTrustFolder585625093843\PPTImport585625134453\data\asimages\{5BA5A57F-425B-498E-8147-44219BE2047F}_21.png&quot;/&gt;&lt;left val=&quot;47&quot;/&gt;&lt;top val=&quot;215&quot;/&gt;&lt;width val=&quot;865&quot;/&gt;&lt;height val=&quot;41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6EC19D-5664-4E17-9014-4657C59F795F}&quot;/&gt;&lt;isInvalidForFieldText val=&quot;0&quot;/&gt;&lt;Image&gt;&lt;filename val=&quot;C:\Users\User\AppData\Local\Temp\CP585625093828Session\CPTrustFolder585625093843\PPTImport585625134453\data\asimages\{5C6EC19D-5664-4E17-9014-4657C59F795F}_21.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8CCBDA95-CF64-490A-AD3A-1A5F7D297EE2}&quot;/&gt;&lt;isInvalidForFieldText val=&quot;0&quot;/&gt;&lt;Image&gt;&lt;filename val=&quot;C:\Users\User\AppData\Local\Temp\CP585625093828Session\CPTrustFolder585625093843\PPTImport585625134453\data\asimages\{8CCBDA95-CF64-490A-AD3A-1A5F7D297EE2}_22.png&quot;/&gt;&lt;left val=&quot;0&quot;/&gt;&lt;top val=&quot;459&quot;/&gt;&lt;width val=&quot;961&quot;/&gt;&lt;height val=&quot;121&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DDB000-B981-4918-A33B-2C0BF65F5B1F}&quot;/&gt;&lt;isInvalidForFieldText val=&quot;0&quot;/&gt;&lt;Image&gt;&lt;filename val=&quot;C:\Users\User\AppData\Local\Temp\CP585625093828Session\CPTrustFolder585625093843\PPTImport585625134453\data\asimages\{9FDDB000-B981-4918-A33B-2C0BF65F5B1F}_22.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44D3883-CF20-4587-B262-069EE7CEC1F9}&quot;/&gt;&lt;isInvalidForFieldText val=&quot;0&quot;/&gt;&lt;Image&gt;&lt;filename val=&quot;C:\Users\User\AppData\Local\Temp\CP585625093828Session\CPTrustFolder585625093843\PPTImport585625134453\data\asimages\{D44D3883-CF20-4587-B262-069EE7CEC1F9}_23.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67&quot;/&gt;&lt;lineCharCount val=&quot;67&quot;/&gt;&lt;lineCharCount val=&quot;72&quot;/&gt;&lt;lineCharCount val=&quot;71&quot;/&gt;&lt;lineCharCount val=&quot;58&quot;/&gt;&lt;lineCharCount val=&quot;66&quot;/&gt;&lt;lineCharCount val=&quot;20&quot;/&gt;&lt;/TableIndex&gt;&lt;/ShapeTextInfo&gt;"/>
  <p:tag name="HTML_SHAPEINFO" val="&lt;ThreeDShapeInfo&gt;&lt;uuid val=&quot;{362C0FBD-1CF8-4804-8F9F-0BF58B872291}&quot;/&gt;&lt;isInvalidForFieldText val=&quot;0&quot;/&gt;&lt;Image&gt;&lt;filename val=&quot;C:\Users\User\AppData\Local\Temp\CP585625093828Session\CPTrustFolder585625093843\PPTImport585625134453\data\asimages\{362C0FBD-1CF8-4804-8F9F-0BF58B872291}_23.png&quot;/&gt;&lt;left val=&quot;40&quot;/&gt;&lt;top val=&quot;212&quot;/&gt;&lt;width val=&quot;883&quot;/&gt;&lt;height val=&quot;28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41&quot;/&gt;&lt;/TableIndex&gt;&lt;/ShapeTextInfo&gt;"/>
  <p:tag name="HTML_SHAPEINFO" val="&lt;ThreeDShapeInfo&gt;&lt;uuid val=&quot;{F583D59C-7BE3-4DC4-92FB-92FE19BB83FE}&quot;/&gt;&lt;isInvalidForFieldText val=&quot;0&quot;/&gt;&lt;Image&gt;&lt;filename val=&quot;C:\Users\User\AppData\Local\Temp\CP585625093828Session\CPTrustFolder585625093843\PPTImport585625134453\data\asimages\{F583D59C-7BE3-4DC4-92FB-92FE19BB83FE}_23.png&quot;/&gt;&lt;left val=&quot;44&quot;/&gt;&lt;top val=&quot;533&quot;/&gt;&lt;width val=&quot;870&quot;/&gt;&lt;height val=&quot;8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6F8AF6-EDB1-4171-9A48-531C813C5C48}&quot;/&gt;&lt;isInvalidForFieldText val=&quot;0&quot;/&gt;&lt;Image&gt;&lt;filename val=&quot;C:\Users\User\AppData\Local\Temp\CP585625093828Session\CPTrustFolder585625093843\PPTImport585625134453\data\asimages\{556F8AF6-EDB1-4171-9A48-531C813C5C48}_23.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ADBC63C2-26F1-47D0-A8A9-963987EC465D}&quot;/&gt;&lt;isInvalidForFieldText val=&quot;0&quot;/&gt;&lt;Image&gt;&lt;filename val=&quot;C:\Users\User\AppData\Local\Temp\CP585625093828Session\CPTrustFolder585625093843\PPTImport585625134453\data\asimages\{ADBC63C2-26F1-47D0-A8A9-963987EC465D}_24.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26&quot;/&gt;&lt;/TableIndex&gt;&lt;/ShapeTextInfo&gt;"/>
  <p:tag name="HTML_SHAPEINFO" val="&lt;ThreeDShapeInfo&gt;&lt;uuid val=&quot;{677651C2-E2AE-43FD-9AAA-612AEDBC249B}&quot;/&gt;&lt;isInvalidForFieldText val=&quot;0&quot;/&gt;&lt;Image&gt;&lt;filename val=&quot;C:\Users\User\AppData\Local\Temp\CP585625093828Session\CPTrustFolder585625093843\PPTImport585625134453\data\asimages\{677651C2-E2AE-43FD-9AAA-612AEDBC249B}_24.png&quot;/&gt;&lt;left val=&quot;43&quot;/&gt;&lt;top val=&quot;553&quot;/&gt;&lt;width val=&quot;871&quot;/&gt;&lt;height val=&quot;8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61&quot;/&gt;&lt;lineCharCount val=&quot;67&quot;/&gt;&lt;lineCharCount val=&quot;71&quot;/&gt;&lt;lineCharCount val=&quot;67&quot;/&gt;&lt;lineCharCount val=&quot;69&quot;/&gt;&lt;lineCharCount val=&quot;66&quot;/&gt;&lt;lineCharCount val=&quot;1&quot;/&gt;&lt;lineCharCount val=&quot;68&quot;/&gt;&lt;lineCharCount val=&quot;31&quot;/&gt;&lt;/TableIndex&gt;&lt;/ShapeTextInfo&gt;"/>
  <p:tag name="HTML_SHAPEINFO" val="&lt;ThreeDShapeInfo&gt;&lt;uuid val=&quot;{C19EE290-3EB8-4390-8167-8C70A58B7DDE}&quot;/&gt;&lt;isInvalidForFieldText val=&quot;0&quot;/&gt;&lt;Image&gt;&lt;filename val=&quot;C:\Users\User\AppData\Local\Temp\CP585625093828Session\CPTrustFolder585625093843\PPTImport585625134453\data\asimages\{C19EE290-3EB8-4390-8167-8C70A58B7DDE}_24.png&quot;/&gt;&lt;left val=&quot;42&quot;/&gt;&lt;top val=&quot;193&quot;/&gt;&lt;width val=&quot;877&quot;/&gt;&lt;height val=&quot;36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77D5B2-5DB4-4772-AF30-465C5150483A}&quot;/&gt;&lt;isInvalidForFieldText val=&quot;0&quot;/&gt;&lt;Image&gt;&lt;filename val=&quot;C:\Users\User\AppData\Local\Temp\CP585625093828Session\CPTrustFolder585625093843\PPTImport585625134453\data\asimages\{BE77D5B2-5DB4-4772-AF30-465C5150483A}_24.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7F897C4-9C09-4FE7-A1BF-95F2D12EC21B}&quot;/&gt;&lt;isInvalidForFieldText val=&quot;0&quot;/&gt;&lt;Image&gt;&lt;filename val=&quot;C:\Users\User\AppData\Local\Temp\CP585625093828Session\CPTrustFolder585625093843\PPTImport585625134453\data\asimages\{A7F897C4-9C09-4FE7-A1BF-95F2D12EC21B}_25.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58&quot;/&gt;&lt;lineCharCount val=&quot;60&quot;/&gt;&lt;lineCharCount val=&quot;64&quot;/&gt;&lt;/TableIndex&gt;&lt;/ShapeTextInfo&gt;"/>
  <p:tag name="HTML_SHAPEINFO" val="&lt;ThreeDShapeInfo&gt;&lt;uuid val=&quot;{A3B0C4F0-8971-4F46-B747-6C1A9B8D9822}&quot;/&gt;&lt;isInvalidForFieldText val=&quot;0&quot;/&gt;&lt;Image&gt;&lt;filename val=&quot;C:\Users\User\AppData\Local\Temp\CP585625093828Session\CPTrustFolder585625093843\PPTImport585625134453\data\asimages\{A3B0C4F0-8971-4F46-B747-6C1A9B8D9822}_25.png&quot;/&gt;&lt;left val=&quot;40&quot;/&gt;&lt;top val=&quot;212&quot;/&gt;&lt;width val=&quot;871&quot;/&gt;&lt;height val=&quot;153&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4&quot;/&gt;&lt;lineCharCount val=&quot;70&quot;/&gt;&lt;lineCharCount val=&quot;47&quot;/&gt;&lt;/TableIndex&gt;&lt;/ShapeTextInfo&gt;"/>
  <p:tag name="HTML_SHAPEINFO" val="&lt;ThreeDShapeInfo&gt;&lt;uuid val=&quot;{E8C7D593-DC0D-4A4E-9C72-7E219EDC9B8B}&quot;/&gt;&lt;isInvalidForFieldText val=&quot;0&quot;/&gt;&lt;Image&gt;&lt;filename val=&quot;C:\Users\User\AppData\Local\Temp\CP585625093828Session\CPTrustFolder585625093843\PPTImport585625134453\data\asimages\{E8C7D593-DC0D-4A4E-9C72-7E219EDC9B8B}_25.png&quot;/&gt;&lt;left val=&quot;42&quot;/&gt;&lt;top val=&quot;400&quot;/&gt;&lt;width val=&quot;877&quot;/&gt;&lt;height val=&quot;129&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RO317-532843564-9033</_dlc_DocId>
    <_dlc_DocIdUrl xmlns="b62c6c12-24c5-4d47-ac4d-c5cc93bcdf7b">
      <Url>https://vaww.vashare.vba.va.gov/sites/SPTNCIO/focusedveterans/training/VSRvirtualtraining/_layouts/15/DocIdRedir.aspx?ID=RO317-532843564-9033</Url>
      <Description>RO317-532843564-9033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2" ma:contentTypeDescription="Create a new document." ma:contentTypeScope="" ma:versionID="8bc43f845fe759e8c0e04df9a75608b8">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FBB7708-AE58-4701-A2C5-E91194921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09B00A-B20C-461A-BAF3-BC673C5AB6DC}">
  <ds:schemaRefs>
    <ds:schemaRef ds:uri="http://schemas.microsoft.com/sharepoint/events"/>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8665</TotalTime>
  <Words>1849</Words>
  <Application>Microsoft Office PowerPoint</Application>
  <PresentationFormat>On-screen Show (4:3)</PresentationFormat>
  <Paragraphs>188</Paragraphs>
  <Slides>34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Tahoma</vt:lpstr>
      <vt:lpstr>Times New Roman</vt:lpstr>
      <vt:lpstr>Wingdings</vt:lpstr>
      <vt:lpstr>Current April 2018</vt:lpstr>
      <vt:lpstr>Bitmap Image</vt:lpstr>
      <vt:lpstr>Endocrine System Refresher</vt:lpstr>
      <vt:lpstr>Objectives</vt:lpstr>
      <vt:lpstr>References</vt:lpstr>
      <vt:lpstr>Review of Endocrine rating schedule</vt:lpstr>
      <vt:lpstr>HYPERTHYROIDISM DC 7900</vt:lpstr>
      <vt:lpstr>Thyroid Enlargement, Toxic: DC 7901   </vt:lpstr>
      <vt:lpstr>Thyroid enlargement, nontoxic DC 7902</vt:lpstr>
      <vt:lpstr>7903 - Hypothyroidism</vt:lpstr>
      <vt:lpstr>7904 - Hyperparathyroidism</vt:lpstr>
      <vt:lpstr>7905 &amp; 7906</vt:lpstr>
      <vt:lpstr>7907 &amp; 7908</vt:lpstr>
      <vt:lpstr>7909 - 7912</vt:lpstr>
      <vt:lpstr>7913: Diabetes Mellitus</vt:lpstr>
      <vt:lpstr>Presumptive Condition</vt:lpstr>
      <vt:lpstr>7915 - 7919</vt:lpstr>
      <vt:lpstr>Note</vt:lpstr>
      <vt:lpstr>Important considerations</vt:lpstr>
      <vt:lpstr>Which Criteria Apply?</vt:lpstr>
      <vt:lpstr>DBQs</vt:lpstr>
      <vt:lpstr>Resources Available: VBMS</vt:lpstr>
      <vt:lpstr>Resources Available: Regulation Citator</vt:lpstr>
      <vt:lpstr>Practice &amp; evaluate</vt:lpstr>
      <vt:lpstr>Scenario 1</vt:lpstr>
      <vt:lpstr>Scenario 1: Discussion</vt:lpstr>
      <vt:lpstr>Scenario 2</vt:lpstr>
      <vt:lpstr>Scenario 2: Discussion</vt:lpstr>
      <vt:lpstr>Scenario: 3</vt:lpstr>
      <vt:lpstr>Scenario 3: Discussion</vt:lpstr>
      <vt:lpstr>PowerPoint Presentation</vt:lpstr>
      <vt:lpstr>Scenario 4</vt:lpstr>
      <vt:lpstr>Scenario 4: Effective dates discussion</vt:lpstr>
      <vt:lpstr>Scenario 5</vt:lpstr>
      <vt:lpstr>Scenario 5: Effective date discussion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 Refresher PowerPoint Presentation</dc:title>
  <dc:subject>RVSR, RQRS, Special Ops RVSR, DRO</dc:subject>
  <dc:creator>Department of Veterans Affairs, Veterans Benefits Administration, Compensation Service, STAFF</dc:creator>
  <cp:keywords>endocrine body system,effective date,rating schedule criteria</cp:keywords>
  <dc:description>This lesson provides a review of the Endocrine body system and rating schedule as well as important considerations and practice in rating endocrine conditions.</dc:description>
  <cp:lastModifiedBy>Kathy Poole</cp:lastModifiedBy>
  <cp:revision>510</cp:revision>
  <cp:lastPrinted>2017-04-24T16:12:35Z</cp:lastPrinted>
  <dcterms:created xsi:type="dcterms:W3CDTF">2014-04-30T02:32:11Z</dcterms:created>
  <dcterms:modified xsi:type="dcterms:W3CDTF">2018-08-14T20:05:44Z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0x0101009F1CC5F55C510B4DB65A26F19BCB6ECF</vt:lpwstr>
  </property>
  <property fmtid="{D5CDD505-2E9C-101B-9397-08002B2CF9AE}" pid="8" name="_dlc_DocIdItemGuid">
    <vt:lpwstr>9dca2add-837d-4f79-ac96-0af15b3f9d94</vt:lpwstr>
  </property>
  <property fmtid="{D5CDD505-2E9C-101B-9397-08002B2CF9AE}" pid="9" name="Language">
    <vt:lpwstr>en</vt:lpwstr>
  </property>
  <property fmtid="{D5CDD505-2E9C-101B-9397-08002B2CF9AE}" pid="10" name="Type">
    <vt:lpwstr>Presentation</vt:lpwstr>
  </property>
</Properties>
</file>