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7"/>
  </p:notesMasterIdLst>
  <p:sldIdLst>
    <p:sldId id="256" r:id="rId5"/>
    <p:sldId id="317" r:id="rId6"/>
    <p:sldId id="318" r:id="rId7"/>
    <p:sldId id="353" r:id="rId8"/>
    <p:sldId id="321" r:id="rId9"/>
    <p:sldId id="329" r:id="rId10"/>
    <p:sldId id="341" r:id="rId11"/>
    <p:sldId id="351" r:id="rId12"/>
    <p:sldId id="335" r:id="rId13"/>
    <p:sldId id="342" r:id="rId14"/>
    <p:sldId id="347" r:id="rId15"/>
    <p:sldId id="350" r:id="rId16"/>
    <p:sldId id="352" r:id="rId17"/>
    <p:sldId id="343" r:id="rId18"/>
    <p:sldId id="346" r:id="rId19"/>
    <p:sldId id="344" r:id="rId20"/>
    <p:sldId id="348" r:id="rId21"/>
    <p:sldId id="349" r:id="rId22"/>
    <p:sldId id="345" r:id="rId23"/>
    <p:sldId id="338" r:id="rId24"/>
    <p:sldId id="314" r:id="rId25"/>
    <p:sldId id="261"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40" autoAdjust="0"/>
    <p:restoredTop sz="71403" autoAdjust="0"/>
  </p:normalViewPr>
  <p:slideViewPr>
    <p:cSldViewPr>
      <p:cViewPr varScale="1">
        <p:scale>
          <a:sx n="81" d="100"/>
          <a:sy n="81" d="100"/>
        </p:scale>
        <p:origin x="232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52273F2-AC38-4C03-8E5C-2CFF03455D9E}" type="datetimeFigureOut">
              <a:rPr lang="en-US" smtClean="0"/>
              <a:t>2/12/2018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The purpose of this lesson is to provide the student with an introduction</a:t>
            </a:r>
            <a:r>
              <a:rPr lang="en-US" baseline="0" dirty="0"/>
              <a:t> to the various types of fiduciary appointment, the importance of beneficiary preference and fiduciary suitability during fiduciary appointment, and how the Freeman Decision affects beneficiary appeal rights.</a:t>
            </a:r>
          </a:p>
          <a:p>
            <a:pPr defTabSz="931774">
              <a:defRPr/>
            </a:pPr>
            <a:br>
              <a:rPr lang="en-US" dirty="0"/>
            </a:br>
            <a:br>
              <a:rPr lang="en-US"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FPM 2.D.4.d </a:t>
            </a:r>
          </a:p>
          <a:p>
            <a:r>
              <a:rPr lang="en-US" b="0" i="1" u="none" baseline="0" dirty="0"/>
              <a:t>FPG Articles:  N/A</a:t>
            </a:r>
          </a:p>
          <a:p>
            <a:endParaRPr lang="en-US" b="0" u="sng" dirty="0"/>
          </a:p>
          <a:p>
            <a:r>
              <a:rPr lang="en-US" b="0" u="sng" dirty="0"/>
              <a:t>Instructor Notes: </a:t>
            </a:r>
          </a:p>
          <a:p>
            <a:pPr marL="0" indent="0">
              <a:buFont typeface="Arial" panose="020B0604020202020204" pitchFamily="34" charset="0"/>
              <a:buNone/>
            </a:pPr>
            <a:endParaRPr lang="en-US" b="0" u="none" baseline="0" dirty="0">
              <a:solidFill>
                <a:srgbClr val="FF0000"/>
              </a:solidFill>
            </a:endParaRPr>
          </a:p>
          <a:p>
            <a:r>
              <a:rPr lang="en-US" b="0" dirty="0">
                <a:solidFill>
                  <a:srgbClr val="FF0000"/>
                </a:solidFill>
              </a:rPr>
              <a:t>The beneficiary</a:t>
            </a:r>
            <a:r>
              <a:rPr lang="en-US" b="0" baseline="0" dirty="0">
                <a:solidFill>
                  <a:srgbClr val="FF0000"/>
                </a:solidFill>
              </a:rPr>
              <a:t> must </a:t>
            </a:r>
            <a:r>
              <a:rPr lang="en-US" dirty="0"/>
              <a:t>be rated unable to manage VA benefits by VA prior to</a:t>
            </a:r>
            <a:r>
              <a:rPr lang="en-US" baseline="0" dirty="0"/>
              <a:t> SDP appointment</a:t>
            </a:r>
            <a:r>
              <a:rPr lang="en-US" dirty="0"/>
              <a:t>.</a:t>
            </a:r>
          </a:p>
          <a:p>
            <a:endParaRPr lang="en-US" dirty="0"/>
          </a:p>
          <a:p>
            <a:r>
              <a:rPr lang="en-US" sz="1200" kern="1200" dirty="0">
                <a:solidFill>
                  <a:schemeClr val="tx1"/>
                </a:solidFill>
                <a:effectLst/>
                <a:latin typeface="+mn-lt"/>
                <a:ea typeface="+mn-ea"/>
                <a:cs typeface="+mn-cs"/>
              </a:rPr>
              <a:t>SDP may be appropriate when the beneficiary has:</a:t>
            </a:r>
          </a:p>
          <a:p>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demonstrated the capacity to handle benefits payable,</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not had an opportunity to manage funds for any reasonable period, or</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handled only limited amounts in comparison to the monthly payments to which he/she is entitled.</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SDP is a TEMPORARY method</a:t>
            </a:r>
            <a:r>
              <a:rPr lang="en-US" sz="1200" kern="1200" baseline="0" dirty="0">
                <a:solidFill>
                  <a:schemeClr val="tx1"/>
                </a:solidFill>
                <a:effectLst/>
                <a:latin typeface="+mn-lt"/>
                <a:ea typeface="+mn-ea"/>
                <a:cs typeface="+mn-cs"/>
              </a:rPr>
              <a:t> of payment (for no </a:t>
            </a:r>
            <a:r>
              <a:rPr lang="en-US" sz="1200" kern="1200" dirty="0">
                <a:solidFill>
                  <a:schemeClr val="tx1"/>
                </a:solidFill>
                <a:effectLst/>
                <a:latin typeface="+mn-lt"/>
                <a:ea typeface="+mn-ea"/>
                <a:cs typeface="+mn-cs"/>
              </a:rPr>
              <a:t>more than 24 months) </a:t>
            </a:r>
            <a:r>
              <a:rPr lang="en-US" sz="1200" kern="1200" baseline="0" dirty="0">
                <a:solidFill>
                  <a:schemeClr val="tx1"/>
                </a:solidFill>
                <a:effectLst/>
                <a:latin typeface="+mn-lt"/>
                <a:ea typeface="+mn-ea"/>
                <a:cs typeface="+mn-cs"/>
              </a:rPr>
              <a:t>that </a:t>
            </a:r>
            <a:r>
              <a:rPr lang="en-US" sz="1200" kern="1200" dirty="0">
                <a:solidFill>
                  <a:schemeClr val="tx1"/>
                </a:solidFill>
                <a:effectLst/>
                <a:latin typeface="+mn-lt"/>
                <a:ea typeface="+mn-ea"/>
                <a:cs typeface="+mn-cs"/>
              </a:rPr>
              <a:t>allows:</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beneficiary to continue to handle benefits payable while awaiting a determination of competency (the</a:t>
            </a:r>
            <a:r>
              <a:rPr lang="en-US" sz="1200" kern="1200" baseline="0" dirty="0">
                <a:solidFill>
                  <a:schemeClr val="tx1"/>
                </a:solidFill>
                <a:effectLst/>
                <a:latin typeface="+mn-lt"/>
                <a:ea typeface="+mn-ea"/>
                <a:cs typeface="+mn-cs"/>
              </a:rPr>
              <a:t> VA benefit continues to deposit into the bank account on record)</a:t>
            </a:r>
            <a:r>
              <a:rPr lang="en-US" sz="1200" kern="1200" dirty="0">
                <a:solidFill>
                  <a:schemeClr val="tx1"/>
                </a:solidFill>
                <a:effectLst/>
                <a:latin typeface="+mn-lt"/>
                <a:ea typeface="+mn-ea"/>
                <a:cs typeface="+mn-cs"/>
              </a:rPr>
              <a:t>, or</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provide the beneficiary an opportunity to demonstrate his/her capacity to handle their VA benefits.</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Consideration</a:t>
            </a:r>
            <a:r>
              <a:rPr lang="en-US" sz="1200" kern="1200" baseline="0" dirty="0">
                <a:solidFill>
                  <a:schemeClr val="tx1"/>
                </a:solidFill>
                <a:effectLst/>
                <a:latin typeface="+mn-lt"/>
                <a:ea typeface="+mn-ea"/>
                <a:cs typeface="+mn-cs"/>
              </a:rPr>
              <a:t> for SDP appointment should only take place after the FE </a:t>
            </a:r>
            <a:r>
              <a:rPr lang="en-US" sz="1200" kern="1200" dirty="0">
                <a:solidFill>
                  <a:schemeClr val="tx1"/>
                </a:solidFill>
                <a:effectLst/>
                <a:latin typeface="+mn-lt"/>
                <a:ea typeface="+mn-ea"/>
                <a:cs typeface="+mn-cs"/>
              </a:rPr>
              <a:t>corroborates the beneficiary’s ability to manage funds by confirming the beneficiary’s understanding and current use of money through</a:t>
            </a:r>
            <a:r>
              <a:rPr lang="en-US" sz="1200" kern="1200" baseline="0" dirty="0">
                <a:solidFill>
                  <a:schemeClr val="tx1"/>
                </a:solidFill>
                <a:effectLst/>
                <a:latin typeface="+mn-lt"/>
                <a:ea typeface="+mn-ea"/>
                <a:cs typeface="+mn-cs"/>
              </a:rPr>
              <a:t> an</a:t>
            </a:r>
            <a:r>
              <a:rPr lang="en-US" sz="1200" kern="1200" dirty="0">
                <a:solidFill>
                  <a:schemeClr val="tx1"/>
                </a:solidFill>
                <a:effectLst/>
                <a:latin typeface="+mn-lt"/>
                <a:ea typeface="+mn-ea"/>
                <a:cs typeface="+mn-cs"/>
              </a:rPr>
              <a:t> interview with the beneficiary and by viewing financial documentation and billing statements.</a:t>
            </a:r>
            <a:endParaRPr lang="en-US" dirty="0">
              <a:effectLst/>
            </a:endParaRPr>
          </a:p>
          <a:p>
            <a:pPr marL="0" indent="0">
              <a:buFont typeface="Arial" panose="020B0604020202020204" pitchFamily="34" charset="0"/>
              <a:buNone/>
            </a:pPr>
            <a:endParaRPr lang="en-US" dirty="0">
              <a:effectLst/>
            </a:endParaRPr>
          </a:p>
          <a:p>
            <a:pPr marL="171450" indent="-171450">
              <a:buFont typeface="Arial" panose="020B0604020202020204" pitchFamily="34" charset="0"/>
              <a:buChar char="•"/>
            </a:pPr>
            <a:endParaRPr lang="en-US" b="0" dirty="0">
              <a:solidFill>
                <a:srgbClr val="FF0000"/>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FPM 2.D.4.d ; FPM 2.D.5.g; FPM 2.I.2.a</a:t>
            </a:r>
          </a:p>
          <a:p>
            <a:r>
              <a:rPr lang="en-US" b="0" i="1" u="none" baseline="0" dirty="0"/>
              <a:t>FPG Articles:  N/A</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u="sng" dirty="0"/>
              <a:t>Instructor Notes: </a:t>
            </a:r>
          </a:p>
          <a:p>
            <a:endParaRPr lang="en-US" dirty="0"/>
          </a:p>
          <a:p>
            <a:r>
              <a:rPr lang="en-US" dirty="0"/>
              <a:t>SDP involves appointing the beneficiary as their own fiduciary with VA acting as de facto fiduciary.</a:t>
            </a:r>
            <a:r>
              <a:rPr lang="en-US" baseline="0" dirty="0"/>
              <a:t>  The requirements for investigation of the fiduciary and deposit of VA benefits into </a:t>
            </a:r>
            <a:r>
              <a:rPr lang="en-US" sz="1200" kern="1200" dirty="0">
                <a:solidFill>
                  <a:schemeClr val="tx1"/>
                </a:solidFill>
                <a:effectLst/>
                <a:latin typeface="+mn-lt"/>
                <a:ea typeface="+mn-ea"/>
                <a:cs typeface="+mn-cs"/>
              </a:rPr>
              <a:t>properly titled checking or savings account are waived</a:t>
            </a:r>
            <a:r>
              <a:rPr lang="en-US" sz="1200" kern="1200" baseline="0" dirty="0">
                <a:solidFill>
                  <a:schemeClr val="tx1"/>
                </a:solidFill>
                <a:effectLst/>
                <a:latin typeface="+mn-lt"/>
                <a:ea typeface="+mn-ea"/>
                <a:cs typeface="+mn-cs"/>
              </a:rPr>
              <a:t> in situations of SDP</a:t>
            </a:r>
            <a:r>
              <a:rPr lang="en-US" sz="1200" kern="1200" dirty="0">
                <a:solidFill>
                  <a:schemeClr val="tx1"/>
                </a:solidFill>
                <a:effectLst/>
                <a:latin typeface="+mn-lt"/>
                <a:ea typeface="+mn-ea"/>
                <a:cs typeface="+mn-cs"/>
              </a:rPr>
              <a:t>.  Therefore,</a:t>
            </a:r>
            <a:r>
              <a:rPr lang="en-US" sz="1200" kern="1200" baseline="0" dirty="0">
                <a:solidFill>
                  <a:schemeClr val="tx1"/>
                </a:solidFill>
                <a:effectLst/>
                <a:latin typeface="+mn-lt"/>
                <a:ea typeface="+mn-ea"/>
                <a:cs typeface="+mn-cs"/>
              </a:rPr>
              <a:t> completion of a VAF 21P-4703 is not necessary.</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dirty="0"/>
              <a:t>Because SDP is a temporary payment</a:t>
            </a:r>
            <a:r>
              <a:rPr lang="en-US" baseline="0" dirty="0"/>
              <a:t> method (until the beneficiary is rated capable of managing their VA benefits or until a fiduciary is appointed), </a:t>
            </a:r>
            <a:r>
              <a:rPr lang="en-US" sz="1200" kern="1200" dirty="0">
                <a:solidFill>
                  <a:schemeClr val="tx1"/>
                </a:solidFill>
                <a:effectLst/>
                <a:latin typeface="+mn-lt"/>
                <a:ea typeface="+mn-ea"/>
                <a:cs typeface="+mn-cs"/>
              </a:rPr>
              <a:t>VA will release </a:t>
            </a:r>
            <a:r>
              <a:rPr lang="en-US" sz="1200" i="1" kern="1200" dirty="0">
                <a:solidFill>
                  <a:schemeClr val="tx1"/>
                </a:solidFill>
                <a:effectLst/>
                <a:latin typeface="+mn-lt"/>
                <a:ea typeface="+mn-ea"/>
                <a:cs typeface="+mn-cs"/>
              </a:rPr>
              <a:t>all</a:t>
            </a:r>
            <a:r>
              <a:rPr lang="en-US" sz="1200" kern="1200" dirty="0">
                <a:solidFill>
                  <a:schemeClr val="tx1"/>
                </a:solidFill>
                <a:effectLst/>
                <a:latin typeface="+mn-lt"/>
                <a:ea typeface="+mn-ea"/>
                <a:cs typeface="+mn-cs"/>
              </a:rPr>
              <a:t> monthly VA benefits, and withhold retroactive benefits. Partial release of monthly benefits is not permitted.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a:t>
            </a:r>
            <a:r>
              <a:rPr lang="en-US" sz="1200" kern="1200" baseline="0" dirty="0">
                <a:solidFill>
                  <a:schemeClr val="tx1"/>
                </a:solidFill>
                <a:effectLst/>
                <a:latin typeface="+mn-lt"/>
                <a:ea typeface="+mn-ea"/>
                <a:cs typeface="+mn-cs"/>
              </a:rPr>
              <a:t> the termination of the SDP period, a b</a:t>
            </a:r>
            <a:r>
              <a:rPr lang="en-US" sz="1200" kern="1200" dirty="0">
                <a:solidFill>
                  <a:schemeClr val="tx1"/>
                </a:solidFill>
                <a:effectLst/>
                <a:latin typeface="+mn-lt"/>
                <a:ea typeface="+mn-ea"/>
                <a:cs typeface="+mn-cs"/>
              </a:rPr>
              <a:t>eneficiary who demonstrate sufficient capacity to manage their entire VA payment should be considered for direct pay, without supervision.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fiduciary should be appointed for a beneficiary who has been allowed adequate time to demonstrate his/her capability to manage VA benefit payments, but has failed to do so.</a:t>
            </a:r>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2493079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FPM 2.D.4.e – 2.D.4.i</a:t>
            </a:r>
          </a:p>
          <a:p>
            <a:r>
              <a:rPr lang="en-US" b="0" i="1" u="none" baseline="0" dirty="0"/>
              <a:t>FPG Articles:  N/A</a:t>
            </a:r>
          </a:p>
          <a:p>
            <a:endParaRPr lang="en-US" b="0" i="0" u="non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u="sng" dirty="0"/>
              <a:t>Instructor Notes: </a:t>
            </a:r>
          </a:p>
          <a:p>
            <a:endParaRPr lang="en-US" b="0" i="0" u="none" baseline="0" dirty="0"/>
          </a:p>
          <a:p>
            <a:r>
              <a:rPr lang="en-US" b="0" i="0" u="none" baseline="0" dirty="0"/>
              <a:t>The situations shown on the slide are examples of when appointing a beneficiary to SDP are not appropriate.  Let’s discuss why the each of the situations is not appropriate for SDP appointment.</a:t>
            </a:r>
          </a:p>
          <a:p>
            <a:endParaRPr lang="en-US" b="0" i="0" u="none" baseline="0" dirty="0"/>
          </a:p>
          <a:p>
            <a:r>
              <a:rPr lang="en-US" b="0" i="0" u="sng" baseline="0" dirty="0"/>
              <a:t>Long-term payment method:</a:t>
            </a:r>
          </a:p>
          <a:p>
            <a:r>
              <a:rPr lang="en-US" b="0" i="0" u="none" baseline="0" dirty="0"/>
              <a:t>SDP is intended for temporary payment rather than long term payment; </a:t>
            </a:r>
            <a:r>
              <a:rPr lang="en-US" sz="1200" b="0" i="0" u="none" kern="1200" baseline="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he beneficiary will not be on SDP for more than 24 months. Long-term payment of funds in an SDP capacity must never occur, as VA is acting as de facto fiduciary in these cases. If the SDP beneficiary gives away, or has been deprived of, all or part of his/her income, a misuse allegation may be made.</a:t>
            </a:r>
            <a:r>
              <a:rPr lang="en-US" sz="1200" kern="1200" baseline="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sz="1200" b="0" i="0" u="none"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Substantial reserve funds exist:</a:t>
            </a:r>
          </a:p>
          <a:p>
            <a:r>
              <a:rPr lang="en-US" sz="1200" kern="1200" dirty="0">
                <a:solidFill>
                  <a:schemeClr val="tx1"/>
                </a:solidFill>
                <a:effectLst/>
                <a:latin typeface="+mn-lt"/>
                <a:ea typeface="+mn-ea"/>
                <a:cs typeface="+mn-cs"/>
              </a:rPr>
              <a:t>If the beneficiary</a:t>
            </a:r>
            <a:r>
              <a:rPr lang="en-US" sz="1200" kern="1200" baseline="0" dirty="0">
                <a:solidFill>
                  <a:schemeClr val="tx1"/>
                </a:solidFill>
                <a:effectLst/>
                <a:latin typeface="+mn-lt"/>
                <a:ea typeface="+mn-ea"/>
                <a:cs typeface="+mn-cs"/>
              </a:rPr>
              <a:t> has </a:t>
            </a:r>
            <a:r>
              <a:rPr lang="en-US" sz="1200" kern="1200" dirty="0">
                <a:solidFill>
                  <a:schemeClr val="tx1"/>
                </a:solidFill>
                <a:effectLst/>
                <a:latin typeface="+mn-lt"/>
                <a:ea typeface="+mn-ea"/>
                <a:cs typeface="+mn-cs"/>
              </a:rPr>
              <a:t>substantial personal funds of patients (PFOP),</a:t>
            </a:r>
            <a:r>
              <a:rPr lang="en-US" sz="1200" kern="1200" baseline="0" dirty="0">
                <a:solidFill>
                  <a:schemeClr val="tx1"/>
                </a:solidFill>
                <a:effectLst/>
                <a:latin typeface="+mn-lt"/>
                <a:ea typeface="+mn-ea"/>
                <a:cs typeface="+mn-cs"/>
              </a:rPr>
              <a:t> held at a VA Medical Center or the Hines Benefits Delivery Center, </a:t>
            </a:r>
            <a:r>
              <a:rPr lang="en-US" sz="1200" kern="1200" dirty="0">
                <a:solidFill>
                  <a:schemeClr val="tx1"/>
                </a:solidFill>
                <a:effectLst/>
                <a:latin typeface="+mn-lt"/>
                <a:ea typeface="+mn-ea"/>
                <a:cs typeface="+mn-cs"/>
              </a:rPr>
              <a:t>or accrued monthly benefits and circumstances indicate that it is not likely to be in the best interest of the beneficiary to release such funds to him/her either during the trial period or thereafter, SDP is</a:t>
            </a:r>
            <a:r>
              <a:rPr lang="en-US" sz="1200" kern="1200" baseline="0" dirty="0">
                <a:solidFill>
                  <a:schemeClr val="tx1"/>
                </a:solidFill>
                <a:effectLst/>
                <a:latin typeface="+mn-lt"/>
                <a:ea typeface="+mn-ea"/>
                <a:cs typeface="+mn-cs"/>
              </a:rPr>
              <a:t> not an avenue the FE should explore</a:t>
            </a:r>
            <a:r>
              <a:rPr lang="en-US" sz="1200" kern="1200" dirty="0">
                <a:solidFill>
                  <a:schemeClr val="tx1"/>
                </a:solidFill>
                <a:effectLst/>
                <a:latin typeface="+mn-lt"/>
                <a:ea typeface="+mn-ea"/>
                <a:cs typeface="+mn-cs"/>
              </a:rPr>
              <a:t>.</a:t>
            </a:r>
          </a:p>
          <a:p>
            <a:endParaRPr lang="en-US" sz="1200" b="0" i="0" u="sng"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Under court guardianship or Uniform Veterans Guardianship Act guardianship: </a:t>
            </a:r>
          </a:p>
          <a:p>
            <a:r>
              <a:rPr lang="en-US" sz="1200" b="0" i="0" u="none" kern="1200" dirty="0">
                <a:solidFill>
                  <a:schemeClr val="tx1"/>
                </a:solidFill>
                <a:effectLst/>
                <a:latin typeface="+mn-lt"/>
                <a:ea typeface="+mn-ea"/>
                <a:cs typeface="+mn-cs"/>
              </a:rPr>
              <a:t>Any</a:t>
            </a:r>
            <a:r>
              <a:rPr lang="en-US" sz="1200" b="0" i="0" u="none" kern="1200" baseline="0" dirty="0">
                <a:solidFill>
                  <a:schemeClr val="tx1"/>
                </a:solidFill>
                <a:effectLst/>
                <a:latin typeface="+mn-lt"/>
                <a:ea typeface="+mn-ea"/>
                <a:cs typeface="+mn-cs"/>
              </a:rPr>
              <a:t> b</a:t>
            </a:r>
            <a:r>
              <a:rPr lang="en-US" sz="1200" b="0" i="0" u="none" kern="1200" dirty="0">
                <a:solidFill>
                  <a:schemeClr val="tx1"/>
                </a:solidFill>
                <a:effectLst/>
                <a:latin typeface="+mn-lt"/>
                <a:ea typeface="+mn-ea"/>
                <a:cs typeface="+mn-cs"/>
              </a:rPr>
              <a:t>eneficiary under court guardianship or Uniform Veterans Guardianship Act</a:t>
            </a:r>
            <a:r>
              <a:rPr lang="en-US" sz="1200" b="0" i="0" u="none" kern="1200" baseline="0" dirty="0">
                <a:solidFill>
                  <a:schemeClr val="tx1"/>
                </a:solidFill>
                <a:effectLst/>
                <a:latin typeface="+mn-lt"/>
                <a:ea typeface="+mn-ea"/>
                <a:cs typeface="+mn-cs"/>
              </a:rPr>
              <a:t> guardianship legally </a:t>
            </a:r>
            <a:r>
              <a:rPr lang="en-US" sz="1200" b="0" u="none" kern="1200" dirty="0">
                <a:solidFill>
                  <a:schemeClr val="tx1"/>
                </a:solidFill>
                <a:effectLst/>
                <a:latin typeface="+mn-lt"/>
                <a:ea typeface="+mn-ea"/>
                <a:cs typeface="+mn-cs"/>
              </a:rPr>
              <a:t>may </a:t>
            </a:r>
            <a:r>
              <a:rPr lang="en-US" sz="1200" b="0" kern="1200" dirty="0">
                <a:solidFill>
                  <a:schemeClr val="tx1"/>
                </a:solidFill>
                <a:effectLst/>
                <a:latin typeface="+mn-lt"/>
                <a:ea typeface="+mn-ea"/>
                <a:cs typeface="+mn-cs"/>
              </a:rPr>
              <a:t>not enter into any contracts, including maintaining a </a:t>
            </a:r>
            <a:r>
              <a:rPr lang="en-US" sz="1200" kern="1200" dirty="0">
                <a:solidFill>
                  <a:schemeClr val="tx1"/>
                </a:solidFill>
                <a:effectLst/>
                <a:latin typeface="+mn-lt"/>
                <a:ea typeface="+mn-ea"/>
                <a:cs typeface="+mn-cs"/>
              </a:rPr>
              <a:t>bank account and signing checks.  Due</a:t>
            </a:r>
            <a:r>
              <a:rPr lang="en-US" sz="1200" kern="1200" baseline="0" dirty="0">
                <a:solidFill>
                  <a:schemeClr val="tx1"/>
                </a:solidFill>
                <a:effectLst/>
                <a:latin typeface="+mn-lt"/>
                <a:ea typeface="+mn-ea"/>
                <a:cs typeface="+mn-cs"/>
              </a:rPr>
              <a:t> to the legal barriers of entering into contracts, SDP is not an appropriate appointment for a beneficiary in this situation.</a:t>
            </a:r>
          </a:p>
          <a:p>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a:t>Insurance beneficiary can only handle a portion of benefits:</a:t>
            </a:r>
          </a:p>
          <a:p>
            <a:r>
              <a:rPr lang="en-US" sz="1200" kern="1200" dirty="0">
                <a:solidFill>
                  <a:schemeClr val="tx1"/>
                </a:solidFill>
                <a:effectLst/>
                <a:latin typeface="+mn-lt"/>
                <a:ea typeface="+mn-ea"/>
                <a:cs typeface="+mn-cs"/>
              </a:rPr>
              <a:t>Partial withholding of VA insurance payments is not permitted.  For this reason, SDP may not be made when the insurance beneficiary is determined to be capable of handling only a portion of the insurance dividends or monthly installments to which he/she is entitled.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….continued on next slide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1356764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FPM 2.D.4.e – 2.D.4.i</a:t>
            </a:r>
          </a:p>
          <a:p>
            <a:r>
              <a:rPr lang="en-US" b="0" i="1" u="none" baseline="0" dirty="0"/>
              <a:t>FPG Articles:  N/A</a:t>
            </a:r>
          </a:p>
          <a:p>
            <a:endParaRPr lang="en-US" b="0" i="0" u="non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u="sng" dirty="0"/>
              <a:t>Instructor Notes: </a:t>
            </a:r>
          </a:p>
          <a:p>
            <a:endParaRPr lang="en-US" dirty="0"/>
          </a:p>
          <a:p>
            <a:r>
              <a:rPr lang="en-US" sz="1200" u="none" kern="1200" dirty="0">
                <a:solidFill>
                  <a:schemeClr val="tx1"/>
                </a:solidFill>
                <a:effectLst/>
                <a:latin typeface="+mn-lt"/>
                <a:ea typeface="+mn-ea"/>
                <a:cs typeface="+mn-cs"/>
              </a:rPr>
              <a:t>SDP is also not appropriate</a:t>
            </a:r>
            <a:r>
              <a:rPr lang="en-US" sz="1200" u="none" kern="1200" baseline="0" dirty="0">
                <a:solidFill>
                  <a:schemeClr val="tx1"/>
                </a:solidFill>
                <a:effectLst/>
                <a:latin typeface="+mn-lt"/>
                <a:ea typeface="+mn-ea"/>
                <a:cs typeface="+mn-cs"/>
              </a:rPr>
              <a:t> in the following situations: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documented conditions likely to deteriorate rapidly, for example, rapidly progressive dementia,  </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satisfy the requirements of clinical mental health treatment,</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boost the self-esteem of the beneficiary, or</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solve other personal issues</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u="sng" dirty="0"/>
              <a:t>Extended hospitalization or indefinite stay:</a:t>
            </a:r>
          </a:p>
          <a:p>
            <a:pPr marL="0" indent="0">
              <a:buFont typeface="Arial" panose="020B0604020202020204" pitchFamily="34" charset="0"/>
              <a:buNone/>
            </a:pPr>
            <a:r>
              <a:rPr lang="en-US" sz="1200" kern="1200" dirty="0">
                <a:solidFill>
                  <a:schemeClr val="tx1"/>
                </a:solidFill>
                <a:effectLst/>
                <a:latin typeface="+mn-lt"/>
                <a:ea typeface="+mn-ea"/>
                <a:cs typeface="+mn-cs"/>
              </a:rPr>
              <a:t>When a beneficiary is hospitalized or institutionalized at the time of the initial appointment, consideration must be given to the reason for hospitalization and whether the stay is likely to be of long duration. SDP is inappropriate when hospitalization is expected to continue for a lengthy or indefinite period.  The facility’s policy regarding patient receipt of funds must be reviewed when considering SDP method of payment to ensure that VA benefits</a:t>
            </a:r>
            <a:r>
              <a:rPr lang="en-US" sz="1200" kern="1200" baseline="0" dirty="0">
                <a:solidFill>
                  <a:schemeClr val="tx1"/>
                </a:solidFill>
                <a:effectLst/>
                <a:latin typeface="+mn-lt"/>
                <a:ea typeface="+mn-ea"/>
                <a:cs typeface="+mn-cs"/>
              </a:rPr>
              <a:t> can be received in the patient’s general fund</a:t>
            </a:r>
            <a:r>
              <a:rPr lang="en-US" sz="1200" kern="1200" dirty="0">
                <a:solidFill>
                  <a:schemeClr val="tx1"/>
                </a:solidFill>
                <a:effectLst/>
                <a:latin typeface="+mn-lt"/>
                <a:ea typeface="+mn-ea"/>
                <a:cs typeface="+mn-cs"/>
              </a:rPr>
              <a:t>.  </a:t>
            </a:r>
            <a:endParaRPr lang="en-US" dirty="0">
              <a:effectLst/>
            </a:endParaRPr>
          </a:p>
          <a:p>
            <a:endParaRPr lang="en-US" sz="1200" b="0" i="0" u="sng" kern="1200" dirty="0">
              <a:solidFill>
                <a:schemeClr val="tx1"/>
              </a:solidFill>
              <a:effectLst/>
              <a:latin typeface="+mn-lt"/>
              <a:ea typeface="+mn-ea"/>
              <a:cs typeface="+mn-cs"/>
            </a:endParaRPr>
          </a:p>
          <a:p>
            <a:endParaRPr lang="en-US" b="0" i="0" u="none"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1981621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38 U.S.C. 103(c), FPM 2.D.4.j</a:t>
            </a:r>
          </a:p>
          <a:p>
            <a:r>
              <a:rPr lang="en-US" b="0" i="1" u="none" baseline="0" dirty="0"/>
              <a:t>FPG Articles:  N/A</a:t>
            </a:r>
          </a:p>
          <a:p>
            <a:endParaRPr lang="en-US" b="0" u="sng" dirty="0"/>
          </a:p>
          <a:p>
            <a:r>
              <a:rPr lang="en-US" b="0" u="sng" dirty="0"/>
              <a:t>Instructor Notes: </a:t>
            </a:r>
          </a:p>
          <a:p>
            <a:pPr marL="0" indent="0">
              <a:buFont typeface="Arial" panose="020B0604020202020204" pitchFamily="34" charset="0"/>
              <a:buNone/>
            </a:pPr>
            <a:endParaRPr lang="en-US" b="0" u="none" baseline="0" dirty="0">
              <a:solidFill>
                <a:srgbClr val="FF0000"/>
              </a:solidFill>
            </a:endParaRPr>
          </a:p>
          <a:p>
            <a:r>
              <a:rPr lang="en-US" sz="1200" kern="1200" dirty="0">
                <a:solidFill>
                  <a:schemeClr val="tx1"/>
                </a:solidFill>
                <a:effectLst/>
                <a:latin typeface="+mn-lt"/>
                <a:ea typeface="+mn-ea"/>
                <a:cs typeface="+mn-cs"/>
              </a:rPr>
              <a:t>The spouse fiduciary appointment type is only available to Veterans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who are determined by VA to be unable to manage their VA benefits or those with a judicial rating of Incompetency.</a:t>
            </a:r>
            <a:r>
              <a:rPr lang="en-US" sz="1200" kern="1200" baseline="0" dirty="0">
                <a:solidFill>
                  <a:schemeClr val="tx1"/>
                </a:solidFill>
                <a:effectLst/>
                <a:latin typeface="+mn-lt"/>
                <a:ea typeface="+mn-ea"/>
                <a:cs typeface="+mn-cs"/>
              </a:rPr>
              <a:t>  The spouse must be a dependent on the Veteran’s award to qualify for spouse fiduciary appointment.  For Fiduciary Program purposes, spouse is defined as,</a:t>
            </a:r>
            <a:r>
              <a:rPr lang="en-US" sz="1200" b="0" i="0" u="none" strike="noStrike" kern="1200" baseline="0" dirty="0">
                <a:solidFill>
                  <a:schemeClr val="tx1"/>
                </a:solidFill>
                <a:latin typeface="+mn-lt"/>
                <a:ea typeface="+mn-ea"/>
                <a:cs typeface="+mn-cs"/>
              </a:rPr>
              <a:t> a husband or wife whose marriage meets the requirements of 38 U.S.C. 103(c), including ‘‘common law’’ marriage and same-sex marriage.</a:t>
            </a:r>
            <a:endParaRPr lang="en-US" sz="1200" kern="1200" baseline="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In addition, the proposed spouse fiduciary must:</a:t>
            </a:r>
          </a:p>
          <a:p>
            <a:endParaRPr lang="en-US" sz="1200"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US" dirty="0"/>
              <a:t>be capable and willing to serve as fiduciary</a:t>
            </a:r>
          </a:p>
          <a:p>
            <a:pPr marL="171450" indent="-171450">
              <a:buFont typeface="Arial" panose="020B0604020202020204" pitchFamily="34" charset="0"/>
              <a:buChar char="•"/>
            </a:pPr>
            <a:r>
              <a:rPr lang="en-US" dirty="0"/>
              <a:t>agree to use VA benefit for Veteran and VA recognized dependents only</a:t>
            </a:r>
          </a:p>
          <a:p>
            <a:pPr marL="171450" indent="-171450">
              <a:buFont typeface="Arial" panose="020B0604020202020204" pitchFamily="34" charset="0"/>
              <a:buChar char="•"/>
            </a:pPr>
            <a:r>
              <a:rPr lang="en-US" dirty="0"/>
              <a:t>agree to face-to-face meeting with field examiner (FE)</a:t>
            </a:r>
          </a:p>
          <a:p>
            <a:pPr marL="171450" indent="-171450">
              <a:buFont typeface="Arial" panose="020B0604020202020204" pitchFamily="34" charset="0"/>
              <a:buChar char="•"/>
            </a:pPr>
            <a:r>
              <a:rPr lang="en-US" dirty="0"/>
              <a:t>Agree</a:t>
            </a:r>
            <a:r>
              <a:rPr lang="en-US" baseline="0" dirty="0"/>
              <a:t> </a:t>
            </a:r>
            <a:r>
              <a:rPr lang="en-US" dirty="0"/>
              <a:t>to execute VA Form 21P-4703, </a:t>
            </a:r>
            <a:r>
              <a:rPr lang="en-US" i="1" dirty="0"/>
              <a:t>Fiduciary Agreement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dirty="0"/>
              <a:t>be</a:t>
            </a:r>
            <a:r>
              <a:rPr lang="en-US" i="0" baseline="0" dirty="0"/>
              <a:t> </a:t>
            </a:r>
            <a:r>
              <a:rPr lang="en-US" dirty="0"/>
              <a:t>willing to provide character reference information</a:t>
            </a:r>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FPM 2.D.4.j</a:t>
            </a:r>
          </a:p>
          <a:p>
            <a:r>
              <a:rPr lang="en-US" b="0" i="1" u="none" baseline="0" dirty="0"/>
              <a:t>FPG Articles:  N/A</a:t>
            </a:r>
          </a:p>
          <a:p>
            <a:endParaRPr lang="en-US" b="0" i="1" u="non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u="sng" dirty="0"/>
              <a:t>Instructor Notes: </a:t>
            </a:r>
          </a:p>
          <a:p>
            <a:endParaRPr lang="en-US" b="0" i="1" u="none" baseline="0" dirty="0"/>
          </a:p>
          <a:p>
            <a:r>
              <a:rPr lang="en-US" sz="1200" kern="1200" dirty="0">
                <a:solidFill>
                  <a:schemeClr val="tx1"/>
                </a:solidFill>
                <a:effectLst/>
                <a:latin typeface="+mn-lt"/>
                <a:ea typeface="+mn-ea"/>
                <a:cs typeface="+mn-cs"/>
              </a:rPr>
              <a:t>In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most spouse fiduciary situations, the spouse</a:t>
            </a:r>
            <a:r>
              <a:rPr lang="en-US" sz="1200" kern="1200" baseline="0" dirty="0">
                <a:solidFill>
                  <a:schemeClr val="tx1"/>
                </a:solidFill>
                <a:effectLst/>
                <a:latin typeface="+mn-lt"/>
                <a:ea typeface="+mn-ea"/>
                <a:cs typeface="+mn-cs"/>
              </a:rPr>
              <a:t> fiduciary is </a:t>
            </a:r>
            <a:r>
              <a:rPr lang="en-US" sz="1200" kern="1200" dirty="0">
                <a:solidFill>
                  <a:schemeClr val="tx1"/>
                </a:solidFill>
                <a:effectLst/>
                <a:latin typeface="+mn-lt"/>
                <a:ea typeface="+mn-ea"/>
                <a:cs typeface="+mn-cs"/>
              </a:rPr>
              <a:t>exempt from providing character</a:t>
            </a:r>
            <a:r>
              <a:rPr lang="en-US" sz="1200" kern="1200" baseline="0" dirty="0">
                <a:solidFill>
                  <a:schemeClr val="tx1"/>
                </a:solidFill>
                <a:effectLst/>
                <a:latin typeface="+mn-lt"/>
                <a:ea typeface="+mn-ea"/>
                <a:cs typeface="+mn-cs"/>
              </a:rPr>
              <a:t> reference contact information; however, should the situation require the FE to </a:t>
            </a:r>
            <a:r>
              <a:rPr lang="en-US" sz="1200" kern="1200" dirty="0">
                <a:solidFill>
                  <a:schemeClr val="tx1"/>
                </a:solidFill>
                <a:effectLst/>
                <a:latin typeface="+mn-lt"/>
                <a:ea typeface="+mn-ea"/>
                <a:cs typeface="+mn-cs"/>
              </a:rPr>
              <a:t>corroborate the spouse’s suitability to perform as fiduciary</a:t>
            </a:r>
            <a:r>
              <a:rPr lang="en-US" sz="1200" kern="1200" baseline="0" dirty="0">
                <a:solidFill>
                  <a:schemeClr val="tx1"/>
                </a:solidFill>
                <a:effectLst/>
                <a:latin typeface="+mn-lt"/>
                <a:ea typeface="+mn-ea"/>
                <a:cs typeface="+mn-cs"/>
              </a:rPr>
              <a:t>, the spouse fiduciary must be willing to provide character reference contact information upon FE request.  The FE has authority to request character reference contact information should the FE deem corroboration necessary.</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Should the FE determine that VA funds under management require oversight not required of a spouse fiduciary, a fiduciary type other than a spouse fiduciary will be appointed.</a:t>
            </a:r>
            <a:endParaRPr lang="en-US" b="0" dirty="0">
              <a:solidFill>
                <a:srgbClr val="FF0000"/>
              </a:solidFill>
            </a:endParaRPr>
          </a:p>
          <a:p>
            <a:endParaRPr lang="en-US" b="0" i="1"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1672750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FPM 2.D.4.k</a:t>
            </a:r>
          </a:p>
          <a:p>
            <a:r>
              <a:rPr lang="en-US" b="0" i="1" u="none" baseline="0" dirty="0"/>
              <a:t>FPG Articles:  N/A</a:t>
            </a:r>
          </a:p>
          <a:p>
            <a:endParaRPr lang="en-US" b="0" u="sng" dirty="0"/>
          </a:p>
          <a:p>
            <a:r>
              <a:rPr lang="en-US" b="0" u="sng" dirty="0"/>
              <a:t>Instructor Notes: </a:t>
            </a:r>
          </a:p>
          <a:p>
            <a:pPr marL="0" indent="0">
              <a:buFont typeface="Arial" panose="020B0604020202020204" pitchFamily="34" charset="0"/>
              <a:buNone/>
            </a:pPr>
            <a:endParaRPr lang="en-US" b="0" u="none" baseline="0" dirty="0">
              <a:solidFill>
                <a:srgbClr val="FF0000"/>
              </a:solidFill>
            </a:endParaRPr>
          </a:p>
          <a:p>
            <a:pPr marL="0" indent="0">
              <a:buFont typeface="Arial" panose="020B0604020202020204" pitchFamily="34" charset="0"/>
              <a:buNone/>
            </a:pPr>
            <a:r>
              <a:rPr lang="en-US" sz="1200" kern="1200" dirty="0">
                <a:solidFill>
                  <a:schemeClr val="tx1"/>
                </a:solidFill>
                <a:effectLst/>
                <a:latin typeface="+mn-lt"/>
                <a:ea typeface="+mn-ea"/>
                <a:cs typeface="+mn-cs"/>
              </a:rPr>
              <a:t>When appropriate, an individual or a legal entity caring for or having custody of the beneficiary determined unable to manage his/her benefits may be designated as VA-appointed fiduciary.</a:t>
            </a:r>
          </a:p>
          <a:p>
            <a:pPr marL="0" indent="0">
              <a:buFont typeface="Arial" panose="020B0604020202020204" pitchFamily="34" charset="0"/>
              <a:buNone/>
            </a:pPr>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decision to appoint a VA-appointed fiduciary should be based on the following findings:</a:t>
            </a:r>
          </a:p>
          <a:p>
            <a:r>
              <a:rPr lang="en-US" sz="1200" kern="1200" dirty="0">
                <a:solidFill>
                  <a:schemeClr val="tx1"/>
                </a:solidFill>
                <a:effectLst/>
                <a:latin typeface="+mn-lt"/>
                <a:ea typeface="+mn-ea"/>
                <a:cs typeface="+mn-cs"/>
              </a:rPr>
              <a:t>  </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beneficiary is incapable of handling his/her VA funds without supervision.</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Veteran, if married, has expressed a preference of fiduciary who is someone other than his/her spouse.</a:t>
            </a:r>
            <a:endParaRPr lang="en-US" dirty="0">
              <a:effectLst/>
            </a:endParaRPr>
          </a:p>
          <a:p>
            <a:pPr marL="0" indent="0">
              <a:buFont typeface="Arial" panose="020B0604020202020204" pitchFamily="34" charset="0"/>
              <a:buNone/>
            </a:pPr>
            <a:endParaRPr lang="en-US" baseline="0" dirty="0"/>
          </a:p>
          <a:p>
            <a:r>
              <a:rPr lang="en-US" sz="1200" kern="1200" dirty="0">
                <a:solidFill>
                  <a:schemeClr val="tx1"/>
                </a:solidFill>
                <a:effectLst/>
                <a:latin typeface="+mn-lt"/>
                <a:ea typeface="+mn-ea"/>
                <a:cs typeface="+mn-cs"/>
              </a:rPr>
              <a:t>The decision to recognize a VA-appointed fiduciary must be based on: </a:t>
            </a:r>
          </a:p>
          <a:p>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face-to-face interview between the FE and proposed fiduciary,</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credit report dated within 30 days prior to the appointment, if applicable,</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criminal background inquiry within one year prior to the appointment, if applicable, </a:t>
            </a:r>
            <a:endParaRPr lang="en-US" dirty="0">
              <a:effectLst/>
            </a:endParaRPr>
          </a:p>
          <a:p>
            <a:endParaRPr lang="en-US" b="0" dirty="0">
              <a:solidFill>
                <a:srgbClr val="FF0000"/>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FPM 2.A.2.k; FPM 2.D.4.k</a:t>
            </a:r>
          </a:p>
          <a:p>
            <a:r>
              <a:rPr lang="en-US" b="0" i="1" u="none" baseline="0" dirty="0"/>
              <a:t>FPG Articles:  N/A</a:t>
            </a:r>
          </a:p>
          <a:p>
            <a:endParaRPr lang="en-US" b="0" i="1" u="non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u="sng" dirty="0"/>
              <a:t>Instructor Notes: </a:t>
            </a:r>
          </a:p>
          <a:p>
            <a:endParaRPr lang="en-US" b="0" i="1" u="none"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Continuing from the previous</a:t>
            </a:r>
            <a:r>
              <a:rPr lang="en-US" sz="1200" kern="1200" baseline="0" dirty="0">
                <a:solidFill>
                  <a:schemeClr val="tx1"/>
                </a:solidFill>
                <a:effectLst/>
                <a:latin typeface="+mn-lt"/>
                <a:ea typeface="+mn-ea"/>
                <a:cs typeface="+mn-cs"/>
              </a:rPr>
              <a:t> slide, the proposed VA-appointed fiduciary must also have:</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ability to obtain protection of the funds under management, if required, and</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a:t>
            </a:r>
            <a:r>
              <a:rPr lang="en-US" sz="1200" kern="1200" baseline="0" dirty="0">
                <a:solidFill>
                  <a:schemeClr val="tx1"/>
                </a:solidFill>
                <a:effectLst/>
                <a:latin typeface="+mn-lt"/>
                <a:ea typeface="+mn-ea"/>
                <a:cs typeface="+mn-cs"/>
              </a:rPr>
              <a:t> FEs</a:t>
            </a:r>
            <a:r>
              <a:rPr lang="en-US" sz="1200" kern="1200" dirty="0">
                <a:solidFill>
                  <a:schemeClr val="tx1"/>
                </a:solidFill>
                <a:effectLst/>
                <a:latin typeface="+mn-lt"/>
                <a:ea typeface="+mn-ea"/>
                <a:cs typeface="+mn-cs"/>
              </a:rPr>
              <a:t> determination of the fiduciary’s suitability.</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FE’s determination relating to suitability for the role of VA-appointed fiduciary</a:t>
            </a:r>
            <a:r>
              <a:rPr lang="en-US" sz="1200" kern="1200" baseline="0" dirty="0">
                <a:solidFill>
                  <a:schemeClr val="tx1"/>
                </a:solidFill>
                <a:effectLst/>
                <a:latin typeface="+mn-lt"/>
                <a:ea typeface="+mn-ea"/>
                <a:cs typeface="+mn-cs"/>
              </a:rPr>
              <a:t> involves the proposed fiduciary:</a:t>
            </a:r>
          </a:p>
          <a:p>
            <a:pPr marL="171450" indent="-171450">
              <a:buFont typeface="Arial" panose="020B0604020202020204" pitchFamily="34" charset="0"/>
              <a:buChar char="•"/>
            </a:pPr>
            <a:endParaRPr lang="en-US" sz="1200"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US" dirty="0"/>
              <a:t>being a suitable candidate for position</a:t>
            </a:r>
          </a:p>
          <a:p>
            <a:pPr marL="171450" indent="-171450">
              <a:buFont typeface="Arial" panose="020B0604020202020204" pitchFamily="34" charset="0"/>
              <a:buChar char="•"/>
            </a:pPr>
            <a:r>
              <a:rPr lang="en-US" dirty="0"/>
              <a:t>agreeing to fiduciary role and associated responsibilities</a:t>
            </a:r>
          </a:p>
          <a:p>
            <a:pPr marL="171450" indent="-171450">
              <a:buFont typeface="Arial" panose="020B0604020202020204" pitchFamily="34" charset="0"/>
              <a:buChar char="•"/>
            </a:pPr>
            <a:r>
              <a:rPr lang="en-US" dirty="0"/>
              <a:t>agreeing to execute VA Form 21P-4703</a:t>
            </a:r>
          </a:p>
          <a:p>
            <a:pPr marL="171450" indent="-171450">
              <a:buFont typeface="Arial" panose="020B0604020202020204" pitchFamily="34" charset="0"/>
              <a:buChar char="•"/>
            </a:pPr>
            <a:r>
              <a:rPr lang="en-US" dirty="0"/>
              <a:t>agreeing to provide character witness contact information</a:t>
            </a:r>
          </a:p>
          <a:p>
            <a:pPr marL="171450" indent="-171450">
              <a:buFont typeface="Arial" panose="020B0604020202020204" pitchFamily="34" charset="0"/>
              <a:buChar char="•"/>
            </a:pPr>
            <a:endParaRPr lang="en-US" dirty="0">
              <a:effectLst/>
            </a:endParaRPr>
          </a:p>
          <a:p>
            <a:r>
              <a:rPr lang="en-US" b="0" i="0" u="none" dirty="0"/>
              <a:t>If the FE can not support the proposed fiduciary’s suitability for the role or the</a:t>
            </a:r>
            <a:r>
              <a:rPr lang="en-US" b="0" i="0" u="none" baseline="0" dirty="0"/>
              <a:t> proposed fiduciary does not agree to all requirements and responsibilities of the role</a:t>
            </a:r>
            <a:r>
              <a:rPr lang="en-US" b="0" i="0" u="none" dirty="0"/>
              <a:t>,  the FE should evaluate</a:t>
            </a:r>
            <a:r>
              <a:rPr lang="en-US" b="0" i="0" u="none" baseline="0" dirty="0"/>
              <a:t> a</a:t>
            </a:r>
            <a:r>
              <a:rPr lang="en-US" b="0" i="0" u="none" dirty="0"/>
              <a:t> different </a:t>
            </a:r>
            <a:r>
              <a:rPr lang="en-US" b="0" i="0" u="none" baseline="0" dirty="0"/>
              <a:t>individual or entity to serve as fiduciary. </a:t>
            </a:r>
          </a:p>
          <a:p>
            <a:endParaRPr lang="en-US" b="0" i="0" u="none" baseline="0" dirty="0"/>
          </a:p>
          <a:p>
            <a:pPr marL="0" indent="0">
              <a:buFont typeface="Arial" panose="020B0604020202020204" pitchFamily="34" charset="0"/>
              <a:buNone/>
            </a:pPr>
            <a:r>
              <a:rPr lang="en-US" sz="1200" kern="1200" dirty="0">
                <a:solidFill>
                  <a:schemeClr val="tx1"/>
                </a:solidFill>
                <a:effectLst/>
                <a:latin typeface="+mn-lt"/>
                <a:ea typeface="+mn-ea"/>
                <a:cs typeface="+mn-cs"/>
              </a:rPr>
              <a:t>As we have discussed,</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VA aims to appoint the least restrictive most effective fiduciary, regardless of whether a State court has appointed a fiduciary for the beneficiary.  Under certain circumstances, appointing the fiduciary appointed by the court to serve as the VA-appointed fiduciary may be in the best interest of the beneficiary since this allows the same fiduciary to manage all funds.</a:t>
            </a:r>
          </a:p>
          <a:p>
            <a:pPr marL="0" indent="0">
              <a:buFont typeface="Arial" panose="020B0604020202020204" pitchFamily="34" charset="0"/>
              <a:buNone/>
            </a:pPr>
            <a:endParaRPr lang="en-US" sz="1200" b="0" u="none" kern="1200" baseline="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In cases where a fiduciary is appointed by a State court and also appointed by VA as a VA-appointed fiduciary, the fiduciary must follow VA Fiduciary Program guidance as outlined in FPM for VA-appointed fiduciaries.  </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Note: </a:t>
            </a:r>
            <a:r>
              <a:rPr lang="en-US" sz="1200" kern="1200" dirty="0">
                <a:solidFill>
                  <a:schemeClr val="tx1"/>
                </a:solidFill>
                <a:effectLst/>
                <a:latin typeface="+mn-lt"/>
                <a:ea typeface="+mn-ea"/>
                <a:cs typeface="+mn-cs"/>
              </a:rPr>
              <a:t>When appointing a VA-appointed Fiduciary, there are two types: </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individuals and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corporations.   </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Individuals appointed</a:t>
            </a:r>
            <a:r>
              <a:rPr lang="en-US" sz="1200" kern="1200" baseline="0" dirty="0">
                <a:solidFill>
                  <a:schemeClr val="tx1"/>
                </a:solidFill>
                <a:effectLst/>
                <a:latin typeface="+mn-lt"/>
                <a:ea typeface="+mn-ea"/>
                <a:cs typeface="+mn-cs"/>
              </a:rPr>
              <a:t> as VA-appointed Fiduciary</a:t>
            </a:r>
            <a:r>
              <a:rPr lang="en-US" sz="1200" kern="1200" dirty="0">
                <a:solidFill>
                  <a:schemeClr val="tx1"/>
                </a:solidFill>
                <a:effectLst/>
                <a:latin typeface="+mn-lt"/>
                <a:ea typeface="+mn-ea"/>
                <a:cs typeface="+mn-cs"/>
              </a:rPr>
              <a:t> serve under their own Social Security</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Number and an entity</a:t>
            </a:r>
            <a:r>
              <a:rPr lang="en-US" sz="1200" kern="1200" baseline="0" dirty="0">
                <a:solidFill>
                  <a:schemeClr val="tx1"/>
                </a:solidFill>
                <a:effectLst/>
                <a:latin typeface="+mn-lt"/>
                <a:ea typeface="+mn-ea"/>
                <a:cs typeface="+mn-cs"/>
              </a:rPr>
              <a:t> or</a:t>
            </a:r>
            <a:r>
              <a:rPr lang="en-US" sz="1200" kern="1200" dirty="0">
                <a:solidFill>
                  <a:schemeClr val="tx1"/>
                </a:solidFill>
                <a:effectLst/>
                <a:latin typeface="+mn-lt"/>
                <a:ea typeface="+mn-ea"/>
                <a:cs typeface="+mn-cs"/>
              </a:rPr>
              <a:t> corporation serves under a tax ID number, which is often times very similar to a SSN.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For </a:t>
            </a:r>
            <a:r>
              <a:rPr lang="en-US" sz="1200" b="1" kern="1200" dirty="0">
                <a:solidFill>
                  <a:schemeClr val="tx1"/>
                </a:solidFill>
                <a:effectLst/>
                <a:latin typeface="+mn-lt"/>
                <a:ea typeface="+mn-ea"/>
                <a:cs typeface="+mn-cs"/>
              </a:rPr>
              <a:t>individuals </a:t>
            </a:r>
            <a:r>
              <a:rPr lang="en-US" sz="1200" b="0" kern="1200" dirty="0">
                <a:solidFill>
                  <a:schemeClr val="tx1"/>
                </a:solidFill>
                <a:effectLst/>
                <a:latin typeface="+mn-lt"/>
                <a:ea typeface="+mn-ea"/>
                <a:cs typeface="+mn-cs"/>
              </a:rPr>
              <a:t>appointed under their personal SSN, in most cases, the</a:t>
            </a:r>
            <a:r>
              <a:rPr lang="en-US" sz="1200" b="0" kern="1200" baseline="0" dirty="0">
                <a:solidFill>
                  <a:schemeClr val="tx1"/>
                </a:solidFill>
                <a:effectLst/>
                <a:latin typeface="+mn-lt"/>
                <a:ea typeface="+mn-ea"/>
                <a:cs typeface="+mn-cs"/>
              </a:rPr>
              <a:t> FE must run a</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criminal background and credit check and</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complete the VA Form 21P-4703, Fiduciary Agreement.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If you</a:t>
            </a:r>
            <a:r>
              <a:rPr lang="en-US" sz="1200" kern="1200" baseline="0" dirty="0">
                <a:solidFill>
                  <a:schemeClr val="tx1"/>
                </a:solidFill>
                <a:effectLst/>
                <a:latin typeface="+mn-lt"/>
                <a:ea typeface="+mn-ea"/>
                <a:cs typeface="+mn-cs"/>
              </a:rPr>
              <a:t> are</a:t>
            </a:r>
            <a:r>
              <a:rPr lang="en-US" sz="1200" kern="1200" dirty="0">
                <a:solidFill>
                  <a:schemeClr val="tx1"/>
                </a:solidFill>
                <a:effectLst/>
                <a:latin typeface="+mn-lt"/>
                <a:ea typeface="+mn-ea"/>
                <a:cs typeface="+mn-cs"/>
              </a:rPr>
              <a:t> unclear</a:t>
            </a:r>
            <a:r>
              <a:rPr lang="en-US" sz="1200" kern="1200" baseline="0" dirty="0">
                <a:solidFill>
                  <a:schemeClr val="tx1"/>
                </a:solidFill>
                <a:effectLst/>
                <a:latin typeface="+mn-lt"/>
                <a:ea typeface="+mn-ea"/>
                <a:cs typeface="+mn-cs"/>
              </a:rPr>
              <a:t> whether the fiduciary wishes to be appointed as an individual or an entity/corporation</a:t>
            </a:r>
            <a:r>
              <a:rPr lang="en-US" sz="1200" kern="1200" dirty="0">
                <a:solidFill>
                  <a:schemeClr val="tx1"/>
                </a:solidFill>
                <a:effectLst/>
                <a:latin typeface="+mn-lt"/>
                <a:ea typeface="+mn-ea"/>
                <a:cs typeface="+mn-cs"/>
              </a:rPr>
              <a:t>, ask the fiduciary during the appointment process.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a:t>
            </a:r>
            <a:r>
              <a:rPr lang="en-US" sz="1200" b="1" kern="1200" dirty="0">
                <a:solidFill>
                  <a:schemeClr val="tx1"/>
                </a:solidFill>
                <a:effectLst/>
                <a:latin typeface="+mn-lt"/>
                <a:ea typeface="+mn-ea"/>
                <a:cs typeface="+mn-cs"/>
              </a:rPr>
              <a:t>organizations </a:t>
            </a:r>
            <a:r>
              <a:rPr lang="en-US" sz="1200" b="0" kern="1200" dirty="0">
                <a:solidFill>
                  <a:schemeClr val="tx1"/>
                </a:solidFill>
                <a:effectLst/>
                <a:latin typeface="+mn-lt"/>
                <a:ea typeface="+mn-ea"/>
                <a:cs typeface="+mn-cs"/>
              </a:rPr>
              <a:t>appointed </a:t>
            </a:r>
            <a:r>
              <a:rPr lang="en-US" sz="1200" kern="1200" dirty="0">
                <a:solidFill>
                  <a:schemeClr val="tx1"/>
                </a:solidFill>
                <a:effectLst/>
                <a:latin typeface="+mn-lt"/>
                <a:ea typeface="+mn-ea"/>
                <a:cs typeface="+mn-cs"/>
              </a:rPr>
              <a:t>under a tax ID number, completion of a criminal background and credit check Also, in BFFS there is a checkbox that should be checked indicating the fiduciary is an organization.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appointment process for each type are slightly different and the FEs</a:t>
            </a:r>
            <a:r>
              <a:rPr lang="en-US" sz="1200" kern="1200" baseline="0" dirty="0">
                <a:solidFill>
                  <a:schemeClr val="tx1"/>
                </a:solidFill>
                <a:effectLst/>
                <a:latin typeface="+mn-lt"/>
                <a:ea typeface="+mn-ea"/>
                <a:cs typeface="+mn-cs"/>
              </a:rPr>
              <a:t> must</a:t>
            </a:r>
            <a:r>
              <a:rPr lang="en-US" sz="1200" kern="1200" dirty="0">
                <a:solidFill>
                  <a:schemeClr val="tx1"/>
                </a:solidFill>
                <a:effectLst/>
                <a:latin typeface="+mn-lt"/>
                <a:ea typeface="+mn-ea"/>
                <a:cs typeface="+mn-cs"/>
              </a:rPr>
              <a:t> be clear in</a:t>
            </a:r>
            <a:r>
              <a:rPr lang="en-US" sz="1200" kern="1200" baseline="0" dirty="0">
                <a:solidFill>
                  <a:schemeClr val="tx1"/>
                </a:solidFill>
                <a:effectLst/>
                <a:latin typeface="+mn-lt"/>
                <a:ea typeface="+mn-ea"/>
                <a:cs typeface="+mn-cs"/>
              </a:rPr>
              <a:t> the FElux and in the supporting documentation which type of VA-appointed Fiduciary </a:t>
            </a:r>
            <a:r>
              <a:rPr lang="en-US" sz="1200" kern="1200" dirty="0">
                <a:solidFill>
                  <a:schemeClr val="tx1"/>
                </a:solidFill>
                <a:effectLst/>
                <a:latin typeface="+mn-lt"/>
                <a:ea typeface="+mn-ea"/>
                <a:cs typeface="+mn-cs"/>
              </a:rPr>
              <a:t>appointment they are utilizing.  The distinction becomes especially important in misuse cases, as corporations serving as fiduciary require automatic reissuance. </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rPr>
              <a:t>An</a:t>
            </a:r>
            <a:r>
              <a:rPr lang="en-US" sz="1200" u="sng" kern="1200" baseline="0" dirty="0">
                <a:solidFill>
                  <a:schemeClr val="tx1"/>
                </a:solidFill>
                <a:effectLst/>
                <a:latin typeface="+mn-lt"/>
                <a:ea typeface="+mn-ea"/>
                <a:cs typeface="+mn-cs"/>
              </a:rPr>
              <a:t> </a:t>
            </a:r>
            <a:r>
              <a:rPr lang="en-US" sz="1200" u="sng" kern="1200" dirty="0">
                <a:solidFill>
                  <a:schemeClr val="tx1"/>
                </a:solidFill>
                <a:effectLst/>
                <a:latin typeface="+mn-lt"/>
                <a:ea typeface="+mn-ea"/>
                <a:cs typeface="+mn-cs"/>
              </a:rPr>
              <a:t>example of clarifying the distinction: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John Jones, an attorney, could</a:t>
            </a:r>
            <a:r>
              <a:rPr lang="en-US" sz="1200" kern="1200" baseline="0" dirty="0">
                <a:solidFill>
                  <a:schemeClr val="tx1"/>
                </a:solidFill>
                <a:effectLst/>
                <a:latin typeface="+mn-lt"/>
                <a:ea typeface="+mn-ea"/>
                <a:cs typeface="+mn-cs"/>
              </a:rPr>
              <a:t> be appointed as an individual VA-appointed Fiduciary by utilizing his personal SSN.  Or, the same attorney, John Jones, could be appointed as an entity/corporation to serve </a:t>
            </a:r>
            <a:r>
              <a:rPr lang="en-US" sz="1200" kern="1200" dirty="0">
                <a:solidFill>
                  <a:schemeClr val="tx1"/>
                </a:solidFill>
                <a:effectLst/>
                <a:latin typeface="+mn-lt"/>
                <a:ea typeface="+mn-ea"/>
                <a:cs typeface="+mn-cs"/>
              </a:rPr>
              <a:t>as VA-appointed fiduciary utilizing </a:t>
            </a:r>
            <a:r>
              <a:rPr lang="en-US" sz="1200" kern="1200" baseline="0" dirty="0">
                <a:solidFill>
                  <a:schemeClr val="tx1"/>
                </a:solidFill>
                <a:effectLst/>
                <a:latin typeface="+mn-lt"/>
                <a:ea typeface="+mn-ea"/>
                <a:cs typeface="+mn-cs"/>
              </a:rPr>
              <a:t> the tax identification number for John Jones Law </a:t>
            </a:r>
            <a:r>
              <a:rPr lang="en-US" sz="1200" kern="1200" dirty="0">
                <a:solidFill>
                  <a:schemeClr val="tx1"/>
                </a:solidFill>
                <a:effectLst/>
                <a:latin typeface="+mn-lt"/>
                <a:ea typeface="+mn-ea"/>
                <a:cs typeface="+mn-cs"/>
              </a:rPr>
              <a:t>Firm.  The FE must</a:t>
            </a:r>
            <a:r>
              <a:rPr lang="en-US" sz="1200" kern="1200" baseline="0" dirty="0">
                <a:solidFill>
                  <a:schemeClr val="tx1"/>
                </a:solidFill>
                <a:effectLst/>
                <a:latin typeface="+mn-lt"/>
                <a:ea typeface="+mn-ea"/>
                <a:cs typeface="+mn-cs"/>
              </a:rPr>
              <a:t> clarify with John Jones if his intent is to be appointed as an individual or as an entity/corporation under John Jones Law Firm.</a:t>
            </a:r>
            <a:endParaRPr lang="en-US" sz="1200" kern="1200" dirty="0">
              <a:solidFill>
                <a:schemeClr val="tx1"/>
              </a:solidFill>
              <a:effectLst/>
              <a:latin typeface="+mn-lt"/>
              <a:ea typeface="+mn-ea"/>
              <a:cs typeface="+mn-cs"/>
            </a:endParaRP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endParaRPr lang="en-US" b="0" i="0"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17</a:t>
            </a:fld>
            <a:endParaRPr lang="en-US" dirty="0"/>
          </a:p>
        </p:txBody>
      </p:sp>
    </p:spTree>
    <p:extLst>
      <p:ext uri="{BB962C8B-B14F-4D97-AF65-F5344CB8AC3E}">
        <p14:creationId xmlns:p14="http://schemas.microsoft.com/office/powerpoint/2010/main" val="2440314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38 U.S.C. 5507(d), FPM 2.D.4.n – 2.D.4.o</a:t>
            </a:r>
          </a:p>
          <a:p>
            <a:r>
              <a:rPr lang="en-US" b="0" i="1" u="none" baseline="0" dirty="0"/>
              <a:t>FPG Articles:  N/A</a:t>
            </a:r>
          </a:p>
          <a:p>
            <a:endParaRPr lang="en-US" dirty="0"/>
          </a:p>
          <a:p>
            <a:r>
              <a:rPr lang="en-US" b="0" u="sng" dirty="0"/>
              <a:t>Instructor Notes: </a:t>
            </a:r>
          </a:p>
          <a:p>
            <a:endParaRPr lang="en-US" b="0" u="sng" dirty="0"/>
          </a:p>
          <a:p>
            <a:pPr fontAlgn="t"/>
            <a:r>
              <a:rPr lang="en-US" sz="1200" b="0" u="none" kern="1200" dirty="0">
                <a:solidFill>
                  <a:schemeClr val="tx1"/>
                </a:solidFill>
                <a:effectLst/>
                <a:latin typeface="+mn-lt"/>
                <a:ea typeface="+mn-ea"/>
                <a:cs typeface="+mn-cs"/>
              </a:rPr>
              <a:t>38 U.S.C. 5507 (d) </a:t>
            </a:r>
            <a:r>
              <a:rPr lang="en-US" sz="1200" u="none" kern="1200" dirty="0">
                <a:solidFill>
                  <a:schemeClr val="tx1"/>
                </a:solidFill>
                <a:effectLst/>
                <a:latin typeface="+mn-lt"/>
                <a:ea typeface="+mn-ea"/>
                <a:cs typeface="+mn-cs"/>
              </a:rPr>
              <a:t>permits </a:t>
            </a:r>
            <a:r>
              <a:rPr lang="en-US" sz="1200" kern="1200" dirty="0">
                <a:solidFill>
                  <a:schemeClr val="tx1"/>
                </a:solidFill>
                <a:effectLst/>
                <a:latin typeface="+mn-lt"/>
                <a:ea typeface="+mn-ea"/>
                <a:cs typeface="+mn-cs"/>
              </a:rPr>
              <a:t>VA to appoint a temporary fiduciary to protect the VA benefit payments of a beneficiary while a determination of the beneficiary’s inability to manage funds is being developed.</a:t>
            </a:r>
            <a:r>
              <a:rPr lang="en-US" sz="1200" kern="1200" baseline="0" dirty="0">
                <a:solidFill>
                  <a:schemeClr val="tx1"/>
                </a:solidFill>
                <a:effectLst/>
                <a:latin typeface="+mn-lt"/>
                <a:ea typeface="+mn-ea"/>
                <a:cs typeface="+mn-cs"/>
              </a:rPr>
              <a:t>  This means that the beneficiary has not yet received a VA rating stating inability to manage VA benefits.</a:t>
            </a:r>
            <a:endParaRPr lang="en-US" dirty="0">
              <a:effectLst/>
            </a:endParaRPr>
          </a:p>
          <a:p>
            <a:pPr fontAlgn="t"/>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VA may appoint a temporary fiduciary only when there is clear evidence that a beneficiary was proposed as being unable to manage his or her VA benefit, due process is pending and it is believed the beneficiary is the victim of financial exploitation.  This</a:t>
            </a:r>
            <a:r>
              <a:rPr lang="en-US" sz="1200" kern="1200" baseline="0" dirty="0">
                <a:solidFill>
                  <a:schemeClr val="tx1"/>
                </a:solidFill>
                <a:effectLst/>
                <a:latin typeface="+mn-lt"/>
                <a:ea typeface="+mn-ea"/>
                <a:cs typeface="+mn-cs"/>
              </a:rPr>
              <a:t> type of fiduciary appointment is reserved for emergency situations.  Therefore, there are very strict guidelines regarding fiduciary responsibility and length of fiduciary appointment in cases with temporary fiduciary appointment.  The fiduciary hubs are responsible to track this information very closely.</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i="0" baseline="0" dirty="0"/>
              <a:t>NOTE: </a:t>
            </a:r>
            <a:r>
              <a:rPr lang="en-US" baseline="0" dirty="0"/>
              <a:t>It is important to understand that a fiduciary may be appointed in another capacity (example: temporary fiduciary), but will be documented in the Beneficiary Fiduciary Field System (BFFS) FElux reporting tool as a VA-appointed fiduciary.</a:t>
            </a:r>
            <a:endParaRPr lang="en-US" b="0" u="sng" dirty="0"/>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Temporary fiduciary’s appointed as a</a:t>
            </a:r>
            <a:r>
              <a:rPr lang="en-US" sz="1200" kern="1200" baseline="0" dirty="0">
                <a:solidFill>
                  <a:schemeClr val="tx1"/>
                </a:solidFill>
                <a:effectLst/>
                <a:latin typeface="+mn-lt"/>
                <a:ea typeface="+mn-ea"/>
                <a:cs typeface="+mn-cs"/>
              </a:rPr>
              <a:t> VA-appointed fiduciary m</a:t>
            </a:r>
            <a:r>
              <a:rPr lang="en-US" dirty="0"/>
              <a:t>ust be satisfactorily serving for at least one VA beneficiary already and understand:</a:t>
            </a:r>
          </a:p>
          <a:p>
            <a:endParaRPr lang="en-US" dirty="0"/>
          </a:p>
          <a:p>
            <a:pPr marL="171450" indent="-171450">
              <a:buFont typeface="Arial" panose="020B0604020202020204" pitchFamily="34" charset="0"/>
              <a:buChar char="•"/>
            </a:pPr>
            <a:r>
              <a:rPr lang="en-US" dirty="0"/>
              <a:t>They</a:t>
            </a:r>
            <a:r>
              <a:rPr lang="en-US" baseline="0" dirty="0"/>
              <a:t> w</a:t>
            </a:r>
            <a:r>
              <a:rPr lang="en-US" dirty="0"/>
              <a:t>ill not receive fee for fiduciary services</a:t>
            </a:r>
          </a:p>
          <a:p>
            <a:pPr marL="171450" indent="-171450">
              <a:buFont typeface="Arial" panose="020B0604020202020204" pitchFamily="34" charset="0"/>
              <a:buChar char="•"/>
            </a:pPr>
            <a:r>
              <a:rPr lang="en-US" dirty="0"/>
              <a:t>They will only receive the monthly VA benefits</a:t>
            </a:r>
            <a:r>
              <a:rPr lang="en-US" baseline="0" dirty="0"/>
              <a:t> needed to care for the beneficiary and any VA recognized dependents</a:t>
            </a:r>
          </a:p>
          <a:p>
            <a:pPr marL="171450" indent="-171450">
              <a:buFont typeface="Arial" panose="020B0604020202020204" pitchFamily="34" charset="0"/>
              <a:buChar char="•"/>
            </a:pPr>
            <a:r>
              <a:rPr lang="en-US" dirty="0"/>
              <a:t>That all retroactive benefits will be withheld during the temporary</a:t>
            </a:r>
            <a:r>
              <a:rPr lang="en-US" baseline="0" dirty="0"/>
              <a:t> appointment period</a:t>
            </a:r>
            <a:endParaRPr lang="en-US" dirty="0"/>
          </a:p>
          <a:p>
            <a:pPr marL="171450" indent="-171450">
              <a:buFont typeface="Arial" panose="020B0604020202020204" pitchFamily="34" charset="0"/>
              <a:buChar char="•"/>
            </a:pPr>
            <a:r>
              <a:rPr lang="en-US" dirty="0"/>
              <a:t>They</a:t>
            </a:r>
            <a:r>
              <a:rPr lang="en-US" baseline="0" dirty="0"/>
              <a:t> are required to </a:t>
            </a:r>
            <a:r>
              <a:rPr lang="en-US" dirty="0"/>
              <a:t>complete accounting for all VA funds received during the temporary appointment period</a:t>
            </a:r>
          </a:p>
          <a:p>
            <a:pPr marL="171450" indent="-171450">
              <a:buFont typeface="Arial" panose="020B0604020202020204" pitchFamily="34" charset="0"/>
              <a:buChar char="•"/>
            </a:pPr>
            <a:r>
              <a:rPr lang="en-US" dirty="0"/>
              <a:t>Can not serve longer the 120 days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a:t>
            </a:r>
            <a:r>
              <a:rPr lang="en-US" sz="1200" kern="1200" baseline="0" dirty="0">
                <a:solidFill>
                  <a:schemeClr val="tx1"/>
                </a:solidFill>
                <a:effectLst/>
                <a:latin typeface="+mn-lt"/>
                <a:ea typeface="+mn-ea"/>
                <a:cs typeface="+mn-cs"/>
              </a:rPr>
              <a:t> the VA rating decision </a:t>
            </a:r>
            <a:r>
              <a:rPr lang="en-US" sz="1200" b="1" kern="1200" baseline="0" dirty="0">
                <a:solidFill>
                  <a:schemeClr val="tx1"/>
                </a:solidFill>
                <a:effectLst/>
                <a:latin typeface="+mn-lt"/>
                <a:ea typeface="+mn-ea"/>
                <a:cs typeface="+mn-cs"/>
              </a:rPr>
              <a:t>is</a:t>
            </a:r>
            <a:r>
              <a:rPr lang="en-US" sz="1200" kern="1200" baseline="0" dirty="0">
                <a:solidFill>
                  <a:schemeClr val="tx1"/>
                </a:solidFill>
                <a:effectLst/>
                <a:latin typeface="+mn-lt"/>
                <a:ea typeface="+mn-ea"/>
                <a:cs typeface="+mn-cs"/>
              </a:rPr>
              <a:t> finalized within 120 days, a </a:t>
            </a:r>
            <a:r>
              <a:rPr lang="en-US" sz="1200" kern="1200" dirty="0">
                <a:solidFill>
                  <a:schemeClr val="tx1"/>
                </a:solidFill>
                <a:effectLst/>
                <a:latin typeface="+mn-lt"/>
                <a:ea typeface="+mn-ea"/>
                <a:cs typeface="+mn-cs"/>
              </a:rPr>
              <a:t>fiduciary must be selected based on a VA rating of inability to manage funds or a  court-appointed guardianship.</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Should</a:t>
            </a:r>
            <a:r>
              <a:rPr lang="en-US" sz="1200" kern="1200" baseline="0" dirty="0">
                <a:solidFill>
                  <a:schemeClr val="tx1"/>
                </a:solidFill>
                <a:effectLst/>
                <a:latin typeface="+mn-lt"/>
                <a:ea typeface="+mn-ea"/>
                <a:cs typeface="+mn-cs"/>
              </a:rPr>
              <a:t> the </a:t>
            </a:r>
            <a:r>
              <a:rPr lang="en-US" sz="1200" kern="1200" dirty="0">
                <a:solidFill>
                  <a:schemeClr val="tx1"/>
                </a:solidFill>
                <a:effectLst/>
                <a:latin typeface="+mn-lt"/>
                <a:ea typeface="+mn-ea"/>
                <a:cs typeface="+mn-cs"/>
              </a:rPr>
              <a:t>VA rating decision</a:t>
            </a:r>
            <a:r>
              <a:rPr lang="en-US" sz="1200" kern="1200" baseline="0" dirty="0">
                <a:solidFill>
                  <a:schemeClr val="tx1"/>
                </a:solidFill>
                <a:effectLst/>
                <a:latin typeface="+mn-lt"/>
                <a:ea typeface="+mn-ea"/>
                <a:cs typeface="+mn-cs"/>
              </a:rPr>
              <a:t> </a:t>
            </a:r>
            <a:r>
              <a:rPr lang="en-US" sz="1200" b="1" kern="1200" baseline="0" dirty="0">
                <a:solidFill>
                  <a:schemeClr val="tx1"/>
                </a:solidFill>
                <a:effectLst/>
                <a:latin typeface="+mn-lt"/>
                <a:ea typeface="+mn-ea"/>
                <a:cs typeface="+mn-cs"/>
              </a:rPr>
              <a:t>not</a:t>
            </a:r>
            <a:r>
              <a:rPr lang="en-US" sz="1200" kern="1200" baseline="0" dirty="0">
                <a:solidFill>
                  <a:schemeClr val="tx1"/>
                </a:solidFill>
                <a:effectLst/>
                <a:latin typeface="+mn-lt"/>
                <a:ea typeface="+mn-ea"/>
                <a:cs typeface="+mn-cs"/>
              </a:rPr>
              <a:t> be finalized within 120 days, </a:t>
            </a:r>
            <a:r>
              <a:rPr lang="en-US" sz="1200" kern="1200" dirty="0">
                <a:solidFill>
                  <a:schemeClr val="tx1"/>
                </a:solidFill>
                <a:effectLst/>
                <a:latin typeface="+mn-lt"/>
                <a:ea typeface="+mn-ea"/>
                <a:cs typeface="+mn-cs"/>
              </a:rPr>
              <a:t>the beneficiary </a:t>
            </a:r>
            <a:r>
              <a:rPr lang="en-US" sz="1200" b="0" kern="1200" dirty="0">
                <a:solidFill>
                  <a:schemeClr val="tx1"/>
                </a:solidFill>
                <a:effectLst/>
                <a:latin typeface="+mn-lt"/>
                <a:ea typeface="+mn-ea"/>
                <a:cs typeface="+mn-cs"/>
              </a:rPr>
              <a:t>must</a:t>
            </a:r>
            <a:r>
              <a:rPr lang="en-US" sz="1200" kern="1200" dirty="0">
                <a:solidFill>
                  <a:schemeClr val="tx1"/>
                </a:solidFill>
                <a:effectLst/>
                <a:latin typeface="+mn-lt"/>
                <a:ea typeface="+mn-ea"/>
                <a:cs typeface="+mn-cs"/>
              </a:rPr>
              <a:t> be paid directly.</a:t>
            </a:r>
          </a:p>
        </p:txBody>
      </p:sp>
      <p:sp>
        <p:nvSpPr>
          <p:cNvPr id="4" name="Slide Number Placeholder 3"/>
          <p:cNvSpPr>
            <a:spLocks noGrp="1"/>
          </p:cNvSpPr>
          <p:nvPr>
            <p:ph type="sldNum" sz="quarter" idx="10"/>
          </p:nvPr>
        </p:nvSpPr>
        <p:spPr/>
        <p:txBody>
          <a:bodyPr/>
          <a:lstStyle/>
          <a:p>
            <a:fld id="{8DB40390-A3B2-46B9-9773-DB13838AA237}" type="slidenum">
              <a:rPr lang="en-US" smtClean="0"/>
              <a:t>18</a:t>
            </a:fld>
            <a:endParaRPr lang="en-US" dirty="0"/>
          </a:p>
        </p:txBody>
      </p:sp>
    </p:spTree>
    <p:extLst>
      <p:ext uri="{BB962C8B-B14F-4D97-AF65-F5344CB8AC3E}">
        <p14:creationId xmlns:p14="http://schemas.microsoft.com/office/powerpoint/2010/main" val="1028968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Document uniqueness of each fiduciary appointment type</a:t>
            </a:r>
          </a:p>
          <a:p>
            <a:r>
              <a:rPr lang="en-US" b="0" i="1" u="none" dirty="0"/>
              <a:t>Policy</a:t>
            </a:r>
            <a:r>
              <a:rPr lang="en-US" b="0" i="1" u="none" baseline="0" dirty="0"/>
              <a:t> Reference(s): FPM 2.D.4.l – 2.D.4.m</a:t>
            </a:r>
          </a:p>
          <a:p>
            <a:r>
              <a:rPr lang="en-US" b="0" i="1" u="none" baseline="0" dirty="0"/>
              <a:t>FPG Articles:  N/A</a:t>
            </a:r>
          </a:p>
          <a:p>
            <a:endParaRPr lang="en-US" b="0" u="sng" dirty="0"/>
          </a:p>
          <a:p>
            <a:r>
              <a:rPr lang="en-US" b="0" u="sng" dirty="0"/>
              <a:t>Instructor Notes: </a:t>
            </a:r>
          </a:p>
          <a:p>
            <a:pPr marL="0" indent="0">
              <a:buFont typeface="Arial" panose="020B0604020202020204" pitchFamily="34" charset="0"/>
              <a:buNone/>
            </a:pPr>
            <a:endParaRPr lang="en-US" b="0" u="none" baseline="0" dirty="0">
              <a:solidFill>
                <a:srgbClr val="FF0000"/>
              </a:solidFill>
            </a:endParaRPr>
          </a:p>
          <a:p>
            <a:pPr marL="0" indent="0">
              <a:buFont typeface="Arial" panose="020B0604020202020204" pitchFamily="34" charset="0"/>
              <a:buNone/>
            </a:pPr>
            <a:r>
              <a:rPr lang="en-US" sz="1200" kern="1200" dirty="0">
                <a:solidFill>
                  <a:schemeClr val="tx1"/>
                </a:solidFill>
                <a:effectLst/>
                <a:latin typeface="+mn-lt"/>
                <a:ea typeface="+mn-ea"/>
                <a:cs typeface="+mn-cs"/>
              </a:rPr>
              <a:t>Regard</a:t>
            </a:r>
            <a:r>
              <a:rPr lang="en-US" sz="1200" kern="1200" baseline="0" dirty="0">
                <a:solidFill>
                  <a:schemeClr val="tx1"/>
                </a:solidFill>
                <a:effectLst/>
                <a:latin typeface="+mn-lt"/>
                <a:ea typeface="+mn-ea"/>
                <a:cs typeface="+mn-cs"/>
              </a:rPr>
              <a:t>less of VA fiduciary appointment type,</a:t>
            </a:r>
            <a:r>
              <a:rPr lang="en-US" sz="1200" kern="1200" dirty="0">
                <a:solidFill>
                  <a:schemeClr val="tx1"/>
                </a:solidFill>
                <a:effectLst/>
                <a:latin typeface="+mn-lt"/>
                <a:ea typeface="+mn-ea"/>
                <a:cs typeface="+mn-cs"/>
              </a:rPr>
              <a:t> all beneficiaries with a fiduciary appointed by a State court, the FE must obtain certified or original court file-stamped copy of Letters of Appointment for inclusion in the </a:t>
            </a:r>
            <a:r>
              <a:rPr lang="en-US" sz="1200" kern="1200" dirty="0" err="1">
                <a:solidFill>
                  <a:schemeClr val="tx1"/>
                </a:solidFill>
                <a:effectLst/>
                <a:latin typeface="+mn-lt"/>
                <a:ea typeface="+mn-ea"/>
                <a:cs typeface="+mn-cs"/>
              </a:rPr>
              <a:t>eFolder</a:t>
            </a:r>
            <a:r>
              <a:rPr lang="en-US" sz="1200" kern="1200" dirty="0">
                <a:solidFill>
                  <a:schemeClr val="tx1"/>
                </a:solidFill>
                <a:effectLst/>
                <a:latin typeface="+mn-lt"/>
                <a:ea typeface="+mn-ea"/>
                <a:cs typeface="+mn-cs"/>
              </a:rPr>
              <a:t> and facilitate the inclusion of this information into the BFFS record.  Additionally, photocopies of any existing bond, the conservator’s inventory, and any orders pertaining to expenditure of funds must be obtained.  </a:t>
            </a:r>
          </a:p>
          <a:p>
            <a:pPr marL="0" indent="0">
              <a:buFont typeface="Arial" panose="020B0604020202020204" pitchFamily="34" charset="0"/>
              <a:buNone/>
            </a:pPr>
            <a:endParaRPr lang="en-US" sz="1200" b="0" u="none" kern="1200" baseline="0" dirty="0">
              <a:solidFill>
                <a:schemeClr val="tx1"/>
              </a:solidFill>
              <a:effectLst/>
              <a:latin typeface="+mn-lt"/>
              <a:ea typeface="+mn-ea"/>
              <a:cs typeface="+mn-cs"/>
            </a:endParaRPr>
          </a:p>
          <a:p>
            <a:pPr marL="0" indent="0">
              <a:buFont typeface="Arial" panose="020B0604020202020204" pitchFamily="34" charset="0"/>
              <a:buNone/>
            </a:pPr>
            <a:r>
              <a:rPr lang="en-US" sz="1200" b="0" u="none" kern="1200" baseline="0" dirty="0">
                <a:solidFill>
                  <a:schemeClr val="tx1"/>
                </a:solidFill>
                <a:effectLst/>
                <a:latin typeface="+mn-lt"/>
                <a:ea typeface="+mn-ea"/>
                <a:cs typeface="+mn-cs"/>
              </a:rPr>
              <a:t>In extenuating circumstances, with </a:t>
            </a:r>
            <a:r>
              <a:rPr lang="en-US" sz="1200" kern="1200" dirty="0">
                <a:solidFill>
                  <a:schemeClr val="tx1"/>
                </a:solidFill>
                <a:effectLst/>
                <a:latin typeface="+mn-lt"/>
                <a:ea typeface="+mn-ea"/>
                <a:cs typeface="+mn-cs"/>
              </a:rPr>
              <a:t>Hub Manager approval,</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VA</a:t>
            </a:r>
            <a:r>
              <a:rPr lang="en-US" sz="1200" kern="1200" baseline="0" dirty="0">
                <a:solidFill>
                  <a:schemeClr val="tx1"/>
                </a:solidFill>
                <a:effectLst/>
                <a:latin typeface="+mn-lt"/>
                <a:ea typeface="+mn-ea"/>
                <a:cs typeface="+mn-cs"/>
              </a:rPr>
              <a:t> may</a:t>
            </a:r>
            <a:r>
              <a:rPr lang="en-US" sz="1200" kern="1200" dirty="0">
                <a:solidFill>
                  <a:schemeClr val="tx1"/>
                </a:solidFill>
                <a:effectLst/>
                <a:latin typeface="+mn-lt"/>
                <a:ea typeface="+mn-ea"/>
                <a:cs typeface="+mn-cs"/>
              </a:rPr>
              <a:t> appoint a fiduciary selected by a State court to serve as a court-appointed fiduciary (VA recognized).  Fiduciary Hub Manager approval must be documented on a memorandum that is placed in the beneficiary’s </a:t>
            </a:r>
            <a:r>
              <a:rPr lang="en-US" sz="1200" kern="1200" dirty="0" err="1">
                <a:solidFill>
                  <a:schemeClr val="tx1"/>
                </a:solidFill>
                <a:effectLst/>
                <a:latin typeface="+mn-lt"/>
                <a:ea typeface="+mn-ea"/>
                <a:cs typeface="+mn-cs"/>
              </a:rPr>
              <a:t>eFolder</a:t>
            </a:r>
            <a:r>
              <a:rPr lang="en-US" sz="1200" kern="1200" dirty="0">
                <a:solidFill>
                  <a:schemeClr val="tx1"/>
                </a:solidFill>
                <a:effectLst/>
                <a:latin typeface="+mn-lt"/>
                <a:ea typeface="+mn-ea"/>
                <a:cs typeface="+mn-cs"/>
              </a:rPr>
              <a:t> prior to appointment.  A court-appointed fiduciary (VA recognized) will follow the guidance enforced by the court of jurisdiction and VA guidance for court-appointed fiduciaries (VA recognized). </a:t>
            </a:r>
            <a:endParaRPr lang="en-US" sz="1200" b="0" u="none" kern="1200" baseline="0" dirty="0">
              <a:solidFill>
                <a:schemeClr val="tx1"/>
              </a:solidFill>
              <a:effectLst/>
              <a:latin typeface="+mn-lt"/>
              <a:ea typeface="+mn-ea"/>
              <a:cs typeface="+mn-cs"/>
            </a:endParaRP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The Fiduciary</a:t>
            </a:r>
            <a:r>
              <a:rPr lang="en-US" sz="1200" kern="1200" baseline="0" dirty="0">
                <a:solidFill>
                  <a:schemeClr val="tx1"/>
                </a:solidFill>
                <a:effectLst/>
                <a:latin typeface="+mn-lt"/>
                <a:ea typeface="+mn-ea"/>
                <a:cs typeface="+mn-cs"/>
              </a:rPr>
              <a:t> Program previously had many different fiduciary appointment types.  C</a:t>
            </a:r>
            <a:r>
              <a:rPr lang="en-US" sz="1200" kern="1200" dirty="0">
                <a:solidFill>
                  <a:schemeClr val="tx1"/>
                </a:solidFill>
                <a:effectLst/>
                <a:latin typeface="+mn-lt"/>
                <a:ea typeface="+mn-ea"/>
                <a:cs typeface="+mn-cs"/>
              </a:rPr>
              <a:t>ourt-appointed fiduciaries whom VA appointed before the Fiduciary Program Manual change of September 10, 2015, may maintain their appointment type until it is determined either the fiduciary or fiduciary type should be changed.  Any successor appointment will be made under one of the currently</a:t>
            </a:r>
            <a:r>
              <a:rPr lang="en-US" sz="1200" kern="1200" baseline="0" dirty="0">
                <a:solidFill>
                  <a:schemeClr val="tx1"/>
                </a:solidFill>
                <a:effectLst/>
                <a:latin typeface="+mn-lt"/>
                <a:ea typeface="+mn-ea"/>
                <a:cs typeface="+mn-cs"/>
              </a:rPr>
              <a:t> available </a:t>
            </a:r>
            <a:r>
              <a:rPr lang="en-US" sz="1200" kern="1200" dirty="0">
                <a:solidFill>
                  <a:schemeClr val="tx1"/>
                </a:solidFill>
                <a:effectLst/>
                <a:latin typeface="+mn-lt"/>
                <a:ea typeface="+mn-ea"/>
                <a:cs typeface="+mn-cs"/>
              </a:rPr>
              <a:t>four fiduciary appointment types:</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kern="1200" dirty="0">
                <a:solidFill>
                  <a:srgbClr val="FF0000"/>
                </a:solidFill>
                <a:effectLst/>
                <a:latin typeface="+mn-lt"/>
                <a:ea typeface="+mn-ea"/>
                <a:cs typeface="+mn-cs"/>
              </a:rPr>
              <a:t>SDP</a:t>
            </a:r>
          </a:p>
          <a:p>
            <a:pPr marL="171450" indent="-171450">
              <a:buFont typeface="Arial" panose="020B0604020202020204" pitchFamily="34" charset="0"/>
              <a:buChar char="•"/>
            </a:pPr>
            <a:r>
              <a:rPr lang="en-US" sz="1200" b="0" kern="1200" dirty="0">
                <a:solidFill>
                  <a:srgbClr val="FF0000"/>
                </a:solidFill>
                <a:effectLst/>
                <a:latin typeface="+mn-lt"/>
                <a:ea typeface="+mn-ea"/>
                <a:cs typeface="+mn-cs"/>
              </a:rPr>
              <a:t>Spouse</a:t>
            </a:r>
            <a:r>
              <a:rPr lang="en-US" sz="1200" b="0" kern="1200" baseline="0" dirty="0">
                <a:solidFill>
                  <a:srgbClr val="FF0000"/>
                </a:solidFill>
                <a:effectLst/>
                <a:latin typeface="+mn-lt"/>
                <a:ea typeface="+mn-ea"/>
                <a:cs typeface="+mn-cs"/>
              </a:rPr>
              <a:t> fiduciary</a:t>
            </a:r>
          </a:p>
          <a:p>
            <a:pPr marL="171450" indent="-171450">
              <a:buFont typeface="Arial" panose="020B0604020202020204" pitchFamily="34" charset="0"/>
              <a:buChar char="•"/>
            </a:pPr>
            <a:r>
              <a:rPr lang="en-US" sz="1200" b="0" kern="1200" baseline="0" dirty="0">
                <a:solidFill>
                  <a:srgbClr val="FF0000"/>
                </a:solidFill>
                <a:effectLst/>
                <a:latin typeface="+mn-lt"/>
                <a:ea typeface="+mn-ea"/>
                <a:cs typeface="+mn-cs"/>
              </a:rPr>
              <a:t>VA-appointed fiduciary</a:t>
            </a:r>
          </a:p>
          <a:p>
            <a:pPr marL="171450" indent="-171450">
              <a:buFont typeface="Arial" panose="020B0604020202020204" pitchFamily="34" charset="0"/>
              <a:buChar char="•"/>
            </a:pPr>
            <a:r>
              <a:rPr lang="en-US" sz="1200" b="0" kern="1200" baseline="0" dirty="0">
                <a:solidFill>
                  <a:srgbClr val="FF0000"/>
                </a:solidFill>
                <a:effectLst/>
                <a:latin typeface="+mn-lt"/>
                <a:ea typeface="+mn-ea"/>
                <a:cs typeface="+mn-cs"/>
              </a:rPr>
              <a:t>Court-appointed fiduciary (VA recognized)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19</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dirty="0"/>
              <a:t>By the end of this lesson, the student will be able to do the following:</a:t>
            </a:r>
          </a:p>
          <a:p>
            <a:endParaRPr lang="en-US" dirty="0"/>
          </a:p>
          <a:p>
            <a:pPr marL="171450" indent="-171450">
              <a:buFont typeface="Arial" panose="020B0604020202020204" pitchFamily="34" charset="0"/>
              <a:buChar char="•"/>
            </a:pPr>
            <a:r>
              <a:rPr lang="en-US" sz="1200" dirty="0"/>
              <a:t>Understand the fiduciary appointment types available to field examiners</a:t>
            </a:r>
          </a:p>
          <a:p>
            <a:pPr marL="171450" indent="-171450">
              <a:buFont typeface="Arial" panose="020B0604020202020204" pitchFamily="34" charset="0"/>
              <a:buChar char="•"/>
            </a:pPr>
            <a:r>
              <a:rPr lang="en-US" sz="1200" dirty="0"/>
              <a:t>Explain the role and order of beneficiary preference in the fiduciary appointment process </a:t>
            </a:r>
          </a:p>
          <a:p>
            <a:pPr marL="171450" indent="-171450">
              <a:buFont typeface="Arial" panose="020B0604020202020204" pitchFamily="34" charset="0"/>
              <a:buChar char="•"/>
            </a:pPr>
            <a:r>
              <a:rPr lang="en-US" sz="1200" dirty="0"/>
              <a:t>Determine fiduciary suitability and type</a:t>
            </a:r>
          </a:p>
          <a:p>
            <a:pPr marL="171450" indent="-171450">
              <a:buFont typeface="Arial" panose="020B0604020202020204" pitchFamily="34" charset="0"/>
              <a:buChar char="•"/>
            </a:pPr>
            <a:r>
              <a:rPr lang="en-US" sz="1200" dirty="0"/>
              <a:t>Document uniqueness of each fiduciary appointment type</a:t>
            </a:r>
          </a:p>
          <a:p>
            <a:pPr marL="171450" indent="-171450">
              <a:buFont typeface="Arial" panose="020B0604020202020204" pitchFamily="34" charset="0"/>
              <a:buChar char="•"/>
            </a:pPr>
            <a:r>
              <a:rPr lang="en-US" sz="1200" dirty="0"/>
              <a:t>Understand the Freeman Decision and beneficiary appeal rights</a:t>
            </a:r>
          </a:p>
          <a:p>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baseline="0" dirty="0"/>
              <a:t>Learning Objective: </a:t>
            </a:r>
            <a:r>
              <a:rPr lang="en-US" sz="1200" i="1" dirty="0"/>
              <a:t>Understand the Freeman Decision and beneficiary appeal rights</a:t>
            </a:r>
          </a:p>
          <a:p>
            <a:r>
              <a:rPr lang="en-US" b="0" i="1" u="none" dirty="0"/>
              <a:t>Policy</a:t>
            </a:r>
            <a:r>
              <a:rPr lang="en-US" b="0" i="1" u="none" baseline="0" dirty="0"/>
              <a:t> Reference(s): FL 11-37</a:t>
            </a:r>
          </a:p>
          <a:p>
            <a:r>
              <a:rPr lang="en-US" b="0" i="1" u="none" baseline="0" dirty="0"/>
              <a:t>FPG Articles:  N/A</a:t>
            </a:r>
          </a:p>
          <a:p>
            <a:endParaRPr lang="en-US" b="0" i="0" u="sng" baseline="0" dirty="0"/>
          </a:p>
          <a:p>
            <a:r>
              <a:rPr lang="en-US" b="0" i="0" u="sng" baseline="0" dirty="0"/>
              <a:t>Instructor Notes:</a:t>
            </a:r>
          </a:p>
          <a:p>
            <a:endParaRPr lang="en-US" b="0" i="0" u="sng" baseline="0" dirty="0"/>
          </a:p>
          <a:p>
            <a:r>
              <a:rPr lang="en-US" sz="1200" kern="1200" dirty="0">
                <a:solidFill>
                  <a:schemeClr val="tx1"/>
                </a:solidFill>
                <a:effectLst/>
                <a:latin typeface="+mn-lt"/>
                <a:ea typeface="+mn-ea"/>
                <a:cs typeface="+mn-cs"/>
              </a:rPr>
              <a:t>On April 26, 2011, the Court of Appeals for Veterans Claims (CAVC) decided Freeman v. Shinseki, holding that VA’s selection of a fiduciary is subject to appeal by the beneficiary to the Board of Veterans’ Appeals and thereafter to the CAVC.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Post the Freeman v. Shinseki ruling, the FE must notify the beneficiary and his or her representative, if any, of the appointment of a fiduciary to manage the beneficiary’s VA benefits.  The Beneficiary Notification Letter (previously called the Freeman Letter) informs the beneficiary and their representative, if any, of the beneficiary’s rights to appeal fiduciary appointment.  The Beneficiary Notification Letter must be sent within five working days of fiduciary appointment; for both an initial appointment and a successor</a:t>
            </a:r>
            <a:r>
              <a:rPr lang="en-US" sz="1200" kern="1200" baseline="0" dirty="0">
                <a:solidFill>
                  <a:schemeClr val="tx1"/>
                </a:solidFill>
                <a:effectLst/>
                <a:latin typeface="+mn-lt"/>
                <a:ea typeface="+mn-ea"/>
                <a:cs typeface="+mn-cs"/>
              </a:rPr>
              <a:t> initial appointment.</a:t>
            </a:r>
            <a:r>
              <a:rPr lang="en-US" sz="1200" kern="1200" dirty="0">
                <a:solidFill>
                  <a:schemeClr val="tx1"/>
                </a:solidFill>
                <a:effectLst/>
                <a:latin typeface="+mn-lt"/>
                <a:ea typeface="+mn-ea"/>
                <a:cs typeface="+mn-cs"/>
              </a:rPr>
              <a:t> </a:t>
            </a:r>
            <a:endParaRPr lang="en-US" b="1"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20</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723">
              <a:defRPr/>
            </a:pPr>
            <a:r>
              <a:rPr lang="en-US" u="sng" dirty="0"/>
              <a:t>Instructor Notes:</a:t>
            </a:r>
          </a:p>
          <a:p>
            <a:pPr marL="0" lvl="1" defTabSz="931723">
              <a:defRPr/>
            </a:pPr>
            <a:endParaRPr lang="en-US" dirty="0"/>
          </a:p>
          <a:p>
            <a:pPr marL="0" lvl="1" defTabSz="931723">
              <a:defRPr/>
            </a:pPr>
            <a:r>
              <a:rPr lang="en-US" dirty="0"/>
              <a:t>These are the different areas we discussed today.  Are there any questions?</a:t>
            </a:r>
          </a:p>
        </p:txBody>
      </p:sp>
      <p:sp>
        <p:nvSpPr>
          <p:cNvPr id="4" name="Slide Number Placeholder 3"/>
          <p:cNvSpPr>
            <a:spLocks noGrp="1"/>
          </p:cNvSpPr>
          <p:nvPr>
            <p:ph type="sldNum" sz="quarter" idx="10"/>
          </p:nvPr>
        </p:nvSpPr>
        <p:spPr/>
        <p:txBody>
          <a:bodyPr/>
          <a:lstStyle/>
          <a:p>
            <a:fld id="{03CECF49-2165-4CE7-B39E-10D80CF3C557}" type="slidenum">
              <a:rPr lang="en-US" smtClean="0"/>
              <a:t>21</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1225" indent="-235612"/>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22</a:t>
            </a:fld>
            <a:endParaRPr lang="en-US" dirty="0"/>
          </a:p>
        </p:txBody>
      </p:sp>
    </p:spTree>
    <p:extLst>
      <p:ext uri="{BB962C8B-B14F-4D97-AF65-F5344CB8AC3E}">
        <p14:creationId xmlns:p14="http://schemas.microsoft.com/office/powerpoint/2010/main" val="529396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a:t>
            </a:r>
            <a:r>
              <a:rPr lang="en-US" sz="1200" i="1" dirty="0"/>
              <a:t>Understand the fiduciary appointment types available to field examiners</a:t>
            </a:r>
          </a:p>
          <a:p>
            <a:r>
              <a:rPr lang="en-US" b="0" i="1" u="none" dirty="0"/>
              <a:t>Policy</a:t>
            </a:r>
            <a:r>
              <a:rPr lang="en-US" b="0" i="1" u="none" baseline="0" dirty="0"/>
              <a:t> Reference(s): FPM 2.D.4.a</a:t>
            </a:r>
          </a:p>
          <a:p>
            <a:r>
              <a:rPr lang="en-US" b="0" i="1" u="none" baseline="0" dirty="0"/>
              <a:t>FPG Articles:  N/A</a:t>
            </a:r>
          </a:p>
          <a:p>
            <a:endParaRPr lang="en-US" b="0" u="sng" dirty="0"/>
          </a:p>
          <a:p>
            <a:r>
              <a:rPr lang="en-US" b="0" u="sng" dirty="0"/>
              <a:t>Instructor Notes: </a:t>
            </a:r>
          </a:p>
          <a:p>
            <a:pPr marL="0" indent="0">
              <a:buFont typeface="Arial" panose="020B0604020202020204" pitchFamily="34" charset="0"/>
              <a:buNone/>
            </a:pPr>
            <a:endParaRPr lang="en-US" b="0" u="none" baseline="0" dirty="0">
              <a:solidFill>
                <a:srgbClr val="FF0000"/>
              </a:solidFill>
            </a:endParaRPr>
          </a:p>
          <a:p>
            <a:pPr marL="0" indent="0">
              <a:buFont typeface="Arial" panose="020B0604020202020204" pitchFamily="34" charset="0"/>
              <a:buNone/>
            </a:pPr>
            <a:r>
              <a:rPr lang="en-US" b="0" u="none" baseline="0" dirty="0">
                <a:solidFill>
                  <a:srgbClr val="FF0000"/>
                </a:solidFill>
              </a:rPr>
              <a:t>The Fiduciary Program aims to appoint the most suitable fiduciary and provide the least restrictive payment method for every beneficiary.  Each individual situation varies; the appropriate fiduciary appointment type will also vary by situation.  The field examiner (FE) must appoint a fiduciary under one of the four available options:</a:t>
            </a:r>
          </a:p>
          <a:p>
            <a:pPr marL="0" indent="0">
              <a:buFont typeface="Arial" panose="020B0604020202020204" pitchFamily="34" charset="0"/>
              <a:buNone/>
            </a:pPr>
            <a:endParaRPr lang="en-US" b="0" u="none" baseline="0" dirty="0">
              <a:solidFill>
                <a:srgbClr val="FF0000"/>
              </a:solidFill>
            </a:endParaRPr>
          </a:p>
          <a:p>
            <a:pPr marL="171450" indent="-171450">
              <a:buFont typeface="Arial" panose="020B0604020202020204" pitchFamily="34" charset="0"/>
              <a:buChar char="•"/>
            </a:pPr>
            <a:r>
              <a:rPr lang="en-US" b="0" u="none" baseline="0" dirty="0">
                <a:solidFill>
                  <a:srgbClr val="FF0000"/>
                </a:solidFill>
              </a:rPr>
              <a:t>Supervised Direct Pay (SDP),</a:t>
            </a:r>
          </a:p>
          <a:p>
            <a:pPr marL="171450" indent="-171450">
              <a:buFont typeface="Arial" panose="020B0604020202020204" pitchFamily="34" charset="0"/>
              <a:buChar char="•"/>
            </a:pPr>
            <a:r>
              <a:rPr lang="en-US" b="0" u="none" baseline="0" dirty="0">
                <a:solidFill>
                  <a:srgbClr val="FF0000"/>
                </a:solidFill>
              </a:rPr>
              <a:t>Spouse fiduciary,</a:t>
            </a:r>
          </a:p>
          <a:p>
            <a:pPr marL="171450" indent="-171450">
              <a:buFont typeface="Arial" panose="020B0604020202020204" pitchFamily="34" charset="0"/>
              <a:buChar char="•"/>
            </a:pPr>
            <a:r>
              <a:rPr lang="en-US" b="0" u="none" baseline="0" dirty="0">
                <a:solidFill>
                  <a:srgbClr val="FF0000"/>
                </a:solidFill>
              </a:rPr>
              <a:t>VA-appointed fiduciary, or</a:t>
            </a:r>
          </a:p>
          <a:p>
            <a:pPr marL="171450" indent="-171450">
              <a:buFont typeface="Arial" panose="020B0604020202020204" pitchFamily="34" charset="0"/>
              <a:buChar char="•"/>
            </a:pPr>
            <a:r>
              <a:rPr lang="en-US" b="0" u="none" baseline="0" dirty="0">
                <a:solidFill>
                  <a:srgbClr val="FF0000"/>
                </a:solidFill>
              </a:rPr>
              <a:t>in extenuating circumstances only, court-appointed fiduciary (VA recognized).</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1" baseline="0" dirty="0"/>
              <a:t>NOTE:</a:t>
            </a:r>
          </a:p>
          <a:p>
            <a:pPr marL="0" indent="0">
              <a:buFont typeface="Arial" panose="020B0604020202020204" pitchFamily="34" charset="0"/>
              <a:buNone/>
            </a:pPr>
            <a:r>
              <a:rPr lang="en-US" sz="1200" kern="1200" dirty="0">
                <a:solidFill>
                  <a:schemeClr val="tx1"/>
                </a:solidFill>
                <a:effectLst/>
                <a:latin typeface="+mn-lt"/>
                <a:ea typeface="+mn-ea"/>
                <a:cs typeface="+mn-cs"/>
              </a:rPr>
              <a:t>After</a:t>
            </a:r>
            <a:r>
              <a:rPr lang="en-US" sz="1200" kern="1200" baseline="0" dirty="0">
                <a:solidFill>
                  <a:schemeClr val="tx1"/>
                </a:solidFill>
                <a:effectLst/>
                <a:latin typeface="+mn-lt"/>
                <a:ea typeface="+mn-ea"/>
                <a:cs typeface="+mn-cs"/>
              </a:rPr>
              <a:t> conducting the initial appointment, any c</a:t>
            </a:r>
            <a:r>
              <a:rPr lang="en-US" sz="1200" kern="1200" dirty="0">
                <a:solidFill>
                  <a:schemeClr val="tx1"/>
                </a:solidFill>
                <a:effectLst/>
                <a:latin typeface="+mn-lt"/>
                <a:ea typeface="+mn-ea"/>
                <a:cs typeface="+mn-cs"/>
              </a:rPr>
              <a:t>hanges in fiduciary type that impose different requirements regarding the qualification and/or oversight of the fiduciary must be conducted as a successor initial appointment and include all elements of a successor initial appointment field examination.</a:t>
            </a:r>
            <a:r>
              <a:rPr lang="en-US" sz="1200" kern="1200" baseline="0" dirty="0">
                <a:solidFill>
                  <a:schemeClr val="tx1"/>
                </a:solidFill>
                <a:effectLst/>
                <a:latin typeface="+mn-lt"/>
                <a:ea typeface="+mn-ea"/>
                <a:cs typeface="+mn-cs"/>
              </a:rPr>
              <a:t> </a:t>
            </a:r>
          </a:p>
          <a:p>
            <a:pPr marL="0" indent="0">
              <a:buFont typeface="Arial" panose="020B0604020202020204" pitchFamily="34" charset="0"/>
              <a:buNone/>
            </a:pPr>
            <a:endParaRPr lang="en-US" sz="1200" kern="1200" baseline="0" dirty="0">
              <a:solidFill>
                <a:schemeClr val="tx1"/>
              </a:solidFill>
              <a:effectLst/>
              <a:latin typeface="+mn-lt"/>
              <a:ea typeface="+mn-ea"/>
              <a:cs typeface="+mn-cs"/>
            </a:endParaRPr>
          </a:p>
          <a:p>
            <a:pPr marL="0" indent="0">
              <a:buFont typeface="Arial" panose="020B0604020202020204" pitchFamily="34" charset="0"/>
              <a:buNone/>
            </a:pPr>
            <a:r>
              <a:rPr lang="en-US" sz="1200" kern="1200" baseline="0" dirty="0">
                <a:solidFill>
                  <a:schemeClr val="tx1"/>
                </a:solidFill>
                <a:effectLst/>
                <a:latin typeface="+mn-lt"/>
                <a:ea typeface="+mn-ea"/>
                <a:cs typeface="+mn-cs"/>
              </a:rPr>
              <a:t>Example: The FE finds out a beneficiary is married and that the beneficiary wants their spouse to be appointed as fiduciary while setting up the field examination appointment.  However, the FE notices the spouse is not listed as a dependent on the beneficiary’s award.  The FE may provide instruction on how to complete the application for adding a dependent and appoint the spouse under the VA-appointed fiduciary appointment while waiting for the spouse to be added as a dependent to the beneficiary’s award.  After the spouse is added as a dependent, the fiduciary appointment type will change from VA-appointed fiduciary to spouse fiduciary.  However, because the requirements differ from VA-appointed fiduciary to spouse fiduciary, an entire Successor Initial Appointment field exam must be completed to explain how responsibility changes once appointed as a spouse fiduciary.</a:t>
            </a:r>
            <a:endParaRPr lang="en-US" dirty="0"/>
          </a:p>
          <a:p>
            <a:endParaRPr lang="en-US" b="0" dirty="0">
              <a:solidFill>
                <a:srgbClr val="FF0000"/>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baseline="0" dirty="0"/>
              <a:t>Learning Objective: </a:t>
            </a:r>
            <a:r>
              <a:rPr lang="en-US" sz="1200" i="1" dirty="0"/>
              <a:t>Explain the role and order of beneficiary preference in the fiduciary appointment process </a:t>
            </a:r>
          </a:p>
          <a:p>
            <a:r>
              <a:rPr lang="en-US" b="0" i="1" u="none" dirty="0"/>
              <a:t>Policy</a:t>
            </a:r>
            <a:r>
              <a:rPr lang="en-US" b="0" i="1" u="none" baseline="0" dirty="0"/>
              <a:t> Reference(s): FPM 2.D.4.b</a:t>
            </a:r>
          </a:p>
          <a:p>
            <a:r>
              <a:rPr lang="en-US" b="0" i="1" u="none" baseline="0" dirty="0"/>
              <a:t>FPG Articles:  N/A</a:t>
            </a:r>
          </a:p>
          <a:p>
            <a:pPr defTabSz="931774">
              <a:defRPr/>
            </a:pPr>
            <a:endParaRPr lang="en-US" b="0" i="1" u="none" baseline="0" dirty="0"/>
          </a:p>
          <a:p>
            <a:r>
              <a:rPr lang="en-US" b="0" i="0" u="sng" baseline="0" dirty="0"/>
              <a:t>Instructor Notes:</a:t>
            </a:r>
          </a:p>
          <a:p>
            <a:pPr defTabSz="931774">
              <a:defRPr/>
            </a:pPr>
            <a:endParaRPr lang="en-US" i="0" baseline="0" dirty="0"/>
          </a:p>
          <a:p>
            <a:pPr defTabSz="931774">
              <a:defRPr/>
            </a:pPr>
            <a:r>
              <a:rPr lang="en-US" i="0" baseline="0" dirty="0"/>
              <a:t>During the process of selecting a fiduciary, the FE must afford the beneficiary the opportunity to disclose their preference of fiduciary.  </a:t>
            </a:r>
            <a:r>
              <a:rPr lang="en-US" sz="1200" kern="1200" dirty="0">
                <a:solidFill>
                  <a:schemeClr val="tx1"/>
                </a:solidFill>
                <a:effectLst/>
                <a:latin typeface="+mn-lt"/>
                <a:ea typeface="+mn-ea"/>
                <a:cs typeface="+mn-cs"/>
              </a:rPr>
              <a:t>In the instance that the beneficiary was appointed a guardian of person by a court, the guardian will be asked to state the preference. The FE must consider the beneficiary or guardian of person’s preference, but must also confirm</a:t>
            </a:r>
            <a:r>
              <a:rPr lang="en-US" sz="1200" kern="1200" baseline="0" dirty="0">
                <a:solidFill>
                  <a:schemeClr val="tx1"/>
                </a:solidFill>
                <a:effectLst/>
                <a:latin typeface="+mn-lt"/>
                <a:ea typeface="+mn-ea"/>
                <a:cs typeface="+mn-cs"/>
              </a:rPr>
              <a:t> t</a:t>
            </a:r>
            <a:r>
              <a:rPr lang="en-US" sz="1200" kern="1200" dirty="0">
                <a:solidFill>
                  <a:schemeClr val="tx1"/>
                </a:solidFill>
                <a:effectLst/>
                <a:latin typeface="+mn-lt"/>
                <a:ea typeface="+mn-ea"/>
                <a:cs typeface="+mn-cs"/>
              </a:rPr>
              <a:t>he proposed fiduciary is qualified and willing to serve and that the appointment would serve the beneficiary’s interest.</a:t>
            </a:r>
          </a:p>
          <a:p>
            <a:pPr defTabSz="931774">
              <a:defRPr/>
            </a:pPr>
            <a:endParaRPr lang="en-US" sz="1200" kern="1200" dirty="0">
              <a:solidFill>
                <a:schemeClr val="tx1"/>
              </a:solidFill>
              <a:effectLst/>
              <a:latin typeface="+mn-lt"/>
              <a:ea typeface="+mn-ea"/>
              <a:cs typeface="+mn-cs"/>
            </a:endParaRPr>
          </a:p>
          <a:p>
            <a:r>
              <a:rPr lang="en-US" b="1" u="sng" dirty="0"/>
              <a:t>Discussion Point:</a:t>
            </a:r>
          </a:p>
          <a:p>
            <a:endParaRPr lang="en-US" b="1" u="sng" dirty="0"/>
          </a:p>
          <a:p>
            <a:r>
              <a:rPr lang="en-US" b="1" u="none" dirty="0"/>
              <a:t>Question: </a:t>
            </a:r>
            <a:r>
              <a:rPr lang="en-US" b="0" u="none" dirty="0"/>
              <a:t>When do you think would it be appropriate to appoint someone other than the beneficiary’s preferred fiduciary?</a:t>
            </a:r>
          </a:p>
          <a:p>
            <a:endParaRPr lang="en-US" b="0" u="none" dirty="0"/>
          </a:p>
          <a:p>
            <a:r>
              <a:rPr lang="en-US" b="1" u="none" dirty="0"/>
              <a:t>Answer: </a:t>
            </a:r>
            <a:r>
              <a:rPr lang="en-US" b="0" u="none" dirty="0"/>
              <a:t>When the preferred</a:t>
            </a:r>
            <a:r>
              <a:rPr lang="en-US" b="0" u="none" baseline="0" dirty="0"/>
              <a:t> fiduciary does not meet qualifications (credit inquiry or criminal background report yields unfavorable results), the preferred fiduciary is unwilling to serve and fulfill fiduciary responsibilities, or if appointing the preferred fiduciary is not in the best interest of the beneficiary (the preferred fiduciary has a known history of neglecting the beneficiary’s needs).</a:t>
            </a:r>
            <a:endParaRPr lang="en-US" b="0" u="none" dirty="0"/>
          </a:p>
          <a:p>
            <a:pPr defTabSz="931774">
              <a:defRPr/>
            </a:pPr>
            <a:br>
              <a:rPr lang="en-US"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2088914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baseline="0" dirty="0"/>
              <a:t>Learning Objective: </a:t>
            </a:r>
            <a:r>
              <a:rPr lang="en-US" sz="1200" i="1" dirty="0"/>
              <a:t>Explain the role and order of beneficiary preference in the fiduciary appointment process </a:t>
            </a:r>
          </a:p>
          <a:p>
            <a:r>
              <a:rPr lang="en-US" b="0" i="1" u="none" dirty="0"/>
              <a:t>Policy</a:t>
            </a:r>
            <a:r>
              <a:rPr lang="en-US" b="0" i="1" u="none" baseline="0" dirty="0"/>
              <a:t> Reference(s): FPM 2.D.4.b</a:t>
            </a:r>
          </a:p>
          <a:p>
            <a:r>
              <a:rPr lang="en-US" b="0" i="1" u="none" baseline="0" dirty="0"/>
              <a:t>FPG Articles:  N/A</a:t>
            </a:r>
          </a:p>
          <a:p>
            <a:endParaRPr lang="en-US" b="0" i="1" u="none" baseline="0" dirty="0"/>
          </a:p>
          <a:p>
            <a:r>
              <a:rPr lang="en-US" b="0" i="0" u="sng" baseline="0" dirty="0"/>
              <a:t>Instructor Notes:</a:t>
            </a:r>
          </a:p>
          <a:p>
            <a:pPr defTabSz="931774">
              <a:defRPr/>
            </a:pPr>
            <a:endParaRPr lang="en-US" i="0" baseline="0" dirty="0"/>
          </a:p>
          <a:p>
            <a:pPr defTabSz="931774">
              <a:defRPr/>
            </a:pPr>
            <a:r>
              <a:rPr lang="en-US" i="0" baseline="0" dirty="0"/>
              <a:t>When considering a fiduciary, </a:t>
            </a:r>
            <a:r>
              <a:rPr lang="en-US" sz="1200" kern="1200" dirty="0">
                <a:solidFill>
                  <a:schemeClr val="tx1"/>
                </a:solidFill>
                <a:effectLst/>
                <a:latin typeface="+mn-lt"/>
                <a:ea typeface="+mn-ea"/>
                <a:cs typeface="+mn-cs"/>
              </a:rPr>
              <a:t>the FE must consider individuals and entities for appointment in the order of preference as</a:t>
            </a:r>
            <a:r>
              <a:rPr lang="en-US" sz="1200" kern="1200" baseline="0" dirty="0">
                <a:solidFill>
                  <a:schemeClr val="tx1"/>
                </a:solidFill>
                <a:effectLst/>
                <a:latin typeface="+mn-lt"/>
                <a:ea typeface="+mn-ea"/>
                <a:cs typeface="+mn-cs"/>
              </a:rPr>
              <a:t> follows.  </a:t>
            </a:r>
            <a:r>
              <a:rPr lang="en-US" sz="1200" kern="1200" dirty="0">
                <a:solidFill>
                  <a:schemeClr val="tx1"/>
                </a:solidFill>
                <a:effectLst/>
                <a:latin typeface="+mn-lt"/>
                <a:ea typeface="+mn-ea"/>
                <a:cs typeface="+mn-cs"/>
              </a:rPr>
              <a:t>The order of preference begins with the least restrictive</a:t>
            </a:r>
            <a:r>
              <a:rPr lang="en-US" sz="1200" kern="1200" baseline="0" dirty="0">
                <a:solidFill>
                  <a:schemeClr val="tx1"/>
                </a:solidFill>
                <a:effectLst/>
                <a:latin typeface="+mn-lt"/>
                <a:ea typeface="+mn-ea"/>
                <a:cs typeface="+mn-cs"/>
              </a:rPr>
              <a:t> payment method and finalizes with the most restrictive payment method.</a:t>
            </a:r>
          </a:p>
          <a:p>
            <a:pPr defTabSz="931774">
              <a:defRPr/>
            </a:pPr>
            <a:endParaRPr lang="en-US" sz="1200" i="0"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US" dirty="0"/>
              <a:t>The beneficiary's spouse,</a:t>
            </a:r>
          </a:p>
          <a:p>
            <a:pPr marL="171450" indent="-171450">
              <a:buFont typeface="Arial" panose="020B0604020202020204" pitchFamily="34" charset="0"/>
              <a:buChar char="•"/>
            </a:pPr>
            <a:r>
              <a:rPr lang="en-US" dirty="0"/>
              <a:t>A relative who has care or custody of the beneficiary or his/her funds;</a:t>
            </a:r>
          </a:p>
          <a:p>
            <a:pPr marL="171450" indent="-171450">
              <a:buFont typeface="Arial" panose="020B0604020202020204" pitchFamily="34" charset="0"/>
              <a:buChar char="•"/>
            </a:pPr>
            <a:r>
              <a:rPr lang="en-US" dirty="0"/>
              <a:t>Any other relative of the beneficiary, </a:t>
            </a:r>
          </a:p>
          <a:p>
            <a:pPr marL="171450" indent="-171450">
              <a:buFont typeface="Arial" panose="020B0604020202020204" pitchFamily="34" charset="0"/>
              <a:buChar char="•"/>
            </a:pPr>
            <a:r>
              <a:rPr lang="en-US" dirty="0"/>
              <a:t>Any friend, acquaintance, or other person who is willing to serve as fiduciary for the beneficiary without a fee,</a:t>
            </a:r>
          </a:p>
          <a:p>
            <a:pPr marL="171450" indent="-171450">
              <a:buFont typeface="Arial" panose="020B0604020202020204" pitchFamily="34" charset="0"/>
              <a:buChar char="•"/>
            </a:pPr>
            <a:r>
              <a:rPr lang="en-US" dirty="0"/>
              <a:t>The chief officer of a public or private institution in which the beneficiary receives care or which has custody of the beneficiary,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….continued</a:t>
            </a:r>
            <a:r>
              <a:rPr lang="en-US" baseline="0" dirty="0"/>
              <a:t> on next slide</a:t>
            </a:r>
            <a:endParaRPr lang="en-US" dirty="0"/>
          </a:p>
          <a:p>
            <a:pPr defTabSz="931774">
              <a:defRPr/>
            </a:pPr>
            <a:endParaRPr lang="en-US" i="0" baseline="0"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2088914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baseline="0" dirty="0"/>
              <a:t>Learning Objective: </a:t>
            </a:r>
            <a:r>
              <a:rPr lang="en-US" sz="1200" i="1" dirty="0"/>
              <a:t>Explain the role and order of beneficiary preference in the fiduciary appointment process </a:t>
            </a:r>
          </a:p>
          <a:p>
            <a:r>
              <a:rPr lang="en-US" b="0" i="1" u="none" dirty="0"/>
              <a:t>Policy</a:t>
            </a:r>
            <a:r>
              <a:rPr lang="en-US" b="0" i="1" u="none" baseline="0" dirty="0"/>
              <a:t> Reference(s): FPM 2.D.4.b</a:t>
            </a:r>
          </a:p>
          <a:p>
            <a:r>
              <a:rPr lang="en-US" b="0" i="1" u="none" baseline="0" dirty="0"/>
              <a:t>FPG Articles:  N/A</a:t>
            </a:r>
          </a:p>
          <a:p>
            <a:endParaRPr lang="en-US" b="0" i="1" u="none" baseline="0" dirty="0"/>
          </a:p>
          <a:p>
            <a:r>
              <a:rPr lang="en-US" b="0" i="0" u="sng" baseline="0" dirty="0"/>
              <a:t>Instructor Notes:</a:t>
            </a:r>
          </a:p>
          <a:p>
            <a:endParaRPr lang="en-US" dirty="0"/>
          </a:p>
          <a:p>
            <a:pPr marL="171450" indent="-171450">
              <a:buFont typeface="Arial" panose="020B0604020202020204" pitchFamily="34" charset="0"/>
              <a:buChar char="•"/>
            </a:pPr>
            <a:r>
              <a:rPr lang="en-US" dirty="0"/>
              <a:t>The bonded officer of an Indian reservation, if applicable,</a:t>
            </a:r>
          </a:p>
          <a:p>
            <a:pPr marL="171450" indent="-171450">
              <a:buFont typeface="Arial" panose="020B0604020202020204" pitchFamily="34" charset="0"/>
              <a:buChar char="•"/>
            </a:pPr>
            <a:r>
              <a:rPr lang="en-US" dirty="0"/>
              <a:t>An individual or entity who has been appointed by a court with jurisdiction to handle the beneficiary’s affairs,</a:t>
            </a:r>
          </a:p>
          <a:p>
            <a:pPr marL="171450" indent="-171450">
              <a:buFont typeface="Arial" panose="020B0604020202020204" pitchFamily="34" charset="0"/>
              <a:buChar char="•"/>
            </a:pPr>
            <a:r>
              <a:rPr lang="en-US" dirty="0"/>
              <a:t>An individual or entity who is not willing to serve without a fee, or</a:t>
            </a:r>
          </a:p>
          <a:p>
            <a:pPr marL="171450" indent="-171450">
              <a:buFont typeface="Arial" panose="020B0604020202020204" pitchFamily="34" charset="0"/>
              <a:buChar char="•"/>
            </a:pPr>
            <a:r>
              <a:rPr lang="en-US" dirty="0"/>
              <a:t>A temporary fiduciary, if necessary.</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59662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sz="1200" i="1" dirty="0"/>
              <a:t>Determine fiduciary suitability and type</a:t>
            </a:r>
          </a:p>
          <a:p>
            <a:pPr defTabSz="931774">
              <a:defRPr/>
            </a:pPr>
            <a:r>
              <a:rPr lang="en-US" b="0" i="1" u="none" dirty="0"/>
              <a:t>Policy</a:t>
            </a:r>
            <a:r>
              <a:rPr lang="en-US" b="0" i="1" u="none" baseline="0" dirty="0"/>
              <a:t> Reference(s): FPM 2.D.4.c</a:t>
            </a:r>
          </a:p>
          <a:p>
            <a:r>
              <a:rPr lang="en-US" b="0" i="1" u="none" baseline="0" dirty="0"/>
              <a:t>FPG Articles:  N/A</a:t>
            </a:r>
          </a:p>
          <a:p>
            <a:endParaRPr lang="en-US" b="0" u="sng" dirty="0"/>
          </a:p>
          <a:p>
            <a:r>
              <a:rPr lang="en-US" b="0" u="sng" dirty="0"/>
              <a:t>Instructor Notes: </a:t>
            </a:r>
          </a:p>
          <a:p>
            <a:endParaRPr lang="en-US" b="0" u="sng" dirty="0"/>
          </a:p>
          <a:p>
            <a:r>
              <a:rPr lang="en-US" sz="1200" kern="1200" dirty="0">
                <a:solidFill>
                  <a:schemeClr val="tx1"/>
                </a:solidFill>
                <a:effectLst/>
                <a:latin typeface="+mn-lt"/>
                <a:ea typeface="+mn-ea"/>
                <a:cs typeface="+mn-cs"/>
              </a:rPr>
              <a:t>VA policy is to use the least restrictive payment method to meet the beneficiary’s needs and afford adequate protection of VA funds. VA must select the most suitable fiduciary with consideration to the beneficiary’s preference, regardless of any prior designation of a fiduciary.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During an Initial Appointment </a:t>
            </a:r>
            <a:r>
              <a:rPr lang="en-US" sz="1200" kern="1200" baseline="0" dirty="0">
                <a:solidFill>
                  <a:schemeClr val="tx1"/>
                </a:solidFill>
                <a:effectLst/>
                <a:latin typeface="+mn-lt"/>
                <a:ea typeface="+mn-ea"/>
                <a:cs typeface="+mn-cs"/>
              </a:rPr>
              <a:t>(IA) or Successor Initial Appointment (SIA), the FE must assess </a:t>
            </a:r>
            <a:r>
              <a:rPr lang="en-US" sz="1200" kern="1200" dirty="0">
                <a:solidFill>
                  <a:schemeClr val="tx1"/>
                </a:solidFill>
                <a:effectLst/>
                <a:latin typeface="+mn-lt"/>
                <a:ea typeface="+mn-ea"/>
                <a:cs typeface="+mn-cs"/>
              </a:rPr>
              <a:t>the suitability of the proposed fiduciary</a:t>
            </a:r>
            <a:r>
              <a:rPr lang="en-US" sz="1200" kern="1200" baseline="0" dirty="0">
                <a:solidFill>
                  <a:schemeClr val="tx1"/>
                </a:solidFill>
                <a:effectLst/>
                <a:latin typeface="+mn-lt"/>
                <a:ea typeface="+mn-ea"/>
                <a:cs typeface="+mn-cs"/>
              </a:rPr>
              <a:t> and </a:t>
            </a:r>
            <a:r>
              <a:rPr lang="en-US" sz="1200" kern="1200" dirty="0">
                <a:solidFill>
                  <a:schemeClr val="tx1"/>
                </a:solidFill>
                <a:effectLst/>
                <a:latin typeface="+mn-lt"/>
                <a:ea typeface="+mn-ea"/>
                <a:cs typeface="+mn-cs"/>
              </a:rPr>
              <a:t>determine whether the payment type is in the beneficiary’s best interest.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FEs field examination report must contain an assessment and a definitive conclusion of the suitability of the proposed fiduciary, as well as the fiduciary type. </a:t>
            </a:r>
          </a:p>
          <a:p>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Example</a:t>
            </a:r>
            <a:r>
              <a:rPr lang="en-US" sz="1200" u="sng" kern="1200" baseline="0" dirty="0">
                <a:solidFill>
                  <a:schemeClr val="tx1"/>
                </a:solidFill>
                <a:effectLst/>
                <a:latin typeface="+mn-lt"/>
                <a:ea typeface="+mn-ea"/>
                <a:cs typeface="+mn-cs"/>
              </a:rPr>
              <a:t> of thought process during fiduciary appointment:</a:t>
            </a:r>
            <a:r>
              <a:rPr lang="en-US" sz="1200" u="none"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If the beneficiary’s funds under management are expected to exceed $10,000, the FE must give consideration to a fiduciary that is prepared to manage all responsibilities associated with service, to include the ability to:</a:t>
            </a:r>
            <a:endParaRPr lang="en-US" dirty="0">
              <a:effectLst/>
            </a:endParaRP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complete annual accountings,</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protect the beneficiary’s funds, and </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obtain a bond, if necessary. </a:t>
            </a:r>
            <a:endParaRPr lang="en-US" dirty="0">
              <a:effectLst/>
            </a:endParaRPr>
          </a:p>
          <a:p>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u="sng" dirty="0"/>
              <a:t>Discussion Point: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the example we just discussed, would</a:t>
            </a:r>
            <a:r>
              <a:rPr lang="en-US" sz="1200" kern="1200" baseline="0" dirty="0">
                <a:solidFill>
                  <a:schemeClr val="tx1"/>
                </a:solidFill>
                <a:effectLst/>
                <a:latin typeface="+mn-lt"/>
                <a:ea typeface="+mn-ea"/>
                <a:cs typeface="+mn-cs"/>
              </a:rPr>
              <a:t> it be appropriate to appoint a fiduciary who, during the field examination interview, stated they would be unable to obtain a bond due to their personal financial situation?  Why or why not?</a:t>
            </a:r>
          </a:p>
          <a:p>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Answer:   Not Appropriate - the FE should not appoint if proposed fiduciary knows due to the amount of funds under management obtaining a bond is a requirement and does not believe the can obtain said bond. Appointing the proposed fiduciary anyway will most likely result in the fiduciary’s failure to obtain the bond and issuance of a SIA in 60 days.  It would be more appropriate for the FE to:</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explain a bond is required as another layer of protection for the beneficiary,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that their inability to obtain a bond will create the need interview and appoint another fiduciary in 60 days,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that it’s more suitable to find another fiduciary,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thank the initial proposed fiduciary for their time, and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move on to interview the next potentially suitable fiduciary.</a:t>
            </a:r>
          </a:p>
          <a:p>
            <a:endParaRPr lang="en-US" sz="1200" b="0" u="sng" kern="1200" dirty="0">
              <a:solidFill>
                <a:schemeClr val="tx1"/>
              </a:solidFill>
              <a:effectLst/>
              <a:latin typeface="+mn-lt"/>
              <a:ea typeface="+mn-ea"/>
              <a:cs typeface="+mn-cs"/>
            </a:endParaRPr>
          </a:p>
          <a:p>
            <a:endParaRPr lang="en-US" b="0"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24301491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effectLst>
                  <a:outerShdw blurRad="38100" dist="38100" dir="2700000" algn="tl">
                    <a:srgbClr val="000000">
                      <a:alpha val="43137"/>
                    </a:srgbClr>
                  </a:outerShdw>
                </a:effectLst>
              </a:rPr>
              <a:t>Fiduciary Appointment Types</a:t>
            </a:r>
            <a:endParaRPr lang="en-US" dirty="0"/>
          </a:p>
        </p:txBody>
      </p:sp>
      <p:sp>
        <p:nvSpPr>
          <p:cNvPr id="3" name="Subtitle 2"/>
          <p:cNvSpPr>
            <a:spLocks noGrp="1"/>
          </p:cNvSpPr>
          <p:nvPr>
            <p:ph type="subTitle" idx="1"/>
          </p:nvPr>
        </p:nvSpPr>
        <p:spPr/>
        <p:txBody>
          <a:bodyPr/>
          <a:lstStyle/>
          <a:p>
            <a:r>
              <a:rPr lang="en-US" dirty="0"/>
              <a:t>Pension and Fiduciary Service</a:t>
            </a:r>
          </a:p>
          <a:p>
            <a:r>
              <a:rPr lang="en-US"/>
              <a:t>February 2018</a:t>
            </a:r>
            <a:endParaRPr lang="en-US" dirty="0"/>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Supervised Direct Pay</a:t>
            </a:r>
          </a:p>
        </p:txBody>
      </p:sp>
      <p:sp>
        <p:nvSpPr>
          <p:cNvPr id="3" name="Content Placeholder 2"/>
          <p:cNvSpPr>
            <a:spLocks noGrp="1"/>
          </p:cNvSpPr>
          <p:nvPr>
            <p:ph idx="1"/>
          </p:nvPr>
        </p:nvSpPr>
        <p:spPr/>
        <p:txBody>
          <a:bodyPr>
            <a:normAutofit/>
          </a:bodyPr>
          <a:lstStyle/>
          <a:p>
            <a:r>
              <a:rPr lang="en-US" dirty="0"/>
              <a:t>Must be rated unable to manage VA benefits</a:t>
            </a:r>
          </a:p>
          <a:p>
            <a:r>
              <a:rPr lang="en-US" dirty="0"/>
              <a:t>Beneficiary handles benefit payments while awaiting a determination of competency</a:t>
            </a:r>
          </a:p>
          <a:p>
            <a:r>
              <a:rPr lang="en-US" dirty="0"/>
              <a:t>Temporary payment method</a:t>
            </a:r>
          </a:p>
          <a:p>
            <a:r>
              <a:rPr lang="en-US" dirty="0"/>
              <a:t>Provides opportunity to demonstrate capacity to handle the benefits payable</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3904323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SDP - Continued</a:t>
            </a:r>
          </a:p>
        </p:txBody>
      </p:sp>
      <p:sp>
        <p:nvSpPr>
          <p:cNvPr id="3" name="Content Placeholder 2"/>
          <p:cNvSpPr>
            <a:spLocks noGrp="1"/>
          </p:cNvSpPr>
          <p:nvPr>
            <p:ph idx="1"/>
          </p:nvPr>
        </p:nvSpPr>
        <p:spPr/>
        <p:txBody>
          <a:bodyPr>
            <a:normAutofit/>
          </a:bodyPr>
          <a:lstStyle/>
          <a:p>
            <a:r>
              <a:rPr lang="en-US" dirty="0"/>
              <a:t>No properly titled account requirement</a:t>
            </a:r>
          </a:p>
          <a:p>
            <a:r>
              <a:rPr lang="en-US" dirty="0"/>
              <a:t>No criminal background check or credit report inquiry </a:t>
            </a:r>
          </a:p>
          <a:p>
            <a:r>
              <a:rPr lang="en-US" dirty="0"/>
              <a:t>No VA Form 21P-4703, </a:t>
            </a:r>
            <a:r>
              <a:rPr lang="en-US" i="1" dirty="0"/>
              <a:t>Fiduciary Agreement</a:t>
            </a:r>
          </a:p>
          <a:p>
            <a:r>
              <a:rPr lang="en-US" dirty="0"/>
              <a:t>Release all monthly benefits</a:t>
            </a:r>
          </a:p>
          <a:p>
            <a:r>
              <a:rPr lang="en-US" dirty="0"/>
              <a:t>Retroactive benefits withheld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spTree>
    <p:extLst>
      <p:ext uri="{BB962C8B-B14F-4D97-AF65-F5344CB8AC3E}">
        <p14:creationId xmlns:p14="http://schemas.microsoft.com/office/powerpoint/2010/main" val="3902660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SDP Not Appropriate</a:t>
            </a:r>
          </a:p>
        </p:txBody>
      </p:sp>
      <p:sp>
        <p:nvSpPr>
          <p:cNvPr id="3" name="Content Placeholder 2"/>
          <p:cNvSpPr>
            <a:spLocks noGrp="1"/>
          </p:cNvSpPr>
          <p:nvPr>
            <p:ph idx="1"/>
          </p:nvPr>
        </p:nvSpPr>
        <p:spPr/>
        <p:txBody>
          <a:bodyPr>
            <a:normAutofit/>
          </a:bodyPr>
          <a:lstStyle/>
          <a:p>
            <a:r>
              <a:rPr lang="en-US" dirty="0"/>
              <a:t>As a long-term payment method</a:t>
            </a:r>
          </a:p>
          <a:p>
            <a:r>
              <a:rPr lang="en-US" dirty="0"/>
              <a:t>Substantial reserve funds exist</a:t>
            </a:r>
          </a:p>
          <a:p>
            <a:r>
              <a:rPr lang="en-US" dirty="0"/>
              <a:t>Under court guardianship or Uniform Veterans Guardianship Act guardianship </a:t>
            </a:r>
          </a:p>
          <a:p>
            <a:r>
              <a:rPr lang="en-US" dirty="0"/>
              <a:t>Insurance beneficiary can only handle a portion of benefits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1728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t>SDP Not Appropriate - Continued</a:t>
            </a:r>
          </a:p>
        </p:txBody>
      </p:sp>
      <p:sp>
        <p:nvSpPr>
          <p:cNvPr id="3" name="Content Placeholder 2"/>
          <p:cNvSpPr>
            <a:spLocks noGrp="1"/>
          </p:cNvSpPr>
          <p:nvPr>
            <p:ph idx="1"/>
          </p:nvPr>
        </p:nvSpPr>
        <p:spPr/>
        <p:txBody>
          <a:bodyPr/>
          <a:lstStyle/>
          <a:p>
            <a:r>
              <a:rPr lang="en-US" dirty="0"/>
              <a:t>Documented conditions likely to deteriorate rapidly</a:t>
            </a:r>
          </a:p>
          <a:p>
            <a:r>
              <a:rPr lang="en-US" dirty="0"/>
              <a:t>Satisfy the requirements of clinical mental health treatment</a:t>
            </a:r>
          </a:p>
          <a:p>
            <a:r>
              <a:rPr lang="en-US" dirty="0"/>
              <a:t>Boost the self-esteem of the beneficiary</a:t>
            </a:r>
          </a:p>
          <a:p>
            <a:r>
              <a:rPr lang="en-US" dirty="0"/>
              <a:t>Resolve other personal issues</a:t>
            </a:r>
          </a:p>
          <a:p>
            <a:r>
              <a:rPr lang="en-US" dirty="0"/>
              <a:t>Extended hospitalization or indefinite stay</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2133742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Spouse Fiduciary</a:t>
            </a:r>
          </a:p>
        </p:txBody>
      </p:sp>
      <p:sp>
        <p:nvSpPr>
          <p:cNvPr id="3" name="Content Placeholder 2"/>
          <p:cNvSpPr>
            <a:spLocks noGrp="1"/>
          </p:cNvSpPr>
          <p:nvPr>
            <p:ph idx="1"/>
          </p:nvPr>
        </p:nvSpPr>
        <p:spPr/>
        <p:txBody>
          <a:bodyPr>
            <a:normAutofit fontScale="85000" lnSpcReduction="10000"/>
          </a:bodyPr>
          <a:lstStyle/>
          <a:p>
            <a:r>
              <a:rPr lang="en-US" dirty="0"/>
              <a:t>Veteran must be incapable of managing VA benefit payment with or without supervision, determination by VA or judicial documents</a:t>
            </a:r>
          </a:p>
          <a:p>
            <a:r>
              <a:rPr lang="en-US" dirty="0"/>
              <a:t>Spouse must  </a:t>
            </a:r>
          </a:p>
          <a:p>
            <a:pPr lvl="1"/>
            <a:r>
              <a:rPr lang="en-US" dirty="0"/>
              <a:t>Be recognized as a dependent by VA</a:t>
            </a:r>
          </a:p>
          <a:p>
            <a:pPr lvl="1"/>
            <a:r>
              <a:rPr lang="en-US" dirty="0"/>
              <a:t>Be capable and willing to serve as fiduciary</a:t>
            </a:r>
          </a:p>
          <a:p>
            <a:pPr lvl="1"/>
            <a:r>
              <a:rPr lang="en-US" dirty="0"/>
              <a:t>Agree to use VA benefit for Veteran and VA recognized dependents only</a:t>
            </a:r>
          </a:p>
          <a:p>
            <a:pPr lvl="1"/>
            <a:r>
              <a:rPr lang="en-US" dirty="0"/>
              <a:t>Agree to face-to-face meeting with field examiner</a:t>
            </a:r>
          </a:p>
          <a:p>
            <a:pPr lvl="1"/>
            <a:r>
              <a:rPr lang="en-US" dirty="0"/>
              <a:t>Agree to execute VA Form 21P-4703, </a:t>
            </a:r>
            <a:r>
              <a:rPr lang="en-US" i="1" dirty="0"/>
              <a:t>Fiduciary Agreement</a:t>
            </a:r>
          </a:p>
          <a:p>
            <a:pPr lvl="1"/>
            <a:r>
              <a:rPr lang="en-US" dirty="0"/>
              <a:t>Be willing to provide character reference information</a:t>
            </a:r>
          </a:p>
          <a:p>
            <a:pPr lvl="1"/>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dirty="0"/>
          </a:p>
        </p:txBody>
      </p:sp>
    </p:spTree>
    <p:extLst>
      <p:ext uri="{BB962C8B-B14F-4D97-AF65-F5344CB8AC3E}">
        <p14:creationId xmlns:p14="http://schemas.microsoft.com/office/powerpoint/2010/main" val="1216568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Spouse Fiduciary Exemptions</a:t>
            </a:r>
          </a:p>
        </p:txBody>
      </p:sp>
      <p:sp>
        <p:nvSpPr>
          <p:cNvPr id="3" name="Content Placeholder 2"/>
          <p:cNvSpPr>
            <a:spLocks noGrp="1"/>
          </p:cNvSpPr>
          <p:nvPr>
            <p:ph idx="1"/>
          </p:nvPr>
        </p:nvSpPr>
        <p:spPr/>
        <p:txBody>
          <a:bodyPr>
            <a:normAutofit/>
          </a:bodyPr>
          <a:lstStyle/>
          <a:p>
            <a:r>
              <a:rPr lang="en-US" dirty="0"/>
              <a:t>Criminal background check</a:t>
            </a:r>
          </a:p>
          <a:p>
            <a:r>
              <a:rPr lang="en-US" dirty="0"/>
              <a:t>Credit history inquiry</a:t>
            </a:r>
          </a:p>
          <a:p>
            <a:r>
              <a:rPr lang="en-US" dirty="0"/>
              <a:t>Character reference contact information</a:t>
            </a:r>
          </a:p>
          <a:p>
            <a:r>
              <a:rPr lang="en-US" dirty="0"/>
              <a:t>Accounting </a:t>
            </a:r>
          </a:p>
          <a:p>
            <a:r>
              <a:rPr lang="en-US" dirty="0"/>
              <a:t>Surety bond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dirty="0"/>
          </a:p>
        </p:txBody>
      </p:sp>
    </p:spTree>
    <p:extLst>
      <p:ext uri="{BB962C8B-B14F-4D97-AF65-F5344CB8AC3E}">
        <p14:creationId xmlns:p14="http://schemas.microsoft.com/office/powerpoint/2010/main" val="2166174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VA-appointed Fiduciary</a:t>
            </a:r>
          </a:p>
        </p:txBody>
      </p:sp>
      <p:sp>
        <p:nvSpPr>
          <p:cNvPr id="3" name="Content Placeholder 2"/>
          <p:cNvSpPr>
            <a:spLocks noGrp="1"/>
          </p:cNvSpPr>
          <p:nvPr>
            <p:ph idx="1"/>
          </p:nvPr>
        </p:nvSpPr>
        <p:spPr/>
        <p:txBody>
          <a:bodyPr>
            <a:normAutofit fontScale="92500" lnSpcReduction="20000"/>
          </a:bodyPr>
          <a:lstStyle/>
          <a:p>
            <a:r>
              <a:rPr lang="en-US" dirty="0"/>
              <a:t>Beneficiary is incapable of handling VA benefits without supervision</a:t>
            </a:r>
          </a:p>
          <a:p>
            <a:r>
              <a:rPr lang="en-US" dirty="0"/>
              <a:t>The Veteran, if married, has expressed a preference of fiduciary who is someone other than his/her spouse</a:t>
            </a:r>
          </a:p>
          <a:p>
            <a:r>
              <a:rPr lang="en-US" dirty="0"/>
              <a:t>Agrees to face-to-face meeting with FE</a:t>
            </a:r>
          </a:p>
          <a:p>
            <a:r>
              <a:rPr lang="en-US" dirty="0"/>
              <a:t>Credit report inquiry within 30 days of appointment, if applicable</a:t>
            </a:r>
          </a:p>
          <a:p>
            <a:r>
              <a:rPr lang="en-US" dirty="0"/>
              <a:t>Criminal background check within one year prior to appointment, if applicable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16</a:t>
            </a:fld>
            <a:endParaRPr lang="en-US" dirty="0"/>
          </a:p>
        </p:txBody>
      </p:sp>
    </p:spTree>
    <p:extLst>
      <p:ext uri="{BB962C8B-B14F-4D97-AF65-F5344CB8AC3E}">
        <p14:creationId xmlns:p14="http://schemas.microsoft.com/office/powerpoint/2010/main" val="2680172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a:t>VA-appointed Fiduciary - Continued</a:t>
            </a:r>
          </a:p>
        </p:txBody>
      </p:sp>
      <p:sp>
        <p:nvSpPr>
          <p:cNvPr id="3" name="Content Placeholder 2"/>
          <p:cNvSpPr>
            <a:spLocks noGrp="1"/>
          </p:cNvSpPr>
          <p:nvPr>
            <p:ph idx="1"/>
          </p:nvPr>
        </p:nvSpPr>
        <p:spPr/>
        <p:txBody>
          <a:bodyPr>
            <a:normAutofit fontScale="92500" lnSpcReduction="10000"/>
          </a:bodyPr>
          <a:lstStyle/>
          <a:p>
            <a:r>
              <a:rPr lang="en-US" dirty="0"/>
              <a:t>Capable of obtaining appropriate funds under management protection</a:t>
            </a:r>
          </a:p>
          <a:p>
            <a:r>
              <a:rPr lang="en-US" dirty="0"/>
              <a:t>Suitable candidate for position</a:t>
            </a:r>
          </a:p>
          <a:p>
            <a:r>
              <a:rPr lang="en-US" dirty="0"/>
              <a:t>Agrees to fiduciary role and responsibilities</a:t>
            </a:r>
          </a:p>
          <a:p>
            <a:r>
              <a:rPr lang="en-US" dirty="0"/>
              <a:t>Agrees to execute VA Form 21P-4703</a:t>
            </a:r>
          </a:p>
          <a:p>
            <a:r>
              <a:rPr lang="en-US" dirty="0"/>
              <a:t>Agrees to provide character witness contact information</a:t>
            </a:r>
          </a:p>
          <a:p>
            <a:r>
              <a:rPr lang="en-US" dirty="0"/>
              <a:t>Differences in appointment of an individual or entity/corporation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17</a:t>
            </a:fld>
            <a:endParaRPr lang="en-US" dirty="0"/>
          </a:p>
        </p:txBody>
      </p:sp>
    </p:spTree>
    <p:extLst>
      <p:ext uri="{BB962C8B-B14F-4D97-AF65-F5344CB8AC3E}">
        <p14:creationId xmlns:p14="http://schemas.microsoft.com/office/powerpoint/2010/main" val="3691613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Temporary Fiduciary</a:t>
            </a:r>
          </a:p>
        </p:txBody>
      </p:sp>
      <p:sp>
        <p:nvSpPr>
          <p:cNvPr id="3" name="Content Placeholder 2"/>
          <p:cNvSpPr>
            <a:spLocks noGrp="1"/>
          </p:cNvSpPr>
          <p:nvPr>
            <p:ph idx="1"/>
          </p:nvPr>
        </p:nvSpPr>
        <p:spPr/>
        <p:txBody>
          <a:bodyPr>
            <a:normAutofit fontScale="92500" lnSpcReduction="10000"/>
          </a:bodyPr>
          <a:lstStyle/>
          <a:p>
            <a:r>
              <a:rPr lang="en-US" dirty="0"/>
              <a:t>Under VA-appointed fiduciary type</a:t>
            </a:r>
          </a:p>
          <a:p>
            <a:r>
              <a:rPr lang="en-US" dirty="0"/>
              <a:t>Emergency situations only</a:t>
            </a:r>
          </a:p>
          <a:p>
            <a:r>
              <a:rPr lang="en-US" dirty="0"/>
              <a:t>Must be satisfactorily serving for at least one VA beneficiary already</a:t>
            </a:r>
          </a:p>
          <a:p>
            <a:r>
              <a:rPr lang="en-US" dirty="0"/>
              <a:t>Will not receive fee for fiduciary services</a:t>
            </a:r>
          </a:p>
          <a:p>
            <a:r>
              <a:rPr lang="en-US" dirty="0"/>
              <a:t>Withhold retroactive benefits</a:t>
            </a:r>
          </a:p>
          <a:p>
            <a:r>
              <a:rPr lang="en-US" dirty="0"/>
              <a:t>Must complete accounting for temporary appointment period</a:t>
            </a:r>
          </a:p>
          <a:p>
            <a:r>
              <a:rPr lang="en-US" dirty="0"/>
              <a:t>Can not serve longer the 120 days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18</a:t>
            </a:fld>
            <a:endParaRPr lang="en-US" dirty="0"/>
          </a:p>
        </p:txBody>
      </p:sp>
    </p:spTree>
    <p:extLst>
      <p:ext uri="{BB962C8B-B14F-4D97-AF65-F5344CB8AC3E}">
        <p14:creationId xmlns:p14="http://schemas.microsoft.com/office/powerpoint/2010/main" val="3428586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Court-appointed Fiduciary </a:t>
            </a:r>
            <a:br>
              <a:rPr lang="en-US" dirty="0"/>
            </a:br>
            <a:r>
              <a:rPr lang="en-US" dirty="0"/>
              <a:t>(VA recognized)</a:t>
            </a:r>
          </a:p>
        </p:txBody>
      </p:sp>
      <p:sp>
        <p:nvSpPr>
          <p:cNvPr id="3" name="Content Placeholder 2"/>
          <p:cNvSpPr>
            <a:spLocks noGrp="1"/>
          </p:cNvSpPr>
          <p:nvPr>
            <p:ph idx="1"/>
          </p:nvPr>
        </p:nvSpPr>
        <p:spPr/>
        <p:txBody>
          <a:bodyPr>
            <a:normAutofit/>
          </a:bodyPr>
          <a:lstStyle/>
          <a:p>
            <a:r>
              <a:rPr lang="en-US" dirty="0"/>
              <a:t>Extenuating circumstances only</a:t>
            </a:r>
          </a:p>
          <a:p>
            <a:r>
              <a:rPr lang="en-US" dirty="0"/>
              <a:t>Requires Hub Manager approval in e-Folder</a:t>
            </a:r>
          </a:p>
          <a:p>
            <a:r>
              <a:rPr lang="en-US" dirty="0"/>
              <a:t>Document court information in BFFS FElux reporting tool</a:t>
            </a:r>
          </a:p>
          <a:p>
            <a:r>
              <a:rPr lang="en-US" dirty="0"/>
              <a:t>Obtain certified or original file-stamped court documents for e-Folder</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19</a:t>
            </a:fld>
            <a:endParaRPr lang="en-US" dirty="0"/>
          </a:p>
        </p:txBody>
      </p:sp>
    </p:spTree>
    <p:extLst>
      <p:ext uri="{BB962C8B-B14F-4D97-AF65-F5344CB8AC3E}">
        <p14:creationId xmlns:p14="http://schemas.microsoft.com/office/powerpoint/2010/main" val="913268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219200"/>
            <a:ext cx="8229600" cy="5059363"/>
          </a:xfrm>
        </p:spPr>
        <p:txBody>
          <a:bodyPr>
            <a:noAutofit/>
          </a:bodyPr>
          <a:lstStyle/>
          <a:p>
            <a:r>
              <a:rPr lang="en-US" sz="2800" dirty="0"/>
              <a:t>Understand the fiduciary appointment types available to field examiners</a:t>
            </a:r>
          </a:p>
          <a:p>
            <a:r>
              <a:rPr lang="en-US" sz="2800" dirty="0"/>
              <a:t>Explain the role and order of beneficiary preference in the fiduciary appointment process </a:t>
            </a:r>
          </a:p>
          <a:p>
            <a:r>
              <a:rPr lang="en-US" sz="2800" dirty="0"/>
              <a:t>Determine fiduciary suitability and type</a:t>
            </a:r>
          </a:p>
          <a:p>
            <a:r>
              <a:rPr lang="en-US" sz="2800" dirty="0"/>
              <a:t>Document uniqueness of each fiduciary appointment type</a:t>
            </a:r>
          </a:p>
          <a:p>
            <a:r>
              <a:rPr lang="en-US" sz="2800" dirty="0"/>
              <a:t>Understand the Freeman Decision and beneficiary appeal rights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Appeals of Appointment</a:t>
            </a:r>
          </a:p>
        </p:txBody>
      </p:sp>
      <p:sp>
        <p:nvSpPr>
          <p:cNvPr id="3" name="Content Placeholder 2"/>
          <p:cNvSpPr>
            <a:spLocks noGrp="1"/>
          </p:cNvSpPr>
          <p:nvPr>
            <p:ph idx="1"/>
          </p:nvPr>
        </p:nvSpPr>
        <p:spPr/>
        <p:txBody>
          <a:bodyPr>
            <a:normAutofit/>
          </a:bodyPr>
          <a:lstStyle/>
          <a:p>
            <a:r>
              <a:rPr lang="en-US" dirty="0"/>
              <a:t>Freeman v. Shinseki – April, 26, 2011</a:t>
            </a:r>
          </a:p>
          <a:p>
            <a:r>
              <a:rPr lang="en-US" dirty="0"/>
              <a:t>VA’s selection of fiduciary subject to appeal</a:t>
            </a:r>
          </a:p>
          <a:p>
            <a:r>
              <a:rPr lang="en-US" dirty="0"/>
              <a:t>Beneficiary Notification Letter (previously called the Freeman Letter)</a:t>
            </a:r>
          </a:p>
          <a:p>
            <a:pPr lvl="1"/>
            <a:r>
              <a:rPr lang="en-US" dirty="0"/>
              <a:t>Sent within 5 working days of appointment</a:t>
            </a:r>
          </a:p>
          <a:p>
            <a:pPr lvl="1"/>
            <a:r>
              <a:rPr lang="en-US" dirty="0"/>
              <a:t>Sent to beneficiary and copy to their representative on record</a:t>
            </a:r>
          </a:p>
          <a:p>
            <a:pPr lvl="1"/>
            <a:r>
              <a:rPr lang="en-US" dirty="0"/>
              <a:t>Sent after every IA and SIA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20</a:t>
            </a:fld>
            <a:endParaRPr lang="en-US" dirty="0"/>
          </a:p>
        </p:txBody>
      </p:sp>
    </p:spTree>
    <p:extLst>
      <p:ext uri="{BB962C8B-B14F-4D97-AF65-F5344CB8AC3E}">
        <p14:creationId xmlns:p14="http://schemas.microsoft.com/office/powerpoint/2010/main" val="1940833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fontScale="70000" lnSpcReduction="20000"/>
          </a:bodyPr>
          <a:lstStyle/>
          <a:p>
            <a:r>
              <a:rPr lang="en-US" sz="3200" dirty="0"/>
              <a:t>Fiduciary Appointment Types</a:t>
            </a:r>
          </a:p>
          <a:p>
            <a:r>
              <a:rPr lang="en-US" sz="3200" dirty="0"/>
              <a:t>Beneficiary Preference</a:t>
            </a:r>
          </a:p>
          <a:p>
            <a:r>
              <a:rPr lang="en-US" sz="3200" dirty="0"/>
              <a:t>Order of Preference</a:t>
            </a:r>
          </a:p>
          <a:p>
            <a:r>
              <a:rPr lang="en-US" sz="3200" dirty="0"/>
              <a:t>Fiduciary Suitability and Type</a:t>
            </a:r>
          </a:p>
          <a:p>
            <a:r>
              <a:rPr lang="en-US" sz="3200" dirty="0"/>
              <a:t>Supervised Direct Pay </a:t>
            </a:r>
          </a:p>
          <a:p>
            <a:r>
              <a:rPr lang="en-US" sz="3200" dirty="0"/>
              <a:t>SDP Not Appropriate</a:t>
            </a:r>
          </a:p>
          <a:p>
            <a:r>
              <a:rPr lang="en-US" sz="3200" dirty="0"/>
              <a:t>Spouse Fiduciary </a:t>
            </a:r>
          </a:p>
          <a:p>
            <a:r>
              <a:rPr lang="en-US" sz="3200" dirty="0"/>
              <a:t>Spouse Fiduciary Exemptions</a:t>
            </a:r>
          </a:p>
          <a:p>
            <a:r>
              <a:rPr lang="en-US" sz="3200" dirty="0"/>
              <a:t>VA-appointed Fiduciary</a:t>
            </a:r>
          </a:p>
          <a:p>
            <a:r>
              <a:rPr lang="en-US" sz="3200" dirty="0"/>
              <a:t>Temporary Fiduciary</a:t>
            </a:r>
          </a:p>
          <a:p>
            <a:r>
              <a:rPr lang="en-US" sz="3200" dirty="0"/>
              <a:t>Court-appointed Fiduciary (VA recognized)</a:t>
            </a:r>
          </a:p>
          <a:p>
            <a:r>
              <a:rPr lang="en-US" sz="3200" dirty="0"/>
              <a:t>Appeals of Appointment</a:t>
            </a:r>
            <a:endParaRPr lang="en-US" dirty="0"/>
          </a:p>
          <a:p>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r>
              <a:rPr lang="en-US" i="1" dirty="0"/>
              <a:t>.</a:t>
            </a:r>
            <a:endParaRPr lang="en-US" dirty="0"/>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22</a:t>
            </a:fld>
            <a:endParaRPr lang="en-US" dirty="0"/>
          </a:p>
        </p:txBody>
      </p:sp>
    </p:spTree>
    <p:extLst>
      <p:ext uri="{BB962C8B-B14F-4D97-AF65-F5344CB8AC3E}">
        <p14:creationId xmlns:p14="http://schemas.microsoft.com/office/powerpoint/2010/main" val="168525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457200" y="1265237"/>
            <a:ext cx="8229600" cy="4983163"/>
          </a:xfrm>
        </p:spPr>
        <p:txBody>
          <a:bodyPr>
            <a:noAutofit/>
          </a:bodyPr>
          <a:lstStyle/>
          <a:p>
            <a:r>
              <a:rPr lang="en-US" sz="2800" dirty="0"/>
              <a:t>38 U.S.C. 103(c), </a:t>
            </a:r>
            <a:r>
              <a:rPr lang="en-US" sz="2800" i="1" dirty="0"/>
              <a:t>Special Provisions Relating to Marriages</a:t>
            </a:r>
          </a:p>
          <a:p>
            <a:r>
              <a:rPr lang="en-US" sz="2800" dirty="0"/>
              <a:t>38 U.S.C. 5507 (d), </a:t>
            </a:r>
            <a:r>
              <a:rPr lang="en-US" sz="2800" i="1" dirty="0"/>
              <a:t>Inquiry, Investigations, and Qualifications of Fiduciaries</a:t>
            </a:r>
          </a:p>
          <a:p>
            <a:r>
              <a:rPr lang="en-US" sz="2800" dirty="0"/>
              <a:t>FPM, 2.A.2, </a:t>
            </a:r>
            <a:r>
              <a:rPr lang="en-US" sz="2800" i="1" dirty="0"/>
              <a:t>Common Field Examination Process Definitions</a:t>
            </a:r>
          </a:p>
          <a:p>
            <a:r>
              <a:rPr lang="en-US" sz="2800" dirty="0"/>
              <a:t>FPM, 2.D.4, </a:t>
            </a:r>
            <a:r>
              <a:rPr lang="en-US" sz="2800" i="1" dirty="0"/>
              <a:t>Fiduciary Information for all Initial and Successor Initial Appointment Field Examinations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Continued</a:t>
            </a:r>
          </a:p>
        </p:txBody>
      </p:sp>
      <p:sp>
        <p:nvSpPr>
          <p:cNvPr id="3" name="Content Placeholder 2"/>
          <p:cNvSpPr>
            <a:spLocks noGrp="1"/>
          </p:cNvSpPr>
          <p:nvPr>
            <p:ph idx="1"/>
          </p:nvPr>
        </p:nvSpPr>
        <p:spPr>
          <a:xfrm>
            <a:off x="457200" y="1112837"/>
            <a:ext cx="8229600" cy="4983163"/>
          </a:xfrm>
        </p:spPr>
        <p:txBody>
          <a:bodyPr>
            <a:noAutofit/>
          </a:bodyPr>
          <a:lstStyle/>
          <a:p>
            <a:r>
              <a:rPr lang="en-US" sz="2800" dirty="0"/>
              <a:t>FPM, 2.G.5, </a:t>
            </a:r>
            <a:r>
              <a:rPr lang="en-US" sz="2800" i="1" dirty="0"/>
              <a:t>Requirements for Conducting and Reporting Streamlined Field Examination of Adults and Minors (Supervising Beneficiaries by Telephone or Written Correspondence) </a:t>
            </a:r>
          </a:p>
          <a:p>
            <a:r>
              <a:rPr lang="en-US" sz="2800" dirty="0"/>
              <a:t>FPM, 2.I.2, </a:t>
            </a:r>
            <a:r>
              <a:rPr lang="en-US" sz="2800" i="1" dirty="0"/>
              <a:t>Field Examination Forms and Supporting Evidence</a:t>
            </a:r>
          </a:p>
          <a:p>
            <a:r>
              <a:rPr lang="en-US" sz="2800" dirty="0"/>
              <a:t>Fast Letter 11-37, </a:t>
            </a:r>
            <a:r>
              <a:rPr lang="en-US" sz="2800" i="1" dirty="0"/>
              <a:t>Procedures and Required Documentation for Fiduciary Selection Decisions, Notices of Disagreement Received Regarding Fiduciary Selection, and Fiduciary Notice of Disagreement Tracking Requirements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315933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Fiduciary Appointment Types</a:t>
            </a:r>
          </a:p>
        </p:txBody>
      </p:sp>
      <p:sp>
        <p:nvSpPr>
          <p:cNvPr id="3" name="Content Placeholder 2"/>
          <p:cNvSpPr>
            <a:spLocks noGrp="1"/>
          </p:cNvSpPr>
          <p:nvPr>
            <p:ph idx="1"/>
          </p:nvPr>
        </p:nvSpPr>
        <p:spPr/>
        <p:txBody>
          <a:bodyPr>
            <a:normAutofit/>
          </a:bodyPr>
          <a:lstStyle/>
          <a:p>
            <a:r>
              <a:rPr lang="en-US" dirty="0"/>
              <a:t>Supervised Direct Pay (SDP)</a:t>
            </a:r>
          </a:p>
          <a:p>
            <a:r>
              <a:rPr lang="en-US" dirty="0"/>
              <a:t>Spouse fiduciary</a:t>
            </a:r>
          </a:p>
          <a:p>
            <a:r>
              <a:rPr lang="en-US" dirty="0"/>
              <a:t>VA-appointed fiduciary</a:t>
            </a:r>
          </a:p>
          <a:p>
            <a:r>
              <a:rPr lang="en-US" dirty="0"/>
              <a:t>Court-appointed fiduciary (VA recognized)</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1214339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Beneficiary Preference</a:t>
            </a:r>
          </a:p>
        </p:txBody>
      </p:sp>
      <p:sp>
        <p:nvSpPr>
          <p:cNvPr id="3" name="Content Placeholder 2"/>
          <p:cNvSpPr>
            <a:spLocks noGrp="1"/>
          </p:cNvSpPr>
          <p:nvPr>
            <p:ph idx="1"/>
          </p:nvPr>
        </p:nvSpPr>
        <p:spPr/>
        <p:txBody>
          <a:bodyPr>
            <a:normAutofit fontScale="92500" lnSpcReduction="20000"/>
          </a:bodyPr>
          <a:lstStyle/>
          <a:p>
            <a:pPr lvl="0"/>
            <a:r>
              <a:rPr lang="en-US" dirty="0"/>
              <a:t>Beneficiary's desire for specific individual to be appointed as their fiduciary</a:t>
            </a:r>
          </a:p>
          <a:p>
            <a:r>
              <a:rPr lang="en-US" dirty="0"/>
              <a:t>Beneficiary must have opportunity to state beneficiary preference</a:t>
            </a:r>
          </a:p>
          <a:p>
            <a:r>
              <a:rPr lang="en-US" dirty="0"/>
              <a:t>Court appointed guardian of person must state preference if guardianship exists</a:t>
            </a:r>
          </a:p>
          <a:p>
            <a:r>
              <a:rPr lang="en-US" dirty="0"/>
              <a:t>Preferred fiduciary must:</a:t>
            </a:r>
          </a:p>
          <a:p>
            <a:pPr lvl="1"/>
            <a:r>
              <a:rPr lang="en-US" dirty="0"/>
              <a:t>meet qualifications,</a:t>
            </a:r>
          </a:p>
          <a:p>
            <a:pPr lvl="1"/>
            <a:r>
              <a:rPr lang="en-US" dirty="0"/>
              <a:t>be willing to serve, and</a:t>
            </a:r>
          </a:p>
          <a:p>
            <a:pPr lvl="1"/>
            <a:r>
              <a:rPr lang="en-US" dirty="0"/>
              <a:t>serve in the best interest of beneficiary</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1748271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Order of Preference</a:t>
            </a:r>
          </a:p>
        </p:txBody>
      </p:sp>
      <p:sp>
        <p:nvSpPr>
          <p:cNvPr id="3" name="Content Placeholder 2"/>
          <p:cNvSpPr>
            <a:spLocks noGrp="1"/>
          </p:cNvSpPr>
          <p:nvPr>
            <p:ph idx="1"/>
          </p:nvPr>
        </p:nvSpPr>
        <p:spPr/>
        <p:txBody>
          <a:bodyPr>
            <a:normAutofit fontScale="92500" lnSpcReduction="20000"/>
          </a:bodyPr>
          <a:lstStyle/>
          <a:p>
            <a:r>
              <a:rPr lang="en-US" dirty="0"/>
              <a:t>The beneficiary's spouse,</a:t>
            </a:r>
          </a:p>
          <a:p>
            <a:r>
              <a:rPr lang="en-US" dirty="0"/>
              <a:t>A relative who has care/custody of the beneficiary or his/her funds;</a:t>
            </a:r>
          </a:p>
          <a:p>
            <a:r>
              <a:rPr lang="en-US" dirty="0"/>
              <a:t>Any other relative of the beneficiary, </a:t>
            </a:r>
          </a:p>
          <a:p>
            <a:r>
              <a:rPr lang="en-US" dirty="0"/>
              <a:t>Any friend, acquaintance, or other person who is willing to serve as fiduciary for the beneficiary without a fee,</a:t>
            </a:r>
          </a:p>
          <a:p>
            <a:r>
              <a:rPr lang="en-US" dirty="0"/>
              <a:t>The chief officer of a public or private institution in which the beneficiary receives care or which has custody of the beneficiary,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1429454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t>Order of Preference - Continued</a:t>
            </a:r>
          </a:p>
        </p:txBody>
      </p:sp>
      <p:sp>
        <p:nvSpPr>
          <p:cNvPr id="3" name="Content Placeholder 2"/>
          <p:cNvSpPr>
            <a:spLocks noGrp="1"/>
          </p:cNvSpPr>
          <p:nvPr>
            <p:ph idx="1"/>
          </p:nvPr>
        </p:nvSpPr>
        <p:spPr/>
        <p:txBody>
          <a:bodyPr/>
          <a:lstStyle/>
          <a:p>
            <a:r>
              <a:rPr lang="en-US" dirty="0"/>
              <a:t>The bonded officer of an Indian reservation, if applicable,</a:t>
            </a:r>
          </a:p>
          <a:p>
            <a:r>
              <a:rPr lang="en-US" dirty="0"/>
              <a:t>An individual or entity who has been appointed by a court with jurisdiction to handle the beneficiary’s affairs,</a:t>
            </a:r>
          </a:p>
          <a:p>
            <a:r>
              <a:rPr lang="en-US" dirty="0"/>
              <a:t>An individual or entity who is not willing to serve without a fee, or</a:t>
            </a:r>
          </a:p>
          <a:p>
            <a:r>
              <a:rPr lang="en-US" dirty="0"/>
              <a:t>A temporary fiduciary, if necessary.</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1468426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Fiduciary Suitability and Type</a:t>
            </a:r>
          </a:p>
        </p:txBody>
      </p:sp>
      <p:sp>
        <p:nvSpPr>
          <p:cNvPr id="3" name="Content Placeholder 2"/>
          <p:cNvSpPr>
            <a:spLocks noGrp="1"/>
          </p:cNvSpPr>
          <p:nvPr>
            <p:ph idx="1"/>
          </p:nvPr>
        </p:nvSpPr>
        <p:spPr/>
        <p:txBody>
          <a:bodyPr>
            <a:normAutofit/>
          </a:bodyPr>
          <a:lstStyle/>
          <a:p>
            <a:pPr lvl="0"/>
            <a:r>
              <a:rPr lang="en-US" dirty="0"/>
              <a:t>Least restrictive payment policy</a:t>
            </a:r>
          </a:p>
          <a:p>
            <a:pPr lvl="0"/>
            <a:r>
              <a:rPr lang="en-US" dirty="0"/>
              <a:t>Assess suitability</a:t>
            </a:r>
          </a:p>
          <a:p>
            <a:pPr lvl="0"/>
            <a:r>
              <a:rPr lang="en-US" dirty="0"/>
              <a:t>Determine if payment type is in beneficiary’s best interest</a:t>
            </a:r>
          </a:p>
          <a:p>
            <a:pPr lvl="0"/>
            <a:r>
              <a:rPr lang="en-US" dirty="0"/>
              <a:t>Give consideration to fiduciary prepared to manage duties associated with service</a:t>
            </a:r>
          </a:p>
          <a:p>
            <a:pPr lvl="0"/>
            <a:r>
              <a:rPr lang="en-US" dirty="0"/>
              <a:t>Document assessment and definitive conclusion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512809321"/>
      </p:ext>
    </p:extLst>
  </p:cSld>
  <p:clrMapOvr>
    <a:masterClrMapping/>
  </p:clrMapOvr>
</p:sld>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7C6A9B-1218-443D-8FE0-9A96FF36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3.xml><?xml version="1.0" encoding="utf-8"?>
<ds:datastoreItem xmlns:ds="http://schemas.openxmlformats.org/officeDocument/2006/customXml" ds:itemID="{DE4A68EB-98E3-4D47-A734-4B001A006FEE}">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PFS Template</Template>
  <TotalTime>4817</TotalTime>
  <Words>4096</Words>
  <Application>Microsoft Office PowerPoint</Application>
  <PresentationFormat>On-screen Show (4:3)</PresentationFormat>
  <Paragraphs>474</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Century Schoolbook</vt:lpstr>
      <vt:lpstr>PFS Template</vt:lpstr>
      <vt:lpstr>Fiduciary Appointment Types</vt:lpstr>
      <vt:lpstr>Objectives</vt:lpstr>
      <vt:lpstr>References</vt:lpstr>
      <vt:lpstr>References - Continued</vt:lpstr>
      <vt:lpstr>Fiduciary Appointment Types</vt:lpstr>
      <vt:lpstr>Beneficiary Preference</vt:lpstr>
      <vt:lpstr>Order of Preference</vt:lpstr>
      <vt:lpstr>Order of Preference - Continued</vt:lpstr>
      <vt:lpstr>Fiduciary Suitability and Type</vt:lpstr>
      <vt:lpstr>Supervised Direct Pay</vt:lpstr>
      <vt:lpstr>SDP - Continued</vt:lpstr>
      <vt:lpstr>SDP Not Appropriate</vt:lpstr>
      <vt:lpstr>SDP Not Appropriate - Continued</vt:lpstr>
      <vt:lpstr>Spouse Fiduciary</vt:lpstr>
      <vt:lpstr>Spouse Fiduciary Exemptions</vt:lpstr>
      <vt:lpstr>VA-appointed Fiduciary</vt:lpstr>
      <vt:lpstr>VA-appointed Fiduciary - Continued</vt:lpstr>
      <vt:lpstr>Temporary Fiduciary</vt:lpstr>
      <vt:lpstr>Court-appointed Fiduciary  (VA recognized)</vt:lpstr>
      <vt:lpstr>Appeals of Appointment</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Fiduciary Appointment Types PowerPoint Presentation</dc:title>
  <dc:subject>FE, FSR, LIE</dc:subject>
  <dc:creator>Department of Veterans Affairs, Veterans Benefits Administration, Fiduciary Service, STAF</dc:creator>
  <dc:description>This course introduces fiduciary personnel to the various types of fiduciary appointments, beneficiary preference of fiduciary appointment, fiduciary suitability and type, and beneficiary appeal rights for fiduciary appointment.</dc:description>
  <cp:lastModifiedBy>Kathy Poole</cp:lastModifiedBy>
  <cp:revision>222</cp:revision>
  <cp:lastPrinted>2017-11-21T21:32:45Z</cp:lastPrinted>
  <dcterms:created xsi:type="dcterms:W3CDTF">2016-10-13T19:12:55Z</dcterms:created>
  <dcterms:modified xsi:type="dcterms:W3CDTF">2018-02-12T21:37:08Z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