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7"/>
  </p:notesMasterIdLst>
  <p:sldIdLst>
    <p:sldId id="256" r:id="rId5"/>
    <p:sldId id="317" r:id="rId6"/>
    <p:sldId id="318" r:id="rId7"/>
    <p:sldId id="333" r:id="rId8"/>
    <p:sldId id="342" r:id="rId9"/>
    <p:sldId id="321" r:id="rId10"/>
    <p:sldId id="330" r:id="rId11"/>
    <p:sldId id="336" r:id="rId12"/>
    <p:sldId id="340" r:id="rId13"/>
    <p:sldId id="341" r:id="rId14"/>
    <p:sldId id="314" r:id="rId15"/>
    <p:sldId id="343"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607" autoAdjust="0"/>
    <p:restoredTop sz="54558" autoAdjust="0"/>
  </p:normalViewPr>
  <p:slideViewPr>
    <p:cSldViewPr>
      <p:cViewPr varScale="1">
        <p:scale>
          <a:sx n="57" d="100"/>
          <a:sy n="57" d="100"/>
        </p:scale>
        <p:origin x="192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6/30/2022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0" u="sng" kern="1200" dirty="0">
                <a:solidFill>
                  <a:schemeClr val="tx1"/>
                </a:solidFill>
                <a:effectLst/>
                <a:latin typeface="+mn-lt"/>
                <a:ea typeface="+mn-ea"/>
                <a:cs typeface="+mn-cs"/>
              </a:rPr>
              <a:t>Course Description: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purpose of this lesson is to provide learners with an interactive question and answer sessio</a:t>
            </a:r>
            <a:r>
              <a:rPr lang="en-US" sz="1200" kern="1200" baseline="0" dirty="0">
                <a:solidFill>
                  <a:schemeClr val="tx1"/>
                </a:solidFill>
                <a:effectLst/>
                <a:latin typeface="+mn-lt"/>
                <a:ea typeface="+mn-ea"/>
                <a:cs typeface="+mn-cs"/>
              </a:rPr>
              <a:t>n involving experienced field examiners (FEs) and the experiences they have had throughout their FE career.  Discussion will concentrate on FE safety while conducting field work and provide scenarios to highlight the importance of customer service, communication skills, proper preparation, and situational awareness.  Each of the slides are to be used as speaking points and as prompts to promote conversation detailing a potentially volatile situation, action taken by the FE, and the outcome.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NOTE:  </a:t>
            </a:r>
            <a:r>
              <a:rPr lang="en-US" sz="1200" kern="1200" baseline="0" dirty="0">
                <a:solidFill>
                  <a:schemeClr val="tx1"/>
                </a:solidFill>
                <a:effectLst/>
                <a:latin typeface="+mn-lt"/>
                <a:ea typeface="+mn-ea"/>
                <a:cs typeface="+mn-cs"/>
              </a:rPr>
              <a:t>Information contained in this presentation is NOT dictated by the manual, unless noted otherwise.</a:t>
            </a:r>
            <a:br>
              <a:rPr lang="en-US" sz="120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Discuss personal safety strategies</a:t>
            </a:r>
            <a:endParaRPr lang="en-US" b="0" i="1" u="none" dirty="0"/>
          </a:p>
          <a:p>
            <a:r>
              <a:rPr lang="en-US" b="0" i="1" u="none" dirty="0"/>
              <a:t>Policy</a:t>
            </a:r>
            <a:r>
              <a:rPr lang="en-US" b="0" i="1" u="none" baseline="0" dirty="0"/>
              <a:t> Reference(s): N/A</a:t>
            </a:r>
          </a:p>
          <a:p>
            <a:endParaRPr lang="en-US" b="0" i="1" u="none" dirty="0"/>
          </a:p>
          <a:p>
            <a:r>
              <a:rPr lang="en-US" u="sng" dirty="0"/>
              <a:t>Instructor Notes:</a:t>
            </a:r>
          </a:p>
          <a:p>
            <a:endParaRPr lang="en-US" dirty="0"/>
          </a:p>
          <a:p>
            <a:r>
              <a:rPr lang="en-US" dirty="0"/>
              <a:t>Continuing with the minimum actions you should be completing at each field examination …</a:t>
            </a:r>
          </a:p>
          <a:p>
            <a:endParaRPr lang="en-US" dirty="0"/>
          </a:p>
          <a:p>
            <a:pPr marL="0" indent="0">
              <a:buFont typeface="Arial" panose="020B0604020202020204" pitchFamily="34" charset="0"/>
              <a:buNone/>
            </a:pPr>
            <a:r>
              <a:rPr lang="en-US" b="1" dirty="0"/>
              <a:t>Survey interior of interview site</a:t>
            </a:r>
            <a:endParaRPr lang="en-US" dirty="0"/>
          </a:p>
          <a:p>
            <a:pPr marL="171450" lvl="0" indent="-171450">
              <a:buFont typeface="Arial" panose="020B0604020202020204" pitchFamily="34" charset="0"/>
              <a:buChar char="•"/>
            </a:pPr>
            <a:r>
              <a:rPr lang="en-US" baseline="0" dirty="0"/>
              <a:t>Make note of animals</a:t>
            </a:r>
          </a:p>
          <a:p>
            <a:pPr marL="914400" lvl="2" indent="0">
              <a:buFont typeface="Arial" panose="020B0604020202020204" pitchFamily="34" charset="0"/>
              <a:buNone/>
            </a:pPr>
            <a:r>
              <a:rPr lang="en-US" u="sng" baseline="0" dirty="0"/>
              <a:t>Example:</a:t>
            </a:r>
            <a:r>
              <a:rPr lang="en-US" baseline="0" dirty="0"/>
              <a:t> If you feel threatened by an animal during a field examination, it is okay for you to</a:t>
            </a:r>
            <a:r>
              <a:rPr lang="en-US" i="1" baseline="0" dirty="0"/>
              <a:t> respectfully </a:t>
            </a:r>
            <a:r>
              <a:rPr lang="en-US" baseline="0" dirty="0"/>
              <a:t>request the animal be contained elsewhere for the duration of the interview</a:t>
            </a:r>
          </a:p>
          <a:p>
            <a:pPr marL="171450" lvl="0" indent="-171450">
              <a:buFont typeface="Arial" panose="020B0604020202020204" pitchFamily="34" charset="0"/>
              <a:buChar char="•"/>
            </a:pPr>
            <a:r>
              <a:rPr lang="en-US" baseline="0" dirty="0"/>
              <a:t>Identify exits</a:t>
            </a:r>
          </a:p>
          <a:p>
            <a:pPr marL="9144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u="sng" baseline="0" dirty="0"/>
              <a:t>Example: </a:t>
            </a:r>
            <a:r>
              <a:rPr lang="en-US" baseline="0" dirty="0"/>
              <a:t>Scan the interview site and </a:t>
            </a:r>
            <a:r>
              <a:rPr lang="en-US" dirty="0"/>
              <a:t>make</a:t>
            </a:r>
            <a:r>
              <a:rPr lang="en-US" baseline="0" dirty="0"/>
              <a:t> mental note of all available exits; position yourself with nothing between you and an exit, if possible – </a:t>
            </a:r>
            <a:r>
              <a:rPr lang="en-US" i="1" baseline="0" dirty="0"/>
              <a:t>tactfully</a:t>
            </a:r>
            <a:r>
              <a:rPr lang="en-US" baseline="0" dirty="0"/>
              <a:t> decline to take a seat that positions the beneficiary or fiduciary between you and an exit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Inquire about others present or expected visitors </a:t>
            </a:r>
          </a:p>
          <a:p>
            <a:pPr marL="9144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u="sng" dirty="0"/>
              <a:t>Example: </a:t>
            </a:r>
            <a:r>
              <a:rPr lang="en-US" dirty="0"/>
              <a:t>You are at a distinct disadvantage when conducting a field examination because you are not familiar with the environment and the beneficiary and/or fiduciary is.  Ask the beneficiary if others are currently in the residence</a:t>
            </a:r>
            <a:r>
              <a:rPr lang="en-US" baseline="0" dirty="0"/>
              <a:t> and</a:t>
            </a:r>
            <a:r>
              <a:rPr lang="en-US" dirty="0"/>
              <a:t> their location within the residence, or if others are expected to</a:t>
            </a:r>
            <a:r>
              <a:rPr lang="en-US" baseline="0" dirty="0"/>
              <a:t> arrive during the interview</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 not use computer if it feels unsafe to do so</a:t>
            </a:r>
          </a:p>
          <a:p>
            <a:pPr marL="0" indent="0">
              <a:buFont typeface="Arial" panose="020B0604020202020204" pitchFamily="34" charset="0"/>
              <a:buNone/>
            </a:pPr>
            <a:r>
              <a:rPr lang="en-US" u="none" dirty="0"/>
              <a:t>	</a:t>
            </a:r>
            <a:r>
              <a:rPr lang="en-US" u="sng" dirty="0"/>
              <a:t>Example:</a:t>
            </a:r>
            <a:r>
              <a:rPr lang="en-US" u="none" dirty="0"/>
              <a:t> </a:t>
            </a:r>
            <a:r>
              <a:rPr lang="en-US" dirty="0"/>
              <a:t>If you feel unsafe utilizing your computer, do not use it; take notes</a:t>
            </a:r>
            <a:r>
              <a:rPr lang="en-US" baseline="0" dirty="0"/>
              <a:t> on a notepad instead and transfer the information when you return to a safe environment</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Maintain Situational Awareness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Identify potential weapons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u="none" baseline="0" dirty="0"/>
              <a:t>	</a:t>
            </a:r>
            <a:r>
              <a:rPr lang="en-US" u="sng" baseline="0" dirty="0"/>
              <a:t>Example:</a:t>
            </a:r>
            <a:r>
              <a:rPr lang="en-US" u="none" baseline="0" dirty="0"/>
              <a:t> </a:t>
            </a:r>
            <a:r>
              <a:rPr lang="en-US" baseline="0" dirty="0"/>
              <a:t>Almost anything can become a weapon; m</a:t>
            </a:r>
            <a:r>
              <a:rPr lang="en-US" dirty="0"/>
              <a:t>ake a mental note of the</a:t>
            </a:r>
            <a:r>
              <a:rPr lang="en-US" baseline="0" dirty="0"/>
              <a:t> large lamp or vase that could easily be picked up and used as a weapon against you if a physical altercation broke out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Keep vehicle keys accessible</a:t>
            </a:r>
          </a:p>
          <a:p>
            <a:pPr marL="9144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u="sng" baseline="0" dirty="0"/>
              <a:t>Example:</a:t>
            </a:r>
            <a:r>
              <a:rPr lang="en-US" u="none" baseline="0" dirty="0"/>
              <a:t> </a:t>
            </a:r>
            <a:r>
              <a:rPr lang="en-US" dirty="0"/>
              <a:t>Keep government vehicle keys separate</a:t>
            </a:r>
            <a:r>
              <a:rPr lang="en-US" baseline="0" dirty="0"/>
              <a:t> from personal keys. </a:t>
            </a:r>
            <a:r>
              <a:rPr lang="en-US" dirty="0"/>
              <a:t>Do not place keys in jacket pocket and then place jacket on the back of your chair; instead, keep keys on a key bracelet or in front pants pocket for quick access</a:t>
            </a:r>
          </a:p>
          <a:p>
            <a:pPr marL="9144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Continue to scan environment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	</a:t>
            </a:r>
            <a:r>
              <a:rPr lang="en-US" u="sng" dirty="0"/>
              <a:t>Example:</a:t>
            </a:r>
            <a:r>
              <a:rPr lang="en-US" dirty="0"/>
              <a:t> Again, you are at a distinct disadvantage when conducting a field examination because you are not familiar with the environment and the beneficiary and/or fiduciary is.  It is good practice to continue scanning your environment for potential threats or hazards</a:t>
            </a:r>
          </a:p>
          <a:p>
            <a:pPr marL="9144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u="sng"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Trust your intuition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Remove yourself from the situation – Your safety when in the field is the number one priority!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	</a:t>
            </a:r>
            <a:r>
              <a:rPr lang="en-US" u="sng" dirty="0"/>
              <a:t>Example:</a:t>
            </a:r>
            <a:r>
              <a:rPr lang="en-US" u="none" dirty="0"/>
              <a:t> If you feel threatened or find yourself in a high-risk situation, politely terminate the field examination and remove yourself from situation as quickly as possible.  Follow local procedures for reporting and documenting the incident</a:t>
            </a:r>
            <a:endParaRPr lang="en-US" u="sng" baseline="0" dirty="0"/>
          </a:p>
          <a:p>
            <a:pPr marL="0" indent="0">
              <a:buFont typeface="Arial" panose="020B0604020202020204" pitchFamily="34" charset="0"/>
              <a:buNone/>
            </a:pPr>
            <a:endParaRPr lang="en-US" dirty="0"/>
          </a:p>
          <a:p>
            <a:r>
              <a:rPr lang="en-US" b="1" u="sng" dirty="0">
                <a:effectLst/>
              </a:rPr>
              <a:t>Discussion Point(s):</a:t>
            </a:r>
            <a:r>
              <a:rPr lang="en-US" u="none" dirty="0">
                <a:effectLst/>
              </a:rPr>
              <a:t> </a:t>
            </a:r>
          </a:p>
          <a:p>
            <a:r>
              <a:rPr lang="en-US" u="none" dirty="0">
                <a:effectLst/>
              </a:rPr>
              <a:t>Ask new</a:t>
            </a:r>
            <a:r>
              <a:rPr lang="en-US" u="none" baseline="0" dirty="0">
                <a:effectLst/>
              </a:rPr>
              <a:t> FEs to vocalize their thoughts on how situational awareness applies to their role as a FE.  After they discuss their thoughts, summarize by stating that FEs conduct their day-to-day functions in areas unknown to them, therefore, continuous assessment of situational awareness is something FEs must remain cognizant of for the entirety of each interaction.  No matter what or how much the FE does to prepare for a field examination, there is no guaranty of a controlled environment because interviews take place in environments foreign to the FE.  It is imperative that the FE remain vigilant to their surroundings at all times.</a:t>
            </a:r>
          </a:p>
          <a:p>
            <a:endParaRPr lang="en-US" u="none" baseline="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Experienced FEs should be prepared to explain personal examples for each of the topics provided on the slide.  Each example must provide the learners with: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a brief overview of the situation,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description of the action(s) taken to mitigate and/or resolve the situation, and the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outcome of the situation.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none"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If experienced FEs require assistance with applicable examples, they may utilize the scenario below to initiate conversation.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baseline="0" dirty="0"/>
              <a:t>Example:</a:t>
            </a:r>
            <a:endParaRPr lang="en-US" b="0" u="none"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u="none" baseline="0" dirty="0"/>
              <a:t>Provide an example of when an FEs situational awareness alerted them of a situation that could escalate, the FEs actions to resolve or mitigate the situation, and the outcome.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0" u="none" baseline="0" dirty="0"/>
              <a:t>Situation</a:t>
            </a:r>
            <a:r>
              <a:rPr lang="en-US" b="0" i="0" u="none" baseline="0" dirty="0"/>
              <a:t>: FE knocked on door to home, Veteran answered the door and was intent on having the FE conduct the field examination in his bedroom. FE knew conducting the field examination in the bedroom was not a wise choice.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0" u="none" baseline="0" dirty="0"/>
              <a:t>Action</a:t>
            </a:r>
            <a:r>
              <a:rPr lang="en-US" b="0" i="0" u="none" baseline="0" dirty="0"/>
              <a:t>:  FE thanked the Veteran for the suggestion but stated that it was a beautiful day and the patio looked like a wonderful place to sit down and talk.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0" u="none" baseline="0" dirty="0"/>
              <a:t>Outcome: </a:t>
            </a:r>
            <a:r>
              <a:rPr lang="en-US" b="0" i="0" u="none" baseline="0" dirty="0"/>
              <a:t>Veteran agreed that it was a nice day and that visiting outside would be okay.  The FE was able to obtain all necessary information and answer all the Veteran’s questions but remained in an open environment with more than one exit.</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4225423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50">
              <a:defRPr/>
            </a:pPr>
            <a:r>
              <a:rPr lang="en-US" u="sng" dirty="0"/>
              <a:t>Instructor Notes:</a:t>
            </a:r>
          </a:p>
          <a:p>
            <a:pPr marL="0" lvl="1" defTabSz="914350">
              <a:defRPr/>
            </a:pPr>
            <a:endParaRPr lang="en-US" dirty="0"/>
          </a:p>
          <a:p>
            <a:pPr marL="0" lvl="1" defTabSz="914350">
              <a:defRPr/>
            </a:pPr>
            <a:r>
              <a:rPr lang="en-US" dirty="0"/>
              <a:t>(Recall) These are our learning objectives as stated at the beginning of the training: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Comprehend the dimensions of customer service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Explain customer service techniques and understand the importance of individual communication styles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Talk about the identification of red flags during case preparation and what to do when you find them</a:t>
            </a:r>
          </a:p>
          <a:p>
            <a:pPr marL="171450" indent="-171450">
              <a:buFont typeface="Arial" panose="020B0604020202020204" pitchFamily="34" charset="0"/>
              <a:buChar char="•"/>
            </a:pPr>
            <a:r>
              <a:rPr lang="en-US" dirty="0"/>
              <a:t>Address personal preparation</a:t>
            </a:r>
          </a:p>
          <a:p>
            <a:pPr marL="171450" indent="-171450">
              <a:buFont typeface="Arial" panose="020B0604020202020204" pitchFamily="34" charset="0"/>
              <a:buChar char="•"/>
            </a:pPr>
            <a:r>
              <a:rPr lang="en-US" dirty="0"/>
              <a:t>Recognize the importance of preparing your electronic equipment</a:t>
            </a:r>
          </a:p>
          <a:p>
            <a:pPr marL="171450" indent="-171450">
              <a:buFont typeface="Arial" panose="020B0604020202020204" pitchFamily="34" charset="0"/>
              <a:buChar char="•"/>
            </a:pPr>
            <a:r>
              <a:rPr lang="en-US" dirty="0"/>
              <a:t>Discuss appropriate vehicle preparation</a:t>
            </a:r>
          </a:p>
          <a:p>
            <a:pPr marL="171450" indent="-171450">
              <a:buFont typeface="Arial" panose="020B0604020202020204" pitchFamily="34" charset="0"/>
              <a:buChar char="•"/>
            </a:pPr>
            <a:r>
              <a:rPr lang="en-US" dirty="0"/>
              <a:t>Discuss personal safety strategies</a:t>
            </a:r>
          </a:p>
          <a:p>
            <a:pPr marL="0" lvl="1" defTabSz="914350">
              <a:defRPr/>
            </a:pPr>
            <a:endParaRPr lang="en-US" dirty="0"/>
          </a:p>
          <a:p>
            <a:pPr marL="0" lvl="1" defTabSz="914350">
              <a:defRPr/>
            </a:pPr>
            <a:r>
              <a:rPr lang="en-US" dirty="0"/>
              <a:t>(Recap) We discussed each of these learning objectives through the following topics in each slide today:</a:t>
            </a:r>
          </a:p>
          <a:p>
            <a:pPr marL="171450" indent="-171450">
              <a:buFont typeface="Arial" panose="020B0604020202020204" pitchFamily="34" charset="0"/>
              <a:buChar char="•"/>
            </a:pPr>
            <a:r>
              <a:rPr lang="en-US" dirty="0"/>
              <a:t>Customer Service</a:t>
            </a:r>
          </a:p>
          <a:p>
            <a:pPr marL="171450" indent="-171450">
              <a:buFont typeface="Arial" panose="020B0604020202020204" pitchFamily="34" charset="0"/>
              <a:buChar char="•"/>
            </a:pPr>
            <a:r>
              <a:rPr lang="en-US" dirty="0"/>
              <a:t>Techniques and Communication Style</a:t>
            </a:r>
          </a:p>
          <a:p>
            <a:pPr marL="171450" indent="-171450">
              <a:buFont typeface="Arial" panose="020B0604020202020204" pitchFamily="34" charset="0"/>
              <a:buChar char="•"/>
            </a:pPr>
            <a:r>
              <a:rPr lang="en-US" dirty="0"/>
              <a:t>Field Examination Preparation</a:t>
            </a:r>
          </a:p>
          <a:p>
            <a:pPr marL="171450" indent="-171450">
              <a:buFont typeface="Arial" panose="020B0604020202020204" pitchFamily="34" charset="0"/>
              <a:buChar char="•"/>
            </a:pPr>
            <a:r>
              <a:rPr lang="en-US" dirty="0"/>
              <a:t>Equipment Preparation</a:t>
            </a:r>
          </a:p>
          <a:p>
            <a:pPr marL="171450" indent="-171450">
              <a:buFont typeface="Arial" panose="020B0604020202020204" pitchFamily="34" charset="0"/>
              <a:buChar char="•"/>
            </a:pPr>
            <a:r>
              <a:rPr lang="en-US" dirty="0"/>
              <a:t>Vehicle Preparation</a:t>
            </a:r>
          </a:p>
          <a:p>
            <a:pPr marL="171450" indent="-171450">
              <a:buFont typeface="Arial" panose="020B0604020202020204" pitchFamily="34" charset="0"/>
              <a:buChar char="•"/>
            </a:pPr>
            <a:r>
              <a:rPr lang="en-US" dirty="0"/>
              <a:t>Personal Safety Strategies</a:t>
            </a:r>
          </a:p>
          <a:p>
            <a:pPr marL="171450" indent="-171450">
              <a:buFont typeface="Arial" panose="020B0604020202020204" pitchFamily="34" charset="0"/>
              <a:buChar char="•"/>
            </a:pPr>
            <a:endParaRPr lang="en-US" dirty="0"/>
          </a:p>
          <a:p>
            <a:pPr marL="0" lvl="1" defTabSz="914350">
              <a:defRPr/>
            </a:pPr>
            <a:r>
              <a:rPr lang="en-US" dirty="0"/>
              <a:t>What questions to you have for me today?</a:t>
            </a:r>
          </a:p>
        </p:txBody>
      </p:sp>
      <p:sp>
        <p:nvSpPr>
          <p:cNvPr id="4" name="Slide Number Placeholder 3"/>
          <p:cNvSpPr>
            <a:spLocks noGrp="1"/>
          </p:cNvSpPr>
          <p:nvPr>
            <p:ph type="sldNum" sz="quarter" idx="10"/>
          </p:nvPr>
        </p:nvSpPr>
        <p:spPr/>
        <p:txBody>
          <a:bodyPr/>
          <a:lstStyle/>
          <a:p>
            <a:fld id="{03CECF49-2165-4CE7-B39E-10D80CF3C557}" type="slidenum">
              <a:rPr lang="en-US" smtClean="0"/>
              <a:t>11</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dirty="0"/>
          </a:p>
          <a:p>
            <a:r>
              <a:rPr lang="en-US" dirty="0"/>
              <a:t>An assessment and satisfaction survey have been assigned to you in TMS.  You should be able to complete both within ten minutes.  Completing both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1268751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At the end of this lesson, given the discussion and corresponding references, the learner will </a:t>
            </a:r>
            <a:r>
              <a:rPr lang="en-US" sz="1200" kern="1200" dirty="0">
                <a:solidFill>
                  <a:schemeClr val="tx1"/>
                </a:solidFill>
                <a:effectLst/>
                <a:latin typeface="+mn-lt"/>
                <a:ea typeface="+mn-ea"/>
                <a:cs typeface="+mn-cs"/>
              </a:rPr>
              <a:t>be able to do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Comprehend the dimensions of customer service and how emotion ties into the overall experience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Explain customer service techniques and understand the importance of individual communication styles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Talk about the identification of red flags during case preparation and what to do when you find them</a:t>
            </a:r>
          </a:p>
          <a:p>
            <a:pPr marL="171450" indent="-171450">
              <a:buFont typeface="Arial" panose="020B0604020202020204" pitchFamily="34" charset="0"/>
              <a:buChar char="•"/>
            </a:pPr>
            <a:r>
              <a:rPr lang="en-US" dirty="0"/>
              <a:t>Address personal preparation</a:t>
            </a:r>
          </a:p>
          <a:p>
            <a:pPr marL="171450" indent="-171450">
              <a:buFont typeface="Arial" panose="020B0604020202020204" pitchFamily="34" charset="0"/>
              <a:buChar char="•"/>
            </a:pPr>
            <a:r>
              <a:rPr lang="en-US" dirty="0"/>
              <a:t>Recognize the importance of preparing your electronic equipment</a:t>
            </a:r>
          </a:p>
          <a:p>
            <a:pPr marL="171450" indent="-171450">
              <a:buFont typeface="Arial" panose="020B0604020202020204" pitchFamily="34" charset="0"/>
              <a:buChar char="•"/>
            </a:pPr>
            <a:r>
              <a:rPr lang="en-US" dirty="0"/>
              <a:t>Discuss appropriate vehicle preparation</a:t>
            </a:r>
          </a:p>
          <a:p>
            <a:pPr marL="171450" indent="-171450">
              <a:buFont typeface="Arial" panose="020B0604020202020204" pitchFamily="34" charset="0"/>
              <a:buChar char="•"/>
            </a:pPr>
            <a:r>
              <a:rPr lang="en-US" dirty="0"/>
              <a:t>Discuss personal safety strategies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Each of the bullet points above</a:t>
            </a:r>
            <a:r>
              <a:rPr lang="en-US" baseline="0" dirty="0"/>
              <a:t> directly relates to your safety while in the field; each must be taken seriously during the preparation and conducting of every field examination.  </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none" dirty="0"/>
          </a:p>
          <a:p>
            <a:r>
              <a:rPr lang="en-US" u="none" dirty="0"/>
              <a:t>The following are relevant references to this FE mentorship lesson:</a:t>
            </a:r>
          </a:p>
          <a:p>
            <a:pPr marL="171450" indent="-171450">
              <a:buFont typeface="Arial" panose="020B0604020202020204" pitchFamily="34" charset="0"/>
              <a:buChar char="•"/>
            </a:pPr>
            <a:r>
              <a:rPr lang="en-US" dirty="0">
                <a:highlight>
                  <a:srgbClr val="FFFF00"/>
                </a:highlight>
              </a:rPr>
              <a:t>FPM I.2.B.1, </a:t>
            </a:r>
            <a:r>
              <a:rPr lang="en-US" i="1" dirty="0">
                <a:highlight>
                  <a:srgbClr val="FFFF00"/>
                </a:highlight>
              </a:rPr>
              <a:t>Reviewing Beneficiary Information Prior to the Field Exam</a:t>
            </a:r>
          </a:p>
          <a:p>
            <a:pPr marL="171450" indent="-171450">
              <a:buFont typeface="Arial" panose="020B0604020202020204" pitchFamily="34" charset="0"/>
              <a:buChar char="•"/>
            </a:pPr>
            <a:r>
              <a:rPr lang="en-US" dirty="0">
                <a:highlight>
                  <a:srgbClr val="FFFF00"/>
                </a:highlight>
              </a:rPr>
              <a:t>Local Field Examiners (FEs) with more than one year of experience </a:t>
            </a:r>
          </a:p>
          <a:p>
            <a:endParaRPr lang="en-US" i="1" u="none" dirty="0"/>
          </a:p>
          <a:p>
            <a:r>
              <a:rPr lang="en-US" u="none" dirty="0"/>
              <a:t>Each</a:t>
            </a:r>
            <a:r>
              <a:rPr lang="en-US" u="none" baseline="0" dirty="0"/>
              <a:t> experienced FE should introduce them self by stating their:</a:t>
            </a:r>
          </a:p>
          <a:p>
            <a:pPr marL="171450" indent="-171450">
              <a:buFont typeface="Arial" panose="020B0604020202020204" pitchFamily="34" charset="0"/>
              <a:buChar char="•"/>
            </a:pPr>
            <a:r>
              <a:rPr lang="en-US" u="none" baseline="0" dirty="0"/>
              <a:t>Name</a:t>
            </a:r>
          </a:p>
          <a:p>
            <a:pPr marL="171450" indent="-171450">
              <a:buFont typeface="Arial" panose="020B0604020202020204" pitchFamily="34" charset="0"/>
              <a:buChar char="•"/>
            </a:pPr>
            <a:r>
              <a:rPr lang="en-US" u="none" baseline="0" dirty="0"/>
              <a:t>Length of experience</a:t>
            </a:r>
          </a:p>
          <a:p>
            <a:pPr marL="171450" indent="-171450">
              <a:buFont typeface="Arial" panose="020B0604020202020204" pitchFamily="34" charset="0"/>
              <a:buChar char="•"/>
            </a:pPr>
            <a:r>
              <a:rPr lang="en-US" u="none" baseline="0" dirty="0"/>
              <a:t>Current territory</a:t>
            </a:r>
          </a:p>
          <a:p>
            <a:pPr marL="171450" indent="-171450">
              <a:buFont typeface="Arial" panose="020B0604020202020204" pitchFamily="34" charset="0"/>
              <a:buChar char="•"/>
            </a:pPr>
            <a:r>
              <a:rPr lang="en-US" u="none" baseline="0" dirty="0"/>
              <a:t>Favorite part of being a field examiner</a:t>
            </a:r>
          </a:p>
          <a:p>
            <a:pPr marL="0" indent="0">
              <a:buFont typeface="Arial" panose="020B0604020202020204" pitchFamily="34" charset="0"/>
              <a:buNone/>
            </a:pPr>
            <a:endParaRPr lang="en-US" u="sng" dirty="0"/>
          </a:p>
          <a:p>
            <a:pPr marL="0" indent="0">
              <a:buFont typeface="Arial" panose="020B0604020202020204" pitchFamily="34" charset="0"/>
              <a:buNone/>
            </a:pPr>
            <a:r>
              <a:rPr lang="en-US" sz="1200" b="1" kern="1200" baseline="0" dirty="0">
                <a:solidFill>
                  <a:schemeClr val="tx1"/>
                </a:solidFill>
                <a:effectLst/>
                <a:latin typeface="+mn-lt"/>
                <a:ea typeface="+mn-ea"/>
                <a:cs typeface="+mn-cs"/>
              </a:rPr>
              <a:t>NOTE:  </a:t>
            </a:r>
            <a:r>
              <a:rPr lang="en-US" sz="1200" kern="1200" baseline="0" dirty="0">
                <a:solidFill>
                  <a:schemeClr val="tx1"/>
                </a:solidFill>
                <a:effectLst/>
                <a:latin typeface="+mn-lt"/>
                <a:ea typeface="+mn-ea"/>
                <a:cs typeface="+mn-cs"/>
              </a:rPr>
              <a:t>Information contained in this presentation is NOT dictated by the manual, unless noted otherwise.</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u="none" baseline="0" dirty="0"/>
              <a:t>Learning Objective: </a:t>
            </a:r>
            <a:r>
              <a:rPr lang="en-US" i="1" dirty="0"/>
              <a:t>Comprehend dimensions of customer service  </a:t>
            </a:r>
          </a:p>
          <a:p>
            <a:r>
              <a:rPr lang="en-US" b="0" i="1" u="none" dirty="0"/>
              <a:t>Policy</a:t>
            </a:r>
            <a:r>
              <a:rPr lang="en-US" b="0" i="1" u="none" baseline="0" dirty="0"/>
              <a:t> Reference(s): N/A</a:t>
            </a:r>
          </a:p>
          <a:p>
            <a:endParaRPr lang="en-US" b="0" i="1" u="none" baseline="0" dirty="0"/>
          </a:p>
          <a:p>
            <a:r>
              <a:rPr lang="en-US" b="0" i="0" u="sng" baseline="0" dirty="0"/>
              <a:t>Instructor Notes:</a:t>
            </a:r>
            <a:endParaRPr lang="en-US" b="1" u="none" baseline="0" dirty="0"/>
          </a:p>
          <a:p>
            <a:endParaRPr lang="en-US" dirty="0"/>
          </a:p>
          <a:p>
            <a:r>
              <a:rPr lang="en-US" b="1" dirty="0"/>
              <a:t>Vulnerable Population</a:t>
            </a:r>
          </a:p>
          <a:p>
            <a:r>
              <a:rPr lang="en-US" baseline="0" dirty="0"/>
              <a:t>Customer service takes place before, during, and after a field examination.  </a:t>
            </a:r>
            <a:r>
              <a:rPr lang="en-US" dirty="0"/>
              <a:t>In the</a:t>
            </a:r>
            <a:r>
              <a:rPr lang="en-US" baseline="0" dirty="0"/>
              <a:t> F</a:t>
            </a:r>
            <a:r>
              <a:rPr lang="en-US" dirty="0"/>
              <a:t>iduciar</a:t>
            </a:r>
            <a:r>
              <a:rPr lang="en-US" baseline="0" dirty="0"/>
              <a:t>y Program, we work with the most vulnerable VA beneficiaries who find themselves in challenging situations.  As a Field Examiner (FE), you are on the front line and many times you are the face the beneficiary and proposed fiduciary associate with VA.  It is an incredibly rewarding role but comes with very specific challenges.  You must understand the dimensions of customer service, how to provide excellent customer service while completing your duties, and how to become a master communicator.  How you approach a situation could very well affect the result of the interaction and potentially your safety while in the field.</a:t>
            </a:r>
          </a:p>
          <a:p>
            <a:r>
              <a:rPr lang="en-US"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It is important to keep in mind that the beneficiaries you interact with would not be in the Fiduciary Program if they did not require assistance in managing their VA benefit.  Many times, having a fiduciary appointed and talking about their personal business with a complete stranger (you!) is not their first choice.  Employing e</a:t>
            </a:r>
            <a:r>
              <a:rPr lang="en-US" dirty="0"/>
              <a:t>mpathy,</a:t>
            </a:r>
            <a:r>
              <a:rPr lang="en-US" baseline="0" dirty="0"/>
              <a:t> diplomacy, and tact when conversing with a beneficiary and their proposed fiduciary will take you a long way. </a:t>
            </a:r>
          </a:p>
          <a:p>
            <a:endParaRPr lang="en-US" sz="1000" b="1" u="none" baseline="0" dirty="0"/>
          </a:p>
          <a:p>
            <a:r>
              <a:rPr lang="en-US" sz="1000" b="1" u="none" baseline="0" dirty="0"/>
              <a:t>Dimensions of Customer Service </a:t>
            </a:r>
          </a:p>
          <a:p>
            <a:pPr marL="0" indent="0">
              <a:buFont typeface="Arial" panose="020B0604020202020204" pitchFamily="34" charset="0"/>
              <a:buNone/>
            </a:pPr>
            <a:r>
              <a:rPr lang="en-US" baseline="0" dirty="0"/>
              <a:t>Question: Does anyone know the dimensions of customer service?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Answer: The dimensions of customer service are </a:t>
            </a:r>
            <a:r>
              <a:rPr lang="en-US" b="1" baseline="0" dirty="0"/>
              <a:t>effectiveness</a:t>
            </a:r>
            <a:r>
              <a:rPr lang="en-US" baseline="0" dirty="0"/>
              <a:t> and </a:t>
            </a:r>
            <a:r>
              <a:rPr lang="en-US" b="1" baseline="0" dirty="0"/>
              <a:t>ease</a:t>
            </a:r>
            <a:r>
              <a:rPr lang="en-US" baseline="0" dirty="0"/>
              <a:t>.  </a:t>
            </a:r>
            <a:endParaRPr lang="en-US" b="1" baseline="0" dirty="0"/>
          </a:p>
          <a:p>
            <a:pPr marL="0" indent="0">
              <a:buFont typeface="Arial" panose="020B0604020202020204" pitchFamily="34" charset="0"/>
              <a:buNone/>
            </a:pPr>
            <a:r>
              <a:rPr lang="en-US" b="1" baseline="0" dirty="0"/>
              <a:t>Effectiveness</a:t>
            </a:r>
            <a:r>
              <a:rPr lang="en-US" baseline="0" dirty="0"/>
              <a:t> - “I got the services I needed.”  </a:t>
            </a:r>
          </a:p>
          <a:p>
            <a:pPr marL="0" indent="0">
              <a:buFont typeface="Arial" panose="020B0604020202020204" pitchFamily="34" charset="0"/>
              <a:buNone/>
            </a:pPr>
            <a:r>
              <a:rPr lang="en-US" b="1" baseline="0" dirty="0"/>
              <a:t>Ease</a:t>
            </a:r>
            <a:r>
              <a:rPr lang="en-US" baseline="0" dirty="0"/>
              <a:t> - “It was easy to get the services I needed.”</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The VA benefits system is challenging.  As an FE, you have the opportunity to break the system down into smaller, more manageable chunks of information and instruction.  Explaining the benefit a beneficiary is in receipt of and the process for requesting an increase, claiming an additional disability, reporting a change in medical expenses, or the importance of reporting a change in address can aid the beneficiary and proposed fiduciary towards achieving effectiveness and ease</a:t>
            </a:r>
          </a:p>
          <a:p>
            <a:endParaRPr lang="en-US" baseline="0" dirty="0"/>
          </a:p>
          <a:p>
            <a:pPr marL="0" indent="0">
              <a:buFont typeface="Arial" panose="020B0604020202020204" pitchFamily="34" charset="0"/>
              <a:buNone/>
            </a:pPr>
            <a:r>
              <a:rPr lang="en-US" baseline="0" dirty="0"/>
              <a:t>Question: Does anyone know what makes customer service (good or bad) so memorable?  </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baseline="0" dirty="0"/>
              <a:t>Answer: The </a:t>
            </a:r>
            <a:r>
              <a:rPr lang="en-US" b="1" baseline="0" dirty="0"/>
              <a:t>emotion</a:t>
            </a:r>
            <a:r>
              <a:rPr lang="en-US" baseline="0" dirty="0"/>
              <a:t> tied to the experience.  </a:t>
            </a:r>
          </a:p>
          <a:p>
            <a:pPr marL="0" indent="0">
              <a:buFont typeface="Arial" panose="020B0604020202020204" pitchFamily="34" charset="0"/>
              <a:buNone/>
            </a:pPr>
            <a:r>
              <a:rPr lang="en-US" b="1" baseline="0" dirty="0"/>
              <a:t>Emotion</a:t>
            </a:r>
            <a:r>
              <a:rPr lang="en-US" baseline="0" dirty="0"/>
              <a:t> – “I felt like a valued customer.”</a:t>
            </a:r>
          </a:p>
          <a:p>
            <a:pPr lvl="1"/>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Taking the time to explain the effects of reporting or not reporting medical expenses when in receipt of non-service-connected pension benefits to a 90-year-old widow and her proposed fiduciary will: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educate them both on their responsibilities,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make them feel like you care about their experience and the widow’s wellbeing, and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make them feel that the VA cares. </a:t>
            </a:r>
          </a:p>
          <a:p>
            <a:endParaRPr lang="en-US" b="1" u="sng"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u="sng" baseline="0" dirty="0"/>
              <a:t>Discussion Point:</a:t>
            </a:r>
          </a:p>
          <a:p>
            <a:pPr marL="0" indent="0">
              <a:buFont typeface="Arial" panose="020B0604020202020204" pitchFamily="34" charset="0"/>
              <a:buNone/>
            </a:pPr>
            <a:r>
              <a:rPr lang="en-US" b="0" u="none" baseline="0" dirty="0"/>
              <a:t>Ask FEs to share examples of times they received good and bad customer service by providing brief details of the situation and how it was handled.  After an example is given by an FE, follow-up with asking how the FE felt as a result of the service they received.  </a:t>
            </a:r>
          </a:p>
          <a:p>
            <a:pPr marL="0" indent="0">
              <a:buFont typeface="Arial" panose="020B0604020202020204" pitchFamily="34" charset="0"/>
              <a:buNone/>
            </a:pPr>
            <a:endParaRPr lang="en-US" b="0"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Experienced FEs should be prepared to explain personal examples. Each example must provide the learners with: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a brief overview of the situation,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description of the action(s) taken, and the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Outcome or how they felt after the interaction.</a:t>
            </a:r>
          </a:p>
          <a:p>
            <a:pPr marL="0" indent="0">
              <a:buFont typeface="Arial" panose="020B0604020202020204" pitchFamily="34" charset="0"/>
              <a:buNone/>
            </a:pPr>
            <a:endParaRPr lang="en-US" b="0"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If experienced FEs require assistance with applicable examples, they may utilize the scenarios below to initiate conversation.</a:t>
            </a:r>
          </a:p>
          <a:p>
            <a:endParaRPr lang="en-US" b="1" u="sng" baseline="0" dirty="0"/>
          </a:p>
          <a:p>
            <a:r>
              <a:rPr lang="en-US" b="1" u="sng" baseline="0" dirty="0"/>
              <a:t>Examples:</a:t>
            </a:r>
          </a:p>
          <a:p>
            <a:pPr marL="171450" indent="-171450">
              <a:buFont typeface="Arial" panose="020B0604020202020204" pitchFamily="34" charset="0"/>
              <a:buChar char="•"/>
            </a:pPr>
            <a:r>
              <a:rPr lang="en-US" b="0" u="none" dirty="0"/>
              <a:t>Give an example of a time</a:t>
            </a:r>
            <a:r>
              <a:rPr lang="en-US" b="0" u="none" baseline="0" dirty="0"/>
              <a:t> of a </a:t>
            </a:r>
            <a:r>
              <a:rPr lang="en-US" b="0" u="sng" baseline="0" dirty="0"/>
              <a:t>good</a:t>
            </a:r>
            <a:r>
              <a:rPr lang="en-US" b="0" u="none" baseline="0" dirty="0"/>
              <a:t> customer service experience: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u="none" baseline="0" dirty="0"/>
              <a:t>Situation</a:t>
            </a:r>
            <a:r>
              <a:rPr lang="en-US" b="0" u="none" baseline="0" dirty="0"/>
              <a:t>:  Business is Military Bank Financial Services.  My debit card number was compromised, and all the money was drained from my checking and savings account.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u="none" baseline="0" dirty="0"/>
              <a:t>Action</a:t>
            </a:r>
            <a:r>
              <a:rPr lang="en-US" b="0" u="none" baseline="0" dirty="0"/>
              <a:t>:  Military Bank Financial Services completed their investigation quickly and refunded my money within three days.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u="none" baseline="0" dirty="0"/>
              <a:t>Outcome</a:t>
            </a:r>
            <a:r>
              <a:rPr lang="en-US" b="0" u="none" baseline="0" dirty="0"/>
              <a:t>:  I was in a real bind without access to money,  Due to their quick response, I felt like Military Bank Financial Services  cares about me as a person.  I appreciate their efficiency and will be a customer for life.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u="none"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dirty="0"/>
              <a:t>Give an example of a time</a:t>
            </a:r>
            <a:r>
              <a:rPr lang="en-US" b="0" u="none" baseline="0" dirty="0"/>
              <a:t> of a </a:t>
            </a:r>
            <a:r>
              <a:rPr lang="en-US" b="0" u="sng" baseline="0" dirty="0"/>
              <a:t>bad</a:t>
            </a:r>
            <a:r>
              <a:rPr lang="en-US" b="0" u="none" baseline="0" dirty="0"/>
              <a:t> customer service experience: </a:t>
            </a:r>
            <a:endParaRPr lang="en-US" b="1" u="none" baseline="0" dirty="0"/>
          </a:p>
          <a:p>
            <a:pPr marL="628650" lvl="1" indent="-171450">
              <a:buFont typeface="Arial" panose="020B0604020202020204" pitchFamily="34" charset="0"/>
              <a:buChar char="•"/>
            </a:pPr>
            <a:r>
              <a:rPr lang="en-US" b="1" u="none" baseline="0" dirty="0"/>
              <a:t>Situation</a:t>
            </a:r>
            <a:r>
              <a:rPr lang="en-US" b="0" u="none" baseline="0" dirty="0"/>
              <a:t>:  Business is Coffee Corner. The cashier entered my coffee order into the system incorrectly and as a result, the barista made a hot coffee when I ordered an iced coffee.  </a:t>
            </a:r>
          </a:p>
          <a:p>
            <a:pPr marL="628650" lvl="1" indent="-171450">
              <a:buFont typeface="Arial" panose="020B0604020202020204" pitchFamily="34" charset="0"/>
              <a:buChar char="•"/>
            </a:pPr>
            <a:r>
              <a:rPr lang="en-US" b="1" u="none" baseline="0" dirty="0"/>
              <a:t>Action</a:t>
            </a:r>
            <a:r>
              <a:rPr lang="en-US" b="0" u="none" baseline="0" dirty="0"/>
              <a:t>:  I politely informed the barista of the mistake.  She then barista then made me an iced coffee, but it was a size smaller than what I had ordered.  After going back and forth several times, I finally received the correct size iced coffee, but it did not contain the cream and sugar I requested.  </a:t>
            </a:r>
          </a:p>
          <a:p>
            <a:pPr marL="628650" lvl="1" indent="-171450">
              <a:buFont typeface="Arial" panose="020B0604020202020204" pitchFamily="34" charset="0"/>
              <a:buChar char="•"/>
            </a:pPr>
            <a:r>
              <a:rPr lang="en-US" b="1" u="none" baseline="0" dirty="0"/>
              <a:t>Outcome</a:t>
            </a:r>
            <a:r>
              <a:rPr lang="en-US" b="0" u="none" baseline="0" dirty="0"/>
              <a:t>:  I felt like the cashier and the barista did not care enough about my order to process it correctly.  I do not think I will go back to that Coffee Corner location again.</a:t>
            </a:r>
          </a:p>
          <a:p>
            <a:pPr marL="0" indent="0">
              <a:buFont typeface="Arial" panose="020B0604020202020204" pitchFamily="34" charset="0"/>
              <a:buNone/>
            </a:pPr>
            <a:endParaRPr lang="en-US" b="0" u="none" baseline="0" dirty="0"/>
          </a:p>
          <a:p>
            <a:pPr marL="0" lvl="0" indent="0">
              <a:buFont typeface="Arial" panose="020B0604020202020204" pitchFamily="34" charset="0"/>
              <a:buNone/>
            </a:pPr>
            <a:endParaRPr lang="en-US" b="0"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1940580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u="none" baseline="0" dirty="0"/>
              <a:t>Learning Objective: </a:t>
            </a:r>
            <a:r>
              <a:rPr lang="en-US" i="1" dirty="0"/>
              <a:t>Explain customer service techniques and communication styles</a:t>
            </a:r>
          </a:p>
          <a:p>
            <a:r>
              <a:rPr lang="en-US" b="0" i="1" u="none" dirty="0"/>
              <a:t>Policy</a:t>
            </a:r>
            <a:r>
              <a:rPr lang="en-US" b="0" i="1" u="none" baseline="0" dirty="0"/>
              <a:t> Reference(s): N/A</a:t>
            </a:r>
          </a:p>
          <a:p>
            <a:pPr marL="0" indent="0">
              <a:buFont typeface="Arial" panose="020B0604020202020204" pitchFamily="34" charset="0"/>
              <a:buNone/>
            </a:pPr>
            <a:endParaRPr lang="en-US" b="0" u="sng" baseline="0" dirty="0"/>
          </a:p>
          <a:p>
            <a:pPr marL="0" indent="0">
              <a:buFont typeface="Arial" panose="020B0604020202020204" pitchFamily="34" charset="0"/>
              <a:buNone/>
            </a:pPr>
            <a:r>
              <a:rPr lang="en-US" b="0" u="sng" baseline="0" dirty="0"/>
              <a:t>Instructor Notes:</a:t>
            </a:r>
          </a:p>
          <a:p>
            <a:pPr marL="0" indent="0">
              <a:buFont typeface="Arial" panose="020B0604020202020204" pitchFamily="34" charset="0"/>
              <a:buNone/>
            </a:pPr>
            <a:endParaRPr lang="en-US" b="1" u="none" baseline="0" dirty="0"/>
          </a:p>
          <a:p>
            <a:pPr marL="0" indent="0">
              <a:buFont typeface="Arial" panose="020B0604020202020204" pitchFamily="34" charset="0"/>
              <a:buNone/>
            </a:pPr>
            <a:r>
              <a:rPr lang="en-US" b="1" u="none" baseline="0" dirty="0"/>
              <a:t>Customer Service Techniques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Listen to the beneficiary or proposed fiduciary. Listening intently to a beneficiary can be incredibly beneficial, even if they are angry.  You may be the only person they have talked to in the past week, or they may truly not understand what is going on and be projecting anger to cover the fear they are feeling.  As a field examiner (FE) you must learn that accusations, comments, or names you are called by a beneficiary or proposed fiduciary are not truly directed at you.  The individual is frustrated or upset with the systems and the harsh words are a way to release those emotions.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Display empathy to the beneficiary’s feelings and situation.  A helpful way to do that is to imagine the beneficiary is your grandfather, mother, brother, cousin, aunt and treat the individual as you would your own family member.  Take a minute to put yourself in the beneficiary’s shoes.</a:t>
            </a:r>
          </a:p>
          <a:p>
            <a:pPr marL="171450" indent="-171450">
              <a:buFont typeface="Arial" panose="020B0604020202020204" pitchFamily="34" charset="0"/>
              <a:buChar char="•"/>
            </a:pPr>
            <a:r>
              <a:rPr lang="en-US" b="0" u="none" baseline="0" dirty="0"/>
              <a:t>Speak diplomatically by evaluating the situation before responding and respond without being too brash or bold.  Finally, communicate with tact by demonstrating sensitivity, professionalism, and integrity.	</a:t>
            </a:r>
          </a:p>
          <a:p>
            <a:pPr marL="0" indent="0">
              <a:buFont typeface="Arial" panose="020B0604020202020204" pitchFamily="34" charset="0"/>
              <a:buNone/>
            </a:pPr>
            <a:endParaRPr lang="en-US" b="0" u="none" baseline="0" dirty="0"/>
          </a:p>
          <a:p>
            <a:pPr marL="0" indent="0">
              <a:buFont typeface="Arial" panose="020B0604020202020204" pitchFamily="34" charset="0"/>
              <a:buNone/>
            </a:pPr>
            <a:r>
              <a:rPr lang="en-US" b="0" u="none" baseline="0" dirty="0"/>
              <a:t>Keep in mind, providing excellent customer service does not always mean telling a beneficiary and proposed fiduciary what they </a:t>
            </a:r>
            <a:r>
              <a:rPr lang="en-US" b="0" i="1" u="none" baseline="0" dirty="0"/>
              <a:t>want</a:t>
            </a:r>
            <a:r>
              <a:rPr lang="en-US" b="0" u="none" baseline="0" dirty="0"/>
              <a:t> to hear.  Sometimes it means being the bearer of bad news and guiding them through the avenues available to rectify the situation.</a:t>
            </a:r>
          </a:p>
          <a:p>
            <a:pPr marL="0" indent="0">
              <a:buFont typeface="Arial" panose="020B0604020202020204" pitchFamily="34" charset="0"/>
              <a:buNone/>
            </a:pPr>
            <a:endParaRPr lang="en-US" b="0" u="none" baseline="0" dirty="0"/>
          </a:p>
          <a:p>
            <a:pPr marL="0" indent="0">
              <a:buFont typeface="Arial" panose="020B0604020202020204" pitchFamily="34" charset="0"/>
              <a:buNone/>
            </a:pPr>
            <a:r>
              <a:rPr lang="en-US" b="0" u="none" baseline="0" dirty="0"/>
              <a:t>Providing excellent customer service can be challenging, especially as a FE, but having the ability to interact directly with VA beneficiaries and provide assistance is what so many FEs love about the position. </a:t>
            </a:r>
          </a:p>
          <a:p>
            <a:pPr marL="0" indent="0">
              <a:buFont typeface="Arial" panose="020B0604020202020204" pitchFamily="34" charset="0"/>
              <a:buNone/>
            </a:pPr>
            <a:endParaRPr lang="en-US" b="0" u="none"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u="sng" baseline="0" dirty="0"/>
              <a:t>Discussion Point:</a:t>
            </a:r>
          </a:p>
          <a:p>
            <a:pPr marL="0" indent="0">
              <a:buFont typeface="Arial" panose="020B0604020202020204" pitchFamily="34" charset="0"/>
              <a:buNone/>
            </a:pPr>
            <a:r>
              <a:rPr lang="en-US" b="0" u="none" baseline="0" dirty="0"/>
              <a:t>Question: How would you feel if someone came into your home to tell you the VA decided you were unable to responsibly manage your VA benefits, so someone needed to be assigned to assist you?</a:t>
            </a:r>
          </a:p>
          <a:p>
            <a:pPr marL="0" indent="0">
              <a:buFont typeface="Arial" panose="020B0604020202020204" pitchFamily="34" charset="0"/>
              <a:buNone/>
            </a:pPr>
            <a:endParaRPr lang="en-US" b="0" u="none" baseline="0" dirty="0"/>
          </a:p>
          <a:p>
            <a:pPr marL="0" indent="0">
              <a:buFont typeface="Arial" panose="020B0604020202020204" pitchFamily="34" charset="0"/>
              <a:buNone/>
            </a:pPr>
            <a:r>
              <a:rPr lang="en-US" b="0" u="none" baseline="0" dirty="0"/>
              <a:t>Encourage FEs to vocalize their answers.</a:t>
            </a:r>
          </a:p>
          <a:p>
            <a:pPr marL="0" indent="0">
              <a:buFont typeface="Arial" panose="020B0604020202020204" pitchFamily="34" charset="0"/>
              <a:buNone/>
            </a:pPr>
            <a:endParaRPr lang="en-US" b="0" u="none" baseline="0" dirty="0"/>
          </a:p>
          <a:p>
            <a:pPr marL="0" indent="0">
              <a:buFont typeface="Arial" panose="020B0604020202020204" pitchFamily="34" charset="0"/>
              <a:buNone/>
            </a:pPr>
            <a:r>
              <a:rPr lang="en-US" b="0" u="none" baseline="0" dirty="0"/>
              <a:t>Summarize the groups answers and move into discussion about communication.</a:t>
            </a:r>
          </a:p>
          <a:p>
            <a:pPr marL="457200" lvl="1" indent="0">
              <a:buFont typeface="Arial" panose="020B0604020202020204" pitchFamily="34" charset="0"/>
              <a:buNone/>
            </a:pPr>
            <a:endParaRPr lang="en-US" b="0" u="none"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u="none" baseline="0" dirty="0"/>
              <a:t>Communication</a:t>
            </a:r>
            <a:endParaRPr lang="en-US" b="0" u="none" baseline="0" dirty="0"/>
          </a:p>
          <a:p>
            <a:pPr marL="0" indent="0">
              <a:buFont typeface="Arial" panose="020B0604020202020204" pitchFamily="34" charset="0"/>
              <a:buNone/>
            </a:pPr>
            <a:r>
              <a:rPr lang="en-US" b="0" u="none" baseline="0" dirty="0"/>
              <a:t>Each individual has a preferred method and style of communication.  Part of your role as a FE is to learn to identify the preferred methods and styles of communication of the individuals in which you are communicating.  Having the ability to speak to someone in their preferred method and style of communication will yield efficient and accurate results.  Not being able to identity the preferred method and style of communication can result in difficulty obtaining information and potentially, in conflict.</a:t>
            </a:r>
          </a:p>
          <a:p>
            <a:pPr marL="0" indent="0">
              <a:buFont typeface="Arial" panose="020B0604020202020204" pitchFamily="34" charset="0"/>
              <a:buNone/>
            </a:pPr>
            <a:endParaRPr lang="en-US" b="0" u="none" baseline="0" dirty="0"/>
          </a:p>
          <a:p>
            <a:pPr marL="0" indent="0">
              <a:buFont typeface="Arial" panose="020B0604020202020204" pitchFamily="34" charset="0"/>
              <a:buNone/>
            </a:pPr>
            <a:r>
              <a:rPr lang="en-US" b="0" u="none" baseline="0" dirty="0"/>
              <a:t>Another aspect of your tole as a FE is to communicate with the beneficiary and proposed fiduciary to obtain information.  The role also requires you to provide the beneficiary and proposed fiduciary with information about the Fiduciary Program, fiduciary responsibilities, and answer questions.  If you are unable to answer the question, </a:t>
            </a:r>
            <a:r>
              <a:rPr lang="en-US" b="0" i="0" u="none" baseline="0" dirty="0"/>
              <a:t>you are responsible to:</a:t>
            </a:r>
          </a:p>
          <a:p>
            <a:pPr marL="171450" indent="-171450">
              <a:buFont typeface="Arial" panose="020B0604020202020204" pitchFamily="34" charset="0"/>
              <a:buChar char="•"/>
            </a:pPr>
            <a:r>
              <a:rPr lang="en-US" b="0" u="none" baseline="0" dirty="0"/>
              <a:t>connect the beneficiary or proposed fiduciary with a VA employee that can answer their question or</a:t>
            </a:r>
          </a:p>
          <a:p>
            <a:pPr marL="171450" indent="-171450">
              <a:buFont typeface="Arial" panose="020B0604020202020204" pitchFamily="34" charset="0"/>
              <a:buChar char="•"/>
            </a:pPr>
            <a:r>
              <a:rPr lang="en-US" b="0" u="none" baseline="0" dirty="0"/>
              <a:t>follow-up with the answer.  </a:t>
            </a:r>
          </a:p>
          <a:p>
            <a:pPr marL="0" indent="0">
              <a:buFont typeface="Arial" panose="020B0604020202020204" pitchFamily="34" charset="0"/>
              <a:buNone/>
            </a:pPr>
            <a:endParaRPr lang="en-US" b="0" u="none" baseline="0" dirty="0"/>
          </a:p>
          <a:p>
            <a:pPr marL="0" indent="0">
              <a:buFont typeface="Arial" panose="020B0604020202020204" pitchFamily="34" charset="0"/>
              <a:buNone/>
            </a:pPr>
            <a:r>
              <a:rPr lang="en-US" b="0" u="none" baseline="0" dirty="0"/>
              <a:t>In order to communicate effectively, you have to ensure that you are “speaking the language” of the recipient.  It is your job to speak in a manner the recipient understands.  You will communicate a little differently with each person in which you interact.</a:t>
            </a:r>
          </a:p>
          <a:p>
            <a:pPr marL="0" indent="0">
              <a:buFont typeface="Arial" panose="020B0604020202020204" pitchFamily="34" charset="0"/>
              <a:buNone/>
            </a:pPr>
            <a:endParaRPr lang="en-US" b="0" u="none"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u="sng" baseline="0" dirty="0"/>
              <a:t>Discussion Point: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Experienced FEs should be prepared to explain personal examples.  Each example must provide the learners with: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a brief overview of the situation,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description of the action(s) taken, and the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outcome of the situation.</a:t>
            </a:r>
          </a:p>
          <a:p>
            <a:pPr marL="0" indent="0">
              <a:buFont typeface="Arial" panose="020B0604020202020204" pitchFamily="34" charset="0"/>
              <a:buNone/>
            </a:pPr>
            <a:endParaRPr lang="en-US" b="0"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If experienced FEs require assistance with applicable examples, they may utilize the scenarios below to initiate conversation.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Example:</a:t>
            </a:r>
            <a:endParaRPr lang="en-US" b="0" u="none"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Positive Example: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u="none" baseline="0" dirty="0"/>
              <a:t>Situation</a:t>
            </a:r>
            <a:r>
              <a:rPr lang="en-US" b="0" u="none" baseline="0" dirty="0"/>
              <a:t>:  Your typical communication style is bold and unfiltered.  Upon arrival at a field examination, the beneficiary begins screaming at you because she does not agree with the VA’s decision to enter her into the Fiduciary Program.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u="none" baseline="0" dirty="0"/>
              <a:t>Action</a:t>
            </a:r>
            <a:r>
              <a:rPr lang="en-US" b="0" u="none" baseline="0" dirty="0"/>
              <a:t>:  Typically, you would snap back that the medical evidence says otherwise.  Instead, you allow the beneficiary to vent her frustration, while stating you can understand how frustrated she must be and explain that you are there to assist her in every way possible.  The beneficiary settles down enough to allow you to begin the interview and you feel that she has a valid point, she may not require the assistance of a fiduciary.  You explain the Fiduciary Program requirements to her, the action you think are appropriate, what your next steps will be, and what her next steps will be.  You should follow-up to ensure that re-assessment of her status in the Fiduciary Program has taken place.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u="none" baseline="0" dirty="0"/>
              <a:t>Result</a:t>
            </a:r>
            <a:r>
              <a:rPr lang="en-US" b="0" u="none" baseline="0" dirty="0"/>
              <a:t>:  The beneficiary feels like a valued customer because you allowed her to air her grievances, that you care about her and she is not just a number, and that you are willing and able to help her achieve her end goal of being removed from the Fiduciary Program.</a:t>
            </a:r>
            <a:endParaRPr lang="en-US" dirty="0"/>
          </a:p>
          <a:p>
            <a:endParaRPr lang="en-US" baseline="0" dirty="0"/>
          </a:p>
          <a:p>
            <a:pPr marL="171450" indent="-171450">
              <a:buFont typeface="Arial" panose="020B0604020202020204" pitchFamily="34" charset="0"/>
              <a:buChar char="•"/>
            </a:pPr>
            <a:r>
              <a:rPr lang="en-US" baseline="0" dirty="0"/>
              <a:t>Negative Example: </a:t>
            </a:r>
          </a:p>
          <a:p>
            <a:pPr marL="628650" lvl="1" indent="-171450">
              <a:buFont typeface="Arial" panose="020B0604020202020204" pitchFamily="34" charset="0"/>
              <a:buChar char="•"/>
            </a:pPr>
            <a:r>
              <a:rPr lang="en-US" b="1" baseline="0" dirty="0"/>
              <a:t>Situation</a:t>
            </a:r>
            <a:r>
              <a:rPr lang="en-US" baseline="0" dirty="0"/>
              <a:t>:  You head into a field examination with the attitude and demeanor that the beneficiary and proposed fiduciary know nothing about VA benefits, the Fiduciary Program, and do not know what is best for their situation. </a:t>
            </a:r>
          </a:p>
          <a:p>
            <a:pPr marL="628650" lvl="1" indent="-171450">
              <a:buFont typeface="Arial" panose="020B0604020202020204" pitchFamily="34" charset="0"/>
              <a:buChar char="•"/>
            </a:pPr>
            <a:r>
              <a:rPr lang="en-US" b="1" baseline="0" dirty="0"/>
              <a:t>Action</a:t>
            </a:r>
            <a:r>
              <a:rPr lang="en-US" baseline="0" dirty="0"/>
              <a:t>:  You talk over the beneficiary and proposed fiduciary, cut them off, you do not let them ask questions, and bark orders at them.</a:t>
            </a:r>
          </a:p>
          <a:p>
            <a:pPr marL="628650" lvl="1" indent="-171450">
              <a:buFont typeface="Arial" panose="020B0604020202020204" pitchFamily="34" charset="0"/>
              <a:buChar char="•"/>
            </a:pPr>
            <a:r>
              <a:rPr lang="en-US" b="1" baseline="0" dirty="0"/>
              <a:t>Result</a:t>
            </a:r>
            <a:r>
              <a:rPr lang="en-US" baseline="0" dirty="0"/>
              <a:t>:  The result of your actions could frustrate the beneficiary and/or the proposed fiduciary so that they become belligerent and verbally abusive towards you; meaning that you as the FE struggle to obtain the information you require, you potentially put yourself in a hostile situation, and the beneficiary and proposed fiduciary have a bad impression of you and the VA at the end of the meeting.</a:t>
            </a:r>
          </a:p>
          <a:p>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none" baseline="0" dirty="0"/>
              <a:t>In summary, listen to the beneficiary or proposed fiduciary.  Display empathy to their feelings and situation.  Speak diplomatically.  Communicate with tact and demonstrate sensitivity, professionalism, and integrity.  Keep in mind that the manner in which you provide customer service and the way in which you communicate can quickly increase or decrease the volatility of the situation in which you are in.</a:t>
            </a:r>
          </a:p>
          <a:p>
            <a:pPr marL="0" lvl="0" indent="0">
              <a:buFont typeface="Arial" panose="020B0604020202020204" pitchFamily="34" charset="0"/>
              <a:buNone/>
            </a:pPr>
            <a:endParaRPr lang="en-US" b="0" u="none"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396870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u="none" dirty="0"/>
              <a:t>Learning</a:t>
            </a:r>
            <a:r>
              <a:rPr lang="en-US" b="0" i="1" u="none" baseline="0" dirty="0"/>
              <a:t> Objective:  </a:t>
            </a:r>
            <a:r>
              <a:rPr lang="en-US" i="1" dirty="0"/>
              <a:t>Identify red flags during case preparation</a:t>
            </a:r>
            <a:endParaRPr lang="en-US" b="0" i="1" u="none" dirty="0"/>
          </a:p>
          <a:p>
            <a:r>
              <a:rPr lang="en-US" b="0" i="1" u="none" dirty="0"/>
              <a:t>Policy</a:t>
            </a:r>
            <a:r>
              <a:rPr lang="en-US" b="0" i="1" u="none" baseline="0" dirty="0"/>
              <a:t> Reference(s): N/A</a:t>
            </a:r>
          </a:p>
          <a:p>
            <a:endParaRPr lang="en-US" b="0" u="sng" dirty="0"/>
          </a:p>
          <a:p>
            <a:r>
              <a:rPr lang="en-US" b="0" u="sng" dirty="0"/>
              <a:t>Instructor Notes: </a:t>
            </a:r>
          </a:p>
          <a:p>
            <a:endParaRPr lang="en-US" b="0" dirty="0"/>
          </a:p>
          <a:p>
            <a:r>
              <a:rPr lang="en-US" b="0" dirty="0"/>
              <a:t>As a field examiner (</a:t>
            </a:r>
            <a:r>
              <a:rPr lang="en-US" b="0" baseline="0" dirty="0"/>
              <a:t>FE), you have multiple resources (VBMS, SHARE, CAPRI) to review before meeting with a beneficiary and proposed fiduciary to conduct a field examination.  Proper preparation not only assists you in learning about the beneficiary’s specific situation, making notes on specific speaking points, and in anticipating questions that may come about, but it can also alert you of potential safety concerns (red flags).  Before walking out the door to meet with a beneficiary and/or a fiduciary, you should: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Review case specific information in all VA Systems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Research location of interview</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Understand potential cultural, racial, gender, and generational differences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Identify nearest hospital and law enforcement agency locations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dirty="0"/>
              <a:t>The</a:t>
            </a:r>
            <a:r>
              <a:rPr lang="en-US" b="0" baseline="0" dirty="0"/>
              <a:t> last bullet point may surprise you but knowing where the nearest emergency facilities are to each interview location is another tool you can add to your field examination preparation tool kit.  As you know, an emergent situation is not planned, therefore, having knowledge of emergency facilities before the need arises is wise.</a:t>
            </a:r>
            <a:endParaRPr lang="en-US" b="0" dirty="0"/>
          </a:p>
          <a:p>
            <a:endParaRPr lang="en-US" b="0" dirty="0"/>
          </a:p>
          <a:p>
            <a:r>
              <a:rPr lang="en-US" b="1" u="sng" dirty="0"/>
              <a:t>Discussion</a:t>
            </a:r>
            <a:r>
              <a:rPr lang="en-US" b="1" u="sng" baseline="0" dirty="0"/>
              <a:t> Points: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Experienced FEs should be prepared to explain personal examples for each of the topics provided on the slide.  Each example must provide the learners with: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a brief overview of the situation,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description of the action(s) taken to mitigate and/or resolve the situation, and the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outcome of the situation.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none"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If experienced FEs require assistance with applicable examples, they may utilize the scenarios below to initiate conversation.</a:t>
            </a:r>
          </a:p>
          <a:p>
            <a:endParaRPr lang="en-US" b="1" u="sng" baseline="0" dirty="0"/>
          </a:p>
          <a:p>
            <a:r>
              <a:rPr lang="en-US" b="1" u="sng" baseline="0" dirty="0"/>
              <a:t>Examples:</a:t>
            </a:r>
          </a:p>
          <a:p>
            <a:pPr marL="171450" indent="-171450">
              <a:buFont typeface="Arial" panose="020B0604020202020204" pitchFamily="34" charset="0"/>
              <a:buChar char="•"/>
            </a:pPr>
            <a:r>
              <a:rPr lang="en-US" b="0" u="none" baseline="0" dirty="0"/>
              <a:t>Give example of a time when a potential safety issue was identified during review of case specific information, action taken by the FE to mitigate risk, and the outcome.</a:t>
            </a:r>
          </a:p>
          <a:p>
            <a:pPr marL="628650" lvl="1" indent="-171450">
              <a:buFont typeface="Arial" panose="020B0604020202020204" pitchFamily="34" charset="0"/>
              <a:buChar char="•"/>
            </a:pPr>
            <a:r>
              <a:rPr lang="en-US" b="1" u="none" baseline="0" dirty="0"/>
              <a:t>Situation</a:t>
            </a:r>
            <a:r>
              <a:rPr lang="en-US" b="0" u="none" baseline="0" dirty="0"/>
              <a:t>: CAPRI records indicate the Veteran is hostile towards VA and Government employees but trusts her VA Social Worker and does well with conversation when the Social Worker is present.</a:t>
            </a:r>
          </a:p>
          <a:p>
            <a:pPr marL="628650" lvl="1" indent="-171450">
              <a:buFont typeface="Arial" panose="020B0604020202020204" pitchFamily="34" charset="0"/>
              <a:buChar char="•"/>
            </a:pPr>
            <a:r>
              <a:rPr lang="en-US" b="1" u="none" baseline="0" dirty="0"/>
              <a:t>Action</a:t>
            </a:r>
            <a:r>
              <a:rPr lang="en-US" b="0" u="none" baseline="0" dirty="0"/>
              <a:t>:  FE telephones Social Worker and requests Social Worker to be present at interview. </a:t>
            </a:r>
          </a:p>
          <a:p>
            <a:pPr marL="628650" lvl="1" indent="-171450">
              <a:buFont typeface="Arial" panose="020B0604020202020204" pitchFamily="34" charset="0"/>
              <a:buChar char="•"/>
            </a:pPr>
            <a:r>
              <a:rPr lang="en-US" b="1" u="none" baseline="0" dirty="0"/>
              <a:t>Outcome</a:t>
            </a:r>
            <a:r>
              <a:rPr lang="en-US" b="0" u="none" baseline="0" dirty="0"/>
              <a:t>:  Social Worker is present at field examination to help calm and explain FE requests to Veteran.   The Veteran is more comfortable in the situation, therefore the FE is able to obtain all information in one interview.  An added bonus is that the FE has gained an addition to their VA colleague network.</a:t>
            </a:r>
          </a:p>
          <a:p>
            <a:pPr marL="457200" lvl="1" indent="0">
              <a:buFont typeface="Arial" panose="020B0604020202020204" pitchFamily="34" charset="0"/>
              <a:buNone/>
            </a:pPr>
            <a:endParaRPr lang="en-US" b="0" u="none" baseline="0" dirty="0"/>
          </a:p>
          <a:p>
            <a:pPr marL="171450" indent="-171450">
              <a:buFont typeface="Arial" panose="020B0604020202020204" pitchFamily="34" charset="0"/>
              <a:buChar char="•"/>
            </a:pPr>
            <a:r>
              <a:rPr lang="en-US" b="0" u="none" baseline="0" dirty="0"/>
              <a:t>Give an example of a time when a beneficiary’s residential location posed a potential safety issue, the action taken by the FE to mitigate risk, and the outcome.</a:t>
            </a:r>
          </a:p>
          <a:p>
            <a:pPr marL="628650" lvl="1" indent="-171450">
              <a:buFont typeface="Arial" panose="020B0604020202020204" pitchFamily="34" charset="0"/>
              <a:buChar char="•"/>
            </a:pPr>
            <a:r>
              <a:rPr lang="en-US" b="1" u="none" baseline="0" dirty="0"/>
              <a:t>Situation</a:t>
            </a:r>
            <a:r>
              <a:rPr lang="en-US" b="0" u="none" baseline="0" dirty="0"/>
              <a:t>:  Beneficiary resides in a high crime neighborhood known for violence and FE feels driving a government car to the beneficiary’s home is not the best course of action.</a:t>
            </a:r>
          </a:p>
          <a:p>
            <a:pPr marL="628650" lvl="1" indent="-171450">
              <a:buFont typeface="Arial" panose="020B0604020202020204" pitchFamily="34" charset="0"/>
              <a:buChar char="•"/>
            </a:pPr>
            <a:r>
              <a:rPr lang="en-US" b="1" u="none" baseline="0" dirty="0"/>
              <a:t>Action</a:t>
            </a:r>
            <a:r>
              <a:rPr lang="en-US" b="0" u="none" baseline="0" dirty="0"/>
              <a:t>:  FE schedules for field examination interview to take place at the local VA Medical Center. </a:t>
            </a:r>
          </a:p>
          <a:p>
            <a:pPr marL="628650" lvl="1" indent="-171450">
              <a:buFont typeface="Arial" panose="020B0604020202020204" pitchFamily="34" charset="0"/>
              <a:buChar char="•"/>
            </a:pPr>
            <a:r>
              <a:rPr lang="en-US" b="1" u="none" baseline="0" dirty="0"/>
              <a:t>Outcome</a:t>
            </a:r>
            <a:r>
              <a:rPr lang="en-US" b="0" u="none" baseline="0" dirty="0"/>
              <a:t>:   FE and beneficiary are in a safe environment for duration of field examination interview and field examination is completed without incident.</a:t>
            </a:r>
          </a:p>
          <a:p>
            <a:pPr marL="457200" lvl="1" indent="0">
              <a:buFont typeface="Arial" panose="020B0604020202020204" pitchFamily="34" charset="0"/>
              <a:buNone/>
            </a:pPr>
            <a:endParaRPr lang="en-US" b="0" u="none" baseline="0" dirty="0"/>
          </a:p>
          <a:p>
            <a:pPr marL="171450" indent="-171450">
              <a:buFont typeface="Arial" panose="020B0604020202020204" pitchFamily="34" charset="0"/>
              <a:buChar char="•"/>
            </a:pPr>
            <a:r>
              <a:rPr lang="en-US" b="0" u="none" baseline="0" dirty="0"/>
              <a:t>Give an example of a time when a potential cultural, racial, gender, or generational difference between the beneficiary or proposed fiduciary and the FE was identified, action taken by FE to mitigate conflict/barrier to effective communication, and the outcome.</a:t>
            </a:r>
          </a:p>
          <a:p>
            <a:pPr marL="628650" lvl="1" indent="-171450">
              <a:buFont typeface="Arial" panose="020B0604020202020204" pitchFamily="34" charset="0"/>
              <a:buChar char="•"/>
            </a:pPr>
            <a:r>
              <a:rPr lang="en-US" b="1" u="none" baseline="0" dirty="0"/>
              <a:t>Situation</a:t>
            </a:r>
            <a:r>
              <a:rPr lang="en-US" b="0" u="none" baseline="0" dirty="0"/>
              <a:t>:  Female FE arrives at male beneficiary’s residence and the beneficiary told FE he is unwilling to speak to the FE due to her gender. </a:t>
            </a:r>
          </a:p>
          <a:p>
            <a:pPr marL="628650" lvl="1" indent="-171450">
              <a:buFont typeface="Arial" panose="020B0604020202020204" pitchFamily="34" charset="0"/>
              <a:buChar char="•"/>
            </a:pPr>
            <a:r>
              <a:rPr lang="en-US" b="1" u="none" baseline="0" dirty="0"/>
              <a:t>Action</a:t>
            </a:r>
            <a:r>
              <a:rPr lang="en-US" b="0" u="none" baseline="0" dirty="0"/>
              <a:t>:  Female FE unsuccessfully attempted to get beneficiary to provide necessary information.  After realizing her gender was creating a barrier to effective communication, the FE terminated the interview and thanked beneficiary for his time.  Upon return to work environment, FE contacted her Coach, explained the situation, and requested that the field examination be re-assigned to a male FE. </a:t>
            </a:r>
          </a:p>
          <a:p>
            <a:pPr marL="628650" lvl="1" indent="-171450">
              <a:buFont typeface="Arial" panose="020B0604020202020204" pitchFamily="34" charset="0"/>
              <a:buChar char="•"/>
            </a:pPr>
            <a:r>
              <a:rPr lang="en-US" b="1" u="none" baseline="0" dirty="0"/>
              <a:t>Outcome</a:t>
            </a:r>
            <a:r>
              <a:rPr lang="en-US" b="0" u="none" baseline="0" dirty="0"/>
              <a:t>:  A male FE was able to complete the field examination and the fiduciary hub did not have to resort to the suspension of benefits. </a:t>
            </a:r>
          </a:p>
          <a:p>
            <a:pPr marL="457200" lvl="1" indent="0">
              <a:buFont typeface="Arial" panose="020B0604020202020204" pitchFamily="34" charset="0"/>
              <a:buNone/>
            </a:pPr>
            <a:endParaRPr lang="en-US" b="0" u="none" baseline="0" dirty="0"/>
          </a:p>
          <a:p>
            <a:pPr marL="171450" indent="-171450">
              <a:buFont typeface="Arial" panose="020B0604020202020204" pitchFamily="34" charset="0"/>
              <a:buChar char="•"/>
            </a:pPr>
            <a:r>
              <a:rPr lang="en-US" b="0" u="none" baseline="0" dirty="0"/>
              <a:t>Give an example of a time emergency personnel or law enforcement personnel had to be contacted and the outcome.</a:t>
            </a:r>
          </a:p>
          <a:p>
            <a:pPr marL="628650" lvl="1" indent="-171450">
              <a:buFont typeface="Arial" panose="020B0604020202020204" pitchFamily="34" charset="0"/>
              <a:buChar char="•"/>
            </a:pPr>
            <a:r>
              <a:rPr lang="en-US" b="1" u="none" baseline="0" dirty="0"/>
              <a:t>Situation</a:t>
            </a:r>
            <a:r>
              <a:rPr lang="en-US" b="0" u="none" baseline="0" dirty="0"/>
              <a:t>:  Beneficiary’s spouse was having difficulty breathing during field examination interview. </a:t>
            </a:r>
          </a:p>
          <a:p>
            <a:pPr marL="628650" lvl="1" indent="-171450">
              <a:buFont typeface="Arial" panose="020B0604020202020204" pitchFamily="34" charset="0"/>
              <a:buChar char="•"/>
            </a:pPr>
            <a:r>
              <a:rPr lang="en-US" b="1" u="none" baseline="0" dirty="0"/>
              <a:t>Action</a:t>
            </a:r>
            <a:r>
              <a:rPr lang="en-US" b="0" u="none" baseline="0" dirty="0"/>
              <a:t>:  FE called local Emergency Medical Services to ensure spouse did not require medical attention. </a:t>
            </a:r>
          </a:p>
          <a:p>
            <a:pPr marL="628650" lvl="1" indent="-171450">
              <a:buFont typeface="Arial" panose="020B0604020202020204" pitchFamily="34" charset="0"/>
              <a:buChar char="•"/>
            </a:pPr>
            <a:r>
              <a:rPr lang="en-US" b="1" u="none" baseline="0" dirty="0"/>
              <a:t>Outcome</a:t>
            </a:r>
            <a:r>
              <a:rPr lang="en-US" b="0" u="none" baseline="0" dirty="0"/>
              <a:t>: Medical personnel arrived, evaluated the spouse, and determined a trip to the emergency room is warranted.  The FEs quick action resulted in the spouse receiving the medical care she required, and the FE was able to reschedule the field examination interview for the following week.</a:t>
            </a:r>
          </a:p>
          <a:p>
            <a:pPr marL="457200" lvl="1" indent="0">
              <a:buFont typeface="Arial" panose="020B0604020202020204" pitchFamily="34" charset="0"/>
              <a:buNone/>
            </a:pPr>
            <a:endParaRPr lang="en-US" b="0" u="none"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2430149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baseline="0" dirty="0"/>
              <a:t>Learning Objective: </a:t>
            </a:r>
            <a:r>
              <a:rPr lang="en-US" i="1" dirty="0"/>
              <a:t>Recognize how to prepare equipment</a:t>
            </a:r>
          </a:p>
          <a:p>
            <a:r>
              <a:rPr lang="en-US" b="0" i="1" u="none" dirty="0"/>
              <a:t>Policy</a:t>
            </a:r>
            <a:r>
              <a:rPr lang="en-US" b="0" i="1" u="none" baseline="0" dirty="0"/>
              <a:t> Reference(s): N/A</a:t>
            </a:r>
          </a:p>
          <a:p>
            <a:endParaRPr lang="en-US" b="0" i="1" u="none" dirty="0"/>
          </a:p>
          <a:p>
            <a:r>
              <a:rPr lang="en-US" b="0" i="0" u="sng" baseline="0" dirty="0"/>
              <a:t>Instructor Notes:</a:t>
            </a:r>
          </a:p>
          <a:p>
            <a:endParaRPr lang="en-US" b="0" i="0" u="sng" baseline="0" dirty="0"/>
          </a:p>
          <a:p>
            <a:r>
              <a:rPr lang="en-US" b="0" i="0" u="none" baseline="0" dirty="0"/>
              <a:t>Equipment preparation is imperative.  Preparing your equipment means that all devices are fully charged, updated, and in working order before walking out the door for a field examination interview.  A dead cell phone, a computer that will not start due to an update gone awry, or GPS that will not sync with satellites is not helpful while in the field.</a:t>
            </a:r>
            <a:endParaRPr lang="en-US" b="0" i="0" u="sng" baseline="0" dirty="0"/>
          </a:p>
          <a:p>
            <a:endParaRPr lang="en-US" b="1" u="sng" dirty="0"/>
          </a:p>
          <a:p>
            <a:r>
              <a:rPr lang="en-US" b="1" u="sng" dirty="0"/>
              <a:t>Discussion Points: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Experienced FEs should be prepared to explain personal examples for each of the topics provided on the slide.  Each example must provide the learners with: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a brief overview of the situation,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description of the action(s) taken to mitigate and/or resolve the situation, and the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outcome of the situation.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none"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If experienced FEs require assistance with applicable examples, they may utilize the scenario below to initiate conversation.</a:t>
            </a:r>
          </a:p>
          <a:p>
            <a:endParaRPr lang="en-US" b="1" u="sng" dirty="0"/>
          </a:p>
          <a:p>
            <a:r>
              <a:rPr lang="en-US" b="1" u="sng" dirty="0"/>
              <a:t>Example:</a:t>
            </a:r>
          </a:p>
          <a:p>
            <a:pPr marL="171450" indent="-171450">
              <a:buFont typeface="Arial" panose="020B0604020202020204" pitchFamily="34" charset="0"/>
              <a:buChar char="•"/>
            </a:pPr>
            <a:r>
              <a:rPr lang="en-US" b="0" i="0" u="none" baseline="0" dirty="0"/>
              <a:t>Provide an example of when proper equipment preparation did not take place, the FEs actions to resolve or mitigate lack of preparation, and the outcome.</a:t>
            </a:r>
          </a:p>
          <a:p>
            <a:pPr marL="628650" lvl="1" indent="-171450">
              <a:buFont typeface="Arial" panose="020B0604020202020204" pitchFamily="34" charset="0"/>
              <a:buChar char="•"/>
            </a:pPr>
            <a:r>
              <a:rPr lang="en-US" b="1" i="0" u="none" baseline="0" dirty="0"/>
              <a:t>Situation</a:t>
            </a:r>
            <a:r>
              <a:rPr lang="en-US" b="0" i="0" u="none" baseline="0" dirty="0"/>
              <a:t>:  The FE had planned to update GPS mapping software before leaving for a day full of field examination interviews, but the FE overslept and did not want to be late for her field examination appointment.</a:t>
            </a:r>
          </a:p>
          <a:p>
            <a:pPr marL="628650" lvl="1" indent="-171450">
              <a:buFont typeface="Arial" panose="020B0604020202020204" pitchFamily="34" charset="0"/>
              <a:buChar char="•"/>
            </a:pPr>
            <a:r>
              <a:rPr lang="en-US" b="1" i="0" u="none" baseline="0" dirty="0"/>
              <a:t>Action</a:t>
            </a:r>
            <a:r>
              <a:rPr lang="en-US" b="0" i="0" u="none" baseline="0" dirty="0"/>
              <a:t>:  FE viewed paper map stored in her government vehicle for directions on how to reach each field examination interview location. </a:t>
            </a:r>
          </a:p>
          <a:p>
            <a:pPr marL="628650" lvl="1" indent="-171450">
              <a:buFont typeface="Arial" panose="020B0604020202020204" pitchFamily="34" charset="0"/>
              <a:buChar char="•"/>
            </a:pPr>
            <a:r>
              <a:rPr lang="en-US" b="1" i="0" u="none" baseline="0" dirty="0"/>
              <a:t>Outcome</a:t>
            </a:r>
            <a:r>
              <a:rPr lang="en-US" b="0" i="0" u="none" baseline="0" dirty="0"/>
              <a:t>:  FE reached each field examination timely and was able to carry on about her day by utilizing the paper map.</a:t>
            </a:r>
            <a:endParaRPr lang="en-US" b="0" i="0" u="sng"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585624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u="none" baseline="0" dirty="0"/>
              <a:t>Learning Objective: </a:t>
            </a:r>
            <a:r>
              <a:rPr lang="en-US" i="1" dirty="0"/>
              <a:t>Discuss vehicle preparation and safety strategies</a:t>
            </a:r>
          </a:p>
          <a:p>
            <a:r>
              <a:rPr lang="en-US" b="0" i="1" u="none" dirty="0"/>
              <a:t>Policy</a:t>
            </a:r>
            <a:r>
              <a:rPr lang="en-US" b="0" i="1" u="none" baseline="0" dirty="0"/>
              <a:t> Reference(s): N/A</a:t>
            </a:r>
          </a:p>
          <a:p>
            <a:endParaRPr lang="en-US" b="0" i="0" u="sng" baseline="0" dirty="0"/>
          </a:p>
          <a:p>
            <a:r>
              <a:rPr lang="en-US" b="0" i="0" u="sng" baseline="0" dirty="0"/>
              <a:t>Instructor Notes:</a:t>
            </a:r>
          </a:p>
          <a:p>
            <a:endParaRPr lang="en-US" b="0" i="0" u="sng"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i="0" u="none" baseline="0" dirty="0"/>
              <a:t>The final crucial element in preparing for a field examination is preparation of the vehicle.  Field Examiners (FEs) </a:t>
            </a:r>
            <a:r>
              <a:rPr lang="en-US" sz="1200" kern="1200" dirty="0">
                <a:solidFill>
                  <a:schemeClr val="tx1"/>
                </a:solidFill>
                <a:effectLst/>
                <a:latin typeface="+mn-lt"/>
                <a:ea typeface="+mn-ea"/>
                <a:cs typeface="+mn-cs"/>
              </a:rPr>
              <a:t>are responsible to maintain their</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government vehicle, as it is their</a:t>
            </a:r>
            <a:r>
              <a:rPr lang="en-US" sz="1200" kern="1200" baseline="0" dirty="0">
                <a:solidFill>
                  <a:schemeClr val="tx1"/>
                </a:solidFill>
                <a:effectLst/>
                <a:latin typeface="+mn-lt"/>
                <a:ea typeface="+mn-ea"/>
                <a:cs typeface="+mn-cs"/>
              </a:rPr>
              <a:t> transportation to and from field examinations.  FEs are accountable for ensuring the vehicle is safe to drive, that all safety features are in working order, and that it has adequate fluid and gas levels at all times.   It is wise for the FE to walk around and inspect the vehicle (tires pressure, headlights, taillights, blinkers, oil level, gas level) each day before beginning travel. Improper vehicle preparation could result in an accident or the FE being stranded on the side of the road.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VA does not issue emergency roadside kits, as territories and needs differ drastically from one region to the next, but many FEs choose to purchase or build their own emergency kit to keep in their government vehicle.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dirty="0">
                <a:solidFill>
                  <a:schemeClr val="tx1"/>
                </a:solidFill>
                <a:effectLst/>
                <a:latin typeface="+mn-lt"/>
                <a:ea typeface="+mn-ea"/>
                <a:cs typeface="+mn-cs"/>
              </a:rPr>
              <a:t>Discussion Points</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Experienced FEs should be prepared to explain personal examples for each of the topics provided on the slide.  Each example must provide the learners with: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a brief overview of the situation,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description of the action(s) taken to mitigate and/or resolve the situation, and the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u="none" baseline="0" dirty="0"/>
              <a:t>outcome of the situation.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u="none"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baseline="0" dirty="0"/>
              <a:t>If experienced FEs require assistance with applicable examples, they may utilize the scenario below to initiate conversation.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baseline="0" dirty="0"/>
              <a:t>Example:</a:t>
            </a:r>
            <a:endParaRPr lang="en-US" b="0" u="none"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u="none" baseline="0" dirty="0"/>
              <a:t>Provide an example of when proper vehicle preparation did not take place, the FEs actions to resolve or mitigate lack of preparation, and the outcome.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0" u="none" baseline="0" dirty="0"/>
              <a:t>Situation</a:t>
            </a:r>
            <a:r>
              <a:rPr lang="en-US" b="0" i="0" u="none" baseline="0" dirty="0"/>
              <a:t>:  FE did not fill the gas tank before leaving for a field examination 40 miles away and ran out of gas in a remote location.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0" u="none" baseline="0" dirty="0"/>
              <a:t>Action</a:t>
            </a:r>
            <a:r>
              <a:rPr lang="en-US" b="0" i="0" u="none" baseline="0" dirty="0"/>
              <a:t>:  FE called friend to bring enough gas to make it to gas station.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i="0" u="none" baseline="0" dirty="0"/>
              <a:t>Outcome</a:t>
            </a:r>
            <a:r>
              <a:rPr lang="en-US" b="0" i="0" u="none" baseline="0" dirty="0"/>
              <a:t>:  FE had to reschedule the field examination and learned the hard way that it is important to ensure the vehicle has enough gas to complete an entire trip.</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0" i="0" u="none"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0" u="none"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0" u="none"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0" u="none"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1585624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u="none" dirty="0"/>
              <a:t>Learning</a:t>
            </a:r>
            <a:r>
              <a:rPr lang="en-US" b="0" i="1" u="none" baseline="0" dirty="0"/>
              <a:t> Objective:  Discuss personal safety strategies</a:t>
            </a:r>
            <a:endParaRPr lang="en-US" b="0" i="1" u="none" dirty="0"/>
          </a:p>
          <a:p>
            <a:r>
              <a:rPr lang="en-US" b="0" i="1" u="none" dirty="0"/>
              <a:t>Policy</a:t>
            </a:r>
            <a:r>
              <a:rPr lang="en-US" b="0" i="1" u="none" baseline="0" dirty="0"/>
              <a:t> Reference(s): N/A</a:t>
            </a:r>
            <a:endParaRPr lang="en-US" b="0" i="1" u="none" dirty="0"/>
          </a:p>
          <a:p>
            <a:endParaRPr lang="en-US" u="sng" dirty="0"/>
          </a:p>
          <a:p>
            <a:r>
              <a:rPr lang="en-US" u="sng" dirty="0"/>
              <a:t>Instructor Notes:</a:t>
            </a:r>
          </a:p>
          <a:p>
            <a:endParaRPr lang="en-US" dirty="0"/>
          </a:p>
          <a:p>
            <a:r>
              <a:rPr lang="en-US" dirty="0"/>
              <a:t>Your safety when in the field is the number one priority!  </a:t>
            </a:r>
          </a:p>
          <a:p>
            <a:endParaRPr lang="en-US" dirty="0"/>
          </a:p>
          <a:p>
            <a:r>
              <a:rPr lang="en-US" dirty="0"/>
              <a:t>To recap what was discussed on slide 4, before each field examination, the FE should be doing, at minimum, the following:</a:t>
            </a:r>
          </a:p>
          <a:p>
            <a:endParaRPr lang="en-US" dirty="0"/>
          </a:p>
          <a:p>
            <a:pPr marL="0" indent="0">
              <a:buFont typeface="Arial" panose="020B0604020202020204" pitchFamily="34" charset="0"/>
              <a:buNone/>
            </a:pPr>
            <a:r>
              <a:rPr lang="en-US" b="1" dirty="0"/>
              <a:t>Review all available records </a:t>
            </a:r>
          </a:p>
          <a:p>
            <a:pPr marL="171450" indent="-171450">
              <a:buFont typeface="Arial" panose="020B0604020202020204" pitchFamily="34" charset="0"/>
              <a:buChar char="•"/>
            </a:pPr>
            <a:r>
              <a:rPr lang="en-US" dirty="0"/>
              <a:t>Look for indication of potential safety concerns or documented incidents </a:t>
            </a:r>
          </a:p>
          <a:p>
            <a:pPr marL="457200" lvl="1" indent="0">
              <a:buFont typeface="Arial" panose="020B0604020202020204" pitchFamily="34" charset="0"/>
              <a:buNone/>
            </a:pPr>
            <a:r>
              <a:rPr lang="en-US" u="none" dirty="0"/>
              <a:t>	</a:t>
            </a:r>
            <a:r>
              <a:rPr lang="en-US" u="sng" dirty="0"/>
              <a:t>Example:</a:t>
            </a:r>
            <a:r>
              <a:rPr lang="en-US" dirty="0"/>
              <a:t> Review the Flags section in the Beneficiary Profile, review eFolder documents for signs of potential hostility or documentation of past events, and review CAPRI for social work or other notes relating to Veteran demeanor and history of working with VA employees.  Remember--CAPRI only houses VA Medical Center heath records for Veterans.</a:t>
            </a:r>
          </a:p>
          <a:p>
            <a:pPr marL="17145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If you are uncomfortable conducting a field examination in the beneficiary’s place of residence due to potential safety concerns, the FE may always suggest that the field examination interview take place in a public location.  </a:t>
            </a:r>
          </a:p>
          <a:p>
            <a:pPr marL="457200" lvl="1" indent="0">
              <a:buFont typeface="Arial" panose="020B0604020202020204" pitchFamily="34" charset="0"/>
              <a:buNone/>
            </a:pPr>
            <a:r>
              <a:rPr lang="en-US" dirty="0"/>
              <a:t>	</a:t>
            </a:r>
            <a:r>
              <a:rPr lang="en-US" u="sng" dirty="0"/>
              <a:t>Example:  </a:t>
            </a:r>
            <a:r>
              <a:rPr lang="en-US" dirty="0"/>
              <a:t>Meet the beneficiary at the McDonalds down the street from his/her home; meet at the local VA Medical Center; meet at the County Veteran Service Office; meet at a coffee shop, etc.</a:t>
            </a:r>
          </a:p>
          <a:p>
            <a:pPr marL="0" indent="0">
              <a:buFont typeface="Arial" panose="020B0604020202020204" pitchFamily="34" charset="0"/>
              <a:buNone/>
            </a:pPr>
            <a:endParaRPr lang="en-US" dirty="0"/>
          </a:p>
          <a:p>
            <a:pPr marL="171450" lvl="0" indent="-171450">
              <a:buFont typeface="Arial" panose="020B0604020202020204" pitchFamily="34" charset="0"/>
              <a:buChar char="•"/>
            </a:pPr>
            <a:r>
              <a:rPr lang="en-US" dirty="0"/>
              <a:t>If you are uncomfortable attending a field examination individually, you may request to have fellow field examiner to attend with you.  In some cases, it may be more appropriate to </a:t>
            </a:r>
            <a:r>
              <a:rPr lang="en-US" dirty="0">
                <a:latin typeface="Arial" panose="020B0604020202020204" pitchFamily="34" charset="0"/>
                <a:cs typeface="Arial" panose="020B0604020202020204" pitchFamily="34" charset="0"/>
              </a:rPr>
              <a:t>request to the company of local police, sheriff, probation officer, or social worker.  In all situations of uncertainty, </a:t>
            </a:r>
            <a:r>
              <a:rPr lang="en-US" dirty="0"/>
              <a:t>work with your Coach to arrange someone to attend a field examination with you.</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u="none" dirty="0">
                <a:latin typeface="+mn-lt"/>
                <a:cs typeface="+mn-cs"/>
              </a:rPr>
              <a:t>	</a:t>
            </a:r>
            <a:r>
              <a:rPr lang="en-US" u="sng" dirty="0">
                <a:latin typeface="Arial" panose="020B0604020202020204" pitchFamily="34" charset="0"/>
                <a:cs typeface="Arial" panose="020B0604020202020204" pitchFamily="34" charset="0"/>
              </a:rPr>
              <a:t>NOTE:</a:t>
            </a:r>
            <a:r>
              <a:rPr lang="en-US" dirty="0">
                <a:latin typeface="Arial" panose="020B0604020202020204" pitchFamily="34" charset="0"/>
                <a:cs typeface="Arial" panose="020B0604020202020204" pitchFamily="34" charset="0"/>
              </a:rPr>
              <a:t> Be sure to confirm how your local law enforcement agency would like to receive a request for escort.  Some law enforcement agencies provide instructions to be contacted by 911, while prefer use of a non-emergent telephone number. </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latin typeface="Arial" panose="020B0604020202020204" pitchFamily="34" charset="0"/>
                <a:cs typeface="Arial" panose="020B0604020202020204" pitchFamily="34" charset="0"/>
              </a:rPr>
              <a:t>	</a:t>
            </a:r>
            <a:r>
              <a:rPr lang="en-US" u="sng" dirty="0">
                <a:latin typeface="Arial" panose="020B0604020202020204" pitchFamily="34" charset="0"/>
                <a:cs typeface="Arial" panose="020B0604020202020204" pitchFamily="34" charset="0"/>
              </a:rPr>
              <a:t>For example,</a:t>
            </a:r>
            <a:r>
              <a:rPr lang="en-US" dirty="0">
                <a:latin typeface="Arial" panose="020B0604020202020204" pitchFamily="34" charset="0"/>
                <a:cs typeface="Arial" panose="020B0604020202020204" pitchFamily="34" charset="0"/>
              </a:rPr>
              <a:t> the Dallas Texas Police Department, requests contact by 911 with a request of a “health and wellness visit assist” and does not 	require prior notice. </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Anther strategy is to provide your field day schedule to a trusted individual and then checking-in with that individual throughout the day.  The individual may be a supervisor, a co-worker, a friend, a family member or your spouse.  It is important to note that you may not release beneficiary names or addresses to anyone outside of VA, but it is okay to release a timeline of when you plan to be in what area. This is not mandatory- it is another strategy you may utilize should you feel cautious about interviews you have scheduled at any given point.</a:t>
            </a:r>
            <a:endParaRPr lang="en-US" dirty="0"/>
          </a:p>
          <a:p>
            <a:endParaRPr lang="en-US" dirty="0"/>
          </a:p>
          <a:p>
            <a:r>
              <a:rPr lang="en-US" dirty="0"/>
              <a:t>During each </a:t>
            </a:r>
            <a:r>
              <a:rPr lang="en-US" baseline="0" dirty="0"/>
              <a:t>field examination, the FE should be doing, at minimum, the following: </a:t>
            </a:r>
          </a:p>
          <a:p>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u="none" dirty="0"/>
              <a:t>Survey exterior of interview site</a:t>
            </a:r>
          </a:p>
          <a:p>
            <a:pPr marL="171450" indent="-171450">
              <a:buFont typeface="Arial" panose="020B0604020202020204" pitchFamily="34" charset="0"/>
              <a:buChar char="•"/>
            </a:pPr>
            <a:r>
              <a:rPr lang="en-US" dirty="0"/>
              <a:t>Drive by the interview site</a:t>
            </a:r>
          </a:p>
          <a:p>
            <a:pPr marL="0" indent="0">
              <a:buFont typeface="Arial" panose="020B0604020202020204" pitchFamily="34" charset="0"/>
              <a:buNone/>
            </a:pPr>
            <a:r>
              <a:rPr lang="en-US" dirty="0"/>
              <a:t>	</a:t>
            </a:r>
            <a:r>
              <a:rPr lang="en-US" u="sng" dirty="0"/>
              <a:t>Example:</a:t>
            </a:r>
            <a:r>
              <a:rPr lang="en-US" dirty="0"/>
              <a:t> Drive around the block before stopping at</a:t>
            </a:r>
            <a:r>
              <a:rPr lang="en-US" baseline="0" dirty="0"/>
              <a:t> the interview site if unfamiliar with the area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Park government vehicle strategically  </a:t>
            </a:r>
          </a:p>
          <a:p>
            <a:pPr marL="914400" lvl="2" indent="0">
              <a:buFont typeface="Arial" panose="020B0604020202020204" pitchFamily="34" charset="0"/>
              <a:buNone/>
            </a:pPr>
            <a:r>
              <a:rPr lang="en-US" u="sng" dirty="0"/>
              <a:t>Example:</a:t>
            </a:r>
            <a:r>
              <a:rPr lang="en-US" dirty="0"/>
              <a:t> </a:t>
            </a:r>
            <a:r>
              <a:rPr lang="en-US" baseline="0" dirty="0"/>
              <a:t>Do not park in a place where you can be blocked in; back into a parking spot or park along the street</a:t>
            </a:r>
          </a:p>
          <a:p>
            <a:pPr marL="914400" lvl="2" indent="0">
              <a:buFont typeface="Arial" panose="020B0604020202020204" pitchFamily="34" charset="0"/>
              <a:buNone/>
            </a:pPr>
            <a:endParaRPr lang="en-US" baseline="0" dirty="0"/>
          </a:p>
          <a:p>
            <a:pPr marL="171450" lvl="0" indent="-171450">
              <a:buFont typeface="Arial" panose="020B0604020202020204" pitchFamily="34" charset="0"/>
              <a:buChar char="•"/>
            </a:pPr>
            <a:r>
              <a:rPr lang="en-US" baseline="0" dirty="0"/>
              <a:t>Make note of animals</a:t>
            </a:r>
          </a:p>
          <a:p>
            <a:pPr marL="914400" lvl="2" indent="0">
              <a:buFont typeface="Arial" panose="020B0604020202020204" pitchFamily="34" charset="0"/>
              <a:buNone/>
            </a:pPr>
            <a:r>
              <a:rPr lang="en-US" u="sng" baseline="0" dirty="0"/>
              <a:t>Example:</a:t>
            </a:r>
            <a:r>
              <a:rPr lang="en-US" baseline="0" dirty="0"/>
              <a:t> If animals are contained fenced in between you and the front door, call the beneficiary to notify him/her of your arrival and ask that the come escort you into the home</a:t>
            </a:r>
          </a:p>
          <a:p>
            <a:pPr marL="914400" lvl="2"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17247272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a:t>Click to edit Master title style</a:t>
            </a:r>
            <a:endParaRPr lang="en-US" dirty="0"/>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246619978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00800"/>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
        <p:nvSpPr>
          <p:cNvPr id="4" name="TextBox 3">
            <a:extLst>
              <a:ext uri="{FF2B5EF4-FFF2-40B4-BE49-F238E27FC236}">
                <a16:creationId xmlns:a16="http://schemas.microsoft.com/office/drawing/2014/main" id="{C1DF0370-E471-D03F-48DD-12EE7D05C101}"/>
              </a:ext>
            </a:extLst>
          </p:cNvPr>
          <p:cNvSpPr txBox="1"/>
          <p:nvPr userDrawn="1"/>
        </p:nvSpPr>
        <p:spPr>
          <a:xfrm>
            <a:off x="1676400" y="202625"/>
            <a:ext cx="4886960" cy="584775"/>
          </a:xfrm>
          <a:prstGeom prst="rect">
            <a:avLst/>
          </a:prstGeom>
          <a:noFill/>
        </p:spPr>
        <p:txBody>
          <a:bodyPr wrap="square" rtlCol="0">
            <a:spAutoFit/>
          </a:bodyPr>
          <a:lstStyle/>
          <a:p>
            <a:r>
              <a:rPr lang="en-US" sz="3200" dirty="0">
                <a:solidFill>
                  <a:schemeClr val="bg1"/>
                </a:solidFill>
                <a:latin typeface="+mj-lt"/>
              </a:rPr>
              <a:t>Field Examiner Mentorship</a:t>
            </a:r>
          </a:p>
        </p:txBody>
      </p:sp>
    </p:spTree>
    <p:extLst>
      <p:ext uri="{BB962C8B-B14F-4D97-AF65-F5344CB8AC3E}">
        <p14:creationId xmlns:p14="http://schemas.microsoft.com/office/powerpoint/2010/main" val="631959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Field Examiner Mentorship</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8" name="Slide Number Placeholder 5">
            <a:extLst>
              <a:ext uri="{FF2B5EF4-FFF2-40B4-BE49-F238E27FC236}">
                <a16:creationId xmlns:a16="http://schemas.microsoft.com/office/drawing/2014/main" id="{E3F612BE-5553-8800-7710-F8ECD07597B6}"/>
              </a:ext>
            </a:extLst>
          </p:cNvPr>
          <p:cNvSpPr txBox="1">
            <a:spLocks/>
          </p:cNvSpPr>
          <p:nvPr userDrawn="1"/>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Tree>
    <p:extLst>
      <p:ext uri="{BB962C8B-B14F-4D97-AF65-F5344CB8AC3E}">
        <p14:creationId xmlns:p14="http://schemas.microsoft.com/office/powerpoint/2010/main" val="4573912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676400" y="331885"/>
            <a:ext cx="7162800" cy="381000"/>
          </a:xfrm>
          <a:prstGeom prst="rect">
            <a:avLst/>
          </a:prstGeom>
        </p:spPr>
        <p:txBody>
          <a:bodyPr vert="horz" lIns="91440" tIns="45720" rIns="91440" bIns="45720" rtlCol="0" anchor="ctr">
            <a:noAutofit/>
          </a:bodyPr>
          <a:lstStyle/>
          <a:p>
            <a:r>
              <a:rPr lang="en-US" dirty="0"/>
              <a:t>Field Examiner Mentorship</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C9B0C31-1D58-41AF-AF6C-AC3774E493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Tree>
    <p:extLst>
      <p:ext uri="{BB962C8B-B14F-4D97-AF65-F5344CB8AC3E}">
        <p14:creationId xmlns:p14="http://schemas.microsoft.com/office/powerpoint/2010/main" val="32479201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Lst>
  <p:hf hdr="0" ftr="0" dt="0"/>
  <p:txStyles>
    <p:titleStyle>
      <a:lvl1pPr algn="l" defTabSz="914400" rtl="0" eaLnBrk="1" latinLnBrk="0" hangingPunct="1">
        <a:spcBef>
          <a:spcPct val="0"/>
        </a:spcBef>
        <a:buNone/>
        <a:defRPr sz="32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Field Examiner Mentorship"/>
          <p:cNvSpPr>
            <a:spLocks noGrp="1"/>
          </p:cNvSpPr>
          <p:nvPr>
            <p:ph type="ctrTitle"/>
          </p:nvPr>
        </p:nvSpPr>
        <p:spPr/>
        <p:txBody>
          <a:bodyPr>
            <a:normAutofit/>
          </a:bodyPr>
          <a:lstStyle/>
          <a:p>
            <a:r>
              <a:rPr lang="en-US" dirty="0">
                <a:effectLst>
                  <a:outerShdw blurRad="38100" dist="38100" dir="2700000" algn="tl">
                    <a:srgbClr val="000000">
                      <a:alpha val="43137"/>
                    </a:srgbClr>
                  </a:outerShdw>
                </a:effectLst>
              </a:rPr>
              <a:t>Field Examiner Mentorship</a:t>
            </a:r>
            <a:endParaRPr lang="en-US" dirty="0"/>
          </a:p>
        </p:txBody>
      </p:sp>
      <p:sp>
        <p:nvSpPr>
          <p:cNvPr id="3" name="Subtitle 2"/>
          <p:cNvSpPr>
            <a:spLocks noGrp="1"/>
          </p:cNvSpPr>
          <p:nvPr>
            <p:ph type="subTitle" idx="4294967295"/>
          </p:nvPr>
        </p:nvSpPr>
        <p:spPr>
          <a:xfrm>
            <a:off x="3048000" y="6400800"/>
            <a:ext cx="4572000" cy="457200"/>
          </a:xfrm>
        </p:spPr>
        <p:txBody>
          <a:bodyPr>
            <a:normAutofit/>
          </a:bodyPr>
          <a:lstStyle/>
          <a:p>
            <a:pPr marL="0" indent="0">
              <a:buNone/>
            </a:pPr>
            <a:r>
              <a:rPr lang="en-US" sz="1800" dirty="0">
                <a:solidFill>
                  <a:schemeClr val="bg1"/>
                </a:solidFill>
              </a:rPr>
              <a:t>Pension and Fiduciary Service | March 2021</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ersonal Safety Strategies Cont'd">
            <a:extLst>
              <a:ext uri="{FF2B5EF4-FFF2-40B4-BE49-F238E27FC236}">
                <a16:creationId xmlns:a16="http://schemas.microsoft.com/office/drawing/2014/main" id="{EF1A2259-5228-46D8-8AF1-D570F1B612B2}"/>
              </a:ext>
            </a:extLst>
          </p:cNvPr>
          <p:cNvSpPr>
            <a:spLocks noGrp="1"/>
          </p:cNvSpPr>
          <p:nvPr>
            <p:ph type="title"/>
          </p:nvPr>
        </p:nvSpPr>
        <p:spPr>
          <a:xfrm>
            <a:off x="429491" y="752619"/>
            <a:ext cx="8229600" cy="1143000"/>
          </a:xfrm>
        </p:spPr>
        <p:txBody>
          <a:bodyPr>
            <a:normAutofit/>
          </a:bodyPr>
          <a:lstStyle/>
          <a:p>
            <a:r>
              <a:rPr lang="en-US" dirty="0"/>
              <a:t>Personal Safety Strategies Cont’d</a:t>
            </a:r>
          </a:p>
        </p:txBody>
      </p:sp>
      <p:sp>
        <p:nvSpPr>
          <p:cNvPr id="3" name="Content Placeholder 2">
            <a:extLst>
              <a:ext uri="{FF2B5EF4-FFF2-40B4-BE49-F238E27FC236}">
                <a16:creationId xmlns:a16="http://schemas.microsoft.com/office/drawing/2014/main" id="{BF3D9D8B-A790-48C2-AFA7-B15276599DF3}"/>
              </a:ext>
            </a:extLst>
          </p:cNvPr>
          <p:cNvSpPr>
            <a:spLocks noGrp="1"/>
          </p:cNvSpPr>
          <p:nvPr>
            <p:ph idx="1"/>
          </p:nvPr>
        </p:nvSpPr>
        <p:spPr/>
        <p:txBody>
          <a:bodyPr>
            <a:normAutofit/>
          </a:bodyPr>
          <a:lstStyle/>
          <a:p>
            <a:r>
              <a:rPr lang="en-US" dirty="0"/>
              <a:t>Survey interior of interview site</a:t>
            </a:r>
          </a:p>
          <a:p>
            <a:pPr lvl="1"/>
            <a:r>
              <a:rPr lang="en-US" dirty="0"/>
              <a:t>Make note of animals</a:t>
            </a:r>
          </a:p>
          <a:p>
            <a:pPr lvl="1"/>
            <a:r>
              <a:rPr lang="en-US" dirty="0"/>
              <a:t>Identify exits</a:t>
            </a:r>
          </a:p>
          <a:p>
            <a:pPr lvl="1"/>
            <a:r>
              <a:rPr lang="en-US" dirty="0"/>
              <a:t>Inquire about others present or expected visitors</a:t>
            </a:r>
          </a:p>
          <a:p>
            <a:pPr lvl="1"/>
            <a:r>
              <a:rPr lang="en-US" dirty="0"/>
              <a:t>Do not use computer if it feels unsafe to do so</a:t>
            </a:r>
          </a:p>
          <a:p>
            <a:r>
              <a:rPr lang="en-US" dirty="0"/>
              <a:t>Maintain Situational Awareness</a:t>
            </a:r>
          </a:p>
          <a:p>
            <a:pPr lvl="1"/>
            <a:r>
              <a:rPr lang="en-US" dirty="0"/>
              <a:t>Identify potential weapons</a:t>
            </a:r>
          </a:p>
          <a:p>
            <a:pPr lvl="1"/>
            <a:r>
              <a:rPr lang="en-US" dirty="0"/>
              <a:t>Keep vehicle keys accessible</a:t>
            </a:r>
          </a:p>
          <a:p>
            <a:pPr lvl="1"/>
            <a:r>
              <a:rPr lang="en-US" dirty="0"/>
              <a:t>Continue to scan environment </a:t>
            </a:r>
          </a:p>
          <a:p>
            <a:r>
              <a:rPr lang="en-US" dirty="0"/>
              <a:t>Trust your intuition</a:t>
            </a:r>
          </a:p>
        </p:txBody>
      </p:sp>
      <p:sp>
        <p:nvSpPr>
          <p:cNvPr id="4" name="Slide Number Placeholder 3">
            <a:extLst>
              <a:ext uri="{FF2B5EF4-FFF2-40B4-BE49-F238E27FC236}">
                <a16:creationId xmlns:a16="http://schemas.microsoft.com/office/drawing/2014/main" id="{CF24819C-9F32-4424-8CD9-46CD0EE975C5}"/>
              </a:ext>
            </a:extLst>
          </p:cNvPr>
          <p:cNvSpPr>
            <a:spLocks noGrp="1"/>
          </p:cNvSpPr>
          <p:nvPr>
            <p:ph type="sldNum" sz="quarter" idx="12"/>
          </p:nvPr>
        </p:nvSpPr>
        <p:spPr/>
        <p:txBody>
          <a:bodyPr/>
          <a:lstStyle/>
          <a:p>
            <a:fld id="{31640669-3FD2-4B34-9A2D-584949EF09F8}" type="slidenum">
              <a:rPr lang="en-US" smtClean="0"/>
              <a:pPr/>
              <a:t>10</a:t>
            </a:fld>
            <a:endParaRPr lang="en-US" dirty="0"/>
          </a:p>
        </p:txBody>
      </p:sp>
    </p:spTree>
    <p:extLst>
      <p:ext uri="{BB962C8B-B14F-4D97-AF65-F5344CB8AC3E}">
        <p14:creationId xmlns:p14="http://schemas.microsoft.com/office/powerpoint/2010/main" val="1378257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Questions?"/>
          <p:cNvSpPr>
            <a:spLocks noGrp="1"/>
          </p:cNvSpPr>
          <p:nvPr>
            <p:ph type="title"/>
          </p:nvPr>
        </p:nvSpPr>
        <p:spPr/>
        <p:txBody>
          <a:bodyPr>
            <a:noAutofit/>
          </a:bodyPr>
          <a:lstStyle/>
          <a:p>
            <a:r>
              <a:rPr lang="en-US" dirty="0"/>
              <a:t>Questions?</a:t>
            </a:r>
          </a:p>
        </p:txBody>
      </p:sp>
      <p:pic>
        <p:nvPicPr>
          <p:cNvPr id="1026" name="Picture 2">
            <a:extLst>
              <a:ext uri="{C183D7F6-B498-43B3-948B-1728B52AA6E4}">
                <adec:decorative xmlns:adec="http://schemas.microsoft.com/office/drawing/2017/decorative" val="1"/>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p:txBody>
          <a:bodyPr>
            <a:normAutofit/>
          </a:bodyPr>
          <a:lstStyle/>
          <a:p>
            <a:r>
              <a:rPr lang="en-US" dirty="0"/>
              <a:t>Customer Service</a:t>
            </a:r>
          </a:p>
          <a:p>
            <a:r>
              <a:rPr lang="en-US" dirty="0"/>
              <a:t>Techniques and Communication Style</a:t>
            </a:r>
          </a:p>
          <a:p>
            <a:r>
              <a:rPr lang="en-US" dirty="0"/>
              <a:t>Field Examination Preparation</a:t>
            </a:r>
          </a:p>
          <a:p>
            <a:r>
              <a:rPr lang="en-US" dirty="0"/>
              <a:t>Equipment Preparation</a:t>
            </a:r>
          </a:p>
          <a:p>
            <a:r>
              <a:rPr lang="en-US" dirty="0"/>
              <a:t>Vehicle Preparation</a:t>
            </a:r>
          </a:p>
          <a:p>
            <a:r>
              <a:rPr lang="en-US" dirty="0"/>
              <a:t>Personal Safety Strategies</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7" name="TextBox 6">
            <a:extLst>
              <a:ext uri="{FF2B5EF4-FFF2-40B4-BE49-F238E27FC236}">
                <a16:creationId xmlns:a16="http://schemas.microsoft.com/office/drawing/2014/main" id="{F7DA001E-88E5-EC4C-9624-612EE0A44CB8}"/>
              </a:ext>
            </a:extLst>
          </p:cNvPr>
          <p:cNvSpPr txBox="1"/>
          <p:nvPr/>
        </p:nvSpPr>
        <p:spPr>
          <a:xfrm>
            <a:off x="8645236" y="6366430"/>
            <a:ext cx="644236" cy="369332"/>
          </a:xfrm>
          <a:prstGeom prst="rect">
            <a:avLst/>
          </a:prstGeom>
          <a:noFill/>
        </p:spPr>
        <p:txBody>
          <a:bodyPr wrap="square">
            <a:spAutoFit/>
          </a:bodyPr>
          <a:lstStyle/>
          <a:p>
            <a:fld id="{31640669-3FD2-4B34-9A2D-584949EF09F8}" type="slidenum">
              <a:rPr lang="en-US" smtClean="0">
                <a:solidFill>
                  <a:schemeClr val="accent1">
                    <a:lumMod val="75000"/>
                  </a:schemeClr>
                </a:solidFill>
              </a:rPr>
              <a:pPr/>
              <a:t>11</a:t>
            </a:fld>
            <a:endParaRPr lang="en-US" dirty="0">
              <a:solidFill>
                <a:schemeClr val="accent1">
                  <a:lumMod val="75000"/>
                </a:schemeClr>
              </a:solidFill>
            </a:endParaRPr>
          </a:p>
        </p:txBody>
      </p:sp>
    </p:spTree>
    <p:extLst>
      <p:ext uri="{BB962C8B-B14F-4D97-AF65-F5344CB8AC3E}">
        <p14:creationId xmlns:p14="http://schemas.microsoft.com/office/powerpoint/2010/main" val="2430843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MS Survey and Assessment">
            <a:extLst>
              <a:ext uri="{FF2B5EF4-FFF2-40B4-BE49-F238E27FC236}">
                <a16:creationId xmlns:a16="http://schemas.microsoft.com/office/drawing/2014/main" id="{EE9564CA-2FD3-42D4-9807-719705A06577}"/>
              </a:ext>
            </a:extLst>
          </p:cNvPr>
          <p:cNvSpPr>
            <a:spLocks noGrp="1"/>
          </p:cNvSpPr>
          <p:nvPr>
            <p:ph type="title"/>
          </p:nvPr>
        </p:nvSpPr>
        <p:spPr/>
        <p:txBody>
          <a:bodyPr/>
          <a:lstStyle/>
          <a:p>
            <a:r>
              <a:rPr lang="en-US" dirty="0"/>
              <a:t>TMS Survey and Assessment</a:t>
            </a:r>
          </a:p>
        </p:txBody>
      </p:sp>
      <p:sp>
        <p:nvSpPr>
          <p:cNvPr id="6" name="Content Placeholder 5">
            <a:extLst>
              <a:ext uri="{FF2B5EF4-FFF2-40B4-BE49-F238E27FC236}">
                <a16:creationId xmlns:a16="http://schemas.microsoft.com/office/drawing/2014/main" id="{9B40BED4-E9CE-4105-A572-3E9628F2C1BC}"/>
              </a:ext>
            </a:extLst>
          </p:cNvPr>
          <p:cNvSpPr>
            <a:spLocks noGrp="1"/>
          </p:cNvSpPr>
          <p:nvPr>
            <p:ph idx="1"/>
          </p:nvPr>
        </p:nvSpPr>
        <p:spPr/>
        <p:txBody>
          <a:bodyPr/>
          <a:lstStyle/>
          <a:p>
            <a:r>
              <a:rPr lang="en-US" dirty="0"/>
              <a:t>An assessment and satisfaction survey have been assigned to you in TMS.</a:t>
            </a:r>
          </a:p>
          <a:p>
            <a:r>
              <a:rPr lang="en-US" dirty="0"/>
              <a:t>You should be able to complete the survey and assessment within ten minutes.</a:t>
            </a:r>
          </a:p>
          <a:p>
            <a:r>
              <a:rPr lang="en-US" dirty="0"/>
              <a:t>Be sure to complete the survey and assessment to receive credit for this training.</a:t>
            </a:r>
          </a:p>
          <a:p>
            <a:endParaRPr lang="en-US" dirty="0"/>
          </a:p>
        </p:txBody>
      </p:sp>
      <p:sp>
        <p:nvSpPr>
          <p:cNvPr id="5" name="Slide Number Placeholder 4">
            <a:extLst>
              <a:ext uri="{FF2B5EF4-FFF2-40B4-BE49-F238E27FC236}">
                <a16:creationId xmlns:a16="http://schemas.microsoft.com/office/drawing/2014/main" id="{E8E27A0F-0E4C-48BB-BC11-E35BCBD66547}"/>
              </a:ext>
            </a:extLst>
          </p:cNvPr>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1653666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Objectives"/>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Comprehend dimensions of customer service </a:t>
            </a:r>
          </a:p>
          <a:p>
            <a:r>
              <a:rPr lang="en-US" dirty="0"/>
              <a:t>Explain customer service techniques and communication styles</a:t>
            </a:r>
          </a:p>
          <a:p>
            <a:r>
              <a:rPr lang="en-US" dirty="0"/>
              <a:t>Identify red flags during case preparation</a:t>
            </a:r>
          </a:p>
          <a:p>
            <a:r>
              <a:rPr lang="en-US" dirty="0"/>
              <a:t>Address personal preparation</a:t>
            </a:r>
          </a:p>
          <a:p>
            <a:r>
              <a:rPr lang="en-US" dirty="0"/>
              <a:t>Recognize how to prepare equipment</a:t>
            </a:r>
          </a:p>
          <a:p>
            <a:r>
              <a:rPr lang="en-US" dirty="0"/>
              <a:t>Discuss appropriate vehicle preparation</a:t>
            </a:r>
          </a:p>
          <a:p>
            <a:r>
              <a:rPr lang="en-US" dirty="0"/>
              <a:t>Discuss personal safety strategies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References"/>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FPM I.2.B.1, </a:t>
            </a:r>
            <a:r>
              <a:rPr lang="en-US" i="1" dirty="0"/>
              <a:t>Reviewing Beneficiary Information Prior to the Field Exam</a:t>
            </a:r>
          </a:p>
          <a:p>
            <a:r>
              <a:rPr lang="en-US" dirty="0"/>
              <a:t>Local Field Examiners (FEs) with more than one year of experience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Customer Service"/>
          <p:cNvSpPr>
            <a:spLocks noGrp="1"/>
          </p:cNvSpPr>
          <p:nvPr>
            <p:ph type="title"/>
          </p:nvPr>
        </p:nvSpPr>
        <p:spPr/>
        <p:txBody>
          <a:bodyPr/>
          <a:lstStyle/>
          <a:p>
            <a:r>
              <a:rPr lang="en-US" dirty="0"/>
              <a:t>Customer Service</a:t>
            </a:r>
          </a:p>
        </p:txBody>
      </p:sp>
      <p:sp>
        <p:nvSpPr>
          <p:cNvPr id="3" name="Content Placeholder 2"/>
          <p:cNvSpPr>
            <a:spLocks noGrp="1"/>
          </p:cNvSpPr>
          <p:nvPr>
            <p:ph idx="1"/>
          </p:nvPr>
        </p:nvSpPr>
        <p:spPr/>
        <p:txBody>
          <a:bodyPr>
            <a:normAutofit/>
          </a:bodyPr>
          <a:lstStyle/>
          <a:p>
            <a:r>
              <a:rPr lang="en-US" dirty="0"/>
              <a:t>Vulnerable population</a:t>
            </a:r>
          </a:p>
          <a:p>
            <a:r>
              <a:rPr lang="en-US" dirty="0"/>
              <a:t>Dimensions of customer service</a:t>
            </a:r>
          </a:p>
          <a:p>
            <a:pPr lvl="1"/>
            <a:r>
              <a:rPr lang="en-US" dirty="0"/>
              <a:t>Effectiveness</a:t>
            </a:r>
          </a:p>
          <a:p>
            <a:pPr lvl="1"/>
            <a:r>
              <a:rPr lang="en-US" dirty="0"/>
              <a:t>Ease</a:t>
            </a:r>
          </a:p>
          <a:p>
            <a:r>
              <a:rPr lang="en-US" dirty="0"/>
              <a:t>Emotion tied to the experience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3518435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echniques and Communication Style">
            <a:extLst>
              <a:ext uri="{FF2B5EF4-FFF2-40B4-BE49-F238E27FC236}">
                <a16:creationId xmlns:a16="http://schemas.microsoft.com/office/drawing/2014/main" id="{3945B2A1-55F4-4BC2-AF00-090532905871}"/>
              </a:ext>
            </a:extLst>
          </p:cNvPr>
          <p:cNvSpPr>
            <a:spLocks noGrp="1"/>
          </p:cNvSpPr>
          <p:nvPr>
            <p:ph type="title"/>
          </p:nvPr>
        </p:nvSpPr>
        <p:spPr>
          <a:xfrm>
            <a:off x="457200" y="914400"/>
            <a:ext cx="8229600" cy="1143000"/>
          </a:xfrm>
        </p:spPr>
        <p:txBody>
          <a:bodyPr>
            <a:normAutofit/>
          </a:bodyPr>
          <a:lstStyle/>
          <a:p>
            <a:r>
              <a:rPr lang="en-US" dirty="0"/>
              <a:t>Techniques and Communication Style</a:t>
            </a:r>
          </a:p>
        </p:txBody>
      </p:sp>
      <p:sp>
        <p:nvSpPr>
          <p:cNvPr id="3" name="Content Placeholder 2">
            <a:extLst>
              <a:ext uri="{FF2B5EF4-FFF2-40B4-BE49-F238E27FC236}">
                <a16:creationId xmlns:a16="http://schemas.microsoft.com/office/drawing/2014/main" id="{ACE1A465-1AEC-47BC-AAA7-ED2453977A2B}"/>
              </a:ext>
            </a:extLst>
          </p:cNvPr>
          <p:cNvSpPr>
            <a:spLocks noGrp="1"/>
          </p:cNvSpPr>
          <p:nvPr>
            <p:ph idx="1"/>
          </p:nvPr>
        </p:nvSpPr>
        <p:spPr>
          <a:xfrm>
            <a:off x="457200" y="1874838"/>
            <a:ext cx="8229600" cy="4251326"/>
          </a:xfrm>
        </p:spPr>
        <p:txBody>
          <a:bodyPr/>
          <a:lstStyle/>
          <a:p>
            <a:r>
              <a:rPr lang="en-US" dirty="0"/>
              <a:t>Customer service techniques</a:t>
            </a:r>
          </a:p>
          <a:p>
            <a:pPr lvl="1"/>
            <a:r>
              <a:rPr lang="en-US" dirty="0"/>
              <a:t>Listen intently</a:t>
            </a:r>
          </a:p>
          <a:p>
            <a:pPr lvl="1"/>
            <a:r>
              <a:rPr lang="en-US" dirty="0"/>
              <a:t>Show empathy </a:t>
            </a:r>
          </a:p>
          <a:p>
            <a:pPr lvl="1"/>
            <a:r>
              <a:rPr lang="en-US" dirty="0"/>
              <a:t>Speak with diplomacy and tact</a:t>
            </a:r>
          </a:p>
          <a:p>
            <a:r>
              <a:rPr lang="en-US" dirty="0"/>
              <a:t>Communication style preferences</a:t>
            </a:r>
          </a:p>
        </p:txBody>
      </p:sp>
      <p:sp>
        <p:nvSpPr>
          <p:cNvPr id="4" name="Slide Number Placeholder 3">
            <a:extLst>
              <a:ext uri="{FF2B5EF4-FFF2-40B4-BE49-F238E27FC236}">
                <a16:creationId xmlns:a16="http://schemas.microsoft.com/office/drawing/2014/main" id="{3DDB9C6A-D405-4D72-BEAC-1AF1CC8262DC}"/>
              </a:ext>
            </a:extLst>
          </p:cNvPr>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823906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Field Examination Preparation"/>
          <p:cNvSpPr>
            <a:spLocks noGrp="1"/>
          </p:cNvSpPr>
          <p:nvPr>
            <p:ph type="title"/>
          </p:nvPr>
        </p:nvSpPr>
        <p:spPr>
          <a:xfrm>
            <a:off x="491836" y="914400"/>
            <a:ext cx="8229600" cy="1143000"/>
          </a:xfrm>
        </p:spPr>
        <p:txBody>
          <a:bodyPr/>
          <a:lstStyle/>
          <a:p>
            <a:r>
              <a:rPr lang="en-US" dirty="0"/>
              <a:t>Field Examination Preparation</a:t>
            </a:r>
          </a:p>
        </p:txBody>
      </p:sp>
      <p:sp>
        <p:nvSpPr>
          <p:cNvPr id="3" name="Content Placeholder 2"/>
          <p:cNvSpPr>
            <a:spLocks noGrp="1"/>
          </p:cNvSpPr>
          <p:nvPr>
            <p:ph idx="1"/>
          </p:nvPr>
        </p:nvSpPr>
        <p:spPr>
          <a:xfrm>
            <a:off x="457200" y="2057400"/>
            <a:ext cx="8229600" cy="4068763"/>
          </a:xfrm>
        </p:spPr>
        <p:txBody>
          <a:bodyPr>
            <a:normAutofit/>
          </a:bodyPr>
          <a:lstStyle/>
          <a:p>
            <a:r>
              <a:rPr lang="en-US" dirty="0"/>
              <a:t>Review case specific information in all VA Systems</a:t>
            </a:r>
          </a:p>
          <a:p>
            <a:r>
              <a:rPr lang="en-US" dirty="0"/>
              <a:t>Research location of interview</a:t>
            </a:r>
          </a:p>
          <a:p>
            <a:r>
              <a:rPr lang="en-US" dirty="0"/>
              <a:t>Anticipate cultural, race, gender, and generational differences</a:t>
            </a:r>
          </a:p>
          <a:p>
            <a:r>
              <a:rPr lang="en-US" dirty="0"/>
              <a:t>Identify nearest hospital and law enforcement agency locations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spTree>
    <p:extLst>
      <p:ext uri="{BB962C8B-B14F-4D97-AF65-F5344CB8AC3E}">
        <p14:creationId xmlns:p14="http://schemas.microsoft.com/office/powerpoint/2010/main" val="1214339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Equipment Preparation"/>
          <p:cNvSpPr>
            <a:spLocks noGrp="1"/>
          </p:cNvSpPr>
          <p:nvPr>
            <p:ph type="title"/>
          </p:nvPr>
        </p:nvSpPr>
        <p:spPr/>
        <p:txBody>
          <a:bodyPr>
            <a:noAutofit/>
          </a:bodyPr>
          <a:lstStyle/>
          <a:p>
            <a:r>
              <a:rPr lang="en-US" dirty="0"/>
              <a:t>Equipment Preparation</a:t>
            </a:r>
          </a:p>
        </p:txBody>
      </p:sp>
      <p:sp>
        <p:nvSpPr>
          <p:cNvPr id="3" name="Content Placeholder 2"/>
          <p:cNvSpPr>
            <a:spLocks noGrp="1"/>
          </p:cNvSpPr>
          <p:nvPr>
            <p:ph idx="1"/>
          </p:nvPr>
        </p:nvSpPr>
        <p:spPr>
          <a:xfrm>
            <a:off x="457200" y="1828800"/>
            <a:ext cx="8229600" cy="4297363"/>
          </a:xfrm>
        </p:spPr>
        <p:txBody>
          <a:bodyPr>
            <a:normAutofit/>
          </a:bodyPr>
          <a:lstStyle/>
          <a:p>
            <a:r>
              <a:rPr lang="en-US" dirty="0"/>
              <a:t>Charge government issued cell phone</a:t>
            </a:r>
          </a:p>
          <a:p>
            <a:r>
              <a:rPr lang="en-US" dirty="0"/>
              <a:t>Charge personal cell phone</a:t>
            </a:r>
          </a:p>
          <a:p>
            <a:r>
              <a:rPr lang="en-US" dirty="0"/>
              <a:t>Charge laptop</a:t>
            </a:r>
          </a:p>
          <a:p>
            <a:r>
              <a:rPr lang="en-US" dirty="0"/>
              <a:t>Update GPS maps</a:t>
            </a:r>
          </a:p>
          <a:p>
            <a:pPr marL="457200" lvl="1"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spTree>
    <p:extLst>
      <p:ext uri="{BB962C8B-B14F-4D97-AF65-F5344CB8AC3E}">
        <p14:creationId xmlns:p14="http://schemas.microsoft.com/office/powerpoint/2010/main" val="7252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Vehicle Preparation"/>
          <p:cNvSpPr>
            <a:spLocks noGrp="1"/>
          </p:cNvSpPr>
          <p:nvPr>
            <p:ph type="title"/>
          </p:nvPr>
        </p:nvSpPr>
        <p:spPr/>
        <p:txBody>
          <a:bodyPr>
            <a:noAutofit/>
          </a:bodyPr>
          <a:lstStyle/>
          <a:p>
            <a:r>
              <a:rPr lang="en-US" dirty="0"/>
              <a:t>Vehicle Preparation</a:t>
            </a:r>
          </a:p>
        </p:txBody>
      </p:sp>
      <p:sp>
        <p:nvSpPr>
          <p:cNvPr id="3" name="Content Placeholder 2"/>
          <p:cNvSpPr>
            <a:spLocks noGrp="1"/>
          </p:cNvSpPr>
          <p:nvPr>
            <p:ph idx="1"/>
          </p:nvPr>
        </p:nvSpPr>
        <p:spPr/>
        <p:txBody>
          <a:bodyPr>
            <a:normAutofit/>
          </a:bodyPr>
          <a:lstStyle/>
          <a:p>
            <a:r>
              <a:rPr lang="en-US" dirty="0"/>
              <a:t>Check tire pressure</a:t>
            </a:r>
          </a:p>
          <a:p>
            <a:r>
              <a:rPr lang="en-US" dirty="0"/>
              <a:t>Check oil level</a:t>
            </a:r>
          </a:p>
          <a:p>
            <a:r>
              <a:rPr lang="en-US" dirty="0"/>
              <a:t>Check headlights/taillights/blinkers</a:t>
            </a:r>
          </a:p>
          <a:p>
            <a:r>
              <a:rPr lang="en-US" dirty="0"/>
              <a:t>Make sure windshield wiper blades work</a:t>
            </a:r>
          </a:p>
          <a:p>
            <a:r>
              <a:rPr lang="en-US" dirty="0"/>
              <a:t>Fill gas tank</a:t>
            </a:r>
          </a:p>
          <a:p>
            <a:r>
              <a:rPr lang="en-US" dirty="0"/>
              <a:t>Create emergency roadside kit</a:t>
            </a:r>
          </a:p>
          <a:p>
            <a:endParaRPr lang="en-US"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spTree>
    <p:extLst>
      <p:ext uri="{BB962C8B-B14F-4D97-AF65-F5344CB8AC3E}">
        <p14:creationId xmlns:p14="http://schemas.microsoft.com/office/powerpoint/2010/main" val="1096360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ersonal Safety Strategies">
            <a:extLst>
              <a:ext uri="{FF2B5EF4-FFF2-40B4-BE49-F238E27FC236}">
                <a16:creationId xmlns:a16="http://schemas.microsoft.com/office/drawing/2014/main" id="{02962AB0-6762-4B59-AAE3-C79772A3C375}"/>
              </a:ext>
            </a:extLst>
          </p:cNvPr>
          <p:cNvSpPr>
            <a:spLocks noGrp="1"/>
          </p:cNvSpPr>
          <p:nvPr>
            <p:ph type="title"/>
          </p:nvPr>
        </p:nvSpPr>
        <p:spPr/>
        <p:txBody>
          <a:bodyPr/>
          <a:lstStyle/>
          <a:p>
            <a:r>
              <a:rPr lang="en-US" dirty="0"/>
              <a:t>Personal Safety Strategies</a:t>
            </a:r>
          </a:p>
        </p:txBody>
      </p:sp>
      <p:sp>
        <p:nvSpPr>
          <p:cNvPr id="3" name="Content Placeholder 2">
            <a:extLst>
              <a:ext uri="{FF2B5EF4-FFF2-40B4-BE49-F238E27FC236}">
                <a16:creationId xmlns:a16="http://schemas.microsoft.com/office/drawing/2014/main" id="{92ED51CF-E4AF-42BF-BFB0-7CE39324EC95}"/>
              </a:ext>
            </a:extLst>
          </p:cNvPr>
          <p:cNvSpPr>
            <a:spLocks noGrp="1"/>
          </p:cNvSpPr>
          <p:nvPr>
            <p:ph idx="1"/>
          </p:nvPr>
        </p:nvSpPr>
        <p:spPr/>
        <p:txBody>
          <a:bodyPr>
            <a:normAutofit/>
          </a:bodyPr>
          <a:lstStyle/>
          <a:p>
            <a:r>
              <a:rPr lang="en-US" dirty="0"/>
              <a:t>Review all beneficiary records</a:t>
            </a:r>
          </a:p>
          <a:p>
            <a:pPr lvl="1"/>
            <a:r>
              <a:rPr lang="en-US" dirty="0"/>
              <a:t>Look for indication of potential safety concerns</a:t>
            </a:r>
          </a:p>
          <a:p>
            <a:pPr lvl="1"/>
            <a:r>
              <a:rPr lang="en-US" dirty="0"/>
              <a:t>Suggest alternate location or request escort</a:t>
            </a:r>
          </a:p>
          <a:p>
            <a:pPr lvl="1"/>
            <a:r>
              <a:rPr lang="en-US" dirty="0"/>
              <a:t>Provide schedule to trusted individual</a:t>
            </a:r>
          </a:p>
          <a:p>
            <a:r>
              <a:rPr lang="en-US" dirty="0"/>
              <a:t>Survey exterior of interview site</a:t>
            </a:r>
          </a:p>
          <a:p>
            <a:pPr lvl="1"/>
            <a:r>
              <a:rPr lang="en-US" dirty="0"/>
              <a:t>Complete a drive by</a:t>
            </a:r>
          </a:p>
          <a:p>
            <a:pPr lvl="1"/>
            <a:r>
              <a:rPr lang="en-US" dirty="0"/>
              <a:t>Park strategically</a:t>
            </a:r>
          </a:p>
          <a:p>
            <a:pPr lvl="1"/>
            <a:r>
              <a:rPr lang="en-US" dirty="0"/>
              <a:t>Make note of animals</a:t>
            </a:r>
          </a:p>
        </p:txBody>
      </p:sp>
      <p:sp>
        <p:nvSpPr>
          <p:cNvPr id="4" name="Slide Number Placeholder 3">
            <a:extLst>
              <a:ext uri="{FF2B5EF4-FFF2-40B4-BE49-F238E27FC236}">
                <a16:creationId xmlns:a16="http://schemas.microsoft.com/office/drawing/2014/main" id="{34005D4A-C688-45FE-9FDC-466A767FD83C}"/>
              </a:ext>
            </a:extLst>
          </p:cNvPr>
          <p:cNvSpPr>
            <a:spLocks noGrp="1"/>
          </p:cNvSpPr>
          <p:nvPr>
            <p:ph type="sldNum" sz="quarter" idx="12"/>
          </p:nvPr>
        </p:nvSpPr>
        <p:spPr/>
        <p:txBody>
          <a:bodyPr/>
          <a:lstStyle/>
          <a:p>
            <a:fld id="{31640669-3FD2-4B34-9A2D-584949EF09F8}" type="slidenum">
              <a:rPr lang="en-US" smtClean="0"/>
              <a:pPr/>
              <a:t>9</a:t>
            </a:fld>
            <a:endParaRPr lang="en-US" dirty="0"/>
          </a:p>
        </p:txBody>
      </p:sp>
    </p:spTree>
    <p:extLst>
      <p:ext uri="{BB962C8B-B14F-4D97-AF65-F5344CB8AC3E}">
        <p14:creationId xmlns:p14="http://schemas.microsoft.com/office/powerpoint/2010/main" val="31277518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46&quot;&gt;&lt;object type=&quot;3&quot; unique_id=&quot;10047&quot;&gt;&lt;property id=&quot;20148&quot; value=&quot;5&quot;/&gt;&lt;property id=&quot;20300&quot; value=&quot;Slide 1 - &amp;quot;Field Examiner Mentorship&amp;quot;&quot;/&gt;&lt;property id=&quot;20307&quot; value=&quot;256&quot;/&gt;&lt;/object&gt;&lt;object type=&quot;3&quot; unique_id=&quot;10048&quot;&gt;&lt;property id=&quot;20148&quot; value=&quot;5&quot;/&gt;&lt;property id=&quot;20300&quot; value=&quot;Slide 2 - &amp;quot;Objectives&amp;quot;&quot;/&gt;&lt;property id=&quot;20307&quot; value=&quot;317&quot;/&gt;&lt;/object&gt;&lt;object type=&quot;3&quot; unique_id=&quot;10049&quot;&gt;&lt;property id=&quot;20148&quot; value=&quot;5&quot;/&gt;&lt;property id=&quot;20300&quot; value=&quot;Slide 3 - &amp;quot;References&amp;quot;&quot;/&gt;&lt;property id=&quot;20307&quot; value=&quot;318&quot;/&gt;&lt;/object&gt;&lt;object type=&quot;3&quot; unique_id=&quot;10050&quot;&gt;&lt;property id=&quot;20148&quot; value=&quot;5&quot;/&gt;&lt;property id=&quot;20300&quot; value=&quot;Slide 4 - &amp;quot;Customer Service&amp;quot;&quot;/&gt;&lt;property id=&quot;20307&quot; value=&quot;333&quot;/&gt;&lt;/object&gt;&lt;object type=&quot;3&quot; unique_id=&quot;10051&quot;&gt;&lt;property id=&quot;20148&quot; value=&quot;5&quot;/&gt;&lt;property id=&quot;20300&quot; value=&quot;Slide 5 - &amp;quot;Techniques and Communication Style&amp;quot;&quot;/&gt;&lt;property id=&quot;20307&quot; value=&quot;342&quot;/&gt;&lt;/object&gt;&lt;object type=&quot;3&quot; unique_id=&quot;10052&quot;&gt;&lt;property id=&quot;20148&quot; value=&quot;5&quot;/&gt;&lt;property id=&quot;20300&quot; value=&quot;Slide 6 - &amp;quot;Field Examination Preparation&amp;quot;&quot;/&gt;&lt;property id=&quot;20307&quot; value=&quot;321&quot;/&gt;&lt;/object&gt;&lt;object type=&quot;3&quot; unique_id=&quot;10053&quot;&gt;&lt;property id=&quot;20148&quot; value=&quot;5&quot;/&gt;&lt;property id=&quot;20300&quot; value=&quot;Slide 7 - &amp;quot;Personal Preparation&amp;quot;&quot;/&gt;&lt;property id=&quot;20307&quot; value=&quot;329&quot;/&gt;&lt;/object&gt;&lt;object type=&quot;3&quot; unique_id=&quot;10054&quot;&gt;&lt;property id=&quot;20148&quot; value=&quot;5&quot;/&gt;&lt;property id=&quot;20300&quot; value=&quot;Slide 8 - &amp;quot;Equipment Preparation&amp;quot;&quot;/&gt;&lt;property id=&quot;20307&quot; value=&quot;330&quot;/&gt;&lt;/object&gt;&lt;object type=&quot;3&quot; unique_id=&quot;10055&quot;&gt;&lt;property id=&quot;20148&quot; value=&quot;5&quot;/&gt;&lt;property id=&quot;20300&quot; value=&quot;Slide 9 - &amp;quot;Vehicle Preparation&amp;quot;&quot;/&gt;&lt;property id=&quot;20307&quot; value=&quot;336&quot;/&gt;&lt;/object&gt;&lt;object type=&quot;3&quot; unique_id=&quot;10056&quot;&gt;&lt;property id=&quot;20148&quot; value=&quot;5&quot;/&gt;&lt;property id=&quot;20300&quot; value=&quot;Slide 10 - &amp;quot;Personal Safety Strategies&amp;quot;&quot;/&gt;&lt;property id=&quot;20307&quot; value=&quot;340&quot;/&gt;&lt;/object&gt;&lt;object type=&quot;3&quot; unique_id=&quot;10057&quot;&gt;&lt;property id=&quot;20148&quot; value=&quot;5&quot;/&gt;&lt;property id=&quot;20300&quot; value=&quot;Slide 11 - &amp;quot;Personal Safety Strategies Cont’d&amp;quot;&quot;/&gt;&lt;property id=&quot;20307&quot; value=&quot;341&quot;/&gt;&lt;/object&gt;&lt;object type=&quot;3&quot; unique_id=&quot;10058&quot;&gt;&lt;property id=&quot;20148&quot; value=&quot;5&quot;/&gt;&lt;property id=&quot;20300&quot; value=&quot;Slide 12 - &amp;quot;31. Questions?&amp;quot;&quot;/&gt;&lt;property id=&quot;20307&quot; value=&quot;314&quot;/&gt;&lt;/object&gt;&lt;object type=&quot;3&quot; unique_id=&quot;10059&quot;&gt;&lt;property id=&quot;20148&quot; value=&quot;5&quot;/&gt;&lt;property id=&quot;20300&quot; value=&quot;Slide 13 - &amp;quot;TMS Survey and Assessment&amp;quot;&quot;/&gt;&lt;property id=&quot;20307&quot; value=&quot;343&quot;/&gt;&lt;/object&gt;&lt;/object&gt;&lt;object type=&quot;8&quot; unique_id=&quot;10074&quot;&gt;&lt;/object&gt;&lt;/object&gt;&lt;/database&gt;"/>
  <p:tag name="MMPROD_NEXTUNIQUEID" val="10009"/>
  <p:tag name="SECTOMILLISECCONVERTED" val="1"/>
</p:tagLst>
</file>

<file path=ppt/theme/theme1.xml><?xml version="1.0" encoding="utf-8"?>
<a:theme xmlns:a="http://schemas.openxmlformats.org/drawingml/2006/main" name="P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F Template" id="{752866E0-9EF9-0948-9DF6-2CA2DE825D13}" vid="{7EDCCB03-A536-6F41-92C8-ED74982900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A950D09F91E74D9357889C208E271B" ma:contentTypeVersion="8" ma:contentTypeDescription="Create a new document." ma:contentTypeScope="" ma:versionID="898eb478fdd337fc00291b3789a60605">
  <xsd:schema xmlns:xsd="http://www.w3.org/2001/XMLSchema" xmlns:xs="http://www.w3.org/2001/XMLSchema" xmlns:p="http://schemas.microsoft.com/office/2006/metadata/properties" xmlns:ns2="2ca98164-cd8c-4ccf-863c-4d844e8e0fae" xmlns:ns3="74592f5e-0930-4211-930c-b7fa09b0ad91" targetNamespace="http://schemas.microsoft.com/office/2006/metadata/properties" ma:root="true" ma:fieldsID="db6746234ffe01a9954a89a80d049126" ns2:_="" ns3:_="">
    <xsd:import namespace="2ca98164-cd8c-4ccf-863c-4d844e8e0fae"/>
    <xsd:import namespace="74592f5e-0930-4211-930c-b7fa09b0ad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98164-cd8c-4ccf-863c-4d844e8e0f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592f5e-0930-4211-930c-b7fa09b0ad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4A68EB-98E3-4D47-A734-4B001A006FEE}">
  <ds:schemaRefs>
    <ds:schemaRef ds:uri="http://purl.org/dc/terms/"/>
    <ds:schemaRef ds:uri="http://www.w3.org/XML/1998/namespace"/>
    <ds:schemaRef ds:uri="http://schemas.microsoft.com/office/infopath/2007/PartnerControls"/>
    <ds:schemaRef ds:uri="http://purl.org/dc/dcmitype/"/>
    <ds:schemaRef ds:uri="http://purl.org/dc/elements/1.1/"/>
    <ds:schemaRef ds:uri="74592f5e-0930-4211-930c-b7fa09b0ad91"/>
    <ds:schemaRef ds:uri="http://schemas.openxmlformats.org/package/2006/metadata/core-properties"/>
    <ds:schemaRef ds:uri="http://schemas.microsoft.com/office/2006/metadata/properties"/>
    <ds:schemaRef ds:uri="http://schemas.microsoft.com/office/2006/documentManagement/types"/>
    <ds:schemaRef ds:uri="2ca98164-cd8c-4ccf-863c-4d844e8e0fae"/>
  </ds:schemaRefs>
</ds:datastoreItem>
</file>

<file path=customXml/itemProps2.xml><?xml version="1.0" encoding="utf-8"?>
<ds:datastoreItem xmlns:ds="http://schemas.openxmlformats.org/officeDocument/2006/customXml" ds:itemID="{92B111BF-D692-4928-8D39-00A048D89075}">
  <ds:schemaRefs>
    <ds:schemaRef ds:uri="http://schemas.microsoft.com/sharepoint/v3/contenttype/forms"/>
  </ds:schemaRefs>
</ds:datastoreItem>
</file>

<file path=customXml/itemProps3.xml><?xml version="1.0" encoding="utf-8"?>
<ds:datastoreItem xmlns:ds="http://schemas.openxmlformats.org/officeDocument/2006/customXml" ds:itemID="{CE2BDF4E-1C17-44E9-98E7-5A25187B82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a98164-cd8c-4ccf-863c-4d844e8e0fae"/>
    <ds:schemaRef ds:uri="74592f5e-0930-4211-930c-b7fa09b0ad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PF Template</Template>
  <TotalTime>3922</TotalTime>
  <Words>5580</Words>
  <Application>Microsoft Office PowerPoint</Application>
  <PresentationFormat>On-screen Show (4:3)</PresentationFormat>
  <Paragraphs>419</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PF Template</vt:lpstr>
      <vt:lpstr>Field Examiner Mentorship</vt:lpstr>
      <vt:lpstr>Objectives</vt:lpstr>
      <vt:lpstr>References</vt:lpstr>
      <vt:lpstr>Customer Service</vt:lpstr>
      <vt:lpstr>Techniques and Communication Style</vt:lpstr>
      <vt:lpstr>Field Examination Preparation</vt:lpstr>
      <vt:lpstr>Equipment Preparation</vt:lpstr>
      <vt:lpstr>Vehicle Preparation</vt:lpstr>
      <vt:lpstr>Personal Safety Strategies</vt:lpstr>
      <vt:lpstr>Personal Safety Strategies Cont’d</vt:lpstr>
      <vt:lpstr>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 Examiner Mentorship PowerPoint Presentation</dc:title>
  <dc:subject>FE</dc:subject>
  <dc:creator>Department of Veterans Affairs, Veterans Benefits Administration, Fiduciary Service, STAFF</dc:creator>
  <dc:description>The purpose of this lesson is to provide learners with an interactive question and answer session involving experienced field examiners (FEs) and the experiences they have had throughout their FE career.  Discussion will concentrate on FE safety while conducting field work and provide scenarios to highlight the importance of customer service, communication skills, proper preparation, and situational awareness.</dc:description>
  <cp:lastModifiedBy>Kathy Poole</cp:lastModifiedBy>
  <cp:revision>212</cp:revision>
  <dcterms:created xsi:type="dcterms:W3CDTF">2016-10-13T19:12:55Z</dcterms:created>
  <dcterms:modified xsi:type="dcterms:W3CDTF">2022-06-30T17:32:29Z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0x010100D9A950D09F91E74D9357889C208E271B</vt:lpwstr>
  </property>
  <property fmtid="{D5CDD505-2E9C-101B-9397-08002B2CF9AE}" pid="3" name="Language">
    <vt:lpwstr>en</vt:lpwstr>
  </property>
  <property fmtid="{D5CDD505-2E9C-101B-9397-08002B2CF9AE}" pid="4" name="Type">
    <vt:lpwstr>Presentation</vt:lpwstr>
  </property>
</Properties>
</file>