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2"/>
  </p:notesMasterIdLst>
  <p:handoutMasterIdLst>
    <p:handoutMasterId r:id="rId33"/>
  </p:handoutMasterIdLst>
  <p:sldIdLst>
    <p:sldId id="257" r:id="rId5"/>
    <p:sldId id="261" r:id="rId6"/>
    <p:sldId id="258" r:id="rId7"/>
    <p:sldId id="259" r:id="rId8"/>
    <p:sldId id="260" r:id="rId9"/>
    <p:sldId id="262" r:id="rId10"/>
    <p:sldId id="276" r:id="rId11"/>
    <p:sldId id="277" r:id="rId12"/>
    <p:sldId id="279" r:id="rId13"/>
    <p:sldId id="263" r:id="rId14"/>
    <p:sldId id="264" r:id="rId15"/>
    <p:sldId id="266" r:id="rId16"/>
    <p:sldId id="267" r:id="rId17"/>
    <p:sldId id="265" r:id="rId18"/>
    <p:sldId id="268" r:id="rId19"/>
    <p:sldId id="270" r:id="rId20"/>
    <p:sldId id="271" r:id="rId21"/>
    <p:sldId id="278" r:id="rId22"/>
    <p:sldId id="280" r:id="rId23"/>
    <p:sldId id="272" r:id="rId24"/>
    <p:sldId id="273" r:id="rId25"/>
    <p:sldId id="274" r:id="rId26"/>
    <p:sldId id="275" r:id="rId27"/>
    <p:sldId id="269" r:id="rId28"/>
    <p:sldId id="281" r:id="rId29"/>
    <p:sldId id="282" r:id="rId30"/>
    <p:sldId id="256" r:id="rId31"/>
  </p:sldIdLst>
  <p:sldSz cx="12192000" cy="6858000"/>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1079" autoAdjust="0"/>
  </p:normalViewPr>
  <p:slideViewPr>
    <p:cSldViewPr snapToGrid="0">
      <p:cViewPr varScale="1">
        <p:scale>
          <a:sx n="107" d="100"/>
          <a:sy n="107" d="100"/>
        </p:scale>
        <p:origin x="6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11/27/2017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11/27/2017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of these claims and requests have different evidentiary</a:t>
            </a:r>
            <a:r>
              <a:rPr lang="en-US" baseline="0" dirty="0" smtClean="0"/>
              <a:t> requirements and considerations when it comes to determination of effective dates.  Understanding these requirements and considerations are imperative to your ability to assign the correct effect date in your decisions.  The next few slides will include a discussion of several key factors to consider when determining an effective date.</a:t>
            </a: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6</a:t>
            </a:fld>
            <a:endParaRPr lang="en-US"/>
          </a:p>
        </p:txBody>
      </p:sp>
    </p:spTree>
    <p:extLst>
      <p:ext uri="{BB962C8B-B14F-4D97-AF65-F5344CB8AC3E}">
        <p14:creationId xmlns:p14="http://schemas.microsoft.com/office/powerpoint/2010/main" val="2190154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Effective Date</a:t>
            </a:r>
            <a:r>
              <a:rPr lang="en-US" baseline="0" dirty="0" smtClean="0"/>
              <a:t> </a:t>
            </a:r>
            <a:r>
              <a:rPr lang="en-US" dirty="0" smtClean="0"/>
              <a:t>Errors related to ITF considerations have been a National Error</a:t>
            </a:r>
            <a:r>
              <a:rPr lang="en-US" baseline="0" dirty="0" smtClean="0"/>
              <a:t> Trend since the implementation of this policy in March 2015.  </a:t>
            </a:r>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15</a:t>
            </a:fld>
            <a:endParaRPr lang="en-US"/>
          </a:p>
        </p:txBody>
      </p:sp>
    </p:spTree>
    <p:extLst>
      <p:ext uri="{BB962C8B-B14F-4D97-AF65-F5344CB8AC3E}">
        <p14:creationId xmlns:p14="http://schemas.microsoft.com/office/powerpoint/2010/main" val="980946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vbaw.vba.va.gov/bl/21/advisory/CAVCDAD.htm#bm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cfr.gov/cgi-bin/text-idx?SID=ea5c5026977fe12ebf59b42c334f0440&amp;mc=true&amp;node=se38.1.3_1114&amp;rgn=div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ecfr.gov/cgi-bin/text-idx?SID=b1d01c335ed4338df0246b6f0125f624&amp;mc=true&amp;node=pt38.1.3&amp;rgn=div5#se38.1.3_115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vaww.vrm.km.va.gov/system/templates/selfservice/va_kanew/help/agent/locale/en-US/portal/554400000001034/content/554400000014115/M21-1,-Part-III,-Subpart-ii,-Chapter-2,-Section-C---Informal-Claims-Received-Prior-to-March-24,-2015,-Communication-of-an-Intent-to-File-(ITF),-and-Requests-for-Applicatio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cfr.gov/cgi-bin/text-idx?SID=b1d01c335ed4338df0246b6f0125f624&amp;mc=true&amp;node=pt38.1.3&amp;rgn=div5#se38.1.3_1400" TargetMode="External"/><Relationship Id="rId2" Type="http://schemas.openxmlformats.org/officeDocument/2006/relationships/hyperlink" Target="https://www.law.cornell.edu/uscode/text/38/5110" TargetMode="External"/><Relationship Id="rId1" Type="http://schemas.openxmlformats.org/officeDocument/2006/relationships/slideLayout" Target="../slideLayouts/slideLayout2.xml"/><Relationship Id="rId5" Type="http://schemas.openxmlformats.org/officeDocument/2006/relationships/hyperlink" Target="https://www.ecfr.gov/cgi-bin/text-idx?SID=b1d01c335ed4338df0246b6f0125f624&amp;mc=true&amp;node=pt38.1.3&amp;rgn=div5#se38.1.3_1500" TargetMode="External"/><Relationship Id="rId4" Type="http://schemas.openxmlformats.org/officeDocument/2006/relationships/hyperlink" Target="https://www.law.cornell.edu/uscode/text/38/511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November 2017</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D1 Errors, Effective Dates</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 for Effective Dates</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i="1" dirty="0"/>
              <a:t>general rule</a:t>
            </a:r>
            <a:r>
              <a:rPr lang="en-US" dirty="0"/>
              <a:t> is </a:t>
            </a:r>
            <a:r>
              <a:rPr lang="en-US" dirty="0" smtClean="0"/>
              <a:t>the </a:t>
            </a:r>
            <a:r>
              <a:rPr lang="en-US" dirty="0"/>
              <a:t>effective date is assigned based on the date of receipt of claim or the date entitlement arose, whichever is later.  Before applying the general rule, however, all information gathered during evidence review must be considered to determine whether a more specific effective date rule applies.</a:t>
            </a:r>
          </a:p>
          <a:p>
            <a:pPr marL="0" indent="0">
              <a:buNone/>
            </a:pPr>
            <a:endParaRPr lang="en-US" dirty="0"/>
          </a:p>
          <a:p>
            <a:pPr marL="0" indent="0">
              <a:buNone/>
            </a:pPr>
            <a:r>
              <a:rPr lang="en-US" b="1" i="1" dirty="0"/>
              <a:t>Note</a:t>
            </a:r>
            <a:r>
              <a:rPr lang="en-US" dirty="0"/>
              <a:t>:  Date of claim and effective date are not synonymous.  Although the effective date is often the date of receipt of the claim, the effective date is determined by a variety of factors and is frequently not the same date as the date on which the claim is received. </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Tree>
    <p:extLst>
      <p:ext uri="{BB962C8B-B14F-4D97-AF65-F5344CB8AC3E}">
        <p14:creationId xmlns:p14="http://schemas.microsoft.com/office/powerpoint/2010/main" val="2397959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Entitlement Arose</a:t>
            </a:r>
            <a:endParaRPr lang="en-US" dirty="0"/>
          </a:p>
        </p:txBody>
      </p:sp>
      <p:sp>
        <p:nvSpPr>
          <p:cNvPr id="3" name="Content Placeholder 2"/>
          <p:cNvSpPr>
            <a:spLocks noGrp="1"/>
          </p:cNvSpPr>
          <p:nvPr>
            <p:ph idx="1"/>
          </p:nvPr>
        </p:nvSpPr>
        <p:spPr/>
        <p:txBody>
          <a:bodyPr>
            <a:normAutofit/>
          </a:bodyPr>
          <a:lstStyle/>
          <a:p>
            <a:r>
              <a:rPr lang="en-US" dirty="0"/>
              <a:t>There is no regulatory definition of the phrase </a:t>
            </a:r>
            <a:r>
              <a:rPr lang="en-US" i="1" dirty="0"/>
              <a:t>date entitlement arose</a:t>
            </a:r>
            <a:r>
              <a:rPr lang="en-US" dirty="0"/>
              <a:t>. </a:t>
            </a:r>
            <a:r>
              <a:rPr lang="en-US" dirty="0" smtClean="0"/>
              <a:t>However</a:t>
            </a:r>
            <a:r>
              <a:rPr lang="en-US" dirty="0"/>
              <a:t>, in</a:t>
            </a:r>
            <a:r>
              <a:rPr lang="en-US" i="1" dirty="0"/>
              <a:t> </a:t>
            </a:r>
            <a:r>
              <a:rPr lang="en-US" i="1" dirty="0">
                <a:hlinkClick r:id="rId2"/>
              </a:rPr>
              <a:t>Wright v. </a:t>
            </a:r>
            <a:r>
              <a:rPr lang="en-US" i="1" dirty="0" err="1">
                <a:hlinkClick r:id="rId2"/>
              </a:rPr>
              <a:t>Gober</a:t>
            </a:r>
            <a:r>
              <a:rPr lang="en-US" dirty="0"/>
              <a:t>, 10 </a:t>
            </a:r>
            <a:r>
              <a:rPr lang="en-US" dirty="0" err="1"/>
              <a:t>Vet.App</a:t>
            </a:r>
            <a:r>
              <a:rPr lang="en-US" dirty="0"/>
              <a:t>. 343 (1997), the phrase </a:t>
            </a:r>
            <a:r>
              <a:rPr lang="en-US" dirty="0" smtClean="0"/>
              <a:t>"</a:t>
            </a:r>
            <a:r>
              <a:rPr lang="en-US" dirty="0"/>
              <a:t>date entitlement arose" was found to be similar to the phrase "facts </a:t>
            </a:r>
            <a:r>
              <a:rPr lang="en-US" dirty="0" smtClean="0"/>
              <a:t>found</a:t>
            </a:r>
            <a:r>
              <a:rPr lang="en-US" dirty="0"/>
              <a:t>."  </a:t>
            </a:r>
            <a:endParaRPr lang="en-US" dirty="0" smtClean="0"/>
          </a:p>
          <a:p>
            <a:pPr marL="0" indent="0">
              <a:buNone/>
            </a:pPr>
            <a:endParaRPr lang="en-US" dirty="0"/>
          </a:p>
          <a:p>
            <a:pPr marL="0" indent="0">
              <a:buNone/>
            </a:pPr>
            <a:r>
              <a:rPr lang="en-US" dirty="0" smtClean="0"/>
              <a:t>This </a:t>
            </a:r>
            <a:r>
              <a:rPr lang="en-US" dirty="0"/>
              <a:t>case, along with the regulatory context, strongly suggest that the </a:t>
            </a:r>
            <a:r>
              <a:rPr lang="en-US" b="1" i="1" dirty="0"/>
              <a:t>date entitlement arose</a:t>
            </a:r>
            <a:r>
              <a:rPr lang="en-US" dirty="0"/>
              <a:t> is the date on which the facts in the case demonstrate that the entitling criteria are first met. </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spTree>
    <p:extLst>
      <p:ext uri="{BB962C8B-B14F-4D97-AF65-F5344CB8AC3E}">
        <p14:creationId xmlns:p14="http://schemas.microsoft.com/office/powerpoint/2010/main" val="1689633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of Claim vs. Date Entitlement Arose</a:t>
            </a:r>
            <a:endParaRPr lang="en-US" dirty="0"/>
          </a:p>
        </p:txBody>
      </p:sp>
      <p:sp>
        <p:nvSpPr>
          <p:cNvPr id="3" name="Content Placeholder 2"/>
          <p:cNvSpPr>
            <a:spLocks noGrp="1"/>
          </p:cNvSpPr>
          <p:nvPr>
            <p:ph idx="1"/>
          </p:nvPr>
        </p:nvSpPr>
        <p:spPr/>
        <p:txBody>
          <a:bodyPr>
            <a:normAutofit/>
          </a:bodyPr>
          <a:lstStyle/>
          <a:p>
            <a:r>
              <a:rPr lang="en-US" dirty="0"/>
              <a:t>The determination as to whether the date of claim or date entitlement arose is later, as specified in the general rule, is dependent on the date when the entitling criteria for the benefit sought are met.   </a:t>
            </a:r>
            <a:endParaRPr lang="en-US" dirty="0" smtClean="0"/>
          </a:p>
          <a:p>
            <a:pPr lvl="1"/>
            <a:r>
              <a:rPr lang="en-US" dirty="0" smtClean="0"/>
              <a:t>The </a:t>
            </a:r>
            <a:r>
              <a:rPr lang="en-US" dirty="0"/>
              <a:t>entitling criteria for a claim are frequently met on or before the date of claim based on the lay, medical, and other information presented during the entire process of claim development.</a:t>
            </a:r>
          </a:p>
          <a:p>
            <a:pPr lvl="1"/>
            <a:r>
              <a:rPr lang="en-US" dirty="0"/>
              <a:t>When applying the general rule, the assignment of an effective date based on date entitlement arose being later than the date of receipt of the claim is </a:t>
            </a:r>
            <a:r>
              <a:rPr lang="en-US" i="1" dirty="0"/>
              <a:t>only</a:t>
            </a:r>
            <a:r>
              <a:rPr lang="en-US" dirty="0"/>
              <a:t> appropriate when the evidence clearly establishes that the entitling criteria were not met as of the date of receipt of the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spTree>
    <p:extLst>
      <p:ext uri="{BB962C8B-B14F-4D97-AF65-F5344CB8AC3E}">
        <p14:creationId xmlns:p14="http://schemas.microsoft.com/office/powerpoint/2010/main" val="107990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Within the Scope</a:t>
            </a:r>
            <a:endParaRPr lang="en-US" dirty="0"/>
          </a:p>
        </p:txBody>
      </p:sp>
      <p:sp>
        <p:nvSpPr>
          <p:cNvPr id="3" name="Content Placeholder 2"/>
          <p:cNvSpPr>
            <a:spLocks noGrp="1"/>
          </p:cNvSpPr>
          <p:nvPr>
            <p:ph idx="1"/>
          </p:nvPr>
        </p:nvSpPr>
        <p:spPr/>
        <p:txBody>
          <a:bodyPr/>
          <a:lstStyle/>
          <a:p>
            <a:r>
              <a:rPr lang="en-US" dirty="0"/>
              <a:t>The effective date of a grant of SC for any disabilities arising from the sympathetic reading of a claim, or finding a disability within the scope of a different claimed disability, is governed by the date of receipt of the expressly claimed issue which resulted from sympathetic reading and/or finding a disability within scope.</a:t>
            </a: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spTree>
    <p:extLst>
      <p:ext uri="{BB962C8B-B14F-4D97-AF65-F5344CB8AC3E}">
        <p14:creationId xmlns:p14="http://schemas.microsoft.com/office/powerpoint/2010/main" val="3211121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38 CFR 3.114</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provisions of </a:t>
            </a:r>
            <a:r>
              <a:rPr lang="en-US" dirty="0">
                <a:hlinkClick r:id="rId2"/>
              </a:rPr>
              <a:t>38 CFR 3.114(a)</a:t>
            </a:r>
            <a:r>
              <a:rPr lang="en-US" dirty="0"/>
              <a:t> for retroactive benefits apply to claimants who become eligible for initial or increased benefits solely because of liberalizing changes in law or administrative issues. </a:t>
            </a:r>
          </a:p>
          <a:p>
            <a:pPr marL="0" indent="0">
              <a:buNone/>
            </a:pPr>
            <a:endParaRPr lang="en-US" dirty="0"/>
          </a:p>
          <a:p>
            <a:pPr marL="0" indent="0">
              <a:buNone/>
            </a:pPr>
            <a:r>
              <a:rPr lang="en-US" dirty="0"/>
              <a:t>To be eligible for retroactive awards, the claimant must meet the eligibility requirements of the liberalizing law or regulations</a:t>
            </a:r>
          </a:p>
          <a:p>
            <a:pPr lvl="1"/>
            <a:r>
              <a:rPr lang="en-US" dirty="0"/>
              <a:t>on the effective date of the liberalizing law or regulation</a:t>
            </a:r>
          </a:p>
          <a:p>
            <a:pPr lvl="1"/>
            <a:r>
              <a:rPr lang="en-US" dirty="0"/>
              <a:t>on the effective date of the award, and</a:t>
            </a:r>
          </a:p>
          <a:p>
            <a:pPr lvl="1"/>
            <a:r>
              <a:rPr lang="en-US" dirty="0"/>
              <a:t>during the entire retroactive </a:t>
            </a:r>
            <a:r>
              <a:rPr lang="en-US" dirty="0" smtClean="0"/>
              <a:t>period.</a:t>
            </a:r>
          </a:p>
          <a:p>
            <a:pPr marL="457200" lvl="1" indent="0">
              <a:buNone/>
            </a:pPr>
            <a:endParaRPr lang="en-US" dirty="0" smtClean="0"/>
          </a:p>
          <a:p>
            <a:pPr marL="457200" lvl="1" indent="0">
              <a:buNone/>
            </a:pPr>
            <a:r>
              <a:rPr lang="en-US" dirty="0" smtClean="0"/>
              <a:t>See the table in </a:t>
            </a:r>
            <a:r>
              <a:rPr lang="en-US" u="sng" dirty="0" smtClean="0"/>
              <a:t>M21-1 Part III, Subpart iv, 5.C.7.g</a:t>
            </a:r>
            <a:r>
              <a:rPr lang="en-US" dirty="0" smtClean="0"/>
              <a:t> for application of 38 CFR 3.114 to award or increase benefits.</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spTree>
    <p:extLst>
      <p:ext uri="{BB962C8B-B14F-4D97-AF65-F5344CB8AC3E}">
        <p14:creationId xmlns:p14="http://schemas.microsoft.com/office/powerpoint/2010/main" val="11122069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Intent to File (ITF)</a:t>
            </a:r>
            <a:endParaRPr lang="en-US" dirty="0"/>
          </a:p>
        </p:txBody>
      </p:sp>
      <p:sp>
        <p:nvSpPr>
          <p:cNvPr id="3" name="Content Placeholder 2"/>
          <p:cNvSpPr>
            <a:spLocks noGrp="1"/>
          </p:cNvSpPr>
          <p:nvPr>
            <p:ph idx="1"/>
          </p:nvPr>
        </p:nvSpPr>
        <p:spPr/>
        <p:txBody>
          <a:bodyPr>
            <a:normAutofit/>
          </a:bodyPr>
          <a:lstStyle/>
          <a:p>
            <a:r>
              <a:rPr lang="en-US" dirty="0"/>
              <a:t>When an ITF is active and an applicable claim is subsequently received within one year of the date of receipt of the ITF, consider the claim received as of the date of receipt of the ITF as discussed in </a:t>
            </a:r>
            <a:r>
              <a:rPr lang="en-US" dirty="0">
                <a:hlinkClick r:id="rId3"/>
              </a:rPr>
              <a:t>38 CFR 3.155</a:t>
            </a:r>
            <a:r>
              <a:rPr lang="en-US" dirty="0"/>
              <a:t> and </a:t>
            </a:r>
            <a:r>
              <a:rPr lang="en-US" dirty="0">
                <a:hlinkClick r:id="rId4"/>
              </a:rPr>
              <a:t>M21-1, Part III, Subpart ii, 2.C.2</a:t>
            </a:r>
            <a:r>
              <a:rPr lang="en-US" dirty="0" smtClean="0"/>
              <a:t>.</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1741316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ITF (continued)</a:t>
            </a:r>
            <a:endParaRPr lang="en-US" dirty="0"/>
          </a:p>
        </p:txBody>
      </p:sp>
      <p:sp>
        <p:nvSpPr>
          <p:cNvPr id="3" name="Content Placeholder 2"/>
          <p:cNvSpPr>
            <a:spLocks noGrp="1"/>
          </p:cNvSpPr>
          <p:nvPr>
            <p:ph idx="1"/>
          </p:nvPr>
        </p:nvSpPr>
        <p:spPr/>
        <p:txBody>
          <a:bodyPr/>
          <a:lstStyle/>
          <a:p>
            <a:pPr marL="0" indent="0">
              <a:buNone/>
            </a:pPr>
            <a:r>
              <a:rPr lang="en-US" dirty="0"/>
              <a:t>There are only four ways to submit an ITF:</a:t>
            </a:r>
          </a:p>
          <a:p>
            <a:pPr marL="0" indent="0">
              <a:buNone/>
            </a:pPr>
            <a:endParaRPr lang="en-US" dirty="0"/>
          </a:p>
          <a:p>
            <a:pPr marL="857250" lvl="1" indent="-457200">
              <a:buFont typeface="Arial" panose="020B0604020202020204" pitchFamily="34" charset="0"/>
              <a:buChar char="•"/>
            </a:pPr>
            <a:r>
              <a:rPr lang="en-US" dirty="0"/>
              <a:t>Submitting a completed VA Form 21-0966</a:t>
            </a:r>
          </a:p>
          <a:p>
            <a:pPr marL="857250" lvl="1" indent="-457200">
              <a:buFont typeface="Arial" panose="020B0604020202020204" pitchFamily="34" charset="0"/>
              <a:buChar char="•"/>
            </a:pPr>
            <a:r>
              <a:rPr lang="en-US" dirty="0"/>
              <a:t>Contacting the National Call Center</a:t>
            </a:r>
          </a:p>
          <a:p>
            <a:pPr marL="857250" lvl="1" indent="-457200">
              <a:buFont typeface="Arial" panose="020B0604020202020204" pitchFamily="34" charset="0"/>
              <a:buChar char="•"/>
            </a:pPr>
            <a:r>
              <a:rPr lang="en-US" dirty="0"/>
              <a:t>Initiating an application for benefits online</a:t>
            </a:r>
          </a:p>
          <a:p>
            <a:pPr marL="857250" lvl="1" indent="-457200">
              <a:buFont typeface="Arial" panose="020B0604020202020204" pitchFamily="34" charset="0"/>
              <a:buChar char="•"/>
            </a:pPr>
            <a:r>
              <a:rPr lang="en-US" dirty="0"/>
              <a:t>Contacting a VA employee by telephone or in-person</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spTree>
    <p:extLst>
      <p:ext uri="{BB962C8B-B14F-4D97-AF65-F5344CB8AC3E}">
        <p14:creationId xmlns:p14="http://schemas.microsoft.com/office/powerpoint/2010/main" val="1321978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ITF (continued)</a:t>
            </a:r>
            <a:endParaRPr lang="en-US" dirty="0"/>
          </a:p>
        </p:txBody>
      </p:sp>
      <p:sp>
        <p:nvSpPr>
          <p:cNvPr id="3" name="Content Placeholder 2"/>
          <p:cNvSpPr>
            <a:spLocks noGrp="1"/>
          </p:cNvSpPr>
          <p:nvPr>
            <p:ph idx="1"/>
          </p:nvPr>
        </p:nvSpPr>
        <p:spPr/>
        <p:txBody>
          <a:bodyPr/>
          <a:lstStyle/>
          <a:p>
            <a:pPr marL="0" indent="0">
              <a:buNone/>
            </a:pPr>
            <a:r>
              <a:rPr lang="en-US" dirty="0"/>
              <a:t>In order for an ITF to be valid, it must contain the following information:</a:t>
            </a:r>
          </a:p>
          <a:p>
            <a:pPr marL="0" indent="0">
              <a:buNone/>
            </a:pPr>
            <a:endParaRPr lang="en-US" dirty="0"/>
          </a:p>
          <a:p>
            <a:pPr lvl="1">
              <a:buFont typeface="Arial" panose="020B0604020202020204" pitchFamily="34" charset="0"/>
              <a:buChar char="•"/>
            </a:pPr>
            <a:r>
              <a:rPr lang="en-US" dirty="0"/>
              <a:t>Enough information to identify the Veteran</a:t>
            </a:r>
          </a:p>
          <a:p>
            <a:pPr lvl="1">
              <a:buFont typeface="Arial" panose="020B0604020202020204" pitchFamily="34" charset="0"/>
              <a:buChar char="•"/>
            </a:pPr>
            <a:r>
              <a:rPr lang="en-US" dirty="0"/>
              <a:t>Specify the general benefit he/she is seeking</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spTree>
    <p:extLst>
      <p:ext uri="{BB962C8B-B14F-4D97-AF65-F5344CB8AC3E}">
        <p14:creationId xmlns:p14="http://schemas.microsoft.com/office/powerpoint/2010/main" val="10876424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ITF (continued)</a:t>
            </a:r>
            <a:endParaRPr lang="en-US" dirty="0"/>
          </a:p>
        </p:txBody>
      </p:sp>
      <p:sp>
        <p:nvSpPr>
          <p:cNvPr id="3" name="Content Placeholder 2"/>
          <p:cNvSpPr>
            <a:spLocks noGrp="1"/>
          </p:cNvSpPr>
          <p:nvPr>
            <p:ph idx="1"/>
          </p:nvPr>
        </p:nvSpPr>
        <p:spPr/>
        <p:txBody>
          <a:bodyPr/>
          <a:lstStyle/>
          <a:p>
            <a:pPr marL="0" indent="0">
              <a:buNone/>
            </a:pPr>
            <a:r>
              <a:rPr lang="en-US" dirty="0"/>
              <a:t>A valid ITF is considered “active” for the purpose of assigning an earlier effective date of entitlement until:</a:t>
            </a:r>
          </a:p>
          <a:p>
            <a:pPr lvl="1">
              <a:buFont typeface="Arial" panose="020B0604020202020204" pitchFamily="34" charset="0"/>
              <a:buChar char="•"/>
            </a:pPr>
            <a:r>
              <a:rPr lang="en-US" dirty="0"/>
              <a:t>the VA receives a substantially complete application for the same benefit on a prescribed form; </a:t>
            </a:r>
            <a:r>
              <a:rPr lang="en-US" b="1" i="1" dirty="0"/>
              <a:t>or</a:t>
            </a:r>
          </a:p>
          <a:p>
            <a:pPr lvl="1">
              <a:buFont typeface="Arial" panose="020B0604020202020204" pitchFamily="34" charset="0"/>
              <a:buChar char="•"/>
            </a:pPr>
            <a:r>
              <a:rPr lang="en-US" dirty="0"/>
              <a:t>the one year period following VA’s date of receipt of the valid ITF communication ends.  </a:t>
            </a:r>
          </a:p>
          <a:p>
            <a:pPr marL="457200" lvl="1" indent="0">
              <a:buNone/>
            </a:pPr>
            <a:endParaRPr lang="en-US" dirty="0"/>
          </a:p>
          <a:p>
            <a:pPr marL="457200" lvl="1" indent="0" algn="ctr">
              <a:buNone/>
            </a:pPr>
            <a:r>
              <a:rPr lang="en-US" sz="3600" b="1" i="1" dirty="0"/>
              <a:t>WHICHEVER COMES FIRST!</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a:p>
        </p:txBody>
      </p:sp>
    </p:spTree>
    <p:extLst>
      <p:ext uri="{BB962C8B-B14F-4D97-AF65-F5344CB8AC3E}">
        <p14:creationId xmlns:p14="http://schemas.microsoft.com/office/powerpoint/2010/main" val="33954657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ITF (continued)</a:t>
            </a:r>
            <a:endParaRPr lang="en-US" dirty="0"/>
          </a:p>
        </p:txBody>
      </p:sp>
      <p:sp>
        <p:nvSpPr>
          <p:cNvPr id="3" name="Content Placeholder 2"/>
          <p:cNvSpPr>
            <a:spLocks noGrp="1"/>
          </p:cNvSpPr>
          <p:nvPr>
            <p:ph idx="1"/>
          </p:nvPr>
        </p:nvSpPr>
        <p:spPr/>
        <p:txBody>
          <a:bodyPr/>
          <a:lstStyle/>
          <a:p>
            <a:pPr marL="0" indent="0">
              <a:buNone/>
            </a:pPr>
            <a:r>
              <a:rPr lang="en-US" dirty="0"/>
              <a:t>There can be only </a:t>
            </a:r>
            <a:r>
              <a:rPr lang="en-US" b="1" u="sng" dirty="0"/>
              <a:t>ONE</a:t>
            </a:r>
            <a:r>
              <a:rPr lang="en-US" dirty="0"/>
              <a:t> active ITF at a time</a:t>
            </a:r>
          </a:p>
          <a:p>
            <a:r>
              <a:rPr lang="en-US" dirty="0"/>
              <a:t>Additional IFTs received while active ITF is pending will show a status of “Duplicate”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646" y="3763515"/>
            <a:ext cx="5775750" cy="16184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396" y="2976460"/>
            <a:ext cx="6294152" cy="319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1909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a:t>Improvement in the quality and efficiency of service provided to Veterans and claimants. </a:t>
            </a:r>
          </a:p>
          <a:p>
            <a:r>
              <a:rPr lang="en-US" dirty="0"/>
              <a:t>Reduction of </a:t>
            </a:r>
            <a:r>
              <a:rPr lang="en-US" dirty="0" smtClean="0"/>
              <a:t>quality </a:t>
            </a:r>
            <a:r>
              <a:rPr lang="en-US" dirty="0"/>
              <a:t>review errors </a:t>
            </a:r>
            <a:r>
              <a:rPr lang="en-US" dirty="0" smtClean="0"/>
              <a:t>related to effective dates.</a:t>
            </a:r>
          </a:p>
          <a:p>
            <a:pPr marL="0" indent="0">
              <a:buNone/>
            </a:pPr>
            <a:endParaRPr lang="en-US" dirty="0" smtClean="0"/>
          </a:p>
          <a:p>
            <a:pPr marL="0" indent="0">
              <a:buNone/>
            </a:pPr>
            <a:r>
              <a:rPr lang="en-US" dirty="0"/>
              <a:t>The assignment of an effective date is an integral part of the decision making process as it establishes the date from which entitlement to benefits begins.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24352667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ITF (continued)</a:t>
            </a:r>
            <a:endParaRPr lang="en-US" dirty="0"/>
          </a:p>
        </p:txBody>
      </p:sp>
      <p:sp>
        <p:nvSpPr>
          <p:cNvPr id="3" name="Content Placeholder 2"/>
          <p:cNvSpPr>
            <a:spLocks noGrp="1"/>
          </p:cNvSpPr>
          <p:nvPr>
            <p:ph idx="1"/>
          </p:nvPr>
        </p:nvSpPr>
        <p:spPr/>
        <p:txBody>
          <a:bodyPr>
            <a:normAutofit/>
          </a:bodyPr>
          <a:lstStyle/>
          <a:p>
            <a:pPr marL="0" indent="0">
              <a:buNone/>
            </a:pPr>
            <a:r>
              <a:rPr lang="en-US" dirty="0"/>
              <a:t>The ITF acts as a placeholder and applicable effective date rules may apply. </a:t>
            </a:r>
          </a:p>
          <a:p>
            <a:r>
              <a:rPr lang="en-US" dirty="0"/>
              <a:t>38 CFR 3.114 </a:t>
            </a:r>
          </a:p>
          <a:p>
            <a:r>
              <a:rPr lang="en-US" dirty="0"/>
              <a:t>38 CFR 3.400</a:t>
            </a:r>
          </a:p>
          <a:p>
            <a:pPr marL="0" indent="0">
              <a:buNone/>
            </a:pPr>
            <a:endParaRPr lang="en-US" dirty="0"/>
          </a:p>
          <a:p>
            <a:pPr marL="0" indent="0" algn="ctr">
              <a:buNone/>
            </a:pPr>
            <a:r>
              <a:rPr lang="en-US" b="1" u="sng" dirty="0" smtClean="0">
                <a:solidFill>
                  <a:srgbClr val="FF0000"/>
                </a:solidFill>
              </a:rPr>
              <a:t>ITF </a:t>
            </a:r>
            <a:r>
              <a:rPr lang="en-US" b="1" u="sng" dirty="0">
                <a:solidFill>
                  <a:srgbClr val="FF0000"/>
                </a:solidFill>
              </a:rPr>
              <a:t>may not be used to extend the period of non-finality for a recently decided claim.</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a:p>
        </p:txBody>
      </p:sp>
    </p:spTree>
    <p:extLst>
      <p:ext uri="{BB962C8B-B14F-4D97-AF65-F5344CB8AC3E}">
        <p14:creationId xmlns:p14="http://schemas.microsoft.com/office/powerpoint/2010/main" val="1214251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a:t>VA receives a valid Intent to File (ITF) for compensation on 3/26/15 .  </a:t>
            </a:r>
          </a:p>
          <a:p>
            <a:r>
              <a:rPr lang="en-US" dirty="0"/>
              <a:t>Another valid ITF for compensation was received on 5/20/15.  </a:t>
            </a:r>
          </a:p>
          <a:p>
            <a:r>
              <a:rPr lang="en-US" dirty="0"/>
              <a:t>VA receives a substantially complete application on 4/8/16.  </a:t>
            </a:r>
          </a:p>
          <a:p>
            <a:endParaRPr lang="en-US" dirty="0" smtClean="0"/>
          </a:p>
          <a:p>
            <a:endParaRPr lang="en-US" dirty="0"/>
          </a:p>
          <a:p>
            <a:pPr marL="0" indent="0" algn="ctr">
              <a:buNone/>
            </a:pPr>
            <a:r>
              <a:rPr lang="en-US" i="1" dirty="0">
                <a:solidFill>
                  <a:schemeClr val="accent2"/>
                </a:solidFill>
              </a:rPr>
              <a:t>The potential effective date is April 8, 2016.</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a:p>
        </p:txBody>
      </p:sp>
    </p:spTree>
    <p:extLst>
      <p:ext uri="{BB962C8B-B14F-4D97-AF65-F5344CB8AC3E}">
        <p14:creationId xmlns:p14="http://schemas.microsoft.com/office/powerpoint/2010/main" val="379978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fontScale="92500"/>
          </a:bodyPr>
          <a:lstStyle/>
          <a:p>
            <a:r>
              <a:rPr lang="en-US" dirty="0"/>
              <a:t>A valid ITF for compensation is received on April 1, 2016 through the NCC</a:t>
            </a:r>
          </a:p>
          <a:p>
            <a:r>
              <a:rPr lang="en-US" dirty="0"/>
              <a:t>The Claimant begins an online application through </a:t>
            </a:r>
            <a:r>
              <a:rPr lang="en-US" dirty="0" err="1"/>
              <a:t>eBenefits</a:t>
            </a:r>
            <a:r>
              <a:rPr lang="en-US" dirty="0"/>
              <a:t> for a shoulder condition on October 1, 2016</a:t>
            </a:r>
          </a:p>
          <a:p>
            <a:r>
              <a:rPr lang="en-US" dirty="0"/>
              <a:t>VA received a paper VA Form 21-526EZ claiming a GERD on February 1, 2017 </a:t>
            </a:r>
          </a:p>
          <a:p>
            <a:r>
              <a:rPr lang="en-US" dirty="0"/>
              <a:t>VA receives an online application for a shoulder condition on March 1, 2017 </a:t>
            </a:r>
          </a:p>
          <a:p>
            <a:pPr marL="0" indent="0">
              <a:buNone/>
            </a:pPr>
            <a:endParaRPr lang="en-US" dirty="0"/>
          </a:p>
          <a:p>
            <a:pPr marL="0" indent="0" algn="ctr">
              <a:buNone/>
            </a:pPr>
            <a:r>
              <a:rPr lang="en-US" i="1" dirty="0">
                <a:solidFill>
                  <a:schemeClr val="accent2"/>
                </a:solidFill>
              </a:rPr>
              <a:t>The potential effective date for the GERD is April 1, 2016</a:t>
            </a:r>
          </a:p>
          <a:p>
            <a:pPr marL="0" indent="0" algn="ctr">
              <a:buNone/>
            </a:pPr>
            <a:r>
              <a:rPr lang="en-US" i="1" dirty="0">
                <a:solidFill>
                  <a:schemeClr val="accent2"/>
                </a:solidFill>
              </a:rPr>
              <a:t>The potential effective date for the shoulder condition is March 1, 2017</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a:p>
        </p:txBody>
      </p:sp>
    </p:spTree>
    <p:extLst>
      <p:ext uri="{BB962C8B-B14F-4D97-AF65-F5344CB8AC3E}">
        <p14:creationId xmlns:p14="http://schemas.microsoft.com/office/powerpoint/2010/main" val="151961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r>
              <a:rPr lang="en-US" dirty="0"/>
              <a:t>VA receive a valid ITF for compensation on 10/8/16</a:t>
            </a:r>
          </a:p>
          <a:p>
            <a:r>
              <a:rPr lang="en-US" dirty="0"/>
              <a:t>VA receives a substantially complete application for ischemic heart disease on 4/11/17</a:t>
            </a:r>
          </a:p>
          <a:p>
            <a:r>
              <a:rPr lang="en-US" dirty="0"/>
              <a:t>Evidence within the </a:t>
            </a:r>
            <a:r>
              <a:rPr lang="en-US" dirty="0" err="1"/>
              <a:t>eFolder</a:t>
            </a:r>
            <a:r>
              <a:rPr lang="en-US" dirty="0"/>
              <a:t> shows in-country Vietnam service and a diagnosis of coronary artery disease in 2009</a:t>
            </a:r>
          </a:p>
          <a:p>
            <a:endParaRPr lang="en-US" dirty="0" smtClean="0"/>
          </a:p>
          <a:p>
            <a:pPr marL="0" indent="0" algn="ctr">
              <a:buNone/>
            </a:pPr>
            <a:r>
              <a:rPr lang="en-US" i="1" dirty="0">
                <a:solidFill>
                  <a:schemeClr val="accent2"/>
                </a:solidFill>
              </a:rPr>
              <a:t>The potential effective date is October 8, 2015</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a:p>
        </p:txBody>
      </p:sp>
    </p:spTree>
    <p:extLst>
      <p:ext uri="{BB962C8B-B14F-4D97-AF65-F5344CB8AC3E}">
        <p14:creationId xmlns:p14="http://schemas.microsoft.com/office/powerpoint/2010/main" val="179187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ITF considerations</a:t>
            </a:r>
            <a:endParaRPr lang="en-US" dirty="0"/>
          </a:p>
        </p:txBody>
      </p:sp>
      <p:sp>
        <p:nvSpPr>
          <p:cNvPr id="3" name="Content Placeholder 2"/>
          <p:cNvSpPr>
            <a:spLocks noGrp="1"/>
          </p:cNvSpPr>
          <p:nvPr>
            <p:ph idx="1"/>
          </p:nvPr>
        </p:nvSpPr>
        <p:spPr/>
        <p:txBody>
          <a:bodyPr/>
          <a:lstStyle/>
          <a:p>
            <a:r>
              <a:rPr lang="en-US" dirty="0"/>
              <a:t>M21-1, Part III, Subpart iv, 5.C.2.(b and c) include new tables for </a:t>
            </a:r>
            <a:r>
              <a:rPr lang="en-US" dirty="0" smtClean="0"/>
              <a:t>reference which are related to situations </a:t>
            </a:r>
            <a:r>
              <a:rPr lang="en-US" dirty="0"/>
              <a:t>impacting assignment of effective dates when an ITF is of record</a:t>
            </a:r>
            <a:r>
              <a:rPr lang="en-US" dirty="0" smtClean="0"/>
              <a:t>.</a:t>
            </a:r>
          </a:p>
          <a:p>
            <a:r>
              <a:rPr lang="en-US" dirty="0" smtClean="0"/>
              <a:t>Effective Date Builder located on the Rating Job Aids Page includes ITF considerations</a:t>
            </a:r>
            <a:endParaRPr lang="en-US" dirty="0"/>
          </a:p>
          <a:p>
            <a:r>
              <a:rPr lang="en-US" dirty="0"/>
              <a:t>RVSR Assistant – RVSR Effective Dates has also been updated to include ITF considerations.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a:p>
        </p:txBody>
      </p:sp>
    </p:spTree>
    <p:extLst>
      <p:ext uri="{BB962C8B-B14F-4D97-AF65-F5344CB8AC3E}">
        <p14:creationId xmlns:p14="http://schemas.microsoft.com/office/powerpoint/2010/main" val="1717248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Dates for TDIU – What to look for</a:t>
            </a:r>
            <a:endParaRPr lang="en-US" dirty="0"/>
          </a:p>
        </p:txBody>
      </p:sp>
      <p:sp>
        <p:nvSpPr>
          <p:cNvPr id="3" name="Content Placeholder 2"/>
          <p:cNvSpPr>
            <a:spLocks noGrp="1"/>
          </p:cNvSpPr>
          <p:nvPr>
            <p:ph idx="1"/>
          </p:nvPr>
        </p:nvSpPr>
        <p:spPr/>
        <p:txBody>
          <a:bodyPr/>
          <a:lstStyle/>
          <a:p>
            <a:r>
              <a:rPr lang="en-US" dirty="0" smtClean="0"/>
              <a:t>What is the date of claim or date of ascertainable increase under 38 CFR 3.400(o)(2)?</a:t>
            </a:r>
          </a:p>
          <a:p>
            <a:r>
              <a:rPr lang="en-US" dirty="0" smtClean="0"/>
              <a:t>What are the date(s) the Veteran’s compensation evaluations met the schedular criteria under 38 CFR 4.16 and when was notification sent to the Veteran?</a:t>
            </a:r>
          </a:p>
          <a:p>
            <a:r>
              <a:rPr lang="en-US" dirty="0" smtClean="0"/>
              <a:t>When was the Veteran last able to work? </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a:p>
        </p:txBody>
      </p:sp>
    </p:spTree>
    <p:extLst>
      <p:ext uri="{BB962C8B-B14F-4D97-AF65-F5344CB8AC3E}">
        <p14:creationId xmlns:p14="http://schemas.microsoft.com/office/powerpoint/2010/main" val="815909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Effective Dates for TDIU</a:t>
            </a:r>
            <a:endParaRPr lang="en-US"/>
          </a:p>
        </p:txBody>
      </p:sp>
      <p:sp>
        <p:nvSpPr>
          <p:cNvPr id="3" name="Content Placeholder 2"/>
          <p:cNvSpPr>
            <a:spLocks noGrp="1"/>
          </p:cNvSpPr>
          <p:nvPr>
            <p:ph idx="1"/>
          </p:nvPr>
        </p:nvSpPr>
        <p:spPr/>
        <p:txBody>
          <a:bodyPr/>
          <a:lstStyle/>
          <a:p>
            <a:pPr marL="0" indent="0">
              <a:buNone/>
            </a:pPr>
            <a:r>
              <a:rPr lang="en-US" sz="2600" b="1" dirty="0"/>
              <a:t>Increases</a:t>
            </a:r>
            <a:r>
              <a:rPr lang="en-US" sz="2600" dirty="0"/>
              <a:t>: 38 CFR 3.400(o)(2) Earliest date as of which it is factually ascertainable…if a complete claim or intent to file a claim is received within 1 year from such date, otherwise, date of receipt of claim. </a:t>
            </a:r>
          </a:p>
          <a:p>
            <a:pPr lvl="1"/>
            <a:r>
              <a:rPr lang="en-US" sz="2600" dirty="0">
                <a:latin typeface="Times New Roman" panose="02020603050405020304" pitchFamily="18" charset="0"/>
                <a:cs typeface="Times New Roman" panose="02020603050405020304" pitchFamily="18" charset="0"/>
              </a:rPr>
              <a:t>Consider 38 CFR 3.157, if claim received prior to 03/24/2015</a:t>
            </a:r>
          </a:p>
          <a:p>
            <a:pPr marL="0" indent="0">
              <a:buNone/>
            </a:pPr>
            <a:r>
              <a:rPr lang="en-US" sz="2600" b="1" dirty="0"/>
              <a:t>SC claim</a:t>
            </a:r>
            <a:r>
              <a:rPr lang="en-US" sz="2600" dirty="0"/>
              <a:t>:  38 CFR 3.400(b)(2)</a:t>
            </a:r>
          </a:p>
          <a:p>
            <a:pPr marL="0" indent="0">
              <a:buNone/>
            </a:pPr>
            <a:r>
              <a:rPr lang="en-US" sz="2600" dirty="0"/>
              <a:t>The date of receipt of claim or the date entitlement arose, whichever is later.</a:t>
            </a:r>
          </a:p>
          <a:p>
            <a:pPr marL="0" indent="0">
              <a:buNone/>
            </a:pPr>
            <a:r>
              <a:rPr lang="en-US" sz="2600" b="1" dirty="0"/>
              <a:t>Entitlement Arose</a:t>
            </a:r>
            <a:r>
              <a:rPr lang="en-US" sz="2600" dirty="0"/>
              <a:t>: 38 CFR 4.16 met and Veteran unable to maintain gainful employment due to SC disabilities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a:p>
        </p:txBody>
      </p:sp>
    </p:spTree>
    <p:extLst>
      <p:ext uri="{BB962C8B-B14F-4D97-AF65-F5344CB8AC3E}">
        <p14:creationId xmlns:p14="http://schemas.microsoft.com/office/powerpoint/2010/main" val="3201718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ctrTitle"/>
          </p:nvPr>
        </p:nvSpPr>
        <p:spPr>
          <a:xfrm>
            <a:off x="875763" y="2903158"/>
            <a:ext cx="10363200" cy="1470025"/>
          </a:xfrm>
        </p:spPr>
        <p:txBody>
          <a:bodyPr/>
          <a:lstStyle/>
          <a:p>
            <a:r>
              <a:rPr lang="en-US" sz="4000" dirty="0" smtClean="0"/>
              <a:t>QUESTIONS?</a:t>
            </a:r>
            <a:endParaRPr lang="en-US" sz="4000" dirty="0"/>
          </a:p>
        </p:txBody>
      </p:sp>
      <p:sp>
        <p:nvSpPr>
          <p:cNvPr id="2" name="Slide Number Placeholder 1"/>
          <p:cNvSpPr>
            <a:spLocks noGrp="1"/>
          </p:cNvSpPr>
          <p:nvPr>
            <p:ph type="sldNum" sz="quarter" idx="12"/>
          </p:nvPr>
        </p:nvSpPr>
        <p:spPr/>
        <p:txBody>
          <a:bodyPr/>
          <a:lstStyle/>
          <a:p>
            <a:fld id="{7C414AED-89CE-4A48-8B2B-1B3A5C68EA2A}" type="slidenum">
              <a:rPr lang="en-US" smtClean="0"/>
              <a:t>27</a:t>
            </a:fld>
            <a:endParaRPr lang="en-US"/>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Demonstrate the ability to assign the proper effective date(s) for issues related to VA compensation and/or pension benefits given scenarios.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u="sng" dirty="0" smtClean="0"/>
              <a:t>38 CFR 3.114</a:t>
            </a:r>
            <a:r>
              <a:rPr lang="en-US" dirty="0" smtClean="0"/>
              <a:t>, Change of law or Department of Veterans Affairs issue</a:t>
            </a:r>
          </a:p>
          <a:p>
            <a:pPr lvl="0"/>
            <a:r>
              <a:rPr lang="en-US" u="sng" dirty="0" smtClean="0"/>
              <a:t>38 CFR 3.155</a:t>
            </a:r>
            <a:r>
              <a:rPr lang="en-US" dirty="0" smtClean="0"/>
              <a:t>, How to File a Claim</a:t>
            </a:r>
          </a:p>
          <a:p>
            <a:r>
              <a:rPr lang="en-US" u="sng" dirty="0"/>
              <a:t>38 CFR 3.400</a:t>
            </a:r>
            <a:r>
              <a:rPr lang="en-US" dirty="0"/>
              <a:t>, Effective Dates, General</a:t>
            </a:r>
          </a:p>
          <a:p>
            <a:pPr lvl="0"/>
            <a:r>
              <a:rPr lang="en-US" u="sng" dirty="0" smtClean="0"/>
              <a:t>38 CFR 3.500</a:t>
            </a:r>
            <a:r>
              <a:rPr lang="en-US" dirty="0" smtClean="0"/>
              <a:t>, Reductions and Discontinuances, General</a:t>
            </a:r>
          </a:p>
          <a:p>
            <a:pPr lvl="0"/>
            <a:r>
              <a:rPr lang="en-US" u="sng" dirty="0" smtClean="0"/>
              <a:t>38 CFR 3.501</a:t>
            </a:r>
            <a:r>
              <a:rPr lang="en-US" dirty="0" smtClean="0"/>
              <a:t>, Reductions and Discontinuances, Veterans</a:t>
            </a:r>
          </a:p>
          <a:p>
            <a:pPr lvl="0"/>
            <a:r>
              <a:rPr lang="en-US" dirty="0" smtClean="0"/>
              <a:t>Historical 38 CFR 3.157</a:t>
            </a:r>
          </a:p>
          <a:p>
            <a:pPr lvl="0"/>
            <a:r>
              <a:rPr lang="en-US" dirty="0" smtClean="0"/>
              <a:t>Historical 38 CFR 3.155</a:t>
            </a:r>
          </a:p>
          <a:p>
            <a:pPr lvl="0"/>
            <a:r>
              <a:rPr lang="en-US" u="sng" dirty="0" smtClean="0"/>
              <a:t>M21-1 Part III, Subpart ii, 2.C.</a:t>
            </a:r>
            <a:r>
              <a:rPr lang="en-US" dirty="0" smtClean="0"/>
              <a:t> Informal Claims received prior to March 24, 2015, Communication of an Intent to File (ITF), and Requests for Application</a:t>
            </a:r>
          </a:p>
          <a:p>
            <a:r>
              <a:rPr lang="en-US" u="sng" dirty="0"/>
              <a:t>M21-1 Part III, Subpart iv, 5.C.</a:t>
            </a:r>
            <a:r>
              <a:rPr lang="en-US" dirty="0"/>
              <a:t> Effective </a:t>
            </a:r>
            <a:r>
              <a:rPr lang="en-US" dirty="0" smtClean="0"/>
              <a:t>Dates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Notes</a:t>
            </a:r>
            <a:endParaRPr lang="en-US" dirty="0"/>
          </a:p>
        </p:txBody>
      </p:sp>
      <p:sp>
        <p:nvSpPr>
          <p:cNvPr id="3" name="Content Placeholder 2"/>
          <p:cNvSpPr>
            <a:spLocks noGrp="1"/>
          </p:cNvSpPr>
          <p:nvPr>
            <p:ph idx="1"/>
          </p:nvPr>
        </p:nvSpPr>
        <p:spPr/>
        <p:txBody>
          <a:bodyPr/>
          <a:lstStyle/>
          <a:p>
            <a:pPr marL="0" indent="0">
              <a:buNone/>
            </a:pPr>
            <a:r>
              <a:rPr lang="en-US" dirty="0" smtClean="0"/>
              <a:t>Assignment </a:t>
            </a:r>
            <a:r>
              <a:rPr lang="en-US" dirty="0"/>
              <a:t>of effective date for the purposes of payment of benefits is directed in statute at </a:t>
            </a:r>
            <a:r>
              <a:rPr lang="en-US" dirty="0">
                <a:hlinkClick r:id="rId2"/>
              </a:rPr>
              <a:t>38 U.S.C. 5110</a:t>
            </a:r>
            <a:r>
              <a:rPr lang="en-US" dirty="0"/>
              <a:t> and regulated by </a:t>
            </a:r>
            <a:r>
              <a:rPr lang="en-US" dirty="0">
                <a:hlinkClick r:id="rId3"/>
              </a:rPr>
              <a:t>38 CFR 3.400</a:t>
            </a:r>
            <a:r>
              <a:rPr lang="en-US" dirty="0" smtClean="0"/>
              <a:t>.</a:t>
            </a:r>
          </a:p>
          <a:p>
            <a:pPr marL="0" indent="0">
              <a:buNone/>
            </a:pPr>
            <a:r>
              <a:rPr lang="en-US" dirty="0"/>
              <a:t>  </a:t>
            </a:r>
            <a:endParaRPr lang="en-US" dirty="0" smtClean="0"/>
          </a:p>
          <a:p>
            <a:pPr marL="0" indent="0">
              <a:buNone/>
            </a:pPr>
            <a:r>
              <a:rPr lang="en-US" dirty="0" smtClean="0"/>
              <a:t>Assignment </a:t>
            </a:r>
            <a:r>
              <a:rPr lang="en-US" dirty="0"/>
              <a:t>of effective date for general purposes associated with reductions and discontinuances is directed in statute at </a:t>
            </a:r>
            <a:r>
              <a:rPr lang="en-US" dirty="0">
                <a:hlinkClick r:id="rId4"/>
              </a:rPr>
              <a:t>38 U.S.C. 5112</a:t>
            </a:r>
            <a:r>
              <a:rPr lang="en-US" dirty="0"/>
              <a:t> and regulated by </a:t>
            </a:r>
            <a:r>
              <a:rPr lang="en-US" dirty="0">
                <a:hlinkClick r:id="rId5"/>
              </a:rPr>
              <a:t>38 CFR 3.500</a:t>
            </a:r>
            <a:r>
              <a:rPr lang="en-US" dirty="0"/>
              <a:t>.</a:t>
            </a: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Types of Claims and Requests</a:t>
            </a:r>
            <a:endParaRPr lang="en-US" dirty="0"/>
          </a:p>
        </p:txBody>
      </p:sp>
      <p:sp>
        <p:nvSpPr>
          <p:cNvPr id="3" name="Content Placeholder 2"/>
          <p:cNvSpPr>
            <a:spLocks noGrp="1"/>
          </p:cNvSpPr>
          <p:nvPr>
            <p:ph idx="1"/>
          </p:nvPr>
        </p:nvSpPr>
        <p:spPr/>
        <p:txBody>
          <a:bodyPr/>
          <a:lstStyle/>
          <a:p>
            <a:r>
              <a:rPr lang="en-US" dirty="0" smtClean="0"/>
              <a:t>Claims:</a:t>
            </a:r>
          </a:p>
          <a:p>
            <a:pPr lvl="1"/>
            <a:r>
              <a:rPr lang="en-US" dirty="0" smtClean="0"/>
              <a:t>Service Connection</a:t>
            </a:r>
          </a:p>
          <a:p>
            <a:pPr lvl="1"/>
            <a:r>
              <a:rPr lang="en-US" dirty="0" smtClean="0"/>
              <a:t>Increased Evaluations</a:t>
            </a:r>
          </a:p>
          <a:p>
            <a:pPr lvl="1"/>
            <a:r>
              <a:rPr lang="en-US" dirty="0" smtClean="0"/>
              <a:t>Pension</a:t>
            </a:r>
          </a:p>
          <a:p>
            <a:r>
              <a:rPr lang="en-US" dirty="0" smtClean="0"/>
              <a:t>Requests:</a:t>
            </a:r>
          </a:p>
          <a:p>
            <a:pPr lvl="1"/>
            <a:r>
              <a:rPr lang="en-US" dirty="0" smtClean="0"/>
              <a:t>Reopen Prior Claims</a:t>
            </a:r>
          </a:p>
          <a:p>
            <a:pPr lvl="1"/>
            <a:r>
              <a:rPr lang="en-US" dirty="0" smtClean="0"/>
              <a:t>Reconsider Prior Claims</a:t>
            </a:r>
          </a:p>
          <a:p>
            <a:pPr lvl="1"/>
            <a:r>
              <a:rPr lang="en-US" dirty="0" smtClean="0"/>
              <a:t>Burial Benefits</a:t>
            </a:r>
            <a:endParaRPr lang="en-US" dirty="0"/>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96143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 Considerations: Original Claims for Service Connection</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91093679"/>
              </p:ext>
            </p:extLst>
          </p:nvPr>
        </p:nvGraphicFramePr>
        <p:xfrm>
          <a:off x="1339402" y="2034863"/>
          <a:ext cx="9889544" cy="3541689"/>
        </p:xfrm>
        <a:graphic>
          <a:graphicData uri="http://schemas.openxmlformats.org/drawingml/2006/table">
            <a:tbl>
              <a:tblPr firstRow="1" bandRow="1">
                <a:tableStyleId>{5C22544A-7EE6-4342-B048-85BDC9FD1C3A}</a:tableStyleId>
              </a:tblPr>
              <a:tblGrid>
                <a:gridCol w="2472386"/>
                <a:gridCol w="2472386"/>
                <a:gridCol w="2472386"/>
                <a:gridCol w="2472386"/>
              </a:tblGrid>
              <a:tr h="1180563">
                <a:tc>
                  <a:txBody>
                    <a:bodyPr/>
                    <a:lstStyle/>
                    <a:p>
                      <a:pPr algn="ctr"/>
                      <a:r>
                        <a:rPr lang="en-US" dirty="0" smtClean="0"/>
                        <a:t>Date</a:t>
                      </a:r>
                      <a:r>
                        <a:rPr lang="en-US" baseline="0" dirty="0" smtClean="0"/>
                        <a:t> of Claim</a:t>
                      </a:r>
                      <a:endParaRPr lang="en-US" dirty="0"/>
                    </a:p>
                  </a:txBody>
                  <a:tcPr>
                    <a:solidFill>
                      <a:schemeClr val="accent2"/>
                    </a:solidFill>
                  </a:tcPr>
                </a:tc>
                <a:tc>
                  <a:txBody>
                    <a:bodyPr/>
                    <a:lstStyle/>
                    <a:p>
                      <a:pPr algn="ctr"/>
                      <a:r>
                        <a:rPr lang="en-US" dirty="0" smtClean="0"/>
                        <a:t>Date Entitlement</a:t>
                      </a:r>
                      <a:r>
                        <a:rPr lang="en-US" baseline="0" dirty="0" smtClean="0"/>
                        <a:t> Arose</a:t>
                      </a:r>
                      <a:endParaRPr lang="en-US" dirty="0"/>
                    </a:p>
                  </a:txBody>
                  <a:tcPr>
                    <a:solidFill>
                      <a:schemeClr val="accent2"/>
                    </a:solidFill>
                  </a:tcPr>
                </a:tc>
                <a:tc>
                  <a:txBody>
                    <a:bodyPr/>
                    <a:lstStyle/>
                    <a:p>
                      <a:pPr algn="ctr"/>
                      <a:r>
                        <a:rPr lang="en-US" dirty="0" smtClean="0"/>
                        <a:t>Date of Release</a:t>
                      </a:r>
                      <a:r>
                        <a:rPr lang="en-US" baseline="0" dirty="0" smtClean="0"/>
                        <a:t> from Active Duty</a:t>
                      </a:r>
                      <a:endParaRPr lang="en-US" dirty="0"/>
                    </a:p>
                  </a:txBody>
                  <a:tcPr>
                    <a:solidFill>
                      <a:schemeClr val="accent2"/>
                    </a:solidFill>
                  </a:tcPr>
                </a:tc>
                <a:tc>
                  <a:txBody>
                    <a:bodyPr/>
                    <a:lstStyle/>
                    <a:p>
                      <a:pPr algn="ctr"/>
                      <a:r>
                        <a:rPr lang="en-US" dirty="0" smtClean="0"/>
                        <a:t>Intent</a:t>
                      </a:r>
                      <a:r>
                        <a:rPr lang="en-US" baseline="0" dirty="0" smtClean="0"/>
                        <a:t> to File</a:t>
                      </a:r>
                      <a:endParaRPr lang="en-US" dirty="0"/>
                    </a:p>
                  </a:txBody>
                  <a:tcPr>
                    <a:solidFill>
                      <a:schemeClr val="accent2"/>
                    </a:solidFill>
                  </a:tcPr>
                </a:tc>
              </a:tr>
              <a:tr h="11805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Presumptive</a:t>
                      </a:r>
                      <a:r>
                        <a:rPr lang="en-US" b="1" baseline="0" dirty="0" smtClean="0">
                          <a:solidFill>
                            <a:schemeClr val="bg1"/>
                          </a:solidFill>
                        </a:rPr>
                        <a:t> Considerations</a:t>
                      </a:r>
                      <a:endParaRPr lang="en-US" b="1" dirty="0" smtClean="0">
                        <a:solidFill>
                          <a:schemeClr val="bg1"/>
                        </a:solidFill>
                      </a:endParaRPr>
                    </a:p>
                    <a:p>
                      <a:pPr algn="ctr"/>
                      <a:endParaRPr lang="en-US" b="1" dirty="0">
                        <a:solidFill>
                          <a:schemeClr val="bg1"/>
                        </a:solidFill>
                      </a:endParaRPr>
                    </a:p>
                  </a:txBody>
                  <a:tcP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Date of Diagnosis</a:t>
                      </a:r>
                    </a:p>
                    <a:p>
                      <a:pPr algn="ct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Dates of Law Changes</a:t>
                      </a:r>
                      <a:endParaRPr lang="en-US" b="1" dirty="0">
                        <a:solidFill>
                          <a:schemeClr val="bg1"/>
                        </a:solidFill>
                      </a:endParaRPr>
                    </a:p>
                  </a:txBody>
                  <a:tcP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1" kern="1200" dirty="0" smtClean="0">
                          <a:solidFill>
                            <a:schemeClr val="bg1"/>
                          </a:solidFill>
                          <a:effectLst/>
                          <a:latin typeface="+mn-lt"/>
                          <a:ea typeface="+mn-ea"/>
                          <a:cs typeface="+mn-cs"/>
                        </a:rPr>
                        <a:t>PL 112-154</a:t>
                      </a:r>
                      <a:r>
                        <a:rPr lang="en-US" sz="1800" b="1" kern="1200" dirty="0" smtClean="0">
                          <a:solidFill>
                            <a:schemeClr val="bg1"/>
                          </a:solidFill>
                          <a:effectLst/>
                          <a:latin typeface="+mn-lt"/>
                          <a:ea typeface="+mn-ea"/>
                          <a:cs typeface="+mn-cs"/>
                        </a:rPr>
                        <a:t>, Section 506 </a:t>
                      </a:r>
                      <a:endParaRPr lang="en-US" b="1" dirty="0" smtClean="0">
                        <a:solidFill>
                          <a:schemeClr val="bg1"/>
                        </a:solidFill>
                      </a:endParaRPr>
                    </a:p>
                    <a:p>
                      <a:pPr algn="ctr"/>
                      <a:endParaRPr lang="en-US" b="1" dirty="0">
                        <a:solidFill>
                          <a:schemeClr val="bg1"/>
                        </a:solidFill>
                      </a:endParaRPr>
                    </a:p>
                  </a:txBody>
                  <a:tcPr>
                    <a:solidFill>
                      <a:schemeClr val="accent2"/>
                    </a:solidFill>
                  </a:tcPr>
                </a:tc>
              </a:tr>
              <a:tr h="1180563">
                <a:tc>
                  <a:txBody>
                    <a:bodyPr/>
                    <a:lstStyle/>
                    <a:p>
                      <a:pPr algn="ctr"/>
                      <a:r>
                        <a:rPr lang="en-US" b="1" dirty="0" smtClean="0">
                          <a:solidFill>
                            <a:schemeClr val="bg1"/>
                          </a:solidFill>
                        </a:rPr>
                        <a:t>Multiple Claim/ITF</a:t>
                      </a:r>
                      <a:r>
                        <a:rPr lang="en-US" b="1" baseline="0" dirty="0" smtClean="0">
                          <a:solidFill>
                            <a:schemeClr val="bg1"/>
                          </a:solidFill>
                        </a:rPr>
                        <a:t> </a:t>
                      </a:r>
                      <a:r>
                        <a:rPr lang="en-US" b="1" dirty="0" smtClean="0">
                          <a:solidFill>
                            <a:schemeClr val="bg1"/>
                          </a:solidFill>
                        </a:rPr>
                        <a:t>applications</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Staged</a:t>
                      </a:r>
                      <a:r>
                        <a:rPr lang="en-US" b="1" baseline="0" dirty="0" smtClean="0">
                          <a:solidFill>
                            <a:schemeClr val="bg1"/>
                          </a:solidFill>
                        </a:rPr>
                        <a:t> Ratings</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Character of Service</a:t>
                      </a:r>
                      <a:endParaRPr lang="en-US" b="1" dirty="0">
                        <a:solidFill>
                          <a:schemeClr val="bg1"/>
                        </a:solidFill>
                      </a:endParaRPr>
                    </a:p>
                  </a:txBody>
                  <a:tcPr>
                    <a:solidFill>
                      <a:schemeClr val="accent2"/>
                    </a:solidFill>
                  </a:tcPr>
                </a:tc>
                <a:tc>
                  <a:txBody>
                    <a:bodyPr/>
                    <a:lstStyle/>
                    <a:p>
                      <a:pPr algn="ctr"/>
                      <a:endParaRPr lang="en-US" b="1" dirty="0">
                        <a:solidFill>
                          <a:schemeClr val="bg1"/>
                        </a:solidFill>
                      </a:endParaRPr>
                    </a:p>
                  </a:txBody>
                  <a:tcPr>
                    <a:solidFill>
                      <a:schemeClr val="accent2"/>
                    </a:solidFill>
                  </a:tcPr>
                </a:tc>
              </a:tr>
            </a:tbl>
          </a:graphicData>
        </a:graphic>
      </p:graphicFrame>
    </p:spTree>
    <p:extLst>
      <p:ext uri="{BB962C8B-B14F-4D97-AF65-F5344CB8AC3E}">
        <p14:creationId xmlns:p14="http://schemas.microsoft.com/office/powerpoint/2010/main" val="2994020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 Considerations: Claims for Increased Evaluations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33540682"/>
              </p:ext>
            </p:extLst>
          </p:nvPr>
        </p:nvGraphicFramePr>
        <p:xfrm>
          <a:off x="1184855" y="2047740"/>
          <a:ext cx="10157920" cy="3635355"/>
        </p:xfrm>
        <a:graphic>
          <a:graphicData uri="http://schemas.openxmlformats.org/drawingml/2006/table">
            <a:tbl>
              <a:tblPr firstRow="1" bandRow="1">
                <a:tableStyleId>{5C22544A-7EE6-4342-B048-85BDC9FD1C3A}</a:tableStyleId>
              </a:tblPr>
              <a:tblGrid>
                <a:gridCol w="2539480"/>
                <a:gridCol w="2539480"/>
                <a:gridCol w="2539480"/>
                <a:gridCol w="2539480"/>
              </a:tblGrid>
              <a:tr h="1183031">
                <a:tc>
                  <a:txBody>
                    <a:bodyPr/>
                    <a:lstStyle/>
                    <a:p>
                      <a:pPr algn="ctr"/>
                      <a:r>
                        <a:rPr lang="en-US" b="1" dirty="0" smtClean="0">
                          <a:solidFill>
                            <a:schemeClr val="bg1"/>
                          </a:solidFill>
                        </a:rPr>
                        <a:t>Date of Claim</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Entitlement Arose</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of Release from Active Duty</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Intent to File</a:t>
                      </a:r>
                      <a:endParaRPr lang="en-US" b="1" dirty="0">
                        <a:solidFill>
                          <a:schemeClr val="bg1"/>
                        </a:solidFill>
                      </a:endParaRPr>
                    </a:p>
                  </a:txBody>
                  <a:tcPr>
                    <a:solidFill>
                      <a:schemeClr val="accent2"/>
                    </a:solidFill>
                  </a:tcPr>
                </a:tc>
              </a:tr>
              <a:tr h="1183031">
                <a:tc>
                  <a:txBody>
                    <a:bodyPr/>
                    <a:lstStyle/>
                    <a:p>
                      <a:pPr algn="ctr"/>
                      <a:r>
                        <a:rPr lang="en-US" b="1" dirty="0" smtClean="0">
                          <a:solidFill>
                            <a:schemeClr val="bg1"/>
                          </a:solidFill>
                        </a:rPr>
                        <a:t>Date</a:t>
                      </a:r>
                      <a:r>
                        <a:rPr lang="en-US" b="1" baseline="0" dirty="0" smtClean="0">
                          <a:solidFill>
                            <a:schemeClr val="bg1"/>
                          </a:solidFill>
                        </a:rPr>
                        <a:t> of Notification of Last Rating Decision</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Medical Evidence up to one</a:t>
                      </a:r>
                      <a:r>
                        <a:rPr lang="en-US" b="1" baseline="0" dirty="0" smtClean="0">
                          <a:solidFill>
                            <a:schemeClr val="bg1"/>
                          </a:solidFill>
                        </a:rPr>
                        <a:t> year prior to DOC</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Historical 3.157, prior to 3/24/2015</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of Progression or Complications of a disease process</a:t>
                      </a:r>
                      <a:endParaRPr lang="en-US" b="1" dirty="0">
                        <a:solidFill>
                          <a:schemeClr val="bg1"/>
                        </a:solidFill>
                      </a:endParaRPr>
                    </a:p>
                  </a:txBody>
                  <a:tcPr>
                    <a:solidFill>
                      <a:schemeClr val="accent2"/>
                    </a:solidFill>
                  </a:tcPr>
                </a:tc>
              </a:tr>
              <a:tr h="1269293">
                <a:tc>
                  <a:txBody>
                    <a:bodyPr/>
                    <a:lstStyle/>
                    <a:p>
                      <a:pPr algn="ctr"/>
                      <a:r>
                        <a:rPr lang="en-US" b="1" dirty="0" smtClean="0">
                          <a:solidFill>
                            <a:schemeClr val="bg1"/>
                          </a:solidFill>
                        </a:rPr>
                        <a:t>Date Schedular</a:t>
                      </a:r>
                      <a:r>
                        <a:rPr lang="en-US" b="1" baseline="0" dirty="0" smtClean="0">
                          <a:solidFill>
                            <a:schemeClr val="bg1"/>
                          </a:solidFill>
                        </a:rPr>
                        <a:t> Requirements are met (IU, SMC, ancillary)</a:t>
                      </a:r>
                      <a:endParaRPr lang="en-US" b="1" dirty="0">
                        <a:solidFill>
                          <a:schemeClr val="bg1"/>
                        </a:solidFill>
                      </a:endParaRPr>
                    </a:p>
                  </a:txBody>
                  <a:tcPr>
                    <a:solidFill>
                      <a:schemeClr val="accent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Last</a:t>
                      </a:r>
                      <a:r>
                        <a:rPr lang="en-US" b="1" baseline="0" dirty="0" smtClean="0">
                          <a:solidFill>
                            <a:schemeClr val="bg1"/>
                          </a:solidFill>
                        </a:rPr>
                        <a:t> date of employment (IU)</a:t>
                      </a:r>
                      <a:endParaRPr lang="en-US" b="1" dirty="0" smtClean="0">
                        <a:solidFill>
                          <a:schemeClr val="bg1"/>
                        </a:solidFill>
                      </a:endParaRPr>
                    </a:p>
                    <a:p>
                      <a:pPr algn="ct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Multiple Claim/ITF applications</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Staged Ratings</a:t>
                      </a:r>
                      <a:endParaRPr lang="en-US" b="1" dirty="0">
                        <a:solidFill>
                          <a:schemeClr val="bg1"/>
                        </a:solidFill>
                      </a:endParaRPr>
                    </a:p>
                  </a:txBody>
                  <a:tcPr>
                    <a:solidFill>
                      <a:schemeClr val="accent2"/>
                    </a:solidFill>
                  </a:tcPr>
                </a:tc>
              </a:tr>
            </a:tbl>
          </a:graphicData>
        </a:graphic>
      </p:graphicFrame>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spTree>
    <p:extLst>
      <p:ext uri="{BB962C8B-B14F-4D97-AF65-F5344CB8AC3E}">
        <p14:creationId xmlns:p14="http://schemas.microsoft.com/office/powerpoint/2010/main" val="1198768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Date Considerations: Requests to Reopen or Reconsider a Prior Claim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03553715"/>
              </p:ext>
            </p:extLst>
          </p:nvPr>
        </p:nvGraphicFramePr>
        <p:xfrm>
          <a:off x="1249249" y="1943657"/>
          <a:ext cx="10093528" cy="3658653"/>
        </p:xfrm>
        <a:graphic>
          <a:graphicData uri="http://schemas.openxmlformats.org/drawingml/2006/table">
            <a:tbl>
              <a:tblPr firstRow="1" bandRow="1">
                <a:tableStyleId>{5C22544A-7EE6-4342-B048-85BDC9FD1C3A}</a:tableStyleId>
              </a:tblPr>
              <a:tblGrid>
                <a:gridCol w="2523382"/>
                <a:gridCol w="2523382"/>
                <a:gridCol w="2523382"/>
                <a:gridCol w="2523382"/>
              </a:tblGrid>
              <a:tr h="1219551">
                <a:tc>
                  <a:txBody>
                    <a:bodyPr/>
                    <a:lstStyle/>
                    <a:p>
                      <a:pPr algn="ctr"/>
                      <a:r>
                        <a:rPr lang="en-US" b="1" dirty="0" smtClean="0">
                          <a:solidFill>
                            <a:schemeClr val="bg1"/>
                          </a:solidFill>
                        </a:rPr>
                        <a:t>Date of Claim</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of Notification of Last Rating Decision</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of Receipt of Prior Claim</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Entitlement</a:t>
                      </a:r>
                      <a:r>
                        <a:rPr lang="en-US" b="1" baseline="0" dirty="0" smtClean="0">
                          <a:solidFill>
                            <a:schemeClr val="bg1"/>
                          </a:solidFill>
                        </a:rPr>
                        <a:t> Arose</a:t>
                      </a:r>
                      <a:endParaRPr lang="en-US" b="1" dirty="0">
                        <a:solidFill>
                          <a:schemeClr val="bg1"/>
                        </a:solidFill>
                      </a:endParaRPr>
                    </a:p>
                  </a:txBody>
                  <a:tcPr>
                    <a:solidFill>
                      <a:schemeClr val="accent2"/>
                    </a:solidFill>
                  </a:tcPr>
                </a:tc>
              </a:tr>
              <a:tr h="1219551">
                <a:tc>
                  <a:txBody>
                    <a:bodyPr/>
                    <a:lstStyle/>
                    <a:p>
                      <a:pPr algn="ctr"/>
                      <a:r>
                        <a:rPr lang="en-US" b="1" dirty="0" smtClean="0">
                          <a:solidFill>
                            <a:schemeClr val="bg1"/>
                          </a:solidFill>
                        </a:rPr>
                        <a:t>Intent to File</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Medical Evidence within a year of DOC</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Historical 3.157, prior to 3/24/2015</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Date of Receipt</a:t>
                      </a:r>
                      <a:r>
                        <a:rPr lang="en-US" b="1" baseline="0" dirty="0" smtClean="0">
                          <a:solidFill>
                            <a:schemeClr val="bg1"/>
                          </a:solidFill>
                        </a:rPr>
                        <a:t> of New and Relevant Evidence</a:t>
                      </a:r>
                      <a:endParaRPr lang="en-US" b="1" dirty="0">
                        <a:solidFill>
                          <a:schemeClr val="bg1"/>
                        </a:solidFill>
                      </a:endParaRPr>
                    </a:p>
                  </a:txBody>
                  <a:tcPr>
                    <a:solidFill>
                      <a:schemeClr val="accent2"/>
                    </a:solidFill>
                  </a:tcPr>
                </a:tc>
              </a:tr>
              <a:tr h="1219551">
                <a:tc>
                  <a:txBody>
                    <a:bodyPr/>
                    <a:lstStyle/>
                    <a:p>
                      <a:pPr algn="ctr"/>
                      <a:r>
                        <a:rPr lang="en-US" b="1" dirty="0" smtClean="0">
                          <a:solidFill>
                            <a:schemeClr val="bg1"/>
                          </a:solidFill>
                        </a:rPr>
                        <a:t>38 CFR 3.105</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Multiple Claim/ITF applications</a:t>
                      </a:r>
                      <a:endParaRPr lang="en-US" b="1" dirty="0">
                        <a:solidFill>
                          <a:schemeClr val="bg1"/>
                        </a:solidFill>
                      </a:endParaRPr>
                    </a:p>
                  </a:txBody>
                  <a:tcPr>
                    <a:solidFill>
                      <a:schemeClr val="accent2"/>
                    </a:solidFill>
                  </a:tcPr>
                </a:tc>
                <a:tc>
                  <a:txBody>
                    <a:bodyPr/>
                    <a:lstStyle/>
                    <a:p>
                      <a:pPr algn="ctr"/>
                      <a:r>
                        <a:rPr lang="en-US" b="1" dirty="0" smtClean="0">
                          <a:solidFill>
                            <a:schemeClr val="bg1"/>
                          </a:solidFill>
                        </a:rPr>
                        <a:t>Staged Ratings</a:t>
                      </a:r>
                      <a:endParaRPr lang="en-US" b="1" dirty="0">
                        <a:solidFill>
                          <a:schemeClr val="bg1"/>
                        </a:solidFill>
                      </a:endParaRPr>
                    </a:p>
                  </a:txBody>
                  <a:tcPr>
                    <a:solidFill>
                      <a:schemeClr val="accent2"/>
                    </a:solidFill>
                  </a:tcPr>
                </a:tc>
                <a:tc>
                  <a:txBody>
                    <a:bodyPr/>
                    <a:lstStyle/>
                    <a:p>
                      <a:pPr algn="ctr"/>
                      <a:endParaRPr lang="en-US" b="1" dirty="0">
                        <a:solidFill>
                          <a:schemeClr val="bg1"/>
                        </a:solidFill>
                      </a:endParaRPr>
                    </a:p>
                  </a:txBody>
                  <a:tcPr>
                    <a:solidFill>
                      <a:schemeClr val="accent2"/>
                    </a:solidFill>
                  </a:tcPr>
                </a:tc>
              </a:tr>
            </a:tbl>
          </a:graphicData>
        </a:graphic>
      </p:graphicFrame>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spTree>
    <p:extLst>
      <p:ext uri="{BB962C8B-B14F-4D97-AF65-F5344CB8AC3E}">
        <p14:creationId xmlns:p14="http://schemas.microsoft.com/office/powerpoint/2010/main" val="38220899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5E050F-F6DD-446A-BC54-722BE857956D}">
  <ds:schemaRefs>
    <ds:schemaRef ds:uri="http://purl.org/dc/elements/1.1/"/>
    <ds:schemaRef ds:uri="http://www.w3.org/XML/1998/namespace"/>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6292</TotalTime>
  <Words>1408</Words>
  <Application>Microsoft Office PowerPoint</Application>
  <PresentationFormat>Widescreen</PresentationFormat>
  <Paragraphs>189</Paragraphs>
  <Slides>27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Schoolbook</vt:lpstr>
      <vt:lpstr>Tahoma</vt:lpstr>
      <vt:lpstr>Times New Roman</vt:lpstr>
      <vt:lpstr>Verdana</vt:lpstr>
      <vt:lpstr>Wingdings</vt:lpstr>
      <vt:lpstr>Ppt0000000</vt:lpstr>
      <vt:lpstr>PowerPoint Presentation</vt:lpstr>
      <vt:lpstr>Purpose</vt:lpstr>
      <vt:lpstr>Objectives</vt:lpstr>
      <vt:lpstr>References</vt:lpstr>
      <vt:lpstr>Reference Notes</vt:lpstr>
      <vt:lpstr>Common Types of Claims and Requests</vt:lpstr>
      <vt:lpstr>Effective Date Considerations: Original Claims for Service Connection</vt:lpstr>
      <vt:lpstr>Effective Date Considerations: Claims for Increased Evaluations</vt:lpstr>
      <vt:lpstr>Effective Date Considerations: Requests to Reopen or Reconsider a Prior Claim</vt:lpstr>
      <vt:lpstr>General Rule for Effective Dates</vt:lpstr>
      <vt:lpstr>Date Entitlement Arose</vt:lpstr>
      <vt:lpstr>Date of Claim vs. Date Entitlement Arose</vt:lpstr>
      <vt:lpstr>Within the Scope</vt:lpstr>
      <vt:lpstr>38 CFR 3.114</vt:lpstr>
      <vt:lpstr>Intent to File (ITF)</vt:lpstr>
      <vt:lpstr>ITF (continued)</vt:lpstr>
      <vt:lpstr>ITF (continued)</vt:lpstr>
      <vt:lpstr>ITF (continued)</vt:lpstr>
      <vt:lpstr>ITF (continued)</vt:lpstr>
      <vt:lpstr>ITF (continued)</vt:lpstr>
      <vt:lpstr>Example</vt:lpstr>
      <vt:lpstr>Example 2</vt:lpstr>
      <vt:lpstr>Example 3</vt:lpstr>
      <vt:lpstr>Resources for ITF considerations</vt:lpstr>
      <vt:lpstr>Effective Dates for TDIU – What to look for</vt:lpstr>
      <vt:lpstr>Effective Dates for TDIU</vt:lpstr>
      <vt:lpstr>QUESTIONS?</vt:lpstr>
    </vt:vector>
  </TitlesOfParts>
  <Company>Veterans Benefits Administration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D1 Errors: Effective Dates PowerPoint Presentation</dc:title>
  <dc:subject>RVSR</dc:subject>
  <dc:creator>Department of Veterans Affairs, Veterans Benefits Administration, Compensation Service, STAFF</dc:creator>
  <cp:keywords>D1,effective dates,quality error</cp:keywords>
  <dc:description>Instructor-led webinar training designed to reduce D1 quality errors.</dc:description>
  <cp:lastModifiedBy>Poole, Kathleen</cp:lastModifiedBy>
  <cp:revision>408</cp:revision>
  <dcterms:created xsi:type="dcterms:W3CDTF">2014-04-30T02:32:11Z</dcterms:created>
  <dcterms:modified xsi:type="dcterms:W3CDTF">2017-11-27T19:10:45Z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