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7"/>
  </p:notesMasterIdLst>
  <p:handoutMasterIdLst>
    <p:handoutMasterId r:id="rId38"/>
  </p:handout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1079" autoAdjust="0"/>
  </p:normalViewPr>
  <p:slideViewPr>
    <p:cSldViewPr snapToGrid="0">
      <p:cViewPr varScale="1">
        <p:scale>
          <a:sx n="107" d="100"/>
          <a:sy n="107" d="100"/>
        </p:scale>
        <p:origin x="6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11/27/2017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11/27/2017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November 2017</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B2 ERRORS</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Records – Duty to Assist</a:t>
            </a:r>
            <a:endParaRPr lang="en-US" dirty="0"/>
          </a:p>
        </p:txBody>
      </p:sp>
      <p:sp>
        <p:nvSpPr>
          <p:cNvPr id="3" name="Content Placeholder 2"/>
          <p:cNvSpPr>
            <a:spLocks noGrp="1"/>
          </p:cNvSpPr>
          <p:nvPr>
            <p:ph idx="1"/>
          </p:nvPr>
        </p:nvSpPr>
        <p:spPr/>
        <p:txBody>
          <a:bodyPr>
            <a:normAutofit lnSpcReduction="10000"/>
          </a:bodyPr>
          <a:lstStyle/>
          <a:p>
            <a:pPr marL="0" indent="0" hangingPunct="0">
              <a:buNone/>
            </a:pPr>
            <a:r>
              <a:rPr lang="en-US" dirty="0"/>
              <a:t>We have a </a:t>
            </a:r>
            <a:r>
              <a:rPr lang="en-US" b="1" i="1" dirty="0"/>
              <a:t>duty to assist</a:t>
            </a:r>
            <a:r>
              <a:rPr lang="en-US" dirty="0"/>
              <a:t> claimants who file a substantially complete application for benefits. This duty to assist includes making reasonable efforts to obtain </a:t>
            </a:r>
            <a:r>
              <a:rPr lang="en-US" b="1" dirty="0"/>
              <a:t>relevant</a:t>
            </a:r>
            <a:r>
              <a:rPr lang="en-US" dirty="0"/>
              <a:t> records</a:t>
            </a:r>
          </a:p>
          <a:p>
            <a:pPr marL="0" indent="0" hangingPunct="0">
              <a:buNone/>
            </a:pPr>
            <a:endParaRPr lang="en-US" dirty="0"/>
          </a:p>
          <a:p>
            <a:pPr lvl="0" fontAlgn="auto" hangingPunct="0"/>
            <a:r>
              <a:rPr lang="en-US" dirty="0"/>
              <a:t>in the custody of a Federal department or agency, and </a:t>
            </a:r>
          </a:p>
          <a:p>
            <a:r>
              <a:rPr lang="en-US" dirty="0"/>
              <a:t>from all non-Federal or private records sources adequately identified by the claimant</a:t>
            </a:r>
          </a:p>
          <a:p>
            <a:pPr marL="0" indent="0" fontAlgn="auto" hangingPunct="0">
              <a:buNone/>
            </a:pPr>
            <a:endParaRPr lang="en-US" dirty="0"/>
          </a:p>
          <a:p>
            <a:pPr marL="0" indent="0" fontAlgn="auto" hangingPunct="0">
              <a:buNone/>
            </a:pPr>
            <a:r>
              <a:rPr lang="en-US" dirty="0"/>
              <a:t>Question: Does our duty to assist apply to obtaining all medical records?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425914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Relevant Records</a:t>
            </a:r>
            <a:endParaRPr lang="en-US" dirty="0"/>
          </a:p>
        </p:txBody>
      </p:sp>
      <p:sp>
        <p:nvSpPr>
          <p:cNvPr id="3" name="Content Placeholder 2"/>
          <p:cNvSpPr>
            <a:spLocks noGrp="1"/>
          </p:cNvSpPr>
          <p:nvPr>
            <p:ph idx="1"/>
          </p:nvPr>
        </p:nvSpPr>
        <p:spPr/>
        <p:txBody>
          <a:bodyPr/>
          <a:lstStyle/>
          <a:p>
            <a:pPr marL="0" indent="0" fontAlgn="auto" hangingPunct="0">
              <a:buNone/>
            </a:pPr>
            <a:r>
              <a:rPr lang="en-US" b="1" i="1" dirty="0"/>
              <a:t>Relevant records</a:t>
            </a:r>
            <a:r>
              <a:rPr lang="en-US" i="1" dirty="0"/>
              <a:t> </a:t>
            </a:r>
            <a:r>
              <a:rPr lang="en-US" dirty="0"/>
              <a:t>for the purpose of VA’s duty to assist are those records that</a:t>
            </a:r>
          </a:p>
          <a:p>
            <a:pPr fontAlgn="auto" hangingPunct="0"/>
            <a:endParaRPr lang="en-US" dirty="0"/>
          </a:p>
          <a:p>
            <a:pPr lvl="0" fontAlgn="auto"/>
            <a:r>
              <a:rPr lang="en-US" dirty="0"/>
              <a:t>relate to the disability or injury for which the claimant is seeking benefits</a:t>
            </a:r>
            <a:endParaRPr lang="en-US" b="1" i="1" dirty="0"/>
          </a:p>
          <a:p>
            <a:pPr marL="0" lvl="0" indent="0" algn="ctr" fontAlgn="auto">
              <a:buNone/>
            </a:pPr>
            <a:r>
              <a:rPr lang="en-US" b="1" i="1" dirty="0"/>
              <a:t>and</a:t>
            </a:r>
            <a:endParaRPr lang="en-US" dirty="0"/>
          </a:p>
          <a:p>
            <a:pPr lvl="0" fontAlgn="auto"/>
            <a:r>
              <a:rPr lang="en-US" dirty="0"/>
              <a:t>have a reasonable possibility of helping to substantiate the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8601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Relevancy Question 1 – Do the Records Relate to the Disability?</a:t>
            </a:r>
            <a:endParaRPr lang="en-US" dirty="0"/>
          </a:p>
        </p:txBody>
      </p:sp>
      <p:sp>
        <p:nvSpPr>
          <p:cNvPr id="3" name="Content Placeholder 2"/>
          <p:cNvSpPr>
            <a:spLocks noGrp="1"/>
          </p:cNvSpPr>
          <p:nvPr>
            <p:ph idx="1"/>
          </p:nvPr>
        </p:nvSpPr>
        <p:spPr/>
        <p:txBody>
          <a:bodyPr/>
          <a:lstStyle/>
          <a:p>
            <a:pPr marL="0" indent="0" fontAlgn="auto">
              <a:buNone/>
            </a:pPr>
            <a:r>
              <a:rPr lang="en-US" dirty="0"/>
              <a:t>For indicated records, the claimant must provide enough information to identify and locate the records:</a:t>
            </a:r>
          </a:p>
          <a:p>
            <a:pPr marL="0" indent="0" fontAlgn="auto">
              <a:buNone/>
            </a:pPr>
            <a:endParaRPr lang="en-US" dirty="0"/>
          </a:p>
          <a:p>
            <a:pPr fontAlgn="auto"/>
            <a:r>
              <a:rPr lang="en-US" dirty="0"/>
              <a:t>The condition for which treatment was provided</a:t>
            </a:r>
          </a:p>
          <a:p>
            <a:pPr fontAlgn="auto"/>
            <a:endParaRPr lang="en-US" dirty="0"/>
          </a:p>
          <a:p>
            <a:pPr fontAlgn="auto"/>
            <a:r>
              <a:rPr lang="en-US" dirty="0"/>
              <a:t>The custodian or agency holding the records</a:t>
            </a:r>
          </a:p>
          <a:p>
            <a:pPr fontAlgn="auto"/>
            <a:endParaRPr lang="en-US" dirty="0"/>
          </a:p>
          <a:p>
            <a:pPr fontAlgn="auto"/>
            <a:r>
              <a:rPr lang="en-US" dirty="0"/>
              <a:t>Approximate time frame covered by records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984211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Relevancy Question 2 – Can These Records Help Substantiate the Claim?</a:t>
            </a:r>
            <a:endParaRPr lang="en-US" dirty="0"/>
          </a:p>
        </p:txBody>
      </p:sp>
      <p:sp>
        <p:nvSpPr>
          <p:cNvPr id="3" name="Content Placeholder 2"/>
          <p:cNvSpPr>
            <a:spLocks noGrp="1"/>
          </p:cNvSpPr>
          <p:nvPr>
            <p:ph idx="1"/>
          </p:nvPr>
        </p:nvSpPr>
        <p:spPr/>
        <p:txBody>
          <a:bodyPr>
            <a:normAutofit fontScale="92500" lnSpcReduction="20000"/>
          </a:bodyPr>
          <a:lstStyle/>
          <a:p>
            <a:pPr marL="0" indent="0" fontAlgn="auto">
              <a:buNone/>
            </a:pPr>
            <a:r>
              <a:rPr lang="en-US" dirty="0"/>
              <a:t>This is a case-by-case determination, based on certain factors:</a:t>
            </a:r>
          </a:p>
          <a:p>
            <a:pPr marL="0" indent="0" fontAlgn="auto">
              <a:buNone/>
            </a:pPr>
            <a:endParaRPr lang="en-US" dirty="0"/>
          </a:p>
          <a:p>
            <a:pPr fontAlgn="auto"/>
            <a:r>
              <a:rPr lang="en-US" dirty="0"/>
              <a:t>What is the benefit sought? (service connection, dependency, etc.)</a:t>
            </a:r>
          </a:p>
          <a:p>
            <a:pPr fontAlgn="auto"/>
            <a:endParaRPr lang="en-US" dirty="0"/>
          </a:p>
          <a:p>
            <a:pPr fontAlgn="auto"/>
            <a:r>
              <a:rPr lang="en-US" dirty="0"/>
              <a:t>What is the procedural issue? (original, new, increase, reopen, presumption, etc.)</a:t>
            </a:r>
          </a:p>
          <a:p>
            <a:pPr fontAlgn="auto"/>
            <a:endParaRPr lang="en-US" dirty="0"/>
          </a:p>
          <a:p>
            <a:pPr fontAlgn="auto"/>
            <a:r>
              <a:rPr lang="en-US" dirty="0"/>
              <a:t>What facts are required to substantiate the claim?</a:t>
            </a:r>
          </a:p>
          <a:p>
            <a:pPr fontAlgn="auto"/>
            <a:endParaRPr lang="en-US" dirty="0"/>
          </a:p>
          <a:p>
            <a:pPr fontAlgn="auto"/>
            <a:r>
              <a:rPr lang="en-US" dirty="0"/>
              <a:t>What fact(s) could these records present?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352721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Relevancy Questions</a:t>
            </a:r>
            <a:endParaRPr lang="en-US" dirty="0"/>
          </a:p>
        </p:txBody>
      </p:sp>
      <p:sp>
        <p:nvSpPr>
          <p:cNvPr id="3" name="Content Placeholder 2"/>
          <p:cNvSpPr>
            <a:spLocks noGrp="1"/>
          </p:cNvSpPr>
          <p:nvPr>
            <p:ph idx="1"/>
          </p:nvPr>
        </p:nvSpPr>
        <p:spPr/>
        <p:txBody>
          <a:bodyPr/>
          <a:lstStyle/>
          <a:p>
            <a:pPr fontAlgn="auto"/>
            <a:r>
              <a:rPr lang="en-US" dirty="0"/>
              <a:t>Can I determine relevance without review of the actual records?</a:t>
            </a:r>
          </a:p>
          <a:p>
            <a:pPr fontAlgn="auto"/>
            <a:endParaRPr lang="en-US" dirty="0"/>
          </a:p>
          <a:p>
            <a:pPr fontAlgn="auto"/>
            <a:r>
              <a:rPr lang="en-US" dirty="0"/>
              <a:t>Can an earlier effective date be established by obtaining the identified records?</a:t>
            </a:r>
          </a:p>
          <a:p>
            <a:pPr fontAlgn="auto"/>
            <a:endParaRPr lang="en-US" dirty="0"/>
          </a:p>
          <a:p>
            <a:pPr fontAlgn="auto"/>
            <a:r>
              <a:rPr lang="en-US" dirty="0"/>
              <a:t>Can a higher evaluation be assigned?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1388221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3600" b="1" dirty="0"/>
              <a:t>VA TREATMENT RECORDS / CAPRI</a:t>
            </a:r>
          </a:p>
          <a:p>
            <a:pPr marL="0" indent="0" algn="ctr">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278161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Treatment Records/CAPRI</a:t>
            </a:r>
            <a:endParaRPr lang="en-US" dirty="0"/>
          </a:p>
        </p:txBody>
      </p:sp>
      <p:sp>
        <p:nvSpPr>
          <p:cNvPr id="3" name="Content Placeholder 2"/>
          <p:cNvSpPr>
            <a:spLocks noGrp="1"/>
          </p:cNvSpPr>
          <p:nvPr>
            <p:ph idx="1"/>
          </p:nvPr>
        </p:nvSpPr>
        <p:spPr/>
        <p:txBody>
          <a:bodyPr/>
          <a:lstStyle/>
          <a:p>
            <a:pPr marL="0" indent="0">
              <a:buNone/>
            </a:pPr>
            <a:r>
              <a:rPr lang="en-US" dirty="0"/>
              <a:t>What is the definition of a VA medical record?</a:t>
            </a:r>
          </a:p>
          <a:p>
            <a:endParaRPr lang="en-US" dirty="0"/>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Inpatient and outpatient treatment received at VHA or by contractor under the Veteran’s Choice Program</a:t>
            </a:r>
          </a:p>
          <a:p>
            <a:pPr marL="914400" lvl="1" indent="-457200">
              <a:buFont typeface="+mj-lt"/>
              <a:buAutoNum type="arabicPeriod"/>
            </a:pPr>
            <a:endParaRPr lang="en-US"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Vet Center Records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2617585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Treatment Records/CAPRI</a:t>
            </a:r>
            <a:endParaRPr lang="en-US" dirty="0"/>
          </a:p>
        </p:txBody>
      </p:sp>
      <p:sp>
        <p:nvSpPr>
          <p:cNvPr id="3" name="Content Placeholder 2"/>
          <p:cNvSpPr>
            <a:spLocks noGrp="1"/>
          </p:cNvSpPr>
          <p:nvPr>
            <p:ph idx="1"/>
          </p:nvPr>
        </p:nvSpPr>
        <p:spPr/>
        <p:txBody>
          <a:bodyPr/>
          <a:lstStyle/>
          <a:p>
            <a:pPr marL="0" indent="0" fontAlgn="auto">
              <a:buNone/>
            </a:pPr>
            <a:r>
              <a:rPr lang="en-US" dirty="0"/>
              <a:t>When </a:t>
            </a:r>
            <a:r>
              <a:rPr lang="en-US" b="1" u="sng" dirty="0"/>
              <a:t>relevant treatment is alleged/indicated</a:t>
            </a:r>
            <a:r>
              <a:rPr lang="en-US" dirty="0"/>
              <a:t> at a VA facility, the RO </a:t>
            </a:r>
            <a:r>
              <a:rPr lang="en-US" b="1" u="sng" dirty="0"/>
              <a:t>must</a:t>
            </a:r>
            <a:r>
              <a:rPr lang="en-US" dirty="0"/>
              <a:t> attempt to obtain these records</a:t>
            </a:r>
          </a:p>
          <a:p>
            <a:pPr fontAlgn="auto"/>
            <a:endParaRPr lang="en-US" dirty="0"/>
          </a:p>
          <a:p>
            <a:pPr marL="0" indent="0" fontAlgn="auto">
              <a:buNone/>
            </a:pPr>
            <a:r>
              <a:rPr lang="en-US" dirty="0"/>
              <a:t>If no records are found in CAPRI or AWIV, the RO must determine:</a:t>
            </a:r>
          </a:p>
          <a:p>
            <a:pPr lvl="1" fontAlgn="auto">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Whether the records exist, but are inaccessible, or</a:t>
            </a:r>
          </a:p>
          <a:p>
            <a:pPr lvl="1" fontAlgn="auto">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is reasonably certain the records do not exist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2160541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Treatment Records/CAPRI</a:t>
            </a:r>
            <a:endParaRPr lang="en-US" dirty="0"/>
          </a:p>
        </p:txBody>
      </p:sp>
      <p:sp>
        <p:nvSpPr>
          <p:cNvPr id="3" name="Content Placeholder 2"/>
          <p:cNvSpPr>
            <a:spLocks noGrp="1"/>
          </p:cNvSpPr>
          <p:nvPr>
            <p:ph idx="1"/>
          </p:nvPr>
        </p:nvSpPr>
        <p:spPr/>
        <p:txBody>
          <a:bodyPr/>
          <a:lstStyle/>
          <a:p>
            <a:pPr marL="0" indent="0" fontAlgn="auto">
              <a:buNone/>
            </a:pPr>
            <a:r>
              <a:rPr lang="en-US" sz="2400" dirty="0"/>
              <a:t>RO can reasonably conclude the VA treatment records </a:t>
            </a:r>
            <a:r>
              <a:rPr lang="en-US" sz="2400" b="1" u="sng" dirty="0"/>
              <a:t>do not exist</a:t>
            </a:r>
            <a:r>
              <a:rPr lang="en-US" sz="2400" dirty="0"/>
              <a:t> when a Veteran indicates treatment at a VA facility:</a:t>
            </a:r>
          </a:p>
          <a:p>
            <a:pPr lvl="1" fontAlgn="auto">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From a date earlier than his/her enrollment date</a:t>
            </a:r>
          </a:p>
          <a:p>
            <a:pPr lvl="1" fontAlgn="auto">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For a  specific condition during a timeframe when other electronic records exist and the records cannot be found electronically</a:t>
            </a:r>
          </a:p>
          <a:p>
            <a:pPr lvl="1" fontAlgn="auto">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 the attempts for records not electronically accessible in CAPRI are unsuccessful</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2349810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Treatment Records/CAPRI</a:t>
            </a:r>
            <a:endParaRPr lang="en-US" dirty="0"/>
          </a:p>
        </p:txBody>
      </p:sp>
      <p:sp>
        <p:nvSpPr>
          <p:cNvPr id="3" name="Content Placeholder 2"/>
          <p:cNvSpPr>
            <a:spLocks noGrp="1"/>
          </p:cNvSpPr>
          <p:nvPr>
            <p:ph idx="1"/>
          </p:nvPr>
        </p:nvSpPr>
        <p:spPr/>
        <p:txBody>
          <a:bodyPr/>
          <a:lstStyle/>
          <a:p>
            <a:pPr marL="0" indent="0" fontAlgn="auto">
              <a:buNone/>
            </a:pPr>
            <a:r>
              <a:rPr lang="en-US" dirty="0"/>
              <a:t>When the claimant/Veteran </a:t>
            </a:r>
            <a:r>
              <a:rPr lang="en-US" b="1" u="sng" dirty="0"/>
              <a:t>does not indicate treatment</a:t>
            </a:r>
            <a:r>
              <a:rPr lang="en-US" dirty="0"/>
              <a:t> at a VA facility or provide dates of treatment, the RO </a:t>
            </a:r>
            <a:r>
              <a:rPr lang="en-US" b="1" u="sng" dirty="0"/>
              <a:t>must</a:t>
            </a:r>
            <a:r>
              <a:rPr lang="en-US" dirty="0"/>
              <a:t>:</a:t>
            </a:r>
          </a:p>
          <a:p>
            <a:pPr fontAlgn="auto"/>
            <a:endParaRPr lang="en-US" dirty="0"/>
          </a:p>
          <a:p>
            <a:pPr lvl="1" fontAlgn="auto">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Perform an enterprise search in CAPRI</a:t>
            </a:r>
          </a:p>
          <a:p>
            <a:pPr lvl="1" fontAlgn="auto">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Associate any relevant treatment records in the Veteran’s </a:t>
            </a:r>
            <a:r>
              <a:rPr lang="en-US" dirty="0" err="1">
                <a:latin typeface="Times New Roman" panose="02020603050405020304" pitchFamily="18" charset="0"/>
                <a:cs typeface="Times New Roman" panose="02020603050405020304" pitchFamily="18" charset="0"/>
              </a:rPr>
              <a:t>eFolder</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2704425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a:t>Identifying relevant evidence</a:t>
            </a:r>
          </a:p>
          <a:p>
            <a:r>
              <a:rPr lang="en-US" dirty="0"/>
              <a:t>Understand when to obtain VA treatment records/CAPRI</a:t>
            </a:r>
          </a:p>
          <a:p>
            <a:r>
              <a:rPr lang="en-US" dirty="0"/>
              <a:t>Understanding the requirements for a VA exam/medical opinion</a:t>
            </a:r>
          </a:p>
          <a:p>
            <a:r>
              <a:rPr lang="en-US" dirty="0"/>
              <a:t>Identifying insufficient examination reports</a:t>
            </a:r>
          </a:p>
          <a:p>
            <a:r>
              <a:rPr lang="en-US" dirty="0"/>
              <a:t>Recognizing JSRRC requirements for stressors</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Treatment Records/CAPRI</a:t>
            </a:r>
            <a:endParaRPr lang="en-US" dirty="0"/>
          </a:p>
        </p:txBody>
      </p:sp>
      <p:sp>
        <p:nvSpPr>
          <p:cNvPr id="3" name="Content Placeholder 2"/>
          <p:cNvSpPr>
            <a:spLocks noGrp="1"/>
          </p:cNvSpPr>
          <p:nvPr>
            <p:ph idx="1"/>
          </p:nvPr>
        </p:nvSpPr>
        <p:spPr/>
        <p:txBody>
          <a:bodyPr/>
          <a:lstStyle/>
          <a:p>
            <a:pPr marL="0" indent="0" fontAlgn="auto">
              <a:buNone/>
            </a:pPr>
            <a:r>
              <a:rPr lang="en-US" dirty="0"/>
              <a:t>Relevant medical evidence obtained electronically through CAPRI must be added to the </a:t>
            </a:r>
            <a:r>
              <a:rPr lang="en-US" dirty="0" err="1"/>
              <a:t>eFolder</a:t>
            </a:r>
            <a:r>
              <a:rPr lang="en-US" dirty="0"/>
              <a:t> as a single collection by using the CAPRI Report Builder </a:t>
            </a:r>
          </a:p>
          <a:p>
            <a:pPr lvl="1" fontAlgn="auto">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Directly upload to Virtual VA, or </a:t>
            </a:r>
          </a:p>
          <a:p>
            <a:pPr lvl="1" fontAlgn="auto">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Save report as a PDF and upload into VBMS</a:t>
            </a:r>
          </a:p>
          <a:p>
            <a:pPr marL="0" indent="0" fontAlgn="auto">
              <a:buNone/>
            </a:pPr>
            <a:endParaRPr lang="en-US" dirty="0"/>
          </a:p>
          <a:p>
            <a:pPr marL="0" indent="0" fontAlgn="auto">
              <a:buNone/>
            </a:pPr>
            <a:r>
              <a:rPr lang="en-US" sz="2400" b="1" dirty="0"/>
              <a:t>There is no requirement to use one document repository over the other</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3560537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4000" b="1" dirty="0"/>
              <a:t>Exam Sufficiency and Medical Opinions</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1227049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 and Medical Opinions</a:t>
            </a:r>
            <a:endParaRPr lang="en-US" dirty="0"/>
          </a:p>
        </p:txBody>
      </p:sp>
      <p:sp>
        <p:nvSpPr>
          <p:cNvPr id="3" name="Content Placeholder 2"/>
          <p:cNvSpPr>
            <a:spLocks noGrp="1"/>
          </p:cNvSpPr>
          <p:nvPr>
            <p:ph idx="1"/>
          </p:nvPr>
        </p:nvSpPr>
        <p:spPr/>
        <p:txBody>
          <a:bodyPr/>
          <a:lstStyle/>
          <a:p>
            <a:pPr marL="0" indent="0">
              <a:buNone/>
            </a:pPr>
            <a:r>
              <a:rPr lang="en-US" sz="2600" dirty="0"/>
              <a:t>A medical opinion or examination is necessary when there is not sufficient medical evidence of record to make a decision on the claim and the following three elements are present:</a:t>
            </a:r>
          </a:p>
          <a:p>
            <a:pPr marL="914400" lvl="1" indent="-514350">
              <a:buFont typeface="+mj-lt"/>
              <a:buAutoNum type="arabicPeriod"/>
            </a:pPr>
            <a:r>
              <a:rPr lang="en-US" sz="2600" dirty="0">
                <a:latin typeface="Times New Roman" panose="02020603050405020304" pitchFamily="18" charset="0"/>
                <a:cs typeface="Times New Roman" panose="02020603050405020304" pitchFamily="18" charset="0"/>
              </a:rPr>
              <a:t>There is competent lay or medical evidence of a current diagnosed disability or persistent or recurrent symptoms of disability</a:t>
            </a:r>
          </a:p>
          <a:p>
            <a:pPr marL="914400" lvl="1" indent="-514350">
              <a:buFont typeface="+mj-lt"/>
              <a:buAutoNum type="arabicPeriod"/>
            </a:pPr>
            <a:r>
              <a:rPr lang="en-US" sz="2600" dirty="0">
                <a:latin typeface="Times New Roman" panose="02020603050405020304" pitchFamily="18" charset="0"/>
                <a:cs typeface="Times New Roman" panose="02020603050405020304" pitchFamily="18" charset="0"/>
              </a:rPr>
              <a:t>The evidence establishes  an event, injury or disease in service, OR the presence of a presumptive condition</a:t>
            </a:r>
          </a:p>
          <a:p>
            <a:pPr marL="914400" lvl="1" indent="-514350">
              <a:buFont typeface="+mj-lt"/>
              <a:buAutoNum type="arabicPeriod"/>
            </a:pPr>
            <a:r>
              <a:rPr lang="en-US" sz="2600" dirty="0">
                <a:latin typeface="Times New Roman" panose="02020603050405020304" pitchFamily="18" charset="0"/>
                <a:cs typeface="Times New Roman" panose="02020603050405020304" pitchFamily="18" charset="0"/>
              </a:rPr>
              <a:t>There is an indication of an association between the diagnosis or symptoms and the established event, injury or disease in service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950544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Exam/Medical Opinion – Element 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Element 1 – A current disability </a:t>
            </a:r>
            <a:r>
              <a:rPr lang="en-US" b="1" dirty="0"/>
              <a:t>or</a:t>
            </a:r>
            <a:r>
              <a:rPr lang="en-US" dirty="0"/>
              <a:t> persistent or recurrent symptoms of disability</a:t>
            </a:r>
          </a:p>
          <a:p>
            <a:r>
              <a:rPr lang="en-US" dirty="0"/>
              <a:t>Competent lay </a:t>
            </a:r>
            <a:r>
              <a:rPr lang="en-US" i="1" dirty="0"/>
              <a:t>or</a:t>
            </a:r>
            <a:r>
              <a:rPr lang="en-US" dirty="0"/>
              <a:t> medical evidence of current symptoms may be sufficient to raise a medically answerable question that warrants the ordering of a VA examination</a:t>
            </a:r>
          </a:p>
          <a:p>
            <a:r>
              <a:rPr lang="en-US" dirty="0"/>
              <a:t>Do not weigh evidence.  If there is contradictory evidence as to whether a disability or symptom of a disability is or is not present, consider that the evidentiary standard for Element 1 has been met.</a:t>
            </a:r>
          </a:p>
          <a:p>
            <a:r>
              <a:rPr lang="en-US" dirty="0"/>
              <a:t>Do not decline to order an exam simply because there is not a current diagnosis.  The evidentiary standard for requesting examination does not require that a disability be diagnosed.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846104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Exam/Medical Opinion – Element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Element 2 – An event, injury or disease in service</a:t>
            </a:r>
          </a:p>
          <a:p>
            <a:r>
              <a:rPr lang="en-US" dirty="0"/>
              <a:t>Reviewing the evidence involves a factual assessment and may warrant weighing the evidence if contradictory evidence is of record.</a:t>
            </a:r>
          </a:p>
          <a:p>
            <a:r>
              <a:rPr lang="en-US" dirty="0"/>
              <a:t>In many cases, an entry in the STRs of a specific treatment or injury satisfies this element.</a:t>
            </a:r>
          </a:p>
          <a:p>
            <a:r>
              <a:rPr lang="en-US" dirty="0"/>
              <a:t>The absence of STR findings does not automatically preclude this element from being met. </a:t>
            </a:r>
          </a:p>
          <a:p>
            <a:r>
              <a:rPr lang="en-US" dirty="0"/>
              <a:t>VA cannot determine that lay evidence lacks credibility merely because it is unaccompanied by contemporaneous medical evidence.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2353080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Exam/Medical Opinion – Element 3</a:t>
            </a:r>
            <a:endParaRPr lang="en-US" dirty="0"/>
          </a:p>
        </p:txBody>
      </p:sp>
      <p:sp>
        <p:nvSpPr>
          <p:cNvPr id="3" name="Content Placeholder 2"/>
          <p:cNvSpPr>
            <a:spLocks noGrp="1"/>
          </p:cNvSpPr>
          <p:nvPr>
            <p:ph idx="1"/>
          </p:nvPr>
        </p:nvSpPr>
        <p:spPr/>
        <p:txBody>
          <a:bodyPr/>
          <a:lstStyle/>
          <a:p>
            <a:pPr marL="0" indent="0">
              <a:buNone/>
            </a:pPr>
            <a:r>
              <a:rPr lang="en-US" dirty="0"/>
              <a:t>Element 3 – An indication of an association between the diagnosis or symptoms and the established event, injury or disease in service</a:t>
            </a:r>
          </a:p>
          <a:p>
            <a:r>
              <a:rPr lang="en-US" b="1" dirty="0"/>
              <a:t>The threshold for determining whether an association may be present is low</a:t>
            </a:r>
            <a:r>
              <a:rPr lang="en-US" dirty="0"/>
              <a:t>.  </a:t>
            </a:r>
          </a:p>
          <a:p>
            <a:r>
              <a:rPr lang="en-US" i="1" dirty="0"/>
              <a:t>Medically competent evidence</a:t>
            </a:r>
            <a:r>
              <a:rPr lang="en-US" dirty="0"/>
              <a:t> is </a:t>
            </a:r>
            <a:r>
              <a:rPr lang="en-US" i="1" dirty="0"/>
              <a:t>not</a:t>
            </a:r>
            <a:r>
              <a:rPr lang="en-US" dirty="0"/>
              <a:t> required to serve as an indication of an association for purposes of determining whether an examination is necessary.</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2389268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Opinion Wording</a:t>
            </a:r>
            <a:endParaRPr lang="en-US" dirty="0"/>
          </a:p>
        </p:txBody>
      </p:sp>
      <p:sp>
        <p:nvSpPr>
          <p:cNvPr id="3" name="Content Placeholder 2"/>
          <p:cNvSpPr>
            <a:spLocks noGrp="1"/>
          </p:cNvSpPr>
          <p:nvPr>
            <p:ph idx="1"/>
          </p:nvPr>
        </p:nvSpPr>
        <p:spPr/>
        <p:txBody>
          <a:bodyPr/>
          <a:lstStyle/>
          <a:p>
            <a:pPr marL="0" indent="0">
              <a:buNone/>
            </a:pPr>
            <a:r>
              <a:rPr lang="en-US" dirty="0"/>
              <a:t>Wording in medical opinion should be specific in regards to the in-service event, injury or disease.</a:t>
            </a:r>
          </a:p>
          <a:p>
            <a:pPr marL="0" indent="0">
              <a:buNone/>
            </a:pPr>
            <a:endParaRPr lang="en-US" dirty="0"/>
          </a:p>
          <a:p>
            <a:pPr marL="0" indent="0">
              <a:buNone/>
            </a:pPr>
            <a:r>
              <a:rPr lang="en-US" dirty="0" smtClean="0"/>
              <a:t>Example</a:t>
            </a:r>
            <a:r>
              <a:rPr lang="en-US" dirty="0"/>
              <a:t>: Does the Veteran have a diagnosis of (a) right knee injury that is at least as likely as not (50 percent or greater probability) incurred in or caused by (the) right knee twisting injury in May 2014 during service?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3228376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Reviewing an Examination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Questions to ask when reviewing an examination:</a:t>
            </a:r>
          </a:p>
          <a:p>
            <a:r>
              <a:rPr lang="en-US" dirty="0"/>
              <a:t>Were the correct DBQs completed? </a:t>
            </a:r>
          </a:p>
          <a:p>
            <a:r>
              <a:rPr lang="en-US" dirty="0"/>
              <a:t>Was the exam and any additional testing completed &amp; DBQ signed by the appropriate individual?</a:t>
            </a:r>
          </a:p>
          <a:p>
            <a:r>
              <a:rPr lang="en-US" dirty="0"/>
              <a:t>Does the DBQ contain all necessary findings to evaluate the condition? Are any conflicts noted in the findings?</a:t>
            </a:r>
          </a:p>
          <a:p>
            <a:r>
              <a:rPr lang="en-US" dirty="0"/>
              <a:t>Was the </a:t>
            </a:r>
            <a:r>
              <a:rPr lang="en-US" dirty="0" err="1"/>
              <a:t>eFolder</a:t>
            </a:r>
            <a:r>
              <a:rPr lang="en-US" dirty="0"/>
              <a:t> reviewed by the examiner (if indicated)?</a:t>
            </a:r>
          </a:p>
          <a:p>
            <a:r>
              <a:rPr lang="en-US" dirty="0"/>
              <a:t>If a medical opinion was requested, was the opinion provided with supporting rationale?</a:t>
            </a:r>
          </a:p>
          <a:p>
            <a:r>
              <a:rPr lang="en-US" dirty="0"/>
              <a:t>Did the opinion(s) requested cover all potential bases of service connection?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27</a:t>
            </a:fld>
            <a:endParaRPr lang="en-US"/>
          </a:p>
        </p:txBody>
      </p:sp>
    </p:spTree>
    <p:extLst>
      <p:ext uri="{BB962C8B-B14F-4D97-AF65-F5344CB8AC3E}">
        <p14:creationId xmlns:p14="http://schemas.microsoft.com/office/powerpoint/2010/main" val="1845574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Insufficient DBQs</a:t>
            </a:r>
            <a:endParaRPr lang="en-US" dirty="0"/>
          </a:p>
        </p:txBody>
      </p:sp>
      <p:sp>
        <p:nvSpPr>
          <p:cNvPr id="3" name="Content Placeholder 2"/>
          <p:cNvSpPr>
            <a:spLocks noGrp="1"/>
          </p:cNvSpPr>
          <p:nvPr>
            <p:ph idx="1"/>
          </p:nvPr>
        </p:nvSpPr>
        <p:spPr/>
        <p:txBody>
          <a:bodyPr/>
          <a:lstStyle/>
          <a:p>
            <a:pPr marL="0" indent="0">
              <a:buNone/>
            </a:pPr>
            <a:r>
              <a:rPr lang="en-US" dirty="0"/>
              <a:t>Examinations should be returned when any of the following are present:</a:t>
            </a:r>
          </a:p>
          <a:p>
            <a:pPr marL="0" indent="0">
              <a:buNone/>
            </a:pPr>
            <a:endParaRPr lang="en-US" dirty="0"/>
          </a:p>
          <a:p>
            <a:r>
              <a:rPr lang="en-US" dirty="0"/>
              <a:t>DBQ is missing information which is relevant to the rating activity</a:t>
            </a:r>
          </a:p>
          <a:p>
            <a:r>
              <a:rPr lang="en-US" dirty="0"/>
              <a:t>DBQ contains contradictory information</a:t>
            </a:r>
          </a:p>
          <a:p>
            <a:r>
              <a:rPr lang="en-US" dirty="0"/>
              <a:t>Testing directed by the examiner was not completed (i.e. x-rays, labs, etc.)</a:t>
            </a:r>
          </a:p>
          <a:p>
            <a:endParaRPr lang="en-US" dirty="0"/>
          </a:p>
          <a:p>
            <a:pPr marL="0" indent="0">
              <a:buNone/>
            </a:pPr>
            <a:r>
              <a:rPr lang="en-US" dirty="0">
                <a:solidFill>
                  <a:srgbClr val="FF0000"/>
                </a:solidFill>
              </a:rPr>
              <a:t>Finalizing a decision based on an insufficient exam will always be an error!</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28</a:t>
            </a:fld>
            <a:endParaRPr lang="en-US"/>
          </a:p>
        </p:txBody>
      </p:sp>
    </p:spTree>
    <p:extLst>
      <p:ext uri="{BB962C8B-B14F-4D97-AF65-F5344CB8AC3E}">
        <p14:creationId xmlns:p14="http://schemas.microsoft.com/office/powerpoint/2010/main" val="1106169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4000" b="1" dirty="0"/>
              <a:t>JSRRC – In-Service Stressor(s)</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a:p>
        </p:txBody>
      </p:sp>
    </p:spTree>
    <p:extLst>
      <p:ext uri="{BB962C8B-B14F-4D97-AF65-F5344CB8AC3E}">
        <p14:creationId xmlns:p14="http://schemas.microsoft.com/office/powerpoint/2010/main" val="17208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fontAlgn="auto" hangingPunct="0">
              <a:spcBef>
                <a:spcPts val="528"/>
              </a:spcBef>
              <a:spcAft>
                <a:spcPts val="600"/>
              </a:spcAft>
            </a:pPr>
            <a:r>
              <a:rPr lang="en-US" dirty="0"/>
              <a:t>38 U.S.C. 5103A, Duty to assist claimants</a:t>
            </a:r>
          </a:p>
          <a:p>
            <a:pPr fontAlgn="auto" hangingPunct="0">
              <a:spcBef>
                <a:spcPts val="528"/>
              </a:spcBef>
              <a:spcAft>
                <a:spcPts val="600"/>
              </a:spcAft>
            </a:pPr>
            <a:r>
              <a:rPr lang="en-US" dirty="0"/>
              <a:t>38 CFR 3.159, Assistance in Developing Claims</a:t>
            </a:r>
          </a:p>
          <a:p>
            <a:pPr fontAlgn="auto" hangingPunct="0">
              <a:spcBef>
                <a:spcPts val="528"/>
              </a:spcBef>
              <a:spcAft>
                <a:spcPts val="600"/>
              </a:spcAft>
            </a:pPr>
            <a:r>
              <a:rPr lang="en-US" dirty="0"/>
              <a:t>M21-1 Part I, 1.A, Duty to Notify and Duty to Assist</a:t>
            </a:r>
          </a:p>
          <a:p>
            <a:pPr fontAlgn="auto" hangingPunct="0">
              <a:spcBef>
                <a:spcPts val="528"/>
              </a:spcBef>
              <a:spcAft>
                <a:spcPts val="600"/>
              </a:spcAft>
            </a:pPr>
            <a:r>
              <a:rPr lang="en-US" dirty="0"/>
              <a:t>M21-1 Part III, </a:t>
            </a:r>
            <a:r>
              <a:rPr lang="en-US" dirty="0" smtClean="0"/>
              <a:t>Subpart iii, 1.C</a:t>
            </a:r>
            <a:r>
              <a:rPr lang="en-US" dirty="0"/>
              <a:t>, Requesting Records</a:t>
            </a:r>
          </a:p>
          <a:p>
            <a:pPr fontAlgn="auto" hangingPunct="0">
              <a:spcBef>
                <a:spcPts val="528"/>
              </a:spcBef>
              <a:spcAft>
                <a:spcPts val="600"/>
              </a:spcAft>
            </a:pPr>
            <a:r>
              <a:rPr lang="en-US" dirty="0"/>
              <a:t>M21-1 Part III, </a:t>
            </a:r>
            <a:r>
              <a:rPr lang="en-US" dirty="0" smtClean="0"/>
              <a:t>Subpart iv, 3.A</a:t>
            </a:r>
            <a:r>
              <a:rPr lang="en-US" dirty="0"/>
              <a:t>, Examination Requests Overview</a:t>
            </a:r>
          </a:p>
          <a:p>
            <a:pPr fontAlgn="auto" hangingPunct="0">
              <a:spcBef>
                <a:spcPts val="528"/>
              </a:spcBef>
              <a:spcAft>
                <a:spcPts val="600"/>
              </a:spcAft>
            </a:pPr>
            <a:r>
              <a:rPr lang="en-US" dirty="0"/>
              <a:t>M21-1 Part III, </a:t>
            </a:r>
            <a:r>
              <a:rPr lang="en-US" dirty="0" smtClean="0"/>
              <a:t>Subpart iv, 3.D</a:t>
            </a:r>
            <a:r>
              <a:rPr lang="en-US" dirty="0"/>
              <a:t>, Examination Reports</a:t>
            </a:r>
          </a:p>
          <a:p>
            <a:pPr fontAlgn="auto" hangingPunct="0">
              <a:spcBef>
                <a:spcPts val="528"/>
              </a:spcBef>
              <a:spcAft>
                <a:spcPts val="600"/>
              </a:spcAft>
            </a:pPr>
            <a:r>
              <a:rPr lang="en-US" dirty="0"/>
              <a:t>M21-1 Part IV, </a:t>
            </a:r>
            <a:r>
              <a:rPr lang="en-US" dirty="0" smtClean="0"/>
              <a:t>Subpart ii, 1.D</a:t>
            </a:r>
            <a:r>
              <a:rPr lang="en-US" dirty="0"/>
              <a:t>, Service Connection for Posttraumatic Stress Disorder</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JSRRC – In-Service Stressors</a:t>
            </a:r>
            <a:endParaRPr lang="en-US" dirty="0"/>
          </a:p>
        </p:txBody>
      </p:sp>
      <p:sp>
        <p:nvSpPr>
          <p:cNvPr id="3" name="Content Placeholder 2"/>
          <p:cNvSpPr>
            <a:spLocks noGrp="1"/>
          </p:cNvSpPr>
          <p:nvPr>
            <p:ph idx="1"/>
          </p:nvPr>
        </p:nvSpPr>
        <p:spPr/>
        <p:txBody>
          <a:bodyPr/>
          <a:lstStyle/>
          <a:p>
            <a:pPr marL="0" indent="0">
              <a:buNone/>
            </a:pPr>
            <a:r>
              <a:rPr lang="en-US" dirty="0"/>
              <a:t>When a claimed in-service stressor </a:t>
            </a:r>
            <a:r>
              <a:rPr lang="en-US" b="1" u="sng" dirty="0"/>
              <a:t>unrelated to personal trauma or MST </a:t>
            </a:r>
            <a:r>
              <a:rPr lang="en-US" dirty="0"/>
              <a:t>cannot be corroborated, the JSRRC Coordinator will make a formal finding regarding the lack of sufficient information in the </a:t>
            </a:r>
            <a:r>
              <a:rPr lang="en-US" dirty="0" err="1"/>
              <a:t>eFolder</a:t>
            </a:r>
            <a:r>
              <a:rPr lang="en-US" dirty="0"/>
              <a:t> to document the occurrence of the stressful event(s) and the Veteran’s involvement.</a:t>
            </a:r>
          </a:p>
          <a:p>
            <a:pPr marL="0" indent="0">
              <a:buNone/>
            </a:pPr>
            <a:endParaRPr lang="en-US" dirty="0"/>
          </a:p>
          <a:p>
            <a:r>
              <a:rPr lang="en-US" dirty="0"/>
              <a:t>A formal finding is </a:t>
            </a:r>
            <a:r>
              <a:rPr lang="en-US" b="1" dirty="0"/>
              <a:t>NOT</a:t>
            </a:r>
            <a:r>
              <a:rPr lang="en-US" dirty="0"/>
              <a:t> required when a negative response to VA’s request for stressor corroboration is received from JSRRC</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30</a:t>
            </a:fld>
            <a:endParaRPr lang="en-US"/>
          </a:p>
        </p:txBody>
      </p:sp>
    </p:spTree>
    <p:extLst>
      <p:ext uri="{BB962C8B-B14F-4D97-AF65-F5344CB8AC3E}">
        <p14:creationId xmlns:p14="http://schemas.microsoft.com/office/powerpoint/2010/main" val="664935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JSRRC – In-Service Stressor</a:t>
            </a:r>
            <a:endParaRPr lang="en-US" dirty="0"/>
          </a:p>
        </p:txBody>
      </p:sp>
      <p:sp>
        <p:nvSpPr>
          <p:cNvPr id="3" name="Content Placeholder 2"/>
          <p:cNvSpPr>
            <a:spLocks noGrp="1"/>
          </p:cNvSpPr>
          <p:nvPr>
            <p:ph idx="1"/>
          </p:nvPr>
        </p:nvSpPr>
        <p:spPr/>
        <p:txBody>
          <a:bodyPr/>
          <a:lstStyle/>
          <a:p>
            <a:pPr marL="0" indent="0">
              <a:buNone/>
            </a:pPr>
            <a:r>
              <a:rPr lang="en-US" dirty="0"/>
              <a:t>The determination that a claimed in-service stressor cannot be corroborated must be based on objective evidence of record:</a:t>
            </a:r>
          </a:p>
          <a:p>
            <a:r>
              <a:rPr lang="en-US" dirty="0"/>
              <a:t>Confirm that the claimant was properly notified of the information required to document the stressor(s)</a:t>
            </a:r>
          </a:p>
          <a:p>
            <a:r>
              <a:rPr lang="en-US" dirty="0"/>
              <a:t>Confirm that all relevant evidence, to include service records, has been considered in an attempt to confirmed the stressful event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31</a:t>
            </a:fld>
            <a:endParaRPr lang="en-US"/>
          </a:p>
        </p:txBody>
      </p:sp>
    </p:spTree>
    <p:extLst>
      <p:ext uri="{BB962C8B-B14F-4D97-AF65-F5344CB8AC3E}">
        <p14:creationId xmlns:p14="http://schemas.microsoft.com/office/powerpoint/2010/main" val="1015310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marL="0" indent="0" algn="ctr">
              <a:buNone/>
            </a:pPr>
            <a:r>
              <a:rPr lang="en-US" sz="4000" b="1" dirty="0" smtClean="0"/>
              <a:t>QUESTIONS?</a:t>
            </a:r>
            <a:endParaRPr lang="en-US" sz="4000" b="1" dirty="0"/>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a:p>
        </p:txBody>
      </p:sp>
    </p:spTree>
    <p:extLst>
      <p:ext uri="{BB962C8B-B14F-4D97-AF65-F5344CB8AC3E}">
        <p14:creationId xmlns:p14="http://schemas.microsoft.com/office/powerpoint/2010/main" val="358808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Evaluating Evidence</a:t>
            </a:r>
            <a:endParaRPr lang="en-US" dirty="0"/>
          </a:p>
        </p:txBody>
      </p:sp>
      <p:sp>
        <p:nvSpPr>
          <p:cNvPr id="3" name="Content Placeholder 2"/>
          <p:cNvSpPr>
            <a:spLocks noGrp="1"/>
          </p:cNvSpPr>
          <p:nvPr>
            <p:ph idx="1"/>
          </p:nvPr>
        </p:nvSpPr>
        <p:spPr/>
        <p:txBody>
          <a:bodyPr/>
          <a:lstStyle/>
          <a:p>
            <a:pPr marL="0" indent="0" fontAlgn="auto">
              <a:buNone/>
            </a:pPr>
            <a:r>
              <a:rPr lang="en-US" dirty="0"/>
              <a:t>Proper evaluation of evidence allows VSRs to perform many duties:</a:t>
            </a:r>
          </a:p>
          <a:p>
            <a:pPr fontAlgn="auto"/>
            <a:r>
              <a:rPr lang="en-US" dirty="0"/>
              <a:t>Determine the issues and facts necessary to substantiate the claim</a:t>
            </a:r>
          </a:p>
          <a:p>
            <a:pPr fontAlgn="auto"/>
            <a:r>
              <a:rPr lang="en-US" dirty="0"/>
              <a:t>Determine the significance and relevancy of evidence</a:t>
            </a:r>
          </a:p>
          <a:p>
            <a:pPr fontAlgn="auto"/>
            <a:r>
              <a:rPr lang="en-US" dirty="0"/>
              <a:t>Discount non-relevant evidence</a:t>
            </a:r>
          </a:p>
          <a:p>
            <a:pPr fontAlgn="auto"/>
            <a:r>
              <a:rPr lang="en-US" dirty="0"/>
              <a:t>Determine if further development or clarification is needed</a:t>
            </a:r>
          </a:p>
          <a:p>
            <a:pPr fontAlgn="auto"/>
            <a:r>
              <a:rPr lang="en-US" dirty="0"/>
              <a:t>Decide if an examination and/or medical opinion is required</a:t>
            </a:r>
          </a:p>
          <a:p>
            <a:pPr fontAlgn="auto"/>
            <a:r>
              <a:rPr lang="en-US" dirty="0"/>
              <a:t>Determine if a claim is ready for decision</a:t>
            </a:r>
          </a:p>
          <a:p>
            <a:pPr fontAlgn="auto"/>
            <a:r>
              <a:rPr lang="en-US" dirty="0"/>
              <a:t>Decide claims that don’t require a rating decision</a:t>
            </a:r>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to Claims Processing</a:t>
            </a:r>
            <a:endParaRPr lang="en-US" dirty="0"/>
          </a:p>
        </p:txBody>
      </p:sp>
      <p:sp>
        <p:nvSpPr>
          <p:cNvPr id="3" name="Content Placeholder 2"/>
          <p:cNvSpPr>
            <a:spLocks noGrp="1"/>
          </p:cNvSpPr>
          <p:nvPr>
            <p:ph idx="1"/>
          </p:nvPr>
        </p:nvSpPr>
        <p:spPr/>
        <p:txBody>
          <a:bodyPr/>
          <a:lstStyle/>
          <a:p>
            <a:pPr marL="0" indent="0" fontAlgn="auto">
              <a:buNone/>
            </a:pPr>
            <a:r>
              <a:rPr lang="en-US" dirty="0"/>
              <a:t>Evaluating evidence efficiently can benefit claims processing by:</a:t>
            </a:r>
          </a:p>
          <a:p>
            <a:pPr marL="0" indent="0" fontAlgn="auto">
              <a:buNone/>
            </a:pPr>
            <a:endParaRPr lang="en-US" dirty="0"/>
          </a:p>
          <a:p>
            <a:pPr fontAlgn="auto"/>
            <a:r>
              <a:rPr lang="en-US" dirty="0"/>
              <a:t>Reducing extraneous development</a:t>
            </a:r>
          </a:p>
          <a:p>
            <a:pPr fontAlgn="auto"/>
            <a:r>
              <a:rPr lang="en-US" dirty="0"/>
              <a:t>Simplifying folder review</a:t>
            </a:r>
          </a:p>
          <a:p>
            <a:pPr fontAlgn="auto"/>
            <a:r>
              <a:rPr lang="en-US" dirty="0"/>
              <a:t>Decreasing review time</a:t>
            </a:r>
          </a:p>
          <a:p>
            <a:pPr fontAlgn="auto"/>
            <a:r>
              <a:rPr lang="en-US" dirty="0"/>
              <a:t>Improving claim processing time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319774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the Issues and Facts Required</a:t>
            </a:r>
            <a:endParaRPr lang="en-US" dirty="0"/>
          </a:p>
        </p:txBody>
      </p:sp>
      <p:sp>
        <p:nvSpPr>
          <p:cNvPr id="3" name="Content Placeholder 2"/>
          <p:cNvSpPr>
            <a:spLocks noGrp="1"/>
          </p:cNvSpPr>
          <p:nvPr>
            <p:ph idx="1"/>
          </p:nvPr>
        </p:nvSpPr>
        <p:spPr/>
        <p:txBody>
          <a:bodyPr>
            <a:normAutofit fontScale="92500"/>
          </a:bodyPr>
          <a:lstStyle/>
          <a:p>
            <a:pPr marL="0" indent="0" fontAlgn="auto">
              <a:buNone/>
            </a:pPr>
            <a:r>
              <a:rPr lang="en-US" dirty="0"/>
              <a:t>First consider the benefit and issue (original, new, increase, reopen, etc.) to be addressed and facts necessary to substantiate the claim.</a:t>
            </a:r>
          </a:p>
          <a:p>
            <a:pPr marL="0" indent="0" fontAlgn="auto">
              <a:buNone/>
            </a:pPr>
            <a:endParaRPr lang="en-US" dirty="0"/>
          </a:p>
          <a:p>
            <a:pPr marL="0" indent="0" fontAlgn="auto">
              <a:buNone/>
            </a:pPr>
            <a:r>
              <a:rPr lang="en-US" b="1" dirty="0"/>
              <a:t>Issue:</a:t>
            </a:r>
            <a:r>
              <a:rPr lang="en-US" dirty="0"/>
              <a:t> Service connection on a direct basis</a:t>
            </a:r>
          </a:p>
          <a:p>
            <a:pPr marL="0" indent="0" fontAlgn="auto">
              <a:buNone/>
            </a:pPr>
            <a:r>
              <a:rPr lang="en-US" b="1" dirty="0"/>
              <a:t>Facts: </a:t>
            </a:r>
            <a:r>
              <a:rPr lang="en-US" dirty="0"/>
              <a:t>focus on finding evidence to support obtaining a direct medical opinion with examination:</a:t>
            </a:r>
          </a:p>
          <a:p>
            <a:pPr fontAlgn="auto">
              <a:buFontTx/>
              <a:buChar char="-"/>
            </a:pPr>
            <a:r>
              <a:rPr lang="en-US" dirty="0"/>
              <a:t>Competent lay or medical evidence of current disability</a:t>
            </a:r>
          </a:p>
          <a:p>
            <a:pPr fontAlgn="auto">
              <a:buFontTx/>
              <a:buChar char="-"/>
            </a:pPr>
            <a:r>
              <a:rPr lang="en-US" dirty="0"/>
              <a:t>Evidence establishing an event, injury, or disease in service</a:t>
            </a:r>
          </a:p>
          <a:p>
            <a:pPr fontAlgn="auto">
              <a:buFontTx/>
              <a:buChar char="-"/>
            </a:pPr>
            <a:r>
              <a:rPr lang="en-US" dirty="0"/>
              <a:t>Indication that the disability or symptoms may be associated with established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40829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 Non-Material Evidence</a:t>
            </a:r>
            <a:endParaRPr lang="en-US" dirty="0"/>
          </a:p>
        </p:txBody>
      </p:sp>
      <p:sp>
        <p:nvSpPr>
          <p:cNvPr id="3" name="Content Placeholder 2"/>
          <p:cNvSpPr>
            <a:spLocks noGrp="1"/>
          </p:cNvSpPr>
          <p:nvPr>
            <p:ph idx="1"/>
          </p:nvPr>
        </p:nvSpPr>
        <p:spPr/>
        <p:txBody>
          <a:bodyPr/>
          <a:lstStyle/>
          <a:p>
            <a:pPr marL="0" indent="0" fontAlgn="auto">
              <a:buNone/>
            </a:pPr>
            <a:r>
              <a:rPr lang="en-US" dirty="0"/>
              <a:t>After knowing what facts are required, discount evidence in the </a:t>
            </a:r>
            <a:r>
              <a:rPr lang="en-US" dirty="0" err="1"/>
              <a:t>eFolder</a:t>
            </a:r>
            <a:r>
              <a:rPr lang="en-US" dirty="0"/>
              <a:t> that is not </a:t>
            </a:r>
            <a:r>
              <a:rPr lang="en-US" b="1" dirty="0"/>
              <a:t>material</a:t>
            </a:r>
            <a:r>
              <a:rPr lang="en-US" dirty="0"/>
              <a:t> (that does not relate to) the components of the entitlement standard or procedural issue in the case.</a:t>
            </a:r>
          </a:p>
          <a:p>
            <a:pPr marL="0" indent="0" fontAlgn="auto">
              <a:buNone/>
            </a:pPr>
            <a:endParaRPr lang="en-US" dirty="0"/>
          </a:p>
          <a:p>
            <a:pPr marL="0" indent="0" fontAlgn="auto">
              <a:buNone/>
            </a:pPr>
            <a:endParaRPr lang="en-US" dirty="0"/>
          </a:p>
          <a:p>
            <a:pPr marL="0" indent="0" fontAlgn="auto">
              <a:buNone/>
            </a:pPr>
            <a:r>
              <a:rPr lang="en-US" dirty="0"/>
              <a:t>Example: When working a dependency claim, a VSR can discount the review of STRs, personnel records, etc. that are already in the file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177008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Relevancy of Identified Evidence</a:t>
            </a:r>
            <a:endParaRPr lang="en-US" dirty="0"/>
          </a:p>
        </p:txBody>
      </p:sp>
      <p:sp>
        <p:nvSpPr>
          <p:cNvPr id="3" name="Content Placeholder 2"/>
          <p:cNvSpPr>
            <a:spLocks noGrp="1"/>
          </p:cNvSpPr>
          <p:nvPr>
            <p:ph idx="1"/>
          </p:nvPr>
        </p:nvSpPr>
        <p:spPr/>
        <p:txBody>
          <a:bodyPr/>
          <a:lstStyle/>
          <a:p>
            <a:pPr marL="0" indent="0">
              <a:buNone/>
            </a:pPr>
            <a:r>
              <a:rPr lang="en-US" dirty="0"/>
              <a:t>Claimants often identify records that do not relate to the issue or have the possibility of substantiating the claim. We can document the records as not relevant and cease assistance in obtaining them.</a:t>
            </a:r>
          </a:p>
          <a:p>
            <a:pPr marL="0" indent="0" fontAlgn="auto">
              <a:buNone/>
            </a:pPr>
            <a:endParaRPr lang="en-US" dirty="0"/>
          </a:p>
          <a:p>
            <a:pPr marL="0" indent="0" fontAlgn="auto">
              <a:buNone/>
            </a:pPr>
            <a:endParaRPr lang="en-US" dirty="0"/>
          </a:p>
          <a:p>
            <a:pPr marL="0" indent="0" fontAlgn="auto">
              <a:buNone/>
            </a:pPr>
            <a:r>
              <a:rPr lang="en-US" dirty="0"/>
              <a:t>Example: A Veteran notes VAMC treatment for his low back while filing a claim for increase for his SC hearing loss. We have no duty to assist in obtaining these records.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320631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Non-Relevant Records</a:t>
            </a:r>
            <a:endParaRPr lang="en-US" dirty="0"/>
          </a:p>
        </p:txBody>
      </p:sp>
      <p:sp>
        <p:nvSpPr>
          <p:cNvPr id="3" name="Content Placeholder 2"/>
          <p:cNvSpPr>
            <a:spLocks noGrp="1"/>
          </p:cNvSpPr>
          <p:nvPr>
            <p:ph idx="1"/>
          </p:nvPr>
        </p:nvSpPr>
        <p:spPr/>
        <p:txBody>
          <a:bodyPr/>
          <a:lstStyle/>
          <a:p>
            <a:pPr marL="0" indent="0">
              <a:buNone/>
            </a:pPr>
            <a:r>
              <a:rPr lang="en-US" dirty="0"/>
              <a:t>If records are not obtained because they are not relevant, a formal documentation should be completed.</a:t>
            </a:r>
          </a:p>
          <a:p>
            <a:pPr fontAlgn="t"/>
            <a:r>
              <a:rPr lang="en-US" dirty="0"/>
              <a:t>To do this, add the following note to VBMS using the note feature:</a:t>
            </a:r>
          </a:p>
          <a:p>
            <a:pPr lvl="1" fontAlgn="t"/>
            <a:r>
              <a:rPr lang="en-US" b="1" i="1" dirty="0">
                <a:latin typeface="Times New Roman" panose="02020603050405020304" pitchFamily="18" charset="0"/>
                <a:cs typeface="Times New Roman" panose="02020603050405020304" pitchFamily="18" charset="0"/>
              </a:rPr>
              <a:t>Records from [name of facility or physician] not requested because they are not relevant</a:t>
            </a:r>
            <a:r>
              <a:rPr lang="en-US" dirty="0">
                <a:latin typeface="Times New Roman" panose="02020603050405020304" pitchFamily="18" charset="0"/>
                <a:cs typeface="Times New Roman" panose="02020603050405020304" pitchFamily="18" charset="0"/>
              </a:rPr>
              <a:t>, and</a:t>
            </a:r>
          </a:p>
          <a:p>
            <a:pPr fontAlgn="t"/>
            <a:r>
              <a:rPr lang="en-US" dirty="0"/>
              <a:t>Be sure the note is associated to the corresponding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28754625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terms/"/>
    <ds:schemaRef ds:uri="http://schemas.microsoft.com/office/2006/metadata/properties"/>
    <ds:schemaRef ds:uri="http://schemas.openxmlformats.org/package/2006/metadata/core-propertie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4701</TotalTime>
  <Words>1667</Words>
  <Application>Microsoft Office PowerPoint</Application>
  <PresentationFormat>Widescreen</PresentationFormat>
  <Paragraphs>205</Paragraphs>
  <Slides>32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Century Schoolbook</vt:lpstr>
      <vt:lpstr>Tahoma</vt:lpstr>
      <vt:lpstr>Times New Roman</vt:lpstr>
      <vt:lpstr>Verdana</vt:lpstr>
      <vt:lpstr>Wingdings</vt:lpstr>
      <vt:lpstr>Ppt0000000</vt:lpstr>
      <vt:lpstr>PowerPoint Presentation</vt:lpstr>
      <vt:lpstr>Objectives</vt:lpstr>
      <vt:lpstr>References</vt:lpstr>
      <vt:lpstr>Results of Evaluating Evidence</vt:lpstr>
      <vt:lpstr>Benefits to Claims Processing</vt:lpstr>
      <vt:lpstr>Determine the Issues and Facts Required</vt:lpstr>
      <vt:lpstr>Discount Non-Material Evidence</vt:lpstr>
      <vt:lpstr>Determine Relevancy of Identified Evidence</vt:lpstr>
      <vt:lpstr>Documenting Non-Relevant Records</vt:lpstr>
      <vt:lpstr>Relevant Records – Duty to Assist</vt:lpstr>
      <vt:lpstr>Definition of Relevant Records</vt:lpstr>
      <vt:lpstr>Relevancy Question 1 – Do the Records Relate to the Disability?</vt:lpstr>
      <vt:lpstr>Relevancy Question 2 – Can These Records Help Substantiate the Claim?</vt:lpstr>
      <vt:lpstr>Additional Relevancy Questions</vt:lpstr>
      <vt:lpstr>PowerPoint Presentation</vt:lpstr>
      <vt:lpstr>VA Treatment Records/CAPRI</vt:lpstr>
      <vt:lpstr>VA Treatment Records/CAPRI</vt:lpstr>
      <vt:lpstr>VA Treatment Records/CAPRI</vt:lpstr>
      <vt:lpstr>VA Treatment Records/CAPRI</vt:lpstr>
      <vt:lpstr>VA Treatment Records/CAPRI</vt:lpstr>
      <vt:lpstr>PowerPoint Presentation</vt:lpstr>
      <vt:lpstr>Examinations and Medical Opinions</vt:lpstr>
      <vt:lpstr>Exam/Medical Opinion – Element 1</vt:lpstr>
      <vt:lpstr>Exam/Medical Opinion – Element 2</vt:lpstr>
      <vt:lpstr>Exam/Medical Opinion – Element 3</vt:lpstr>
      <vt:lpstr>Medical Opinion Wording</vt:lpstr>
      <vt:lpstr>Reviewing an Examination</vt:lpstr>
      <vt:lpstr>Insufficient DBQs</vt:lpstr>
      <vt:lpstr>PowerPoint Presentation</vt:lpstr>
      <vt:lpstr>JSRRC – In-Service Stressors</vt:lpstr>
      <vt:lpstr>JSRRC – In-Service Stressor</vt:lpstr>
      <vt:lpstr>PowerPoint Presentation</vt:lpstr>
    </vt:vector>
  </TitlesOfParts>
  <Company>Veterans Benefits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B2 Errors PowerPoint Presentation</dc:title>
  <dc:subject>RVSR</dc:subject>
  <dc:creator>Department of Veterans Affairs, Veterans Benefits Administration, Compensation Service, STAFF</dc:creator>
  <cp:keywords>B2 errors,JSRRC,insufficient examination reports,duty to assist,relevant records,VA medical record</cp:keywords>
  <dc:description>Instructor-led webinar training designed to reduce B2 quality errors.</dc:description>
  <cp:lastModifiedBy>Poole, Kathleen</cp:lastModifiedBy>
  <cp:revision>374</cp:revision>
  <dcterms:created xsi:type="dcterms:W3CDTF">2014-04-30T02:32:11Z</dcterms:created>
  <dcterms:modified xsi:type="dcterms:W3CDTF">2017-11-27T13:37:51Z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