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2"/>
  </p:notesMasterIdLst>
  <p:handoutMasterIdLst>
    <p:handoutMasterId r:id="rId23"/>
  </p:handoutMasterIdLst>
  <p:sldIdLst>
    <p:sldId id="257" r:id="rId5"/>
    <p:sldId id="261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9" r:id="rId15"/>
    <p:sldId id="277" r:id="rId16"/>
    <p:sldId id="267" r:id="rId17"/>
    <p:sldId id="268" r:id="rId18"/>
    <p:sldId id="270" r:id="rId19"/>
    <p:sldId id="273" r:id="rId20"/>
    <p:sldId id="274" r:id="rId21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 varScale="1">
        <p:scale>
          <a:sx n="107" d="100"/>
          <a:sy n="107" d="100"/>
        </p:scale>
        <p:origin x="6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38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list of some, but not all, subordinate issues is included in </a:t>
            </a:r>
            <a:r>
              <a:rPr lang="en-US" b="1" dirty="0" smtClean="0"/>
              <a:t>M21-1, Part III, Subpart iv, 6.B.1.d. </a:t>
            </a:r>
            <a:r>
              <a:rPr lang="en-US" dirty="0" smtClean="0"/>
              <a:t>A list of some, but not all, ancillary issues are enumerated in </a:t>
            </a:r>
            <a:r>
              <a:rPr lang="en-US" b="1" dirty="0" smtClean="0"/>
              <a:t>M21-1, Part III, Subpart iv, 6.B.1.c.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6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Sympathetic reading Examples:  Tinnitus not addressed during a hearing loss claim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9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2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86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fr.gov/cgi-bin/text-idx?SID=eb7493eb29df5c572d488350d31b4925&amp;node=pt38.1.4&amp;rgn=div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November 2017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Inferred/Subordinate Issues</a:t>
            </a:r>
            <a:endParaRPr lang="en-US" sz="66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Subordinate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b="1" dirty="0">
                <a:solidFill>
                  <a:srgbClr val="002060"/>
                </a:solidFill>
              </a:rPr>
              <a:t>A subordinate issue is defined as: </a:t>
            </a:r>
            <a:r>
              <a:rPr lang="en-US" b="1" i="1" dirty="0">
                <a:solidFill>
                  <a:srgbClr val="002060"/>
                </a:solidFill>
              </a:rPr>
              <a:t>an issue that results from the consideration or outcome of related issues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</a:rPr>
              <a:t>Infer </a:t>
            </a:r>
            <a:r>
              <a:rPr lang="en-US" dirty="0">
                <a:solidFill>
                  <a:srgbClr val="002060"/>
                </a:solidFill>
              </a:rPr>
              <a:t>only to grant entitlement 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b="1" dirty="0">
                <a:solidFill>
                  <a:srgbClr val="002060"/>
                </a:solidFill>
              </a:rPr>
              <a:t>Exception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i="1" dirty="0">
                <a:solidFill>
                  <a:srgbClr val="002060"/>
                </a:solidFill>
              </a:rPr>
              <a:t>§3.324 </a:t>
            </a:r>
            <a:r>
              <a:rPr lang="en-US" dirty="0">
                <a:solidFill>
                  <a:srgbClr val="002060"/>
                </a:solidFill>
              </a:rPr>
              <a:t>cases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95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Subordinate/Inferred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387" y="1827750"/>
            <a:ext cx="7527519" cy="426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6978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Subordinate Issues and Ancillary </a:t>
            </a:r>
            <a:r>
              <a:rPr lang="en-US" dirty="0" smtClean="0"/>
              <a:t>Benefits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Surgical scars</a:t>
            </a:r>
          </a:p>
          <a:p>
            <a:pPr lvl="1"/>
            <a:r>
              <a:rPr lang="en-US" dirty="0" smtClean="0"/>
              <a:t>Radiculopathy</a:t>
            </a:r>
          </a:p>
          <a:p>
            <a:pPr lvl="1"/>
            <a:r>
              <a:rPr lang="en-US" dirty="0" smtClean="0"/>
              <a:t>Other secondary complications</a:t>
            </a:r>
          </a:p>
          <a:p>
            <a:pPr lvl="1"/>
            <a:r>
              <a:rPr lang="en-US" dirty="0" smtClean="0"/>
              <a:t>SAH, SHA, Automobile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22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Surgical scars resulting from treatment of SC conditions</a:t>
            </a:r>
          </a:p>
          <a:p>
            <a:r>
              <a:rPr lang="en-US" dirty="0"/>
              <a:t>Additional complications resulting from progression of a disease process (diabetic complications)</a:t>
            </a:r>
          </a:p>
          <a:p>
            <a:r>
              <a:rPr lang="en-US" dirty="0"/>
              <a:t>Competence for VA purposes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3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subordinate issues you see most frequently while working Veterans’ claims?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80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Subordinate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Infer the contention </a:t>
            </a:r>
          </a:p>
          <a:p>
            <a:r>
              <a:rPr lang="en-US" dirty="0"/>
              <a:t>Address via rating decision</a:t>
            </a:r>
          </a:p>
          <a:p>
            <a:r>
              <a:rPr lang="en-US" dirty="0"/>
              <a:t>Do not defer these contentions</a:t>
            </a:r>
          </a:p>
          <a:p>
            <a:pPr lvl="1"/>
            <a:r>
              <a:rPr lang="en-US" dirty="0"/>
              <a:t>Exception: TDIU should be deferred when reasonably raised. See </a:t>
            </a:r>
            <a:r>
              <a:rPr lang="en-US" u="sng" dirty="0"/>
              <a:t>M21-1 Part IV, Subpart ii, 2.F.2.l</a:t>
            </a:r>
            <a:r>
              <a:rPr lang="en-US" dirty="0"/>
              <a:t>, Processing Reasonably Raised Claims of IU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15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buClr>
                <a:schemeClr val="tx1"/>
              </a:buClr>
            </a:pPr>
            <a:r>
              <a:rPr lang="en-US" altLang="en-US" dirty="0"/>
              <a:t>Identified issues and the review process</a:t>
            </a:r>
          </a:p>
          <a:p>
            <a:pPr>
              <a:lnSpc>
                <a:spcPct val="125000"/>
              </a:lnSpc>
              <a:buClr>
                <a:schemeClr val="tx1"/>
              </a:buClr>
            </a:pPr>
            <a:r>
              <a:rPr lang="en-US" altLang="en-US" dirty="0"/>
              <a:t>Differentiated types of issues</a:t>
            </a:r>
          </a:p>
          <a:p>
            <a:pPr>
              <a:lnSpc>
                <a:spcPct val="125000"/>
              </a:lnSpc>
              <a:buClr>
                <a:schemeClr val="tx1"/>
              </a:buClr>
            </a:pPr>
            <a:r>
              <a:rPr lang="en-US" altLang="en-US" dirty="0"/>
              <a:t>Defined subordinate issues and discussed </a:t>
            </a:r>
            <a:r>
              <a:rPr lang="en-US" altLang="en-US" dirty="0" smtClean="0"/>
              <a:t>examples</a:t>
            </a:r>
            <a:endParaRPr lang="en-US" altLang="en-US" dirty="0"/>
          </a:p>
          <a:p>
            <a:pPr>
              <a:lnSpc>
                <a:spcPct val="125000"/>
              </a:lnSpc>
              <a:buClr>
                <a:schemeClr val="tx1"/>
              </a:buClr>
            </a:pPr>
            <a:r>
              <a:rPr lang="en-US" altLang="en-US" dirty="0"/>
              <a:t>Discussed unclaimed chronic disabilities</a:t>
            </a:r>
          </a:p>
          <a:p>
            <a:pPr>
              <a:lnSpc>
                <a:spcPct val="125000"/>
              </a:lnSpc>
              <a:buClr>
                <a:schemeClr val="tx1"/>
              </a:buClr>
            </a:pPr>
            <a:r>
              <a:rPr lang="en-US" altLang="en-US" dirty="0"/>
              <a:t>Discussed impact on quality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93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the </a:t>
            </a:r>
            <a:r>
              <a:rPr lang="en-US" dirty="0"/>
              <a:t>quality and efficiency of service provided to Veterans and claimants. </a:t>
            </a:r>
          </a:p>
          <a:p>
            <a:r>
              <a:rPr lang="en-US" dirty="0"/>
              <a:t>Reduction of A2 quality review errors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5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commonly inferred issues</a:t>
            </a:r>
          </a:p>
          <a:p>
            <a:r>
              <a:rPr lang="en-US" dirty="0"/>
              <a:t>Describe situations which common inferred issues typically arise</a:t>
            </a:r>
          </a:p>
          <a:p>
            <a:r>
              <a:rPr lang="en-US" dirty="0"/>
              <a:t>Recognize inferred issues and identify the actions required to address the issue with 100% accuracy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38 CFR 3.310</a:t>
            </a:r>
            <a:r>
              <a:rPr lang="en-US" dirty="0"/>
              <a:t>, Disabilities that are proximately due to, or aggravated by, service connected disease or injury</a:t>
            </a:r>
          </a:p>
          <a:p>
            <a:r>
              <a:rPr lang="en-US" b="1" dirty="0"/>
              <a:t>38 CFR 3.321</a:t>
            </a:r>
            <a:r>
              <a:rPr lang="en-US" dirty="0"/>
              <a:t>, General rating considerations</a:t>
            </a:r>
          </a:p>
          <a:p>
            <a:r>
              <a:rPr lang="en-US" b="1" dirty="0"/>
              <a:t>38 CFR 3.324</a:t>
            </a:r>
            <a:r>
              <a:rPr lang="en-US" dirty="0"/>
              <a:t>, Multiple </a:t>
            </a:r>
            <a:r>
              <a:rPr lang="en-US" dirty="0" err="1"/>
              <a:t>noncompensable</a:t>
            </a:r>
            <a:r>
              <a:rPr lang="en-US" dirty="0"/>
              <a:t> service connected disabilities</a:t>
            </a:r>
          </a:p>
          <a:p>
            <a:r>
              <a:rPr lang="en-US" b="1" dirty="0"/>
              <a:t>38 CFR 3.340</a:t>
            </a:r>
            <a:r>
              <a:rPr lang="en-US" dirty="0"/>
              <a:t>, Total and permanent ratings and </a:t>
            </a:r>
            <a:r>
              <a:rPr lang="en-US" dirty="0" err="1"/>
              <a:t>unemployability</a:t>
            </a:r>
            <a:endParaRPr lang="en-US" dirty="0"/>
          </a:p>
          <a:p>
            <a:r>
              <a:rPr lang="en-US" b="1" dirty="0"/>
              <a:t>38 CFR 3.350</a:t>
            </a:r>
            <a:r>
              <a:rPr lang="en-US" dirty="0"/>
              <a:t>, Special monthly compensation </a:t>
            </a:r>
            <a:r>
              <a:rPr lang="en-US" dirty="0" smtClean="0"/>
              <a:t>ratings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/>
              <a:t>M21-1, Part III, Subpart iv, 4.F.2.e</a:t>
            </a:r>
            <a:r>
              <a:rPr lang="en-US" dirty="0"/>
              <a:t>, When evidence supports hypertension is/is not a complication of diabetes mellitus</a:t>
            </a:r>
          </a:p>
          <a:p>
            <a:r>
              <a:rPr lang="en-US" u="sng" dirty="0"/>
              <a:t>M21-1, Part III, Subpart iv, 6.B.1.a</a:t>
            </a:r>
            <a:r>
              <a:rPr lang="en-US" dirty="0"/>
              <a:t>, Recognizing Issues and Claims when Preparing a Rating Decision</a:t>
            </a:r>
          </a:p>
          <a:p>
            <a:r>
              <a:rPr lang="en-US" u="sng" dirty="0"/>
              <a:t>M21-1, Part III, Subpart iv, 6,B.2</a:t>
            </a:r>
            <a:r>
              <a:rPr lang="en-US" dirty="0"/>
              <a:t>, Considering subordinate issues and ancillary benefits</a:t>
            </a:r>
          </a:p>
          <a:p>
            <a:pPr lvl="0" hangingPunct="0"/>
            <a:r>
              <a:rPr lang="en-US" u="sng" dirty="0" smtClean="0"/>
              <a:t>M21-1</a:t>
            </a:r>
            <a:r>
              <a:rPr lang="en-US" u="sng" dirty="0"/>
              <a:t>, Part III, Subpart iv, 6.C.3.c</a:t>
            </a:r>
            <a:r>
              <a:rPr lang="en-US" dirty="0"/>
              <a:t>, Handling issues within the scope of a claim</a:t>
            </a:r>
          </a:p>
          <a:p>
            <a:pPr lvl="0"/>
            <a:r>
              <a:rPr lang="en-US" u="sng" dirty="0"/>
              <a:t>M21-1, Part IV, Subpart ii, 2.A</a:t>
            </a:r>
            <a:r>
              <a:rPr lang="en-US" dirty="0"/>
              <a:t>, Deciding Claims for Disability Compensation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en-US" u="sng" dirty="0"/>
              <a:t>M21-1, Part IV, Subpart ii, 2.F.2.k</a:t>
            </a:r>
            <a:r>
              <a:rPr lang="en-US" dirty="0"/>
              <a:t>, Identifying Reasonably Raised Claims of IU </a:t>
            </a:r>
          </a:p>
          <a:p>
            <a:pPr lvl="0" hangingPunct="0"/>
            <a:r>
              <a:rPr lang="en-US" u="sng" dirty="0"/>
              <a:t>M21-1, Part IV, Subpart ii, 2.H</a:t>
            </a:r>
            <a:r>
              <a:rPr lang="en-US" dirty="0"/>
              <a:t>, Special Monthly Compensation</a:t>
            </a:r>
          </a:p>
          <a:p>
            <a:pPr lvl="0" hangingPunct="0"/>
            <a:r>
              <a:rPr lang="en-US" u="sng" dirty="0"/>
              <a:t>M21-1, IX,i.3.1.a</a:t>
            </a:r>
            <a:r>
              <a:rPr lang="en-US" dirty="0"/>
              <a:t>, General Information on SAH and SHA Grants </a:t>
            </a:r>
          </a:p>
          <a:p>
            <a:pPr lvl="0" hangingPunct="0"/>
            <a:r>
              <a:rPr lang="en-US" u="sng" dirty="0"/>
              <a:t>M21-1, IX,ii.2.5</a:t>
            </a:r>
            <a:r>
              <a:rPr lang="en-US" dirty="0"/>
              <a:t>, Ratings for Special Purpose</a:t>
            </a:r>
          </a:p>
          <a:p>
            <a:pPr lvl="0" hangingPunct="0"/>
            <a:r>
              <a:rPr lang="en-US" u="sng" dirty="0"/>
              <a:t>M21-4, 3.03 a</a:t>
            </a:r>
            <a:r>
              <a:rPr lang="en-US" dirty="0"/>
              <a:t>, STAR Checklists</a:t>
            </a:r>
          </a:p>
          <a:p>
            <a:r>
              <a:rPr lang="en-US" u="sng" dirty="0"/>
              <a:t>M21-4, Appendix A</a:t>
            </a:r>
            <a:r>
              <a:rPr lang="en-US" dirty="0"/>
              <a:t>, STAR Rating Quality Review Checklist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52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Quality Definition of A2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A-2 error will be cited where all </a:t>
            </a:r>
            <a:r>
              <a:rPr lang="en-US" dirty="0" smtClean="0"/>
              <a:t>subordinate/inferred </a:t>
            </a:r>
            <a:r>
              <a:rPr lang="en-US" dirty="0"/>
              <a:t>issues are not addressed.  </a:t>
            </a:r>
            <a:endParaRPr lang="en-US" dirty="0" smtClean="0"/>
          </a:p>
          <a:p>
            <a:r>
              <a:rPr lang="en-US" dirty="0"/>
              <a:t>A “subordinate issue” is derived from the consideration or outcome of related issues and often shares the same fact pattern. The Veterans Court in </a:t>
            </a:r>
            <a:r>
              <a:rPr lang="en-US" i="1" dirty="0"/>
              <a:t>McGrath v. Brown</a:t>
            </a:r>
            <a:r>
              <a:rPr lang="en-US" dirty="0"/>
              <a:t> has stated that “An issue may not be ignored or rejected merely because the Veteran did not expressly raise the appropriate legal provision for the benefit sought.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2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Subordinate and/or Ancillary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Issues </a:t>
            </a:r>
            <a:r>
              <a:rPr lang="en-US" dirty="0"/>
              <a:t>within the </a:t>
            </a:r>
            <a:r>
              <a:rPr lang="en-US" dirty="0" smtClean="0"/>
              <a:t>scope</a:t>
            </a:r>
          </a:p>
          <a:p>
            <a:r>
              <a:rPr lang="en-US" dirty="0" smtClean="0"/>
              <a:t>Unclaimed subordinate issues</a:t>
            </a:r>
          </a:p>
          <a:p>
            <a:r>
              <a:rPr lang="en-US" dirty="0" smtClean="0"/>
              <a:t>Ancillary benefits</a:t>
            </a:r>
          </a:p>
          <a:p>
            <a:r>
              <a:rPr lang="en-US" dirty="0" smtClean="0"/>
              <a:t>Reasonably raised issues</a:t>
            </a:r>
            <a:endParaRPr lang="en-US" dirty="0"/>
          </a:p>
          <a:p>
            <a:r>
              <a:rPr lang="en-US" dirty="0" smtClean="0"/>
              <a:t>Compensation </a:t>
            </a:r>
            <a:r>
              <a:rPr lang="en-US" dirty="0"/>
              <a:t>entitlement issues</a:t>
            </a:r>
          </a:p>
          <a:p>
            <a:pPr lvl="1"/>
            <a:r>
              <a:rPr lang="en-US" dirty="0" smtClean="0"/>
              <a:t>Competency reviews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5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within the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benefits for complications of the claimed condition, including those identified by the rating criteria for that condition in </a:t>
            </a:r>
            <a:r>
              <a:rPr lang="en-US" dirty="0">
                <a:hlinkClick r:id="rId3"/>
              </a:rPr>
              <a:t>38 CFR Part 4, VA Schedule for Rating Disabilities</a:t>
            </a:r>
            <a:r>
              <a:rPr lang="en-US" dirty="0"/>
              <a:t>, and</a:t>
            </a:r>
          </a:p>
          <a:p>
            <a:r>
              <a:rPr lang="en-US" dirty="0"/>
              <a:t>Any ancillary benefit(s) or other unclaimed subordinate issue(s) not expressly raised by the claimant which are related to a claimed issue and arise as a result of the adjudication of a claimed issue. </a:t>
            </a:r>
            <a:endParaRPr lang="en-US" dirty="0" smtClean="0"/>
          </a:p>
          <a:p>
            <a:r>
              <a:rPr lang="en-US" dirty="0"/>
              <a:t>Sympathetic reading of the claimant’s statements and/or evidence of record.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295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E050F-F6DD-446A-BC54-722BE857956D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5085</TotalTime>
  <Words>642</Words>
  <Application>Microsoft Office PowerPoint</Application>
  <PresentationFormat>Widescreen</PresentationFormat>
  <Paragraphs>97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Schoolbook</vt:lpstr>
      <vt:lpstr>Tahoma</vt:lpstr>
      <vt:lpstr>Times New Roman</vt:lpstr>
      <vt:lpstr>Verdana</vt:lpstr>
      <vt:lpstr>Wingdings</vt:lpstr>
      <vt:lpstr>Ppt0000000</vt:lpstr>
      <vt:lpstr>PowerPoint Presentation</vt:lpstr>
      <vt:lpstr>Purpose</vt:lpstr>
      <vt:lpstr>Objectives</vt:lpstr>
      <vt:lpstr>References</vt:lpstr>
      <vt:lpstr>PowerPoint Presentation</vt:lpstr>
      <vt:lpstr>References (continued)</vt:lpstr>
      <vt:lpstr>National Quality Definition of A2 Errors</vt:lpstr>
      <vt:lpstr>Subordinate and/or Ancillary Issues</vt:lpstr>
      <vt:lpstr>Issues within the Scope</vt:lpstr>
      <vt:lpstr>Subordinate Issues</vt:lpstr>
      <vt:lpstr>Common Subordinate/Inferred Issues</vt:lpstr>
      <vt:lpstr>Subordinate Issues and Ancillary Benefits (cont.)</vt:lpstr>
      <vt:lpstr>Common Errors</vt:lpstr>
      <vt:lpstr>Discussion</vt:lpstr>
      <vt:lpstr>Addressing Subordinate Issues</vt:lpstr>
      <vt:lpstr>Summary</vt:lpstr>
      <vt:lpstr>Questions</vt:lpstr>
    </vt:vector>
  </TitlesOfParts>
  <Company>Veterans Benefits Administration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 Errors: Inferred/Subordinate Issues PowerPoint Presentation</dc:title>
  <dc:subject>RVSR</dc:subject>
  <dc:creator>Department of Veterans Affairs, Veterans Benefits Administration, Compensation Service, STAFF</dc:creator>
  <cp:keywords>A2 errors,inferred/subordinate issues,quality error</cp:keywords>
  <dc:description>Instructor-led webinar training designed to reduce A2 quality errors.</dc:description>
  <cp:lastModifiedBy>Poole, Kathleen</cp:lastModifiedBy>
  <cp:revision>386</cp:revision>
  <dcterms:created xsi:type="dcterms:W3CDTF">2014-04-30T02:32:11Z</dcterms:created>
  <dcterms:modified xsi:type="dcterms:W3CDTF">2017-11-27T15:07:45Z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Type">
    <vt:lpwstr>Presentation</vt:lpwstr>
  </property>
  <property fmtid="{D5CDD505-2E9C-101B-9397-08002B2CF9AE}" pid="9" name="Language">
    <vt:lpwstr>en</vt:lpwstr>
  </property>
</Properties>
</file>