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28"/>
  </p:notesMasterIdLst>
  <p:handoutMasterIdLst>
    <p:handoutMasterId r:id="rId29"/>
  </p:handoutMasterIdLst>
  <p:sldIdLst>
    <p:sldId id="257" r:id="rId5"/>
    <p:sldId id="261" r:id="rId6"/>
    <p:sldId id="258" r:id="rId7"/>
    <p:sldId id="259" r:id="rId8"/>
    <p:sldId id="260" r:id="rId9"/>
    <p:sldId id="271" r:id="rId10"/>
    <p:sldId id="272" r:id="rId11"/>
    <p:sldId id="262" r:id="rId12"/>
    <p:sldId id="263" r:id="rId13"/>
    <p:sldId id="273" r:id="rId14"/>
    <p:sldId id="274" r:id="rId15"/>
    <p:sldId id="275" r:id="rId16"/>
    <p:sldId id="276" r:id="rId17"/>
    <p:sldId id="264" r:id="rId18"/>
    <p:sldId id="280" r:id="rId19"/>
    <p:sldId id="281" r:id="rId20"/>
    <p:sldId id="265" r:id="rId21"/>
    <p:sldId id="266" r:id="rId22"/>
    <p:sldId id="267" r:id="rId23"/>
    <p:sldId id="277" r:id="rId24"/>
    <p:sldId id="278" r:id="rId25"/>
    <p:sldId id="268" r:id="rId26"/>
    <p:sldId id="256" r:id="rId27"/>
  </p:sldIdLst>
  <p:sldSz cx="12192000" cy="6858000"/>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45" autoAdjust="0"/>
    <p:restoredTop sz="86482" autoAdjust="0"/>
  </p:normalViewPr>
  <p:slideViewPr>
    <p:cSldViewPr snapToGrid="0">
      <p:cViewPr varScale="1">
        <p:scale>
          <a:sx n="101" d="100"/>
          <a:sy n="101" d="100"/>
        </p:scale>
        <p:origin x="492" y="114"/>
      </p:cViewPr>
      <p:guideLst>
        <p:guide orient="horz" pos="2160"/>
        <p:guide pos="3840"/>
      </p:guideLst>
    </p:cSldViewPr>
  </p:slideViewPr>
  <p:outlineViewPr>
    <p:cViewPr>
      <p:scale>
        <a:sx n="33" d="100"/>
        <a:sy n="33" d="100"/>
      </p:scale>
      <p:origin x="0" y="12427"/>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11/27/2017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11/27/2017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t>
            </a:r>
            <a:r>
              <a:rPr lang="en-US" sz="4800" b="1" i="1" dirty="0" smtClean="0">
                <a:solidFill>
                  <a:srgbClr val="1D3275"/>
                </a:solidFill>
                <a:latin typeface="Century Schoolbook" pitchFamily="18" charset="0"/>
              </a:rPr>
              <a:t>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C414AED-89CE-4A48-8B2B-1B3A5C68EA2A}" type="slidenum">
              <a:rPr lang="en-US" smtClean="0"/>
              <a:t>‹#›</a:t>
            </a:fld>
            <a:endParaRPr lang="en-US"/>
          </a:p>
        </p:txBody>
      </p:sp>
    </p:spTree>
    <p:extLst>
      <p:ext uri="{BB962C8B-B14F-4D97-AF65-F5344CB8AC3E}">
        <p14:creationId xmlns:p14="http://schemas.microsoft.com/office/powerpoint/2010/main" val="199571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smtClean="0"/>
              <a:t>Click to edit Master title style</a:t>
            </a:r>
            <a:endParaRPr lang="en-US"/>
          </a:p>
        </p:txBody>
      </p:sp>
      <p:sp>
        <p:nvSpPr>
          <p:cNvPr id="3" name="Content Placeholder 2"/>
          <p:cNvSpPr>
            <a:spLocks noGrp="1"/>
          </p:cNvSpPr>
          <p:nvPr>
            <p:ph idx="1"/>
          </p:nvPr>
        </p:nvSpPr>
        <p:spPr>
          <a:xfrm>
            <a:off x="847165" y="1789114"/>
            <a:ext cx="10945906" cy="4262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cfr.gov/cgi-bin/text-idx?SID=2ec7350adee36049b3011df9cfd38f55&amp;node=se38.1.4_114&amp;rgn=div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cfr.gov/cgi-bin/text-idx?SID=70df8a154d2bdffaab9f94956057a637&amp;node=se38.1.4_114&amp;rgn=div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ecfr.gov/cgi-bin/text-idx?SID=ea513727c052ceaff09990d59f484fe1&amp;mc=true&amp;node=se38.1.4_17&amp;rgn=div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a:t>
            </a:r>
            <a:r>
              <a:rPr lang="en-US" sz="2800" b="1" i="1" dirty="0" smtClean="0">
                <a:solidFill>
                  <a:srgbClr val="1D3275"/>
                </a:solidFill>
                <a:latin typeface="Century Schoolbook" pitchFamily="18" charset="0"/>
              </a:rPr>
              <a:t>Service</a:t>
            </a:r>
            <a:endParaRPr lang="en-US" sz="2800" b="1" i="1" dirty="0">
              <a:solidFill>
                <a:srgbClr val="1D3275"/>
              </a:solidFill>
              <a:latin typeface="Century Schoolbook" pitchFamily="18" charset="0"/>
            </a:endParaRP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smtClean="0">
                <a:latin typeface="Century Schoolbook" pitchFamily="18" charset="0"/>
              </a:rPr>
              <a:t>November 2017</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smtClean="0">
                <a:solidFill>
                  <a:srgbClr val="1D3275"/>
                </a:solidFill>
                <a:latin typeface="Verdana" pitchFamily="34" charset="0"/>
              </a:rPr>
              <a:t>C2 Errors – Over/Under Evaluations</a:t>
            </a:r>
            <a:endParaRPr lang="en-US" sz="6600" i="1" kern="0" dirty="0" smtClean="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Pyramiding of </a:t>
            </a:r>
            <a:r>
              <a:rPr lang="en-US" b="1" dirty="0" err="1">
                <a:effectLst/>
              </a:rPr>
              <a:t>Metatarsalgia</a:t>
            </a:r>
            <a:r>
              <a:rPr lang="en-US" b="1" dirty="0">
                <a:effectLst/>
              </a:rPr>
              <a:t> and Either Plantar Fasciitis or Pes Planus</a:t>
            </a: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dirty="0" smtClean="0"/>
              <a:t>Do </a:t>
            </a:r>
            <a:r>
              <a:rPr lang="en-US" dirty="0"/>
              <a:t>not assign separate evaluations for </a:t>
            </a:r>
            <a:r>
              <a:rPr lang="en-US" dirty="0" err="1"/>
              <a:t>metatarsalgia</a:t>
            </a:r>
            <a:r>
              <a:rPr lang="en-US" dirty="0"/>
              <a:t> and plantar fasciitis or pes planus. </a:t>
            </a:r>
            <a:r>
              <a:rPr lang="en-US" dirty="0" smtClean="0"/>
              <a:t>The </a:t>
            </a:r>
            <a:r>
              <a:rPr lang="en-US" dirty="0"/>
              <a:t>evaluation criteria are similar enough that providing separate evaluations will compensate the same facet of disability, violating the prohibition against pyramiding in </a:t>
            </a:r>
            <a:r>
              <a:rPr lang="en-US" dirty="0">
                <a:hlinkClick r:id="rId2"/>
              </a:rPr>
              <a:t>38 CFR 4.14</a:t>
            </a:r>
            <a:r>
              <a:rPr lang="en-US" dirty="0"/>
              <a:t>. </a:t>
            </a:r>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2240070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Evaluating Joint Manifestations and Muscle Damage Acting on the Same Joint</a:t>
            </a:r>
            <a:endParaRPr lang="en-US" dirty="0"/>
          </a:p>
        </p:txBody>
      </p:sp>
      <p:sp>
        <p:nvSpPr>
          <p:cNvPr id="3" name="Content Placeholder 2"/>
          <p:cNvSpPr>
            <a:spLocks noGrp="1"/>
          </p:cNvSpPr>
          <p:nvPr>
            <p:ph idx="1"/>
          </p:nvPr>
        </p:nvSpPr>
        <p:spPr>
          <a:xfrm>
            <a:off x="847165" y="1455313"/>
            <a:ext cx="10945906" cy="4932607"/>
          </a:xfrm>
        </p:spPr>
        <p:txBody>
          <a:bodyPr>
            <a:normAutofit lnSpcReduction="10000"/>
          </a:bodyPr>
          <a:lstStyle/>
          <a:p>
            <a:pPr marL="0" indent="0">
              <a:buNone/>
            </a:pPr>
            <a:r>
              <a:rPr lang="en-US" dirty="0"/>
              <a:t>A separate evaluation for joint manifestations and muscle damage acting on the same joint are prohibited if both conditions result in the same symptoms</a:t>
            </a:r>
            <a:r>
              <a:rPr lang="en-US" dirty="0" smtClean="0"/>
              <a:t>.</a:t>
            </a:r>
          </a:p>
          <a:p>
            <a:r>
              <a:rPr lang="en-US" dirty="0" smtClean="0"/>
              <a:t>The </a:t>
            </a:r>
            <a:r>
              <a:rPr lang="en-US" dirty="0"/>
              <a:t>muscles move the joint. </a:t>
            </a:r>
            <a:endParaRPr lang="en-US" dirty="0" smtClean="0"/>
          </a:p>
          <a:p>
            <a:r>
              <a:rPr lang="en-US" dirty="0"/>
              <a:t>If the joint manifestation is LOM, that manifestation is already compensated through the evaluation assigned by a muscle rating decision</a:t>
            </a:r>
            <a:r>
              <a:rPr lang="en-US" dirty="0" smtClean="0"/>
              <a:t>.</a:t>
            </a:r>
          </a:p>
          <a:p>
            <a:r>
              <a:rPr lang="en-US" dirty="0"/>
              <a:t>Evaluating the same symptoms under multiple DCs is prohibited by </a:t>
            </a:r>
            <a:r>
              <a:rPr lang="en-US" dirty="0">
                <a:hlinkClick r:id="rId2"/>
              </a:rPr>
              <a:t>38 CFR 4.14</a:t>
            </a:r>
            <a:r>
              <a:rPr lang="en-US" dirty="0" smtClean="0"/>
              <a:t>.</a:t>
            </a:r>
          </a:p>
          <a:p>
            <a:pPr marL="0" indent="0">
              <a:buNone/>
            </a:pPr>
            <a:r>
              <a:rPr lang="en-US" b="1" i="1" dirty="0"/>
              <a:t>Note</a:t>
            </a:r>
            <a:r>
              <a:rPr lang="en-US" dirty="0"/>
              <a:t>:  Consider the degree of disability under the corresponding muscle DC and joint DC and assign the </a:t>
            </a:r>
            <a:r>
              <a:rPr lang="en-US" i="1" dirty="0"/>
              <a:t>higher</a:t>
            </a:r>
            <a:r>
              <a:rPr lang="en-US" dirty="0"/>
              <a:t> evaluation.</a:t>
            </a:r>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2917419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lstStyle/>
          <a:p>
            <a:pPr marL="0" indent="0" algn="ctr">
              <a:buNone/>
            </a:pPr>
            <a:endParaRPr lang="en-US" altLang="en-US" b="1" dirty="0" smtClean="0"/>
          </a:p>
          <a:p>
            <a:pPr marL="0" indent="0" algn="ctr">
              <a:buNone/>
            </a:pPr>
            <a:endParaRPr lang="en-US" altLang="en-US" b="1" dirty="0"/>
          </a:p>
          <a:p>
            <a:pPr marL="0" indent="0" algn="ctr">
              <a:buNone/>
            </a:pPr>
            <a:r>
              <a:rPr lang="en-US" altLang="en-US" b="1" dirty="0" smtClean="0"/>
              <a:t>Question</a:t>
            </a:r>
            <a:r>
              <a:rPr lang="en-US" altLang="en-US" dirty="0"/>
              <a:t>: </a:t>
            </a:r>
            <a:r>
              <a:rPr lang="en-US" altLang="en-US" dirty="0" smtClean="0"/>
              <a:t> How do you address shoulder condition that includes a </a:t>
            </a:r>
            <a:r>
              <a:rPr lang="en-US" dirty="0" smtClean="0"/>
              <a:t>GSW to the muscles of left shoulder </a:t>
            </a:r>
            <a:r>
              <a:rPr lang="en-US" i="1" dirty="0" smtClean="0"/>
              <a:t>and</a:t>
            </a:r>
            <a:r>
              <a:rPr lang="en-US" dirty="0" smtClean="0"/>
              <a:t> VA exam notes decrease range of motion with muscle weakness and fatigue?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898669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 (continued)</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b="1" dirty="0" smtClean="0"/>
              <a:t>Answer:  </a:t>
            </a:r>
            <a:r>
              <a:rPr lang="en-US" dirty="0" smtClean="0"/>
              <a:t>Consider </a:t>
            </a:r>
            <a:r>
              <a:rPr lang="en-US" dirty="0"/>
              <a:t>the degree of disability under the corresponding muscle DC and joint DC and assign the </a:t>
            </a:r>
            <a:r>
              <a:rPr lang="en-US" i="1" dirty="0"/>
              <a:t>higher</a:t>
            </a:r>
            <a:r>
              <a:rPr lang="en-US" dirty="0"/>
              <a:t> evaluation</a:t>
            </a:r>
            <a:r>
              <a:rPr lang="en-US" dirty="0" smtClean="0"/>
              <a:t>.</a:t>
            </a:r>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947308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Choosing Between Two Levels of Evaluation  </a:t>
            </a:r>
            <a:endParaRPr lang="en-US" dirty="0"/>
          </a:p>
        </p:txBody>
      </p:sp>
      <p:sp>
        <p:nvSpPr>
          <p:cNvPr id="3" name="Content Placeholder 2"/>
          <p:cNvSpPr>
            <a:spLocks noGrp="1"/>
          </p:cNvSpPr>
          <p:nvPr>
            <p:ph idx="1"/>
          </p:nvPr>
        </p:nvSpPr>
        <p:spPr/>
        <p:txBody>
          <a:bodyPr>
            <a:normAutofit lnSpcReduction="10000"/>
          </a:bodyPr>
          <a:lstStyle/>
          <a:p>
            <a:r>
              <a:rPr lang="en-US" dirty="0" smtClean="0"/>
              <a:t>38 CFR 4.7 provides </a:t>
            </a:r>
            <a:r>
              <a:rPr lang="en-US" dirty="0"/>
              <a:t>that where there is a question upon review of the evidence as to which of two evaluations shall be assigned, the higher evaluation will be assigned if the disability picture more nearly approximates the criteria required for that </a:t>
            </a:r>
            <a:r>
              <a:rPr lang="en-US" dirty="0" smtClean="0"/>
              <a:t>rating.</a:t>
            </a:r>
            <a:r>
              <a:rPr lang="en-US" dirty="0"/>
              <a:t> </a:t>
            </a:r>
            <a:r>
              <a:rPr lang="en-US" dirty="0" smtClean="0"/>
              <a:t>Otherwise</a:t>
            </a:r>
            <a:r>
              <a:rPr lang="en-US" dirty="0"/>
              <a:t>, the lower rating will be assigned.</a:t>
            </a:r>
          </a:p>
          <a:p>
            <a:r>
              <a:rPr lang="en-US" b="1" i="1" dirty="0" smtClean="0"/>
              <a:t>Important</a:t>
            </a:r>
            <a:r>
              <a:rPr lang="en-US" dirty="0"/>
              <a:t>:  </a:t>
            </a:r>
            <a:r>
              <a:rPr lang="en-US" dirty="0">
                <a:hlinkClick r:id="rId2"/>
              </a:rPr>
              <a:t>38 CFR 4.7</a:t>
            </a:r>
            <a:r>
              <a:rPr lang="en-US" dirty="0"/>
              <a:t> does not preclude application of the reasonable doubt </a:t>
            </a:r>
            <a:r>
              <a:rPr lang="en-US" dirty="0" smtClean="0"/>
              <a:t>doctrine.</a:t>
            </a:r>
            <a:r>
              <a:rPr lang="en-US" dirty="0"/>
              <a:t> </a:t>
            </a:r>
            <a:r>
              <a:rPr lang="en-US" dirty="0" smtClean="0"/>
              <a:t>When </a:t>
            </a:r>
            <a:r>
              <a:rPr lang="en-US" dirty="0"/>
              <a:t>the decision maker concludes that the facts equally (or approximately equally) support two levels of evaluation such that each is as likely as not warranted, the higher evaluation will be awarded.  </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a:p>
        </p:txBody>
      </p:sp>
    </p:spTree>
    <p:extLst>
      <p:ext uri="{BB962C8B-B14F-4D97-AF65-F5344CB8AC3E}">
        <p14:creationId xmlns:p14="http://schemas.microsoft.com/office/powerpoint/2010/main" val="3225026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a:xfrm>
            <a:off x="847165" y="1543987"/>
            <a:ext cx="10945906" cy="4781861"/>
          </a:xfrm>
        </p:spPr>
        <p:txBody>
          <a:bodyPr>
            <a:normAutofit fontScale="92500" lnSpcReduction="10000"/>
          </a:bodyPr>
          <a:lstStyle/>
          <a:p>
            <a:pPr marL="0" lvl="0" indent="0">
              <a:buNone/>
            </a:pPr>
            <a:r>
              <a:rPr lang="en-US" dirty="0" smtClean="0"/>
              <a:t>Veteran </a:t>
            </a:r>
            <a:r>
              <a:rPr lang="en-US" dirty="0"/>
              <a:t>submitted a claim for ‘nose condition</a:t>
            </a:r>
            <a:r>
              <a:rPr lang="en-US" dirty="0" smtClean="0"/>
              <a:t>’. DBQ </a:t>
            </a:r>
            <a:r>
              <a:rPr lang="en-US" dirty="0"/>
              <a:t>diagnosed chronic frontal sinusitis and noted the following signs and symptoms:</a:t>
            </a:r>
          </a:p>
          <a:p>
            <a:r>
              <a:rPr lang="en-US" dirty="0"/>
              <a:t>Headache</a:t>
            </a:r>
          </a:p>
          <a:p>
            <a:pPr lvl="0"/>
            <a:r>
              <a:rPr lang="en-US" dirty="0" smtClean="0"/>
              <a:t>Tenderness</a:t>
            </a:r>
          </a:p>
          <a:p>
            <a:pPr lvl="0"/>
            <a:r>
              <a:rPr lang="en-US" dirty="0" smtClean="0"/>
              <a:t>Chronic sinusitis detected only by imaging studies</a:t>
            </a:r>
          </a:p>
          <a:p>
            <a:pPr lvl="0"/>
            <a:r>
              <a:rPr lang="en-US" dirty="0" smtClean="0"/>
              <a:t>Four </a:t>
            </a:r>
            <a:r>
              <a:rPr lang="en-US" dirty="0"/>
              <a:t>non-incapacitating episodes of sinusitis characterized by headache, pain and purulent discharge or crusting in the past 12 months</a:t>
            </a:r>
          </a:p>
          <a:p>
            <a:pPr lvl="0"/>
            <a:r>
              <a:rPr lang="en-US" dirty="0"/>
              <a:t>One incapacitating episode of sinusitis requiring prolonged (4-6 weeks) of antibiotic treatment over the past 12 </a:t>
            </a:r>
            <a:r>
              <a:rPr lang="en-US" dirty="0" smtClean="0"/>
              <a:t>months</a:t>
            </a:r>
          </a:p>
          <a:p>
            <a:pPr marL="0" lvl="0" indent="0">
              <a:buNone/>
            </a:pPr>
            <a:endParaRPr lang="en-US" dirty="0" smtClean="0"/>
          </a:p>
          <a:p>
            <a:pPr marL="0" indent="0">
              <a:buNone/>
            </a:pPr>
            <a:r>
              <a:rPr lang="en-US" b="1" dirty="0" smtClean="0"/>
              <a:t>Question: What </a:t>
            </a:r>
            <a:r>
              <a:rPr lang="en-US" b="1" dirty="0"/>
              <a:t>is the correct diagnostic code and evaluation? </a:t>
            </a:r>
          </a:p>
          <a:p>
            <a:pPr marL="0" lv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2564657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 (continued)</a:t>
            </a:r>
            <a:endParaRPr lang="en-US" dirty="0"/>
          </a:p>
        </p:txBody>
      </p:sp>
      <p:sp>
        <p:nvSpPr>
          <p:cNvPr id="3" name="Content Placeholder 2"/>
          <p:cNvSpPr>
            <a:spLocks noGrp="1"/>
          </p:cNvSpPr>
          <p:nvPr>
            <p:ph idx="1"/>
          </p:nvPr>
        </p:nvSpPr>
        <p:spPr/>
        <p:txBody>
          <a:bodyPr/>
          <a:lstStyle/>
          <a:p>
            <a:pPr marL="0" indent="0">
              <a:buNone/>
            </a:pPr>
            <a:r>
              <a:rPr lang="en-US" b="1" dirty="0" smtClean="0"/>
              <a:t>Answer:</a:t>
            </a:r>
            <a:r>
              <a:rPr lang="en-US" dirty="0"/>
              <a:t> </a:t>
            </a:r>
            <a:r>
              <a:rPr lang="en-US" dirty="0" smtClean="0"/>
              <a:t>DC 6512   Sinusitis, frontal, chronic</a:t>
            </a:r>
          </a:p>
          <a:p>
            <a:pPr marL="0" indent="0">
              <a:buNone/>
            </a:pPr>
            <a:endParaRPr lang="en-US" dirty="0"/>
          </a:p>
          <a:p>
            <a:pPr marL="0" indent="0">
              <a:buNone/>
            </a:pPr>
            <a:endParaRPr lang="en-US" dirty="0" smtClean="0"/>
          </a:p>
          <a:p>
            <a:pPr marL="0" indent="0">
              <a:buNone/>
            </a:pPr>
            <a:r>
              <a:rPr lang="en-US" dirty="0"/>
              <a:t>One or two incapacitating episodes per year of sinusitis requiring prolonged (lasting four to six weeks) antibiotic treatment, or; three to six non-incapacitating episodes per year of sinusitis characterized by headaches, pain, and purulent discharge or crusting</a:t>
            </a:r>
          </a:p>
          <a:p>
            <a:pPr marL="0" indent="0">
              <a:buNone/>
            </a:pPr>
            <a:endParaRPr lang="en-US" dirty="0" smtClean="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3724894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Painful Motion</a:t>
            </a:r>
            <a:endParaRPr lang="en-US" dirty="0"/>
          </a:p>
        </p:txBody>
      </p:sp>
      <p:sp>
        <p:nvSpPr>
          <p:cNvPr id="3" name="Content Placeholder 2"/>
          <p:cNvSpPr>
            <a:spLocks noGrp="1"/>
          </p:cNvSpPr>
          <p:nvPr>
            <p:ph idx="1"/>
          </p:nvPr>
        </p:nvSpPr>
        <p:spPr>
          <a:xfrm>
            <a:off x="656824" y="1789114"/>
            <a:ext cx="11281891" cy="4573049"/>
          </a:xfrm>
        </p:spPr>
        <p:txBody>
          <a:bodyPr>
            <a:normAutofit fontScale="77500" lnSpcReduction="20000"/>
          </a:bodyPr>
          <a:lstStyle/>
          <a:p>
            <a:pPr marL="0" indent="0">
              <a:buNone/>
            </a:pPr>
            <a:r>
              <a:rPr lang="en-US" sz="3100" b="1" dirty="0" smtClean="0"/>
              <a:t>38 CFR 4.59  Painful Motion</a:t>
            </a:r>
          </a:p>
          <a:p>
            <a:pPr marL="0" indent="0">
              <a:buNone/>
            </a:pPr>
            <a:r>
              <a:rPr lang="en-US" sz="3100" dirty="0" smtClean="0">
                <a:solidFill>
                  <a:schemeClr val="bg1">
                    <a:lumMod val="65000"/>
                  </a:schemeClr>
                </a:solidFill>
              </a:rPr>
              <a:t>With </a:t>
            </a:r>
            <a:r>
              <a:rPr lang="en-US" sz="3100" dirty="0">
                <a:solidFill>
                  <a:schemeClr val="bg1">
                    <a:lumMod val="65000"/>
                  </a:schemeClr>
                </a:solidFill>
              </a:rPr>
              <a:t>any form of arthritis, painful motion is an important factor of disability, the facial expression, wincing, etc., on pressure or manipulation, should be carefully noted and definitely related to affected joints. Muscle spasm will greatly assist the identification. Sciatic neuritis is not uncommonly caused by arthritis of the spine. The intent of the schedule is to recognize painful motion with joint or periarticular pathology as productive of disability</a:t>
            </a:r>
            <a:r>
              <a:rPr lang="en-US" sz="3100" dirty="0"/>
              <a:t>. </a:t>
            </a:r>
            <a:r>
              <a:rPr lang="en-US" sz="3100" b="1" dirty="0"/>
              <a:t>It is the intention to recognize actually painful, unstable, or </a:t>
            </a:r>
            <a:r>
              <a:rPr lang="en-US" sz="3100" b="1" dirty="0" err="1"/>
              <a:t>malaligned</a:t>
            </a:r>
            <a:r>
              <a:rPr lang="en-US" sz="3100" b="1" dirty="0"/>
              <a:t> joints, due to healed injury, as entitled to </a:t>
            </a:r>
            <a:r>
              <a:rPr lang="en-US" sz="3100" b="1" i="1" dirty="0"/>
              <a:t>at least the minimum compensable rating </a:t>
            </a:r>
            <a:r>
              <a:rPr lang="en-US" sz="3100" b="1" dirty="0"/>
              <a:t>for the joint. </a:t>
            </a:r>
            <a:r>
              <a:rPr lang="en-US" sz="3100" dirty="0">
                <a:solidFill>
                  <a:schemeClr val="bg1">
                    <a:lumMod val="65000"/>
                  </a:schemeClr>
                </a:solidFill>
              </a:rPr>
              <a:t>Crepitation either in the soft tissues such as the tendons or ligaments, or crepitation within the joint structures should be noted carefully as points of contact which are diseased. Flexion elicits such manifestations. The joints involved should be tested for pain on both active and passive motion, in weight-bearing and </a:t>
            </a:r>
            <a:r>
              <a:rPr lang="en-US" sz="3100" dirty="0" err="1">
                <a:solidFill>
                  <a:schemeClr val="bg1">
                    <a:lumMod val="65000"/>
                  </a:schemeClr>
                </a:solidFill>
              </a:rPr>
              <a:t>nonweight</a:t>
            </a:r>
            <a:r>
              <a:rPr lang="en-US" sz="3100" dirty="0">
                <a:solidFill>
                  <a:schemeClr val="bg1">
                    <a:lumMod val="65000"/>
                  </a:schemeClr>
                </a:solidFill>
              </a:rPr>
              <a:t>-bearing and, if possible, with the range of the opposite undamaged </a:t>
            </a:r>
            <a:r>
              <a:rPr lang="en-US" sz="3100" dirty="0" smtClean="0">
                <a:solidFill>
                  <a:schemeClr val="bg1">
                    <a:lumMod val="65000"/>
                  </a:schemeClr>
                </a:solidFill>
              </a:rPr>
              <a:t>joint.</a:t>
            </a:r>
            <a:endParaRPr lang="en-US" sz="3100" dirty="0">
              <a:solidFill>
                <a:schemeClr val="bg1">
                  <a:lumMod val="65000"/>
                </a:schemeClr>
              </a:solidFill>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243763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DBQ notes normal shoulder ROM with pain on flexion and </a:t>
            </a:r>
            <a:r>
              <a:rPr lang="en-US" sz="3200" dirty="0" smtClean="0"/>
              <a:t>abduction. The </a:t>
            </a:r>
            <a:r>
              <a:rPr lang="en-US" sz="3200" dirty="0" smtClean="0"/>
              <a:t>diagnosis is shoulder strain.</a:t>
            </a:r>
          </a:p>
          <a:p>
            <a:pPr marL="0" indent="0" algn="ctr">
              <a:buNone/>
            </a:pPr>
            <a:endParaRPr lang="en-US" sz="3200" dirty="0" smtClean="0"/>
          </a:p>
          <a:p>
            <a:pPr marL="0" indent="0" algn="ctr">
              <a:buNone/>
            </a:pPr>
            <a:r>
              <a:rPr lang="en-US" sz="3200" b="1" dirty="0"/>
              <a:t>Question</a:t>
            </a:r>
            <a:r>
              <a:rPr lang="en-US" sz="3200" b="1" dirty="0" smtClean="0"/>
              <a:t>: What is the correct diagnostic code and evaluation?</a:t>
            </a:r>
            <a:endParaRPr lang="en-US" sz="3200" b="1" dirty="0"/>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495131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 (continued)</a:t>
            </a:r>
            <a:endParaRPr lang="en-US" dirty="0"/>
          </a:p>
        </p:txBody>
      </p:sp>
      <p:sp>
        <p:nvSpPr>
          <p:cNvPr id="3" name="Content Placeholder 2"/>
          <p:cNvSpPr>
            <a:spLocks noGrp="1"/>
          </p:cNvSpPr>
          <p:nvPr>
            <p:ph idx="1"/>
          </p:nvPr>
        </p:nvSpPr>
        <p:spPr/>
        <p:txBody>
          <a:bodyPr/>
          <a:lstStyle/>
          <a:p>
            <a:pPr marL="0" indent="0">
              <a:buNone/>
            </a:pPr>
            <a:r>
              <a:rPr lang="en-US" b="1" dirty="0" smtClean="0"/>
              <a:t>Answer: </a:t>
            </a:r>
            <a:r>
              <a:rPr lang="en-US" dirty="0" smtClean="0"/>
              <a:t>DC 5201  20%</a:t>
            </a:r>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566" y="2575774"/>
            <a:ext cx="9627963" cy="2859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814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a:t>Improvement in the quality and efficiency of service provided to Veterans and claimants. </a:t>
            </a:r>
          </a:p>
          <a:p>
            <a:r>
              <a:rPr lang="en-US" dirty="0"/>
              <a:t>Reduction of quality review errors related to </a:t>
            </a:r>
            <a:r>
              <a:rPr lang="en-US" dirty="0" smtClean="0"/>
              <a:t>evaluation of service connected disabilities.</a:t>
            </a:r>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spTree>
    <p:extLst>
      <p:ext uri="{BB962C8B-B14F-4D97-AF65-F5344CB8AC3E}">
        <p14:creationId xmlns:p14="http://schemas.microsoft.com/office/powerpoint/2010/main" val="2668895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a:t>
            </a:r>
            <a:endParaRPr lang="en-US" dirty="0"/>
          </a:p>
        </p:txBody>
      </p:sp>
      <p:sp>
        <p:nvSpPr>
          <p:cNvPr id="3" name="Content Placeholder 2"/>
          <p:cNvSpPr>
            <a:spLocks noGrp="1"/>
          </p:cNvSpPr>
          <p:nvPr>
            <p:ph idx="1"/>
          </p:nvPr>
        </p:nvSpPr>
        <p:spPr/>
        <p:txBody>
          <a:bodyPr/>
          <a:lstStyle/>
          <a:p>
            <a:pPr marL="0" lvl="0" indent="0">
              <a:buNone/>
            </a:pPr>
            <a:r>
              <a:rPr lang="en-US" dirty="0"/>
              <a:t>Veteran claimed an increase in his service connected lumbar strain.  DBQ noted the range of motion was abnormal, or outside of normal </a:t>
            </a:r>
            <a:r>
              <a:rPr lang="en-US" dirty="0" smtClean="0"/>
              <a:t>range. The </a:t>
            </a:r>
            <a:r>
              <a:rPr lang="en-US" dirty="0"/>
              <a:t>examiner stated this ROM was normal for the Veteran due to body habitus.  The DBQ also noted there was no pain noted on exam; however, localized tenderness was noted on palpation of the joints and soft tissue of the lumber spine.  </a:t>
            </a:r>
          </a:p>
          <a:p>
            <a:pPr marL="0" lvl="0" indent="0">
              <a:buNone/>
            </a:pPr>
            <a:endParaRPr lang="en-US" b="1" dirty="0" smtClean="0"/>
          </a:p>
          <a:p>
            <a:pPr marL="0" lvl="0" indent="0">
              <a:buNone/>
            </a:pPr>
            <a:r>
              <a:rPr lang="en-US" b="1" dirty="0" smtClean="0"/>
              <a:t>Question: What </a:t>
            </a:r>
            <a:r>
              <a:rPr lang="en-US" b="1" dirty="0"/>
              <a:t>is the correct </a:t>
            </a:r>
            <a:r>
              <a:rPr lang="en-US" b="1" dirty="0" smtClean="0"/>
              <a:t>diagnostic code evaluation</a:t>
            </a:r>
            <a:r>
              <a:rPr lang="en-US" b="1" dirty="0"/>
              <a: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33687674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 (continued)</a:t>
            </a:r>
            <a:endParaRPr lang="en-US" dirty="0"/>
          </a:p>
        </p:txBody>
      </p:sp>
      <p:sp>
        <p:nvSpPr>
          <p:cNvPr id="3" name="Content Placeholder 2"/>
          <p:cNvSpPr>
            <a:spLocks noGrp="1"/>
          </p:cNvSpPr>
          <p:nvPr>
            <p:ph idx="1"/>
          </p:nvPr>
        </p:nvSpPr>
        <p:spPr/>
        <p:txBody>
          <a:bodyPr/>
          <a:lstStyle/>
          <a:p>
            <a:pPr marL="0" indent="0" algn="ctr">
              <a:buNone/>
            </a:pPr>
            <a:r>
              <a:rPr lang="en-US" b="1" dirty="0" smtClean="0"/>
              <a:t>	</a:t>
            </a:r>
          </a:p>
          <a:p>
            <a:pPr marL="0" indent="0" algn="ctr">
              <a:buNone/>
            </a:pPr>
            <a:r>
              <a:rPr lang="en-US" b="1" dirty="0" smtClean="0"/>
              <a:t>Answer: </a:t>
            </a:r>
            <a:r>
              <a:rPr lang="en-US" dirty="0" smtClean="0"/>
              <a:t>DC </a:t>
            </a:r>
            <a:r>
              <a:rPr lang="en-US" dirty="0"/>
              <a:t>5237, </a:t>
            </a:r>
            <a:r>
              <a:rPr lang="en-US" dirty="0" smtClean="0"/>
              <a:t>10%</a:t>
            </a:r>
          </a:p>
          <a:p>
            <a:pPr marL="0" indent="0" algn="ctr">
              <a:buNone/>
            </a:pPr>
            <a:endParaRPr lang="en-US" dirty="0"/>
          </a:p>
          <a:p>
            <a:pPr marL="0" indent="0" algn="ctr">
              <a:buNone/>
            </a:pPr>
            <a:endParaRPr lang="en-US" dirty="0" smtClean="0"/>
          </a:p>
          <a:p>
            <a:pPr marL="0" indent="0">
              <a:buNone/>
            </a:pPr>
            <a:r>
              <a:rPr lang="en-US" dirty="0"/>
              <a:t>A 10% evaluation is warranted </a:t>
            </a:r>
            <a:r>
              <a:rPr lang="en-US" dirty="0" smtClean="0"/>
              <a:t>due for lumbar strain due </a:t>
            </a:r>
            <a:r>
              <a:rPr lang="en-US" dirty="0"/>
              <a:t>to localized tenderness not resulting in abnormal gait or abnormal spinal contour</a:t>
            </a:r>
          </a:p>
          <a:p>
            <a:endParaRPr lang="en-US" dirty="0" smtClean="0"/>
          </a:p>
          <a:p>
            <a:endParaRPr lang="en-US" dirty="0" smtClean="0"/>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a:p>
        </p:txBody>
      </p:sp>
    </p:spTree>
    <p:extLst>
      <p:ext uri="{BB962C8B-B14F-4D97-AF65-F5344CB8AC3E}">
        <p14:creationId xmlns:p14="http://schemas.microsoft.com/office/powerpoint/2010/main" val="26197481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lnSpc>
                <a:spcPct val="150000"/>
              </a:lnSpc>
            </a:pPr>
            <a:r>
              <a:rPr lang="en-US" dirty="0" smtClean="0"/>
              <a:t>Identified relationships within evaluation </a:t>
            </a:r>
            <a:r>
              <a:rPr lang="en-US" dirty="0"/>
              <a:t>c</a:t>
            </a:r>
            <a:r>
              <a:rPr lang="en-US" dirty="0" smtClean="0"/>
              <a:t>riteria</a:t>
            </a:r>
          </a:p>
          <a:p>
            <a:pPr>
              <a:lnSpc>
                <a:spcPct val="150000"/>
              </a:lnSpc>
            </a:pPr>
            <a:r>
              <a:rPr lang="en-US" dirty="0" smtClean="0"/>
              <a:t>Discussed separating individual findings </a:t>
            </a:r>
            <a:r>
              <a:rPr lang="en-US" dirty="0"/>
              <a:t>and </a:t>
            </a:r>
            <a:r>
              <a:rPr lang="en-US" dirty="0" smtClean="0"/>
              <a:t>pyramiding</a:t>
            </a:r>
          </a:p>
          <a:p>
            <a:pPr>
              <a:lnSpc>
                <a:spcPct val="150000"/>
              </a:lnSpc>
            </a:pPr>
            <a:r>
              <a:rPr lang="en-US" dirty="0" smtClean="0"/>
              <a:t>Discussed applying reasonable doubt</a:t>
            </a:r>
            <a:endParaRPr lang="en-US" dirty="0"/>
          </a:p>
          <a:p>
            <a:pPr>
              <a:lnSpc>
                <a:spcPct val="150000"/>
              </a:lnSpc>
            </a:pPr>
            <a:r>
              <a:rPr lang="en-US" dirty="0" smtClean="0"/>
              <a:t>Discussed choosing between two levels </a:t>
            </a:r>
            <a:r>
              <a:rPr lang="en-US" dirty="0"/>
              <a:t>of </a:t>
            </a:r>
            <a:r>
              <a:rPr lang="en-US" dirty="0" smtClean="0"/>
              <a:t>evaluation</a:t>
            </a:r>
            <a:r>
              <a:rPr lang="en-US" b="1" dirty="0"/>
              <a:t> </a:t>
            </a:r>
            <a:endParaRPr lang="en-US" b="1" dirty="0" smtClean="0"/>
          </a:p>
          <a:p>
            <a:pPr>
              <a:lnSpc>
                <a:spcPct val="150000"/>
              </a:lnSpc>
            </a:pPr>
            <a:r>
              <a:rPr lang="en-US" dirty="0" smtClean="0"/>
              <a:t>Discussed painful </a:t>
            </a:r>
            <a:r>
              <a:rPr lang="en-US" dirty="0"/>
              <a:t>m</a:t>
            </a:r>
            <a:r>
              <a:rPr lang="en-US" dirty="0" smtClean="0"/>
              <a:t>otion</a:t>
            </a:r>
          </a:p>
          <a:p>
            <a:endParaRPr lang="en-US" u="sng"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a:p>
        </p:txBody>
      </p:sp>
    </p:spTree>
    <p:extLst>
      <p:ext uri="{BB962C8B-B14F-4D97-AF65-F5344CB8AC3E}">
        <p14:creationId xmlns:p14="http://schemas.microsoft.com/office/powerpoint/2010/main" val="2215616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a:xfrm>
            <a:off x="901521" y="3019067"/>
            <a:ext cx="10363200" cy="1470025"/>
          </a:xfrm>
        </p:spPr>
        <p:txBody>
          <a:bodyPr/>
          <a:lstStyle/>
          <a:p>
            <a:r>
              <a:rPr lang="en-US" sz="4000" dirty="0" smtClean="0"/>
              <a:t>QUESTIONS?</a:t>
            </a:r>
            <a:endParaRPr lang="en-US" sz="4000" dirty="0"/>
          </a:p>
        </p:txBody>
      </p:sp>
      <p:sp>
        <p:nvSpPr>
          <p:cNvPr id="2" name="Slide Number Placeholder 1"/>
          <p:cNvSpPr>
            <a:spLocks noGrp="1"/>
          </p:cNvSpPr>
          <p:nvPr>
            <p:ph type="sldNum" sz="quarter" idx="12"/>
          </p:nvPr>
        </p:nvSpPr>
        <p:spPr/>
        <p:txBody>
          <a:bodyPr/>
          <a:lstStyle/>
          <a:p>
            <a:fld id="{7C414AED-89CE-4A48-8B2B-1B3A5C68EA2A}" type="slidenum">
              <a:rPr lang="en-US" smtClean="0"/>
              <a:t>23</a:t>
            </a:fld>
            <a:endParaRPr lang="en-US"/>
          </a:p>
        </p:txBody>
      </p:sp>
    </p:spTree>
    <p:custDataLst>
      <p:tags r:id="rId1"/>
    </p:custDataLst>
    <p:extLst>
      <p:ext uri="{BB962C8B-B14F-4D97-AF65-F5344CB8AC3E}">
        <p14:creationId xmlns:p14="http://schemas.microsoft.com/office/powerpoint/2010/main" val="2429615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Demonstrate the ability to assign the proper evaluation for service connected disabilities given scenarios.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r>
              <a:rPr lang="en-US" u="sng" dirty="0" smtClean="0"/>
              <a:t>38 CFR 3.102</a:t>
            </a:r>
            <a:r>
              <a:rPr lang="en-US" dirty="0" smtClean="0"/>
              <a:t>, Reasonable Doubt</a:t>
            </a:r>
          </a:p>
          <a:p>
            <a:r>
              <a:rPr lang="en-US" u="sng" dirty="0"/>
              <a:t>38 CFR 4.7</a:t>
            </a:r>
            <a:r>
              <a:rPr lang="en-US" dirty="0"/>
              <a:t>, Higher of Two </a:t>
            </a:r>
            <a:r>
              <a:rPr lang="en-US" dirty="0" smtClean="0"/>
              <a:t>Evaluations</a:t>
            </a:r>
          </a:p>
          <a:p>
            <a:r>
              <a:rPr lang="en-US" u="sng" dirty="0" smtClean="0"/>
              <a:t>38 CFR 4.9,</a:t>
            </a:r>
            <a:r>
              <a:rPr lang="en-US" dirty="0" smtClean="0"/>
              <a:t> Painful Motion</a:t>
            </a:r>
            <a:endParaRPr lang="en-US" u="sng" dirty="0" smtClean="0"/>
          </a:p>
          <a:p>
            <a:r>
              <a:rPr lang="en-US" u="sng" dirty="0" smtClean="0"/>
              <a:t>38 </a:t>
            </a:r>
            <a:r>
              <a:rPr lang="en-US" u="sng" dirty="0"/>
              <a:t>CFR 4.21</a:t>
            </a:r>
            <a:r>
              <a:rPr lang="en-US" dirty="0"/>
              <a:t>, Application of Rating Schedule</a:t>
            </a:r>
          </a:p>
          <a:p>
            <a:r>
              <a:rPr lang="en-US" u="sng" dirty="0" smtClean="0"/>
              <a:t>M21-1 </a:t>
            </a:r>
            <a:r>
              <a:rPr lang="en-US" u="sng" dirty="0"/>
              <a:t>Part III, Subpart iv, 5.A</a:t>
            </a:r>
            <a:r>
              <a:rPr lang="en-US" dirty="0"/>
              <a:t>, Principles of Reviewing Evidence and Decision Making</a:t>
            </a:r>
          </a:p>
          <a:p>
            <a:r>
              <a:rPr lang="en-US" u="sng" dirty="0"/>
              <a:t>M21-1 Part III, Subpart iv, 5.B</a:t>
            </a:r>
            <a:r>
              <a:rPr lang="en-US" dirty="0"/>
              <a:t>, Principles of Disability </a:t>
            </a:r>
            <a:r>
              <a:rPr lang="en-US" dirty="0" smtClean="0"/>
              <a:t>Evaluation</a:t>
            </a:r>
          </a:p>
          <a:p>
            <a:r>
              <a:rPr lang="en-US" dirty="0" smtClean="0"/>
              <a:t>Tatum v. Shinseki</a:t>
            </a:r>
          </a:p>
          <a:p>
            <a:r>
              <a:rPr lang="en-US" dirty="0" smtClean="0"/>
              <a:t>Camacho v. Nicholson</a:t>
            </a:r>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862826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Within Evaluation Criteria</a:t>
            </a:r>
            <a:endParaRPr lang="en-US" dirty="0"/>
          </a:p>
        </p:txBody>
      </p:sp>
      <p:sp>
        <p:nvSpPr>
          <p:cNvPr id="3" name="Content Placeholder 2"/>
          <p:cNvSpPr>
            <a:spLocks noGrp="1"/>
          </p:cNvSpPr>
          <p:nvPr>
            <p:ph idx="1"/>
          </p:nvPr>
        </p:nvSpPr>
        <p:spPr/>
        <p:txBody>
          <a:bodyPr/>
          <a:lstStyle/>
          <a:p>
            <a:pPr marL="0" indent="0">
              <a:buNone/>
            </a:pPr>
            <a:r>
              <a:rPr lang="en-US" dirty="0"/>
              <a:t>In determining which fact findings are required to make a legal conclusion, </a:t>
            </a:r>
            <a:r>
              <a:rPr lang="en-US" i="1" dirty="0"/>
              <a:t>generally</a:t>
            </a:r>
            <a:r>
              <a:rPr lang="en-US" dirty="0"/>
              <a:t> if regulatory criteria </a:t>
            </a:r>
            <a:r>
              <a:rPr lang="en-US" dirty="0" smtClean="0"/>
              <a:t>are:</a:t>
            </a:r>
            <a:endParaRPr lang="en-US" dirty="0"/>
          </a:p>
          <a:p>
            <a:r>
              <a:rPr lang="en-US" b="1" i="1" dirty="0"/>
              <a:t>conjunctive</a:t>
            </a:r>
            <a:r>
              <a:rPr lang="en-US" dirty="0"/>
              <a:t> (separated by “and”), all of the conjoined criteria must be met for the legal standard of entitlement to be met, or </a:t>
            </a:r>
          </a:p>
          <a:p>
            <a:r>
              <a:rPr lang="en-US" b="1" i="1" dirty="0"/>
              <a:t>disjunctive</a:t>
            </a:r>
            <a:r>
              <a:rPr lang="en-US" dirty="0"/>
              <a:t> (separated by “or”), any one of the alternative criteria will support entitlement to the benefit. </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a:p>
        </p:txBody>
      </p:sp>
    </p:spTree>
    <p:extLst>
      <p:ext uri="{BB962C8B-B14F-4D97-AF65-F5344CB8AC3E}">
        <p14:creationId xmlns:p14="http://schemas.microsoft.com/office/powerpoint/2010/main" val="145185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Conjunctive Evaluation Criteria</a:t>
            </a:r>
            <a:endParaRPr lang="en-US" dirty="0"/>
          </a:p>
        </p:txBody>
      </p:sp>
      <p:sp>
        <p:nvSpPr>
          <p:cNvPr id="3" name="Content Placeholder 2"/>
          <p:cNvSpPr>
            <a:spLocks noGrp="1"/>
          </p:cNvSpPr>
          <p:nvPr>
            <p:ph idx="1"/>
          </p:nvPr>
        </p:nvSpPr>
        <p:spPr/>
        <p:txBody>
          <a:bodyPr/>
          <a:lstStyle/>
          <a:p>
            <a:pPr marL="0" indent="0">
              <a:buNone/>
            </a:pPr>
            <a:r>
              <a:rPr lang="en-US" b="1" dirty="0" smtClean="0"/>
              <a:t>7806  Dermatitis or eczema</a:t>
            </a:r>
          </a:p>
          <a:p>
            <a:endParaRPr lang="en-US" dirty="0"/>
          </a:p>
          <a:p>
            <a:r>
              <a:rPr lang="en-US" dirty="0"/>
              <a:t>Less than 5 percent of the entire body or less than 5 percent of exposed areas affected, </a:t>
            </a:r>
            <a:r>
              <a:rPr lang="en-US" b="1" i="1" u="sng" dirty="0"/>
              <a:t>and</a:t>
            </a:r>
            <a:r>
              <a:rPr lang="en-US" dirty="0"/>
              <a:t>; no more than topical therapy required during the past 12-month </a:t>
            </a:r>
            <a:r>
              <a:rPr lang="en-US" dirty="0" smtClean="0"/>
              <a:t>period</a:t>
            </a:r>
          </a:p>
          <a:p>
            <a:endParaRPr lang="en-US" dirty="0"/>
          </a:p>
          <a:p>
            <a:r>
              <a:rPr lang="en-US" dirty="0" smtClean="0"/>
              <a:t>This supports a 0% evaluation</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1038298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Disjunctive Evaluation Criteria</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7806  Dermatitis or </a:t>
            </a:r>
            <a:r>
              <a:rPr lang="en-US" b="1" dirty="0" smtClean="0"/>
              <a:t>eczema</a:t>
            </a:r>
          </a:p>
          <a:p>
            <a:pPr marL="0" indent="0">
              <a:buNone/>
            </a:pPr>
            <a:endParaRPr lang="en-US" dirty="0"/>
          </a:p>
          <a:p>
            <a:r>
              <a:rPr lang="en-US" dirty="0" smtClean="0"/>
              <a:t>At </a:t>
            </a:r>
            <a:r>
              <a:rPr lang="en-US" dirty="0"/>
              <a:t>least 5 percent, but less than 20 percent, of the entire body, </a:t>
            </a:r>
            <a:r>
              <a:rPr lang="en-US" b="1" i="1" u="sng" dirty="0" smtClean="0"/>
              <a:t>or</a:t>
            </a:r>
            <a:r>
              <a:rPr lang="en-US" dirty="0" smtClean="0"/>
              <a:t> at </a:t>
            </a:r>
            <a:r>
              <a:rPr lang="en-US" dirty="0"/>
              <a:t>least 5 percent, but less than 20 percent, of exposed areas affected, </a:t>
            </a:r>
            <a:r>
              <a:rPr lang="en-US" b="1" i="1" u="sng" dirty="0"/>
              <a:t>or</a:t>
            </a:r>
            <a:r>
              <a:rPr lang="en-US" dirty="0"/>
              <a:t>; intermittent systemic therapy such as corticosteroids or other immunosuppressive drugs required for a total duration of less than six weeks during the past 12-month </a:t>
            </a:r>
            <a:r>
              <a:rPr lang="en-US" dirty="0" smtClean="0"/>
              <a:t>period</a:t>
            </a:r>
          </a:p>
          <a:p>
            <a:endParaRPr lang="en-US" dirty="0"/>
          </a:p>
          <a:p>
            <a:r>
              <a:rPr lang="en-US" dirty="0"/>
              <a:t>This supports a </a:t>
            </a:r>
            <a:r>
              <a:rPr lang="en-US" dirty="0" smtClean="0"/>
              <a:t>10</a:t>
            </a:r>
            <a:r>
              <a:rPr lang="en-US" dirty="0"/>
              <a:t>% evaluation</a:t>
            </a:r>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3474798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Within Evaluation Criteria (continued)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The manner in which evaluation criteria relate to the lower and higher evaluation criteria within the same DC is also relevant when assigning evaluations. </a:t>
            </a:r>
          </a:p>
          <a:p>
            <a:r>
              <a:rPr lang="en-US" b="1" i="1" dirty="0"/>
              <a:t>Cumulative</a:t>
            </a:r>
            <a:r>
              <a:rPr lang="en-US" dirty="0"/>
              <a:t> rating criteria is characterized by the lower evaluations building upon each other.</a:t>
            </a:r>
          </a:p>
          <a:p>
            <a:r>
              <a:rPr lang="en-US" b="1" i="1" dirty="0"/>
              <a:t>Successive</a:t>
            </a:r>
            <a:r>
              <a:rPr lang="en-US" dirty="0"/>
              <a:t> rating criteria is a type of cumulative criteria characterized by higher evaluations for increased duration of symptoms.</a:t>
            </a:r>
          </a:p>
          <a:p>
            <a:r>
              <a:rPr lang="en-US" b="1" i="1" dirty="0"/>
              <a:t>Variable</a:t>
            </a:r>
            <a:r>
              <a:rPr lang="en-US" dirty="0"/>
              <a:t> rating criteria is characterized by a lack of relationship between one set of evaluation criteria to the higher or lower evaluation criteria for the same DC. </a:t>
            </a:r>
            <a:r>
              <a:rPr lang="en-US" dirty="0" smtClean="0"/>
              <a:t>In </a:t>
            </a:r>
            <a:r>
              <a:rPr lang="en-US" dirty="0"/>
              <a:t>variable rating criteria, symptoms could potentially meet the criteria required for a higher evaluation without satisfying the criteria for a lesser evaluation. </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80760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Separating Individual Findings and Pyramiding</a:t>
            </a:r>
          </a:p>
        </p:txBody>
      </p:sp>
      <p:sp>
        <p:nvSpPr>
          <p:cNvPr id="3" name="Content Placeholder 2"/>
          <p:cNvSpPr>
            <a:spLocks noGrp="1"/>
          </p:cNvSpPr>
          <p:nvPr>
            <p:ph idx="1"/>
          </p:nvPr>
        </p:nvSpPr>
        <p:spPr/>
        <p:txBody>
          <a:bodyPr/>
          <a:lstStyle/>
          <a:p>
            <a:r>
              <a:rPr lang="en-US" dirty="0"/>
              <a:t>Do </a:t>
            </a:r>
            <a:r>
              <a:rPr lang="en-US" i="1" dirty="0"/>
              <a:t>not</a:t>
            </a:r>
            <a:r>
              <a:rPr lang="en-US" dirty="0"/>
              <a:t> separate individual findings when these findings, in their entirety, constitute one disability. </a:t>
            </a:r>
            <a:r>
              <a:rPr lang="en-US" dirty="0" smtClean="0"/>
              <a:t>This </a:t>
            </a:r>
            <a:r>
              <a:rPr lang="en-US" dirty="0" smtClean="0"/>
              <a:t>is fundamental </a:t>
            </a:r>
            <a:r>
              <a:rPr lang="en-US" dirty="0"/>
              <a:t>to the proper evaluation of a disability, </a:t>
            </a:r>
            <a:r>
              <a:rPr lang="en-US" dirty="0" smtClean="0"/>
              <a:t>and consistent </a:t>
            </a:r>
            <a:r>
              <a:rPr lang="en-US" dirty="0"/>
              <a:t>with the prohibition against </a:t>
            </a:r>
            <a:r>
              <a:rPr lang="en-US" dirty="0" smtClean="0"/>
              <a:t>pyramiding.</a:t>
            </a:r>
          </a:p>
          <a:p>
            <a:endParaRPr lang="en-US" dirty="0">
              <a:effectLst/>
            </a:endParaRPr>
          </a:p>
          <a:p>
            <a:r>
              <a:rPr lang="en-US" b="1" i="1" dirty="0"/>
              <a:t>Note</a:t>
            </a:r>
            <a:r>
              <a:rPr lang="en-US" dirty="0"/>
              <a:t>:  </a:t>
            </a:r>
            <a:r>
              <a:rPr lang="en-US" b="1" i="1" dirty="0"/>
              <a:t>Pyramiding</a:t>
            </a:r>
            <a:r>
              <a:rPr lang="en-US" dirty="0"/>
              <a:t> is rating the same physical manifestations of a disability under two separate DCs. </a:t>
            </a:r>
            <a:r>
              <a:rPr lang="en-US" dirty="0" smtClean="0"/>
              <a:t>Separate </a:t>
            </a:r>
            <a:r>
              <a:rPr lang="en-US" dirty="0"/>
              <a:t>evaluations are warranted where none of the symptomatology for any one condition duplicates or overlaps </a:t>
            </a:r>
            <a:r>
              <a:rPr lang="en-US" dirty="0" smtClean="0"/>
              <a:t>another.</a:t>
            </a:r>
            <a:endParaRPr lang="en-US" dirty="0">
              <a:effectLst/>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33453474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A35E050F-F6DD-446A-BC54-722BE857956D}">
  <ds:schemaRefs>
    <ds:schemaRef ds:uri="http://schemas.microsoft.com/office/2006/metadata/properties"/>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5187</TotalTime>
  <Words>1042</Words>
  <Application>Microsoft Office PowerPoint</Application>
  <PresentationFormat>Widescreen</PresentationFormat>
  <Paragraphs>129</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Calibri</vt:lpstr>
      <vt:lpstr>Century Schoolbook</vt:lpstr>
      <vt:lpstr>Tahoma</vt:lpstr>
      <vt:lpstr>Times New Roman</vt:lpstr>
      <vt:lpstr>Verdana</vt:lpstr>
      <vt:lpstr>Wingdings</vt:lpstr>
      <vt:lpstr>Ppt0000000</vt:lpstr>
      <vt:lpstr>PowerPoint Presentation</vt:lpstr>
      <vt:lpstr>Purpose</vt:lpstr>
      <vt:lpstr>Objectives</vt:lpstr>
      <vt:lpstr>References</vt:lpstr>
      <vt:lpstr>Relationships Within Evaluation Criteria</vt:lpstr>
      <vt:lpstr>Conjunctive Evaluation Criteria</vt:lpstr>
      <vt:lpstr>Disjunctive Evaluation Criteria</vt:lpstr>
      <vt:lpstr>Relationships Within Evaluation Criteria (continued)</vt:lpstr>
      <vt:lpstr>Separating Individual Findings and Pyramiding</vt:lpstr>
      <vt:lpstr>Pyramiding of Metatarsalgia and Either Plantar Fasciitis or Pes Planus</vt:lpstr>
      <vt:lpstr>Evaluating Joint Manifestations and Muscle Damage Acting on the Same Joint</vt:lpstr>
      <vt:lpstr>Scenario #1</vt:lpstr>
      <vt:lpstr>Scenario #1 (continued)</vt:lpstr>
      <vt:lpstr>Choosing Between Two Levels of Evaluation  </vt:lpstr>
      <vt:lpstr>Scenario #2</vt:lpstr>
      <vt:lpstr>Scenario #2 (continued)</vt:lpstr>
      <vt:lpstr>Painful Motion</vt:lpstr>
      <vt:lpstr>Scenario #3</vt:lpstr>
      <vt:lpstr>Scenario #3 (continued)</vt:lpstr>
      <vt:lpstr>Scenario #4</vt:lpstr>
      <vt:lpstr>Scenario #4 (continued)</vt:lpstr>
      <vt:lpstr>Summary</vt:lpstr>
      <vt:lpstr>QUESTIONS?</vt:lpstr>
    </vt:vector>
  </TitlesOfParts>
  <Company>Veterans Benefits Administration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C2 Errors: Over/Under Evaluations PowerPoint Presentation</dc:title>
  <dc:subject>RVSR</dc:subject>
  <dc:creator>Department of Veterans Affairs, Veterans Benefits Administration, Compensation Service, STAFF</dc:creator>
  <cp:keywords>C2,quality errors,over/under evaluations</cp:keywords>
  <dc:description>Instructor-led webinar training designed to reduce C2 quality errors.</dc:description>
  <cp:lastModifiedBy>Poole, Kathleen</cp:lastModifiedBy>
  <cp:revision>393</cp:revision>
  <dcterms:created xsi:type="dcterms:W3CDTF">2014-04-30T02:32:11Z</dcterms:created>
  <dcterms:modified xsi:type="dcterms:W3CDTF">2017-11-27T15:00:42Z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