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8"/>
  </p:notesMasterIdLst>
  <p:handoutMasterIdLst>
    <p:handoutMasterId r:id="rId29"/>
  </p:handoutMasterIdLst>
  <p:sldIdLst>
    <p:sldId id="257" r:id="rId5"/>
    <p:sldId id="261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  <p:sldId id="271" r:id="rId20"/>
    <p:sldId id="278" r:id="rId21"/>
    <p:sldId id="279" r:id="rId22"/>
    <p:sldId id="272" r:id="rId23"/>
    <p:sldId id="274" r:id="rId24"/>
    <p:sldId id="275" r:id="rId25"/>
    <p:sldId id="276" r:id="rId26"/>
    <p:sldId id="277" r:id="rId27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079" autoAdjust="0"/>
  </p:normalViewPr>
  <p:slideViewPr>
    <p:cSldViewPr snapToGrid="0">
      <p:cViewPr varScale="1">
        <p:scale>
          <a:sx n="107" d="100"/>
          <a:sy n="107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8721C-32A8-43F6-BE8F-91EB4C1F1681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5C958A4-1DD8-43F8-8327-982D7D07E238}">
      <dgm:prSet phldrT="[Text]"/>
      <dgm:spPr/>
      <dgm:t>
        <a:bodyPr/>
        <a:lstStyle/>
        <a:p>
          <a:r>
            <a:rPr lang="en-US" dirty="0" smtClean="0"/>
            <a:t>If the additional correspondence is received….</a:t>
          </a:r>
          <a:endParaRPr lang="en-US" dirty="0"/>
        </a:p>
      </dgm:t>
    </dgm:pt>
    <dgm:pt modelId="{EB283449-7AC9-4F05-86C5-112B970A56B1}" type="parTrans" cxnId="{66292DDE-3AB9-479C-B3FA-6BA87FB3266B}">
      <dgm:prSet/>
      <dgm:spPr/>
      <dgm:t>
        <a:bodyPr/>
        <a:lstStyle/>
        <a:p>
          <a:endParaRPr lang="en-US"/>
        </a:p>
      </dgm:t>
    </dgm:pt>
    <dgm:pt modelId="{638FA648-DC04-4AC3-9620-3BA534C8E5BC}" type="sibTrans" cxnId="{66292DDE-3AB9-479C-B3FA-6BA87FB3266B}">
      <dgm:prSet/>
      <dgm:spPr/>
      <dgm:t>
        <a:bodyPr/>
        <a:lstStyle/>
        <a:p>
          <a:endParaRPr lang="en-US"/>
        </a:p>
      </dgm:t>
    </dgm:pt>
    <dgm:pt modelId="{F06F3461-6CBB-468B-8206-3791283C7487}">
      <dgm:prSet phldrT="[Text]"/>
      <dgm:spPr/>
      <dgm:t>
        <a:bodyPr/>
        <a:lstStyle/>
        <a:p>
          <a:r>
            <a:rPr lang="en-US" dirty="0" smtClean="0"/>
            <a:t>Same date as the appropriate prescribed form</a:t>
          </a:r>
          <a:endParaRPr lang="en-US" dirty="0"/>
        </a:p>
      </dgm:t>
    </dgm:pt>
    <dgm:pt modelId="{F4E550FD-8AE6-4C70-8DD2-57C71D502144}" type="parTrans" cxnId="{0A9033C5-FF83-41ED-9341-E3C449CA158C}">
      <dgm:prSet/>
      <dgm:spPr/>
      <dgm:t>
        <a:bodyPr/>
        <a:lstStyle/>
        <a:p>
          <a:endParaRPr lang="en-US"/>
        </a:p>
      </dgm:t>
    </dgm:pt>
    <dgm:pt modelId="{F61A7DED-A0F1-4EED-97E7-B03557F0FCE6}" type="sibTrans" cxnId="{0A9033C5-FF83-41ED-9341-E3C449CA158C}">
      <dgm:prSet/>
      <dgm:spPr/>
      <dgm:t>
        <a:bodyPr/>
        <a:lstStyle/>
        <a:p>
          <a:endParaRPr lang="en-US"/>
        </a:p>
      </dgm:t>
    </dgm:pt>
    <dgm:pt modelId="{14881519-5AF7-45B5-8206-5298152D601E}">
      <dgm:prSet phldrT="[Text]"/>
      <dgm:spPr/>
      <dgm:t>
        <a:bodyPr/>
        <a:lstStyle/>
        <a:p>
          <a:r>
            <a:rPr lang="en-US" dirty="0" smtClean="0"/>
            <a:t>Different date than the appropriate prescribed form, or </a:t>
          </a:r>
        </a:p>
        <a:p>
          <a:r>
            <a:rPr lang="en-US" dirty="0" smtClean="0"/>
            <a:t>With a form not prescribed for the specific benefit requested in the additional correspondence</a:t>
          </a:r>
          <a:endParaRPr lang="en-US" dirty="0"/>
        </a:p>
      </dgm:t>
    </dgm:pt>
    <dgm:pt modelId="{2F52B2E5-D211-431E-9841-F5ECB1B14DAC}" type="parTrans" cxnId="{1213A37B-C751-41CA-8919-57F1824B7EB2}">
      <dgm:prSet/>
      <dgm:spPr/>
      <dgm:t>
        <a:bodyPr/>
        <a:lstStyle/>
        <a:p>
          <a:endParaRPr lang="en-US"/>
        </a:p>
      </dgm:t>
    </dgm:pt>
    <dgm:pt modelId="{BA214606-EC99-4859-B2D9-71DD5AFC26A4}" type="sibTrans" cxnId="{1213A37B-C751-41CA-8919-57F1824B7EB2}">
      <dgm:prSet/>
      <dgm:spPr/>
      <dgm:t>
        <a:bodyPr/>
        <a:lstStyle/>
        <a:p>
          <a:endParaRPr lang="en-US"/>
        </a:p>
      </dgm:t>
    </dgm:pt>
    <dgm:pt modelId="{0701E9E9-FDB5-4E95-B051-BCCF5E220449}">
      <dgm:prSet phldrT="[Text]"/>
      <dgm:spPr/>
      <dgm:t>
        <a:bodyPr/>
        <a:lstStyle/>
        <a:p>
          <a:r>
            <a:rPr lang="en-US" dirty="0" smtClean="0"/>
            <a:t>Then consider the additional contentions….</a:t>
          </a:r>
          <a:endParaRPr lang="en-US" dirty="0"/>
        </a:p>
      </dgm:t>
    </dgm:pt>
    <dgm:pt modelId="{B5229122-9DB0-42AA-AA59-70B33DF71347}" type="parTrans" cxnId="{F8ADC994-3014-4EF0-9E28-EE299773634C}">
      <dgm:prSet/>
      <dgm:spPr/>
      <dgm:t>
        <a:bodyPr/>
        <a:lstStyle/>
        <a:p>
          <a:endParaRPr lang="en-US"/>
        </a:p>
      </dgm:t>
    </dgm:pt>
    <dgm:pt modelId="{8B8D8EF5-4442-4256-B582-79A4875454ED}" type="sibTrans" cxnId="{F8ADC994-3014-4EF0-9E28-EE299773634C}">
      <dgm:prSet/>
      <dgm:spPr/>
      <dgm:t>
        <a:bodyPr/>
        <a:lstStyle/>
        <a:p>
          <a:endParaRPr lang="en-US"/>
        </a:p>
      </dgm:t>
    </dgm:pt>
    <dgm:pt modelId="{4F75D690-517E-428F-8825-801DF31D1A33}">
      <dgm:prSet phldrT="[Text]"/>
      <dgm:spPr/>
      <dgm:t>
        <a:bodyPr/>
        <a:lstStyle/>
        <a:p>
          <a:r>
            <a:rPr lang="en-US" dirty="0" smtClean="0"/>
            <a:t>As part of the pending claim.</a:t>
          </a:r>
          <a:endParaRPr lang="en-US" dirty="0"/>
        </a:p>
      </dgm:t>
    </dgm:pt>
    <dgm:pt modelId="{B6AC39B2-DAB3-4A63-A628-5CEDAD5EFEF2}" type="parTrans" cxnId="{622459A8-CC20-4E1D-80A1-82D90A014D2A}">
      <dgm:prSet/>
      <dgm:spPr/>
      <dgm:t>
        <a:bodyPr/>
        <a:lstStyle/>
        <a:p>
          <a:endParaRPr lang="en-US"/>
        </a:p>
      </dgm:t>
    </dgm:pt>
    <dgm:pt modelId="{9AA9C11B-4827-475A-82B5-04C34570C5FB}" type="sibTrans" cxnId="{622459A8-CC20-4E1D-80A1-82D90A014D2A}">
      <dgm:prSet/>
      <dgm:spPr/>
      <dgm:t>
        <a:bodyPr/>
        <a:lstStyle/>
        <a:p>
          <a:endParaRPr lang="en-US"/>
        </a:p>
      </dgm:t>
    </dgm:pt>
    <dgm:pt modelId="{77AD0480-3535-4252-8EB0-B1AA4C8929D4}">
      <dgm:prSet phldrT="[Text]"/>
      <dgm:spPr/>
      <dgm:t>
        <a:bodyPr/>
        <a:lstStyle/>
        <a:p>
          <a:r>
            <a:rPr lang="en-US" dirty="0" smtClean="0"/>
            <a:t>A request for application</a:t>
          </a:r>
          <a:endParaRPr lang="en-US" dirty="0"/>
        </a:p>
      </dgm:t>
    </dgm:pt>
    <dgm:pt modelId="{B1EC3F99-56FF-440A-B0E4-433B07B264A8}" type="parTrans" cxnId="{236CC1B3-5D1D-4457-AB4B-C043538A561A}">
      <dgm:prSet/>
      <dgm:spPr/>
      <dgm:t>
        <a:bodyPr/>
        <a:lstStyle/>
        <a:p>
          <a:endParaRPr lang="en-US"/>
        </a:p>
      </dgm:t>
    </dgm:pt>
    <dgm:pt modelId="{54E0E859-18ED-4937-B42E-F026801A6A0C}" type="sibTrans" cxnId="{236CC1B3-5D1D-4457-AB4B-C043538A561A}">
      <dgm:prSet/>
      <dgm:spPr/>
      <dgm:t>
        <a:bodyPr/>
        <a:lstStyle/>
        <a:p>
          <a:endParaRPr lang="en-US"/>
        </a:p>
      </dgm:t>
    </dgm:pt>
    <dgm:pt modelId="{D1B3EFFB-F55A-4529-98D6-24F5843F8C7F}" type="pres">
      <dgm:prSet presAssocID="{EA78721C-32A8-43F6-BE8F-91EB4C1F16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1362E1-009B-4E07-9603-ABBAB831A1F4}" type="pres">
      <dgm:prSet presAssocID="{C5C958A4-1DD8-43F8-8327-982D7D07E238}" presName="vertFlow" presStyleCnt="0"/>
      <dgm:spPr/>
      <dgm:t>
        <a:bodyPr/>
        <a:lstStyle/>
        <a:p>
          <a:endParaRPr lang="en-US"/>
        </a:p>
      </dgm:t>
    </dgm:pt>
    <dgm:pt modelId="{A9047ACA-4265-41E4-AF78-14BAAAD63B7C}" type="pres">
      <dgm:prSet presAssocID="{C5C958A4-1DD8-43F8-8327-982D7D07E238}" presName="header" presStyleLbl="node1" presStyleIdx="0" presStyleCnt="2"/>
      <dgm:spPr/>
      <dgm:t>
        <a:bodyPr/>
        <a:lstStyle/>
        <a:p>
          <a:endParaRPr lang="en-US"/>
        </a:p>
      </dgm:t>
    </dgm:pt>
    <dgm:pt modelId="{B940B979-214F-4056-A62A-6A00E52F7F62}" type="pres">
      <dgm:prSet presAssocID="{F4E550FD-8AE6-4C70-8DD2-57C71D50214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B74D06C-4016-4BD4-9567-6EB940696736}" type="pres">
      <dgm:prSet presAssocID="{F06F3461-6CBB-468B-8206-3791283C7487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C51DE-D972-46DA-9051-5540C01E615F}" type="pres">
      <dgm:prSet presAssocID="{F61A7DED-A0F1-4EED-97E7-B03557F0FCE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2D66D81-43FD-4E04-A1AA-A1B8771C36DA}" type="pres">
      <dgm:prSet presAssocID="{14881519-5AF7-45B5-8206-5298152D601E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2DFE6-FA0B-41F0-A509-19FF02291733}" type="pres">
      <dgm:prSet presAssocID="{C5C958A4-1DD8-43F8-8327-982D7D07E238}" presName="hSp" presStyleCnt="0"/>
      <dgm:spPr/>
      <dgm:t>
        <a:bodyPr/>
        <a:lstStyle/>
        <a:p>
          <a:endParaRPr lang="en-US"/>
        </a:p>
      </dgm:t>
    </dgm:pt>
    <dgm:pt modelId="{0A326FD1-DB28-4DDE-A987-F57DF15A78E4}" type="pres">
      <dgm:prSet presAssocID="{0701E9E9-FDB5-4E95-B051-BCCF5E220449}" presName="vertFlow" presStyleCnt="0"/>
      <dgm:spPr/>
      <dgm:t>
        <a:bodyPr/>
        <a:lstStyle/>
        <a:p>
          <a:endParaRPr lang="en-US"/>
        </a:p>
      </dgm:t>
    </dgm:pt>
    <dgm:pt modelId="{9D3852AB-513A-4CBD-A93E-1DC077DDED8F}" type="pres">
      <dgm:prSet presAssocID="{0701E9E9-FDB5-4E95-B051-BCCF5E220449}" presName="header" presStyleLbl="node1" presStyleIdx="1" presStyleCnt="2"/>
      <dgm:spPr/>
      <dgm:t>
        <a:bodyPr/>
        <a:lstStyle/>
        <a:p>
          <a:endParaRPr lang="en-US"/>
        </a:p>
      </dgm:t>
    </dgm:pt>
    <dgm:pt modelId="{EDC5125F-8C02-4848-89A9-00339FDDDA95}" type="pres">
      <dgm:prSet presAssocID="{B6AC39B2-DAB3-4A63-A628-5CEDAD5EFEF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6CDB27-64EA-4AE2-B197-48C4BD4DBC0C}" type="pres">
      <dgm:prSet presAssocID="{4F75D690-517E-428F-8825-801DF31D1A33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C04B6-3F8E-4DAD-956E-E77C255B3045}" type="pres">
      <dgm:prSet presAssocID="{9AA9C11B-4827-475A-82B5-04C34570C5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16DC990-8B0D-4BFC-9384-942832E92017}" type="pres">
      <dgm:prSet presAssocID="{77AD0480-3535-4252-8EB0-B1AA4C8929D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B92117-E5BC-42D8-9044-2DC9A01725EB}" type="presOf" srcId="{77AD0480-3535-4252-8EB0-B1AA4C8929D4}" destId="{616DC990-8B0D-4BFC-9384-942832E92017}" srcOrd="0" destOrd="0" presId="urn:microsoft.com/office/officeart/2005/8/layout/lProcess1"/>
    <dgm:cxn modelId="{F8ADC994-3014-4EF0-9E28-EE299773634C}" srcId="{EA78721C-32A8-43F6-BE8F-91EB4C1F1681}" destId="{0701E9E9-FDB5-4E95-B051-BCCF5E220449}" srcOrd="1" destOrd="0" parTransId="{B5229122-9DB0-42AA-AA59-70B33DF71347}" sibTransId="{8B8D8EF5-4442-4256-B582-79A4875454ED}"/>
    <dgm:cxn modelId="{5D5A4FF4-4F8D-4342-942E-F2F44FA73F30}" type="presOf" srcId="{9AA9C11B-4827-475A-82B5-04C34570C5FB}" destId="{114C04B6-3F8E-4DAD-956E-E77C255B3045}" srcOrd="0" destOrd="0" presId="urn:microsoft.com/office/officeart/2005/8/layout/lProcess1"/>
    <dgm:cxn modelId="{3AD8AAA8-9936-4D0E-B680-1B33ECB92930}" type="presOf" srcId="{0701E9E9-FDB5-4E95-B051-BCCF5E220449}" destId="{9D3852AB-513A-4CBD-A93E-1DC077DDED8F}" srcOrd="0" destOrd="0" presId="urn:microsoft.com/office/officeart/2005/8/layout/lProcess1"/>
    <dgm:cxn modelId="{1213A37B-C751-41CA-8919-57F1824B7EB2}" srcId="{C5C958A4-1DD8-43F8-8327-982D7D07E238}" destId="{14881519-5AF7-45B5-8206-5298152D601E}" srcOrd="1" destOrd="0" parTransId="{2F52B2E5-D211-431E-9841-F5ECB1B14DAC}" sibTransId="{BA214606-EC99-4859-B2D9-71DD5AFC26A4}"/>
    <dgm:cxn modelId="{F0C8E9F1-6F31-43A6-84B5-C122D540C8E8}" type="presOf" srcId="{F4E550FD-8AE6-4C70-8DD2-57C71D502144}" destId="{B940B979-214F-4056-A62A-6A00E52F7F62}" srcOrd="0" destOrd="0" presId="urn:microsoft.com/office/officeart/2005/8/layout/lProcess1"/>
    <dgm:cxn modelId="{236CC1B3-5D1D-4457-AB4B-C043538A561A}" srcId="{0701E9E9-FDB5-4E95-B051-BCCF5E220449}" destId="{77AD0480-3535-4252-8EB0-B1AA4C8929D4}" srcOrd="1" destOrd="0" parTransId="{B1EC3F99-56FF-440A-B0E4-433B07B264A8}" sibTransId="{54E0E859-18ED-4937-B42E-F026801A6A0C}"/>
    <dgm:cxn modelId="{0A9033C5-FF83-41ED-9341-E3C449CA158C}" srcId="{C5C958A4-1DD8-43F8-8327-982D7D07E238}" destId="{F06F3461-6CBB-468B-8206-3791283C7487}" srcOrd="0" destOrd="0" parTransId="{F4E550FD-8AE6-4C70-8DD2-57C71D502144}" sibTransId="{F61A7DED-A0F1-4EED-97E7-B03557F0FCE6}"/>
    <dgm:cxn modelId="{6C684031-1E05-42E7-84F7-84E53D532060}" type="presOf" srcId="{4F75D690-517E-428F-8825-801DF31D1A33}" destId="{1C6CDB27-64EA-4AE2-B197-48C4BD4DBC0C}" srcOrd="0" destOrd="0" presId="urn:microsoft.com/office/officeart/2005/8/layout/lProcess1"/>
    <dgm:cxn modelId="{1115C4B0-06FB-424F-A72B-49D2D253A0A2}" type="presOf" srcId="{14881519-5AF7-45B5-8206-5298152D601E}" destId="{02D66D81-43FD-4E04-A1AA-A1B8771C36DA}" srcOrd="0" destOrd="0" presId="urn:microsoft.com/office/officeart/2005/8/layout/lProcess1"/>
    <dgm:cxn modelId="{4BD6B766-A71E-45AE-898E-FA5C842CD730}" type="presOf" srcId="{C5C958A4-1DD8-43F8-8327-982D7D07E238}" destId="{A9047ACA-4265-41E4-AF78-14BAAAD63B7C}" srcOrd="0" destOrd="0" presId="urn:microsoft.com/office/officeart/2005/8/layout/lProcess1"/>
    <dgm:cxn modelId="{622459A8-CC20-4E1D-80A1-82D90A014D2A}" srcId="{0701E9E9-FDB5-4E95-B051-BCCF5E220449}" destId="{4F75D690-517E-428F-8825-801DF31D1A33}" srcOrd="0" destOrd="0" parTransId="{B6AC39B2-DAB3-4A63-A628-5CEDAD5EFEF2}" sibTransId="{9AA9C11B-4827-475A-82B5-04C34570C5FB}"/>
    <dgm:cxn modelId="{F7BB8113-4F28-41F0-96C7-8F401261822F}" type="presOf" srcId="{F61A7DED-A0F1-4EED-97E7-B03557F0FCE6}" destId="{6BAC51DE-D972-46DA-9051-5540C01E615F}" srcOrd="0" destOrd="0" presId="urn:microsoft.com/office/officeart/2005/8/layout/lProcess1"/>
    <dgm:cxn modelId="{03DFD673-E9CD-4B4E-8DDC-758940529C37}" type="presOf" srcId="{F06F3461-6CBB-468B-8206-3791283C7487}" destId="{FB74D06C-4016-4BD4-9567-6EB940696736}" srcOrd="0" destOrd="0" presId="urn:microsoft.com/office/officeart/2005/8/layout/lProcess1"/>
    <dgm:cxn modelId="{6B386767-1AD1-4C19-999D-0DE9DEC65B57}" type="presOf" srcId="{EA78721C-32A8-43F6-BE8F-91EB4C1F1681}" destId="{D1B3EFFB-F55A-4529-98D6-24F5843F8C7F}" srcOrd="0" destOrd="0" presId="urn:microsoft.com/office/officeart/2005/8/layout/lProcess1"/>
    <dgm:cxn modelId="{66292DDE-3AB9-479C-B3FA-6BA87FB3266B}" srcId="{EA78721C-32A8-43F6-BE8F-91EB4C1F1681}" destId="{C5C958A4-1DD8-43F8-8327-982D7D07E238}" srcOrd="0" destOrd="0" parTransId="{EB283449-7AC9-4F05-86C5-112B970A56B1}" sibTransId="{638FA648-DC04-4AC3-9620-3BA534C8E5BC}"/>
    <dgm:cxn modelId="{03462371-6178-4EC7-8CF7-70D12CB089E6}" type="presOf" srcId="{B6AC39B2-DAB3-4A63-A628-5CEDAD5EFEF2}" destId="{EDC5125F-8C02-4848-89A9-00339FDDDA95}" srcOrd="0" destOrd="0" presId="urn:microsoft.com/office/officeart/2005/8/layout/lProcess1"/>
    <dgm:cxn modelId="{E39CE59B-DD8C-4CAC-8721-C2BCACB8B588}" type="presParOf" srcId="{D1B3EFFB-F55A-4529-98D6-24F5843F8C7F}" destId="{921362E1-009B-4E07-9603-ABBAB831A1F4}" srcOrd="0" destOrd="0" presId="urn:microsoft.com/office/officeart/2005/8/layout/lProcess1"/>
    <dgm:cxn modelId="{351788E6-A357-475E-A294-4C93EBCB4A72}" type="presParOf" srcId="{921362E1-009B-4E07-9603-ABBAB831A1F4}" destId="{A9047ACA-4265-41E4-AF78-14BAAAD63B7C}" srcOrd="0" destOrd="0" presId="urn:microsoft.com/office/officeart/2005/8/layout/lProcess1"/>
    <dgm:cxn modelId="{D4EF9927-FD4D-409C-B4A9-F005F088B415}" type="presParOf" srcId="{921362E1-009B-4E07-9603-ABBAB831A1F4}" destId="{B940B979-214F-4056-A62A-6A00E52F7F62}" srcOrd="1" destOrd="0" presId="urn:microsoft.com/office/officeart/2005/8/layout/lProcess1"/>
    <dgm:cxn modelId="{A74F71E1-49A1-48D6-B0C9-1F91A1C9046D}" type="presParOf" srcId="{921362E1-009B-4E07-9603-ABBAB831A1F4}" destId="{FB74D06C-4016-4BD4-9567-6EB940696736}" srcOrd="2" destOrd="0" presId="urn:microsoft.com/office/officeart/2005/8/layout/lProcess1"/>
    <dgm:cxn modelId="{AEDFC713-1138-4DAF-81E8-1BA3CACB8C88}" type="presParOf" srcId="{921362E1-009B-4E07-9603-ABBAB831A1F4}" destId="{6BAC51DE-D972-46DA-9051-5540C01E615F}" srcOrd="3" destOrd="0" presId="urn:microsoft.com/office/officeart/2005/8/layout/lProcess1"/>
    <dgm:cxn modelId="{329D9C9D-7451-4421-9590-13A586AC2DB1}" type="presParOf" srcId="{921362E1-009B-4E07-9603-ABBAB831A1F4}" destId="{02D66D81-43FD-4E04-A1AA-A1B8771C36DA}" srcOrd="4" destOrd="0" presId="urn:microsoft.com/office/officeart/2005/8/layout/lProcess1"/>
    <dgm:cxn modelId="{45F02BBC-6AA8-462B-A68D-C7182A907E67}" type="presParOf" srcId="{D1B3EFFB-F55A-4529-98D6-24F5843F8C7F}" destId="{A4D2DFE6-FA0B-41F0-A509-19FF02291733}" srcOrd="1" destOrd="0" presId="urn:microsoft.com/office/officeart/2005/8/layout/lProcess1"/>
    <dgm:cxn modelId="{BA258DBF-55B9-405C-8E3F-27DB424A64A8}" type="presParOf" srcId="{D1B3EFFB-F55A-4529-98D6-24F5843F8C7F}" destId="{0A326FD1-DB28-4DDE-A987-F57DF15A78E4}" srcOrd="2" destOrd="0" presId="urn:microsoft.com/office/officeart/2005/8/layout/lProcess1"/>
    <dgm:cxn modelId="{C09A3AAA-781C-44D0-A6E1-3CBEBE4712CE}" type="presParOf" srcId="{0A326FD1-DB28-4DDE-A987-F57DF15A78E4}" destId="{9D3852AB-513A-4CBD-A93E-1DC077DDED8F}" srcOrd="0" destOrd="0" presId="urn:microsoft.com/office/officeart/2005/8/layout/lProcess1"/>
    <dgm:cxn modelId="{87795166-C291-42AB-85C3-EE882C2B00B4}" type="presParOf" srcId="{0A326FD1-DB28-4DDE-A987-F57DF15A78E4}" destId="{EDC5125F-8C02-4848-89A9-00339FDDDA95}" srcOrd="1" destOrd="0" presId="urn:microsoft.com/office/officeart/2005/8/layout/lProcess1"/>
    <dgm:cxn modelId="{D70D31AE-7328-4D83-84AB-DADD6280C1CA}" type="presParOf" srcId="{0A326FD1-DB28-4DDE-A987-F57DF15A78E4}" destId="{1C6CDB27-64EA-4AE2-B197-48C4BD4DBC0C}" srcOrd="2" destOrd="0" presId="urn:microsoft.com/office/officeart/2005/8/layout/lProcess1"/>
    <dgm:cxn modelId="{D24FE512-864D-43C8-AFC3-92E65F96176A}" type="presParOf" srcId="{0A326FD1-DB28-4DDE-A987-F57DF15A78E4}" destId="{114C04B6-3F8E-4DAD-956E-E77C255B3045}" srcOrd="3" destOrd="0" presId="urn:microsoft.com/office/officeart/2005/8/layout/lProcess1"/>
    <dgm:cxn modelId="{A534A22E-7735-4351-87C5-B3B5BABB1288}" type="presParOf" srcId="{0A326FD1-DB28-4DDE-A987-F57DF15A78E4}" destId="{616DC990-8B0D-4BFC-9384-942832E9201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47ACA-4265-41E4-AF78-14BAAAD63B7C}">
      <dsp:nvSpPr>
        <dsp:cNvPr id="0" name=""/>
        <dsp:cNvSpPr/>
      </dsp:nvSpPr>
      <dsp:spPr>
        <a:xfrm>
          <a:off x="546877" y="1977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If the additional correspondence is received….</a:t>
          </a:r>
          <a:endParaRPr lang="en-US" sz="2600" kern="1200" dirty="0"/>
        </a:p>
      </dsp:txBody>
      <dsp:txXfrm>
        <a:off x="580587" y="35687"/>
        <a:ext cx="4536344" cy="1083521"/>
      </dsp:txXfrm>
    </dsp:sp>
    <dsp:sp modelId="{B940B979-214F-4056-A62A-6A00E52F7F62}">
      <dsp:nvSpPr>
        <dsp:cNvPr id="0" name=""/>
        <dsp:cNvSpPr/>
      </dsp:nvSpPr>
      <dsp:spPr>
        <a:xfrm rot="5400000">
          <a:off x="2748053" y="1253625"/>
          <a:ext cx="201414" cy="2014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4D06C-4016-4BD4-9567-6EB940696736}">
      <dsp:nvSpPr>
        <dsp:cNvPr id="0" name=""/>
        <dsp:cNvSpPr/>
      </dsp:nvSpPr>
      <dsp:spPr>
        <a:xfrm>
          <a:off x="546877" y="1555747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Same date as the appropriate prescribed form</a:t>
          </a:r>
          <a:endParaRPr lang="en-US" sz="1600" kern="1200" dirty="0"/>
        </a:p>
      </dsp:txBody>
      <dsp:txXfrm>
        <a:off x="580587" y="1589457"/>
        <a:ext cx="4536344" cy="1083521"/>
      </dsp:txXfrm>
    </dsp:sp>
    <dsp:sp modelId="{6BAC51DE-D972-46DA-9051-5540C01E615F}">
      <dsp:nvSpPr>
        <dsp:cNvPr id="0" name=""/>
        <dsp:cNvSpPr/>
      </dsp:nvSpPr>
      <dsp:spPr>
        <a:xfrm rot="5400000">
          <a:off x="2748053" y="2807396"/>
          <a:ext cx="201414" cy="2014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66D81-43FD-4E04-A1AA-A1B8771C36DA}">
      <dsp:nvSpPr>
        <dsp:cNvPr id="0" name=""/>
        <dsp:cNvSpPr/>
      </dsp:nvSpPr>
      <dsp:spPr>
        <a:xfrm>
          <a:off x="546877" y="3109518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Different date than the appropriate prescribed form, or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With a form not prescribed for the specific benefit requested in the additional correspondence</a:t>
          </a:r>
          <a:endParaRPr lang="en-US" sz="1600" kern="1200" dirty="0"/>
        </a:p>
      </dsp:txBody>
      <dsp:txXfrm>
        <a:off x="580587" y="3143228"/>
        <a:ext cx="4536344" cy="1083521"/>
      </dsp:txXfrm>
    </dsp:sp>
    <dsp:sp modelId="{9D3852AB-513A-4CBD-A93E-1DC077DDED8F}">
      <dsp:nvSpPr>
        <dsp:cNvPr id="0" name=""/>
        <dsp:cNvSpPr/>
      </dsp:nvSpPr>
      <dsp:spPr>
        <a:xfrm>
          <a:off x="5795170" y="1977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Then consider the additional contentions….</a:t>
          </a:r>
          <a:endParaRPr lang="en-US" sz="2600" kern="1200" dirty="0"/>
        </a:p>
      </dsp:txBody>
      <dsp:txXfrm>
        <a:off x="5828880" y="35687"/>
        <a:ext cx="4536344" cy="1083521"/>
      </dsp:txXfrm>
    </dsp:sp>
    <dsp:sp modelId="{EDC5125F-8C02-4848-89A9-00339FDDDA95}">
      <dsp:nvSpPr>
        <dsp:cNvPr id="0" name=""/>
        <dsp:cNvSpPr/>
      </dsp:nvSpPr>
      <dsp:spPr>
        <a:xfrm rot="5400000">
          <a:off x="7996345" y="1253625"/>
          <a:ext cx="201414" cy="2014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CDB27-64EA-4AE2-B197-48C4BD4DBC0C}">
      <dsp:nvSpPr>
        <dsp:cNvPr id="0" name=""/>
        <dsp:cNvSpPr/>
      </dsp:nvSpPr>
      <dsp:spPr>
        <a:xfrm>
          <a:off x="5795170" y="1555747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 part of the pending claim.</a:t>
          </a:r>
          <a:endParaRPr lang="en-US" sz="1600" kern="1200" dirty="0"/>
        </a:p>
      </dsp:txBody>
      <dsp:txXfrm>
        <a:off x="5828880" y="1589457"/>
        <a:ext cx="4536344" cy="1083521"/>
      </dsp:txXfrm>
    </dsp:sp>
    <dsp:sp modelId="{114C04B6-3F8E-4DAD-956E-E77C255B3045}">
      <dsp:nvSpPr>
        <dsp:cNvPr id="0" name=""/>
        <dsp:cNvSpPr/>
      </dsp:nvSpPr>
      <dsp:spPr>
        <a:xfrm rot="5400000">
          <a:off x="7996345" y="2807396"/>
          <a:ext cx="201414" cy="2014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DC990-8B0D-4BFC-9384-942832E92017}">
      <dsp:nvSpPr>
        <dsp:cNvPr id="0" name=""/>
        <dsp:cNvSpPr/>
      </dsp:nvSpPr>
      <dsp:spPr>
        <a:xfrm>
          <a:off x="5795170" y="3109518"/>
          <a:ext cx="4603764" cy="11509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request for application</a:t>
          </a:r>
          <a:endParaRPr lang="en-US" sz="1600" kern="1200" dirty="0"/>
        </a:p>
      </dsp:txBody>
      <dsp:txXfrm>
        <a:off x="5828880" y="3143228"/>
        <a:ext cx="4536344" cy="1083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November 2017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Failure to Address Claimed Issues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Scenario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A Veteran submits a claim for an increase for SC posttraumatic stress disorder (PTSD), right and left knee patellofemoral pain syndrome, and lumbosacral strain on a </a:t>
            </a:r>
            <a:r>
              <a:rPr lang="en-US" sz="2800" i="1" dirty="0"/>
              <a:t>VA Form </a:t>
            </a:r>
            <a:r>
              <a:rPr lang="en-US" sz="2800" i="1" dirty="0" smtClean="0"/>
              <a:t>21-526EZ, </a:t>
            </a:r>
            <a:r>
              <a:rPr lang="en-US" sz="2800" dirty="0"/>
              <a:t>Application for Disability Compensation and Related </a:t>
            </a:r>
            <a:r>
              <a:rPr lang="en-US" sz="2800" dirty="0" smtClean="0"/>
              <a:t>Compensation </a:t>
            </a:r>
            <a:r>
              <a:rPr lang="en-US" sz="2800" dirty="0"/>
              <a:t>Benefits</a:t>
            </a:r>
            <a:r>
              <a:rPr lang="en-US" sz="2800" dirty="0" smtClean="0"/>
              <a:t>. </a:t>
            </a:r>
            <a:r>
              <a:rPr lang="en-US" sz="2800" dirty="0"/>
              <a:t>The Veteran also submits a </a:t>
            </a:r>
            <a:r>
              <a:rPr lang="en-US" sz="2800" i="1" dirty="0"/>
              <a:t>VA Form</a:t>
            </a:r>
            <a:r>
              <a:rPr lang="en-US" sz="2800" dirty="0"/>
              <a:t> </a:t>
            </a:r>
            <a:r>
              <a:rPr lang="en-US" sz="2800" i="1" dirty="0"/>
              <a:t>21-4138</a:t>
            </a:r>
            <a:r>
              <a:rPr lang="en-US" sz="2800" dirty="0"/>
              <a:t>, </a:t>
            </a:r>
            <a:r>
              <a:rPr lang="en-US" sz="2800" i="1" dirty="0"/>
              <a:t>Statement in Support of Claim</a:t>
            </a:r>
            <a:r>
              <a:rPr lang="en-US" sz="2800" dirty="0"/>
              <a:t>, at the same time as the </a:t>
            </a:r>
            <a:r>
              <a:rPr lang="en-US" sz="2800" i="1" dirty="0"/>
              <a:t>VA Form 21-526EZ</a:t>
            </a:r>
            <a:r>
              <a:rPr lang="en-US" sz="2800" dirty="0"/>
              <a:t> that describes the worsening of the disabilities as well as a new right hip problem caused by an altered gait related to the knee conditions. </a:t>
            </a:r>
            <a:endParaRPr lang="en-US" sz="2800" dirty="0" smtClean="0"/>
          </a:p>
          <a:p>
            <a:pPr marL="0" lvl="1" indent="0">
              <a:buClr>
                <a:schemeClr val="accent6">
                  <a:lumMod val="75000"/>
                </a:schemeClr>
              </a:buClr>
              <a:buNone/>
            </a:pPr>
            <a:endParaRPr lang="en-US" sz="2800" dirty="0" smtClean="0"/>
          </a:p>
          <a:p>
            <a:pPr marL="0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800" dirty="0"/>
              <a:t>	</a:t>
            </a:r>
            <a:r>
              <a:rPr lang="en-US" sz="2800" dirty="0" smtClean="0"/>
              <a:t>How should the right hip problem be addressed in this scenario?</a:t>
            </a:r>
          </a:p>
          <a:p>
            <a:pPr marL="3429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Answer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right hip condition can be accepted as a claim because the VA Form 21-526EZ is the prescribed form for SC disabilities and the VA Form 21-4138 was submitted at the same time as the prescribed VA Form 21-526EZ.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Veteran submits a claim for pension on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21P-527EZ, Application for Pension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At the same time, the Veteran submits a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21-4138, Statement in Support of Claim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requesting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 &amp; Attendance.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Answer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statement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21-4138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accepted as a claim for SMP with A&amp;A or housebound benefits because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21P-527EZ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is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prescribed form for SMP A&amp;A and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21-4138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submitted at the same time as the prescribed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21P-527EZ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Veteran submits an original claim for SC for cervical spine strain on a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21-526EZ, </a:t>
            </a:r>
            <a:r>
              <a:rPr lang="en-US" dirty="0"/>
              <a:t>Application for Disability Compensation and Related Compensation Benefits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One day later, the Veteran submits a VA Form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21-4138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Statement in Support of claim, for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claim for SC for anxiety disorder.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Answer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21-4138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the proper prescribed form for a claim for SC. 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Additionally,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21-4138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received at a different time than the prescribed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21-526EZ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statement pertaining to anxiety was not submitted on the proper prescribed form and did not accompany a prescribed form submitted at the same time, no claim for SC for anxiety disorder exists.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Answer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21-4138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regarding anxiety disorder is accepted as a request for application that will be reviewed in accordance with M21-1, Part III, Subpart ii. 2.C.2.b.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Other Issues to Watch Out For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Unemployability (M21-1 IV.ii.2.F.4.h)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Moot if schedular 100% granted, but still must be addressed as an issue.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 moot if an additional period of potential IU eligibility prior to the schedular 100% grant.</a:t>
            </a:r>
          </a:p>
          <a:p>
            <a:pPr marL="457200" lvl="1" indent="0"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2D2DB9">
                  <a:lumMod val="75000"/>
                </a:srgbClr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Form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21-2680, Examination for Housebound Status or Permanent Need for Regular Aid and Attendance (M21-1 III.ii.2.B.1.g)</a:t>
            </a:r>
          </a:p>
          <a:p>
            <a:pPr lvl="1">
              <a:buClr>
                <a:srgbClr val="2D2DB9">
                  <a:lumMod val="75000"/>
                </a:srgbClr>
              </a:buClr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Represents a potential claim for both A&amp;A and housebound benefits.</a:t>
            </a:r>
          </a:p>
          <a:p>
            <a:pPr lvl="1">
              <a:buClr>
                <a:srgbClr val="2D2DB9">
                  <a:lumMod val="75000"/>
                </a:srgbClr>
              </a:buClr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A&amp;A granted (whether SMC or SMP), no need to address housebound.</a:t>
            </a:r>
          </a:p>
          <a:p>
            <a:pPr lvl="1">
              <a:buClr>
                <a:srgbClr val="2D2DB9">
                  <a:lumMod val="75000"/>
                </a:srgbClr>
              </a:buClr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A&amp;A denied, decision must address issue of entitlement to housebound.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8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Other Issues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Pension (M21-1 III.ii.2.B.1.d and III.ii.2.B.1.l)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claim submitted on VA Form 21-526EZ, </a:t>
            </a:r>
            <a:r>
              <a:rPr lang="en-US" dirty="0"/>
              <a:t>Application for Disability Compensation and Related Compensation </a:t>
            </a:r>
            <a:r>
              <a:rPr lang="en-US" dirty="0" smtClean="0"/>
              <a:t>Benefits,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pension must be addressed if claimed, either by rating or administratively by the VSR, depending on the case specifics.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pension is claimed on a prescribed form which is not a recognized or prescribed form for pension claims, consider it as a request for application.</a:t>
            </a:r>
          </a:p>
          <a:p>
            <a:pPr marL="457200" lvl="1" indent="0">
              <a:buNone/>
            </a:pP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2D2DB9">
                  <a:lumMod val="75000"/>
                </a:srgbClr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Bilateral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</a:t>
            </a:r>
          </a:p>
          <a:p>
            <a:pPr lvl="0">
              <a:buClr>
                <a:srgbClr val="2D2DB9">
                  <a:lumMod val="75000"/>
                </a:srgbClr>
              </a:buClr>
            </a:pP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2D2DB9">
                  <a:lumMod val="75000"/>
                </a:srgbClr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claimed mental conditions</a:t>
            </a: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3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VBMS System Compliance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VBMS Contentions List for the End Product must accurately reflect all claimed issues.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447" y="3058217"/>
            <a:ext cx="7547610" cy="250411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 in the quality and efficiency of service provided to Veterans and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claimants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of A1 quality review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33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VBMS System Compliance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Contentions should be established by the CA upon receipt/review of mail.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claims processors are responsible for the accuracy of the contentions in VBMS.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Accurate contentions lists assist RVSRs and VSRs downstream in the process to prevent A1 errors for missed issues.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Verifying All Contentions Are Addressed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Suggestions for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verifying that all contentions are addressed: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consistent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Checklists and/or Job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Proofread decisions and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notifications.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issues claimed by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Veteran.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Prescribed application forms &amp; additional correspondence received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IU, 21-2680 (A&amp;A and HB), pension, bilateral conditions, multiple mental conditions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system compliance for VBMS contentions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Verify all contentions are addressed via rating decisions, notification letters, and/or administrative decisions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 consistent process, checklists/job aids, proofread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400" b="1" dirty="0"/>
              <a:t>QUESTIONS?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issues claimed by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Veteran.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system compliance within the VBMS contentions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Verify all contentions are addressed via rating decisions, notification letters, and/or administrative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U.S.C. 5103A, Duty to assist claimants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CFR 3.103, Procedural due process and appellate rights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CFR 3.151, Claims for disability benefits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CFR 3.155, How to file a claim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CFR 3.159, Department of Veterans Affairs assistance in developing claims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ii.1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Initial Screening Process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Subpart ii, 2.B.1, Application for Compensation and/or Pension, and Application for Survivors Benefits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Subpart iv, 1.1.b, Specific Issues Requiring a Rating Decision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Subpart iv, 6.B, Determining the Issues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Subpart iv, 6.C, Completing the Rating Decision Narrative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M21-1 Part III, Subpart v, 2.B.1.b, Decision Notice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Identify Claimed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the Veteran’s application for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benefits.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all evidence submitted in support of the claim to identify all claimed issues.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 Form 21-526EZ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Contentions Excerpt from VA Form 21-526EZ, </a:t>
            </a:r>
            <a:r>
              <a:rPr lang="en-US" dirty="0"/>
              <a:t>Application for Disability Compensation and Related Compensation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768" y="2748476"/>
            <a:ext cx="6919913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53724" y="519322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Contentions will frequently be noted on the last page of the VBMS document as a continuation of the 21-526EZ on electronically submitted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98873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Additional Correspondence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Claim contentions do not have to be included on the prescribed claim form when they are included in additional correspondence submitted/received at the same time as the appropriate prescribed claim form.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Processing Additional Correspondence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15788"/>
              </p:ext>
            </p:extLst>
          </p:nvPr>
        </p:nvGraphicFramePr>
        <p:xfrm>
          <a:off x="847725" y="1789113"/>
          <a:ext cx="10945813" cy="426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6146131" y="3803904"/>
            <a:ext cx="361188" cy="242316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146131" y="5351752"/>
            <a:ext cx="361188" cy="242316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to Look for in Correspondence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Statements:</a:t>
            </a:r>
          </a:p>
          <a:p>
            <a:pPr lvl="1"/>
            <a:r>
              <a:rPr lang="en-US" sz="2800" dirty="0" smtClean="0"/>
              <a:t>Indicating </a:t>
            </a:r>
            <a:r>
              <a:rPr lang="en-US" sz="2800" dirty="0"/>
              <a:t>a disability or symptom was incurred in or </a:t>
            </a:r>
            <a:r>
              <a:rPr lang="en-US" sz="2800" dirty="0" smtClean="0"/>
              <a:t>manifested </a:t>
            </a:r>
            <a:r>
              <a:rPr lang="en-US" sz="2800" dirty="0"/>
              <a:t>during military service.</a:t>
            </a:r>
          </a:p>
          <a:p>
            <a:pPr lvl="1"/>
            <a:r>
              <a:rPr lang="en-US" sz="2800" dirty="0" smtClean="0"/>
              <a:t>Indicating </a:t>
            </a:r>
            <a:r>
              <a:rPr lang="en-US" sz="2800" dirty="0"/>
              <a:t>a service connected disability has caused additional disabilities or aggravated another disability.</a:t>
            </a:r>
          </a:p>
          <a:p>
            <a:pPr lvl="1"/>
            <a:r>
              <a:rPr lang="en-US" sz="2800" dirty="0"/>
              <a:t>Relating a disability or symptoms to exposure to environmental or other hazards during military service.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5937</TotalTime>
  <Words>986</Words>
  <Application>Microsoft Office PowerPoint</Application>
  <PresentationFormat>Widescreen</PresentationFormat>
  <Paragraphs>122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Century Schoolbook</vt:lpstr>
      <vt:lpstr>Tahoma</vt:lpstr>
      <vt:lpstr>Times New Roman</vt:lpstr>
      <vt:lpstr>Verdana</vt:lpstr>
      <vt:lpstr>Wingdings</vt:lpstr>
      <vt:lpstr>Ppt0000000</vt:lpstr>
      <vt:lpstr>PowerPoint Presentation</vt:lpstr>
      <vt:lpstr>Purpose</vt:lpstr>
      <vt:lpstr>Objectives</vt:lpstr>
      <vt:lpstr>References</vt:lpstr>
      <vt:lpstr>Identify Claimed Issues</vt:lpstr>
      <vt:lpstr>VA Form 21-526EZ</vt:lpstr>
      <vt:lpstr>Additional Correspondence</vt:lpstr>
      <vt:lpstr>Processing Additional Correspondence</vt:lpstr>
      <vt:lpstr>What to Look for in Correspondence</vt:lpstr>
      <vt:lpstr>Example Scenario</vt:lpstr>
      <vt:lpstr>Answer</vt:lpstr>
      <vt:lpstr>Example 2</vt:lpstr>
      <vt:lpstr>Answer</vt:lpstr>
      <vt:lpstr>Example 3</vt:lpstr>
      <vt:lpstr>Answer</vt:lpstr>
      <vt:lpstr>Answer (Continued)</vt:lpstr>
      <vt:lpstr>Other Issues to Watch Out For </vt:lpstr>
      <vt:lpstr>Other Issues (Continued)</vt:lpstr>
      <vt:lpstr>VBMS System Compliance</vt:lpstr>
      <vt:lpstr>VBMS System Compliance</vt:lpstr>
      <vt:lpstr>Verifying All Contentions Are Addressed </vt:lpstr>
      <vt:lpstr>Summary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Errors: Failure to Address Claimed Issues PowerPoint Presentation</dc:title>
  <dc:subject>RVSR</dc:subject>
  <dc:creator>Department of Veterans Affairs, Veterans Benefits Administration, Compensation Service, STAFF</dc:creator>
  <cp:keywords>A1,failure to address claimed issues,error</cp:keywords>
  <dc:description>Instructor-led webinar training designed to reduce A1 quality errors.</dc:description>
  <cp:lastModifiedBy>Poole, Kathleen</cp:lastModifiedBy>
  <cp:revision>394</cp:revision>
  <dcterms:created xsi:type="dcterms:W3CDTF">2014-04-30T02:32:11Z</dcterms:created>
  <dcterms:modified xsi:type="dcterms:W3CDTF">2017-11-27T14:50:46Z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