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51"/>
  </p:notesMasterIdLst>
  <p:handoutMasterIdLst>
    <p:handoutMasterId r:id="rId52"/>
  </p:handoutMasterIdLst>
  <p:sldIdLst>
    <p:sldId id="257" r:id="rId6"/>
    <p:sldId id="258" r:id="rId7"/>
    <p:sldId id="264" r:id="rId8"/>
    <p:sldId id="368" r:id="rId9"/>
    <p:sldId id="345" r:id="rId10"/>
    <p:sldId id="359" r:id="rId11"/>
    <p:sldId id="353" r:id="rId12"/>
    <p:sldId id="369" r:id="rId13"/>
    <p:sldId id="350" r:id="rId14"/>
    <p:sldId id="317" r:id="rId15"/>
    <p:sldId id="360" r:id="rId16"/>
    <p:sldId id="322" r:id="rId17"/>
    <p:sldId id="318" r:id="rId18"/>
    <p:sldId id="326" r:id="rId19"/>
    <p:sldId id="361" r:id="rId20"/>
    <p:sldId id="370" r:id="rId21"/>
    <p:sldId id="346" r:id="rId22"/>
    <p:sldId id="265" r:id="rId23"/>
    <p:sldId id="352" r:id="rId24"/>
    <p:sldId id="271" r:id="rId25"/>
    <p:sldId id="323" r:id="rId26"/>
    <p:sldId id="324" r:id="rId27"/>
    <p:sldId id="327" r:id="rId28"/>
    <p:sldId id="337" r:id="rId29"/>
    <p:sldId id="362" r:id="rId30"/>
    <p:sldId id="342" r:id="rId31"/>
    <p:sldId id="371" r:id="rId32"/>
    <p:sldId id="284" r:id="rId33"/>
    <p:sldId id="285" r:id="rId34"/>
    <p:sldId id="286" r:id="rId35"/>
    <p:sldId id="288" r:id="rId36"/>
    <p:sldId id="372" r:id="rId37"/>
    <p:sldId id="355" r:id="rId38"/>
    <p:sldId id="357" r:id="rId39"/>
    <p:sldId id="331" r:id="rId40"/>
    <p:sldId id="356" r:id="rId41"/>
    <p:sldId id="373" r:id="rId42"/>
    <p:sldId id="363" r:id="rId43"/>
    <p:sldId id="364" r:id="rId44"/>
    <p:sldId id="365" r:id="rId45"/>
    <p:sldId id="366" r:id="rId46"/>
    <p:sldId id="367" r:id="rId47"/>
    <p:sldId id="344" r:id="rId48"/>
    <p:sldId id="358" r:id="rId49"/>
    <p:sldId id="274" r:id="rId50"/>
  </p:sldIdLst>
  <p:sldSz cx="12192000" cy="6858000"/>
  <p:notesSz cx="68580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hute" initials="PS" lastIdx="3" clrIdx="0"/>
  <p:cmAuthor id="1" name="Aaron Cantrell" initials="AJC" lastIdx="0" clrIdx="1"/>
  <p:cmAuthor id="2" name="Department of Veterans Affairs" initials="Nat" lastIdx="79" clrIdx="2"/>
  <p:cmAuthor id="3" name="Department of Veterans Affairs" initials="DoVA" lastIdx="34" clrIdx="3"/>
  <p:cmAuthor id="4" name="Ayama" initials="AN"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0E9"/>
    <a:srgbClr val="7C5F1E"/>
    <a:srgbClr val="E7D0A4"/>
    <a:srgbClr val="6A5B3F"/>
    <a:srgbClr val="987734"/>
    <a:srgbClr val="AB8C4E"/>
    <a:srgbClr val="C6A156"/>
    <a:srgbClr val="E8D2A8"/>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8310" autoAdjust="0"/>
  </p:normalViewPr>
  <p:slideViewPr>
    <p:cSldViewPr snapToGrid="0">
      <p:cViewPr>
        <p:scale>
          <a:sx n="86" d="100"/>
          <a:sy n="86" d="100"/>
        </p:scale>
        <p:origin x="-58" y="-58"/>
      </p:cViewPr>
      <p:guideLst>
        <p:guide orient="horz" pos="2160"/>
        <p:guide pos="3840"/>
      </p:guideLst>
    </p:cSldViewPr>
  </p:slideViewPr>
  <p:notesTextViewPr>
    <p:cViewPr>
      <p:scale>
        <a:sx n="1" d="1"/>
        <a:sy n="1" d="1"/>
      </p:scale>
      <p:origin x="0" y="0"/>
    </p:cViewPr>
  </p:notesTextViewPr>
  <p:sorterViewPr>
    <p:cViewPr>
      <p:scale>
        <a:sx n="100" d="100"/>
        <a:sy n="100" d="100"/>
      </p:scale>
      <p:origin x="0" y="86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A59E88A-D852-4409-9FA4-4BD3A1A5E4C0}" type="datetimeFigureOut">
              <a:rPr lang="en-US" smtClean="0"/>
              <a:t>12/08/2017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7CCA83B-B768-40D7-AF10-2790408A9309}" type="slidenum">
              <a:rPr lang="en-US" smtClean="0"/>
              <a:t>‹#›</a:t>
            </a:fld>
            <a:endParaRPr lang="en-US" dirty="0"/>
          </a:p>
        </p:txBody>
      </p:sp>
    </p:spTree>
    <p:extLst>
      <p:ext uri="{BB962C8B-B14F-4D97-AF65-F5344CB8AC3E}">
        <p14:creationId xmlns:p14="http://schemas.microsoft.com/office/powerpoint/2010/main" val="827160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3DF05838-7BCA-4652-9007-BD0302928936}" type="datetimeFigureOut">
              <a:rPr lang="en-US" smtClean="0"/>
              <a:t>12/08/2017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9</a:t>
            </a:fld>
            <a:endParaRPr lang="en-US" dirty="0"/>
          </a:p>
        </p:txBody>
      </p:sp>
    </p:spTree>
    <p:extLst>
      <p:ext uri="{BB962C8B-B14F-4D97-AF65-F5344CB8AC3E}">
        <p14:creationId xmlns:p14="http://schemas.microsoft.com/office/powerpoint/2010/main" val="3536277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Compensation Service</a:t>
            </a:r>
            <a:r>
              <a:rPr lang="en-US" baseline="0" dirty="0" smtClean="0"/>
              <a:t> Intranet Home Page: </a:t>
            </a:r>
            <a:r>
              <a:rPr lang="en-US" dirty="0" smtClean="0"/>
              <a:t>https://vbaw.vba.va.gov/bl/21/rating/rat00.htm</a:t>
            </a:r>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38</a:t>
            </a:fld>
            <a:endParaRPr lang="en-US" dirty="0"/>
          </a:p>
        </p:txBody>
      </p:sp>
    </p:spTree>
    <p:extLst>
      <p:ext uri="{BB962C8B-B14F-4D97-AF65-F5344CB8AC3E}">
        <p14:creationId xmlns:p14="http://schemas.microsoft.com/office/powerpoint/2010/main" val="299933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11</a:t>
            </a:fld>
            <a:endParaRPr lang="en-US" dirty="0"/>
          </a:p>
        </p:txBody>
      </p:sp>
    </p:spTree>
    <p:extLst>
      <p:ext uri="{BB962C8B-B14F-4D97-AF65-F5344CB8AC3E}">
        <p14:creationId xmlns:p14="http://schemas.microsoft.com/office/powerpoint/2010/main" val="353627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VSOs</a:t>
            </a:r>
            <a:r>
              <a:rPr lang="en-US" baseline="0" dirty="0" smtClean="0"/>
              <a:t> must submit all claims for DRC through the DRC Direct Upload Portal.</a:t>
            </a:r>
            <a:endParaRPr lang="en-US" dirty="0" smtClean="0"/>
          </a:p>
          <a:p>
            <a:r>
              <a:rPr lang="en-US" dirty="0" smtClean="0"/>
              <a:t>If</a:t>
            </a:r>
            <a:r>
              <a:rPr lang="en-US" baseline="0" dirty="0" smtClean="0"/>
              <a:t> claims are excluded from the DRC Program, the claims will simply go through traditional processing.</a:t>
            </a:r>
          </a:p>
          <a:p>
            <a:endParaRPr lang="en-US" dirty="0" smtClean="0"/>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1191760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1786843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Exclusions continue to change. Please refer to the CPKM for</a:t>
            </a:r>
            <a:r>
              <a:rPr lang="en-US" baseline="0" dirty="0" smtClean="0"/>
              <a:t> updates (CPKM, M21-1, Part III, subpart.iii.3.C.1.c.)</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2128357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 complete list of all current</a:t>
            </a:r>
            <a:r>
              <a:rPr lang="en-US" baseline="0" dirty="0" smtClean="0"/>
              <a:t> exclusions from DRC DIC processing, refer to (CPKM, M21-1, Part III, subpart.iii.3.C.1.c.). We can only except burial claims that come in with a DRC eligible DIC claim.</a:t>
            </a:r>
            <a:endParaRPr lang="en-US" dirty="0" smtClean="0"/>
          </a:p>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345995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2228897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RFD, claim goes straight</a:t>
            </a:r>
            <a:r>
              <a:rPr lang="en-US" baseline="0" dirty="0" smtClean="0"/>
              <a:t> to the RVSR within one day.</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178684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Workload process may change for the PMCs as the PMCs become fully integrated into the NWQ. PMC Leadership is responsible for designated employees who will be working DRC claims.</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1023007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t>
            </a:r>
            <a:r>
              <a:rPr lang="en-US" sz="4800" b="1" i="1" dirty="0" smtClean="0">
                <a:solidFill>
                  <a:srgbClr val="1D3275"/>
                </a:solidFill>
                <a:latin typeface="Century Schoolbook" pitchFamily="18" charset="0"/>
              </a:rPr>
              <a:t>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FBECAF74-F556-4841-8929-0F39BF3A1CDC}" type="datetimeFigureOut">
              <a:rPr lang="en-US" smtClean="0"/>
              <a:t>12/08/2017</a:t>
            </a:fld>
            <a:endParaRPr lang="en-US"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dirty="0"/>
          </a:p>
        </p:txBody>
      </p:sp>
    </p:spTree>
    <p:extLst>
      <p:ext uri="{BB962C8B-B14F-4D97-AF65-F5344CB8AC3E}">
        <p14:creationId xmlns:p14="http://schemas.microsoft.com/office/powerpoint/2010/main" val="199571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smtClean="0"/>
              <a:t>Click to edit Master title style</a:t>
            </a:r>
            <a:endParaRPr lang="en-US"/>
          </a:p>
        </p:txBody>
      </p:sp>
      <p:sp>
        <p:nvSpPr>
          <p:cNvPr id="3" name="Content Placeholder 2"/>
          <p:cNvSpPr>
            <a:spLocks noGrp="1"/>
          </p:cNvSpPr>
          <p:nvPr>
            <p:ph idx="1"/>
          </p:nvPr>
        </p:nvSpPr>
        <p:spPr>
          <a:xfrm>
            <a:off x="847165" y="1789114"/>
            <a:ext cx="10945906" cy="4262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smtClean="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222223" name="Rectangle 15"/>
          <p:cNvSpPr>
            <a:spLocks noChangeArrowheads="1"/>
          </p:cNvSpPr>
          <p:nvPr/>
        </p:nvSpPr>
        <p:spPr bwMode="auto">
          <a:xfrm>
            <a:off x="859367" y="6400800"/>
            <a:ext cx="3443250"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smtClean="0">
                <a:solidFill>
                  <a:srgbClr val="1D3275"/>
                </a:solidFill>
                <a:effectLst>
                  <a:outerShdw blurRad="38100" dist="38100" dir="2700000" algn="tl">
                    <a:srgbClr val="C0C0C0"/>
                  </a:outerShdw>
                </a:effectLst>
                <a:latin typeface="Century Schoolbook" pitchFamily="18" charset="0"/>
              </a:rPr>
              <a:t>Pension </a:t>
            </a:r>
            <a:r>
              <a:rPr lang="en-US" sz="1600" b="1" i="1" dirty="0">
                <a:solidFill>
                  <a:srgbClr val="1D3275"/>
                </a:solidFill>
                <a:effectLst>
                  <a:outerShdw blurRad="38100" dist="38100" dir="2700000" algn="tl">
                    <a:srgbClr val="C0C0C0"/>
                  </a:outerShdw>
                </a:effectLst>
                <a:latin typeface="Century Schoolbook" pitchFamily="18" charset="0"/>
              </a:rPr>
              <a:t>Service Training Staff</a:t>
            </a:r>
          </a:p>
        </p:txBody>
      </p:sp>
      <p:pic>
        <p:nvPicPr>
          <p:cNvPr id="1039" name="Picture 19" descr="veteran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ransition/>
  <p:timing>
    <p:tnLst>
      <p:par>
        <p:cTn id="1" dur="indefinite" restart="never" nodeType="tmRoot"/>
      </p:par>
    </p:tnLst>
  </p:timing>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smtClean="0">
                <a:solidFill>
                  <a:srgbClr val="1D3275"/>
                </a:solidFill>
                <a:latin typeface="Century Schoolbook" pitchFamily="18" charset="0"/>
              </a:rPr>
              <a:t>Pension </a:t>
            </a:r>
            <a:r>
              <a:rPr lang="en-US" sz="2800" b="1" i="1" dirty="0">
                <a:solidFill>
                  <a:srgbClr val="1D3275"/>
                </a:solidFill>
                <a:latin typeface="Century Schoolbook" pitchFamily="18" charset="0"/>
              </a:rPr>
              <a:t>Service </a:t>
            </a:r>
            <a:r>
              <a:rPr lang="en-US" sz="2800" b="1" i="1" dirty="0" smtClean="0">
                <a:solidFill>
                  <a:srgbClr val="1D3275"/>
                </a:solidFill>
                <a:latin typeface="Century Schoolbook" pitchFamily="18" charset="0"/>
              </a:rPr>
              <a:t>Training Staff</a:t>
            </a:r>
            <a:endParaRPr lang="en-US" sz="2800" b="1" i="1" dirty="0">
              <a:solidFill>
                <a:srgbClr val="1D3275"/>
              </a:solidFill>
              <a:latin typeface="Century Schoolbook" pitchFamily="18" charset="0"/>
            </a:endParaRP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None/>
            </a:pPr>
            <a:r>
              <a:rPr lang="en-US" b="1" i="1" kern="0" dirty="0" smtClean="0">
                <a:latin typeface="Century Schoolbook" pitchFamily="18" charset="0"/>
              </a:rPr>
              <a:t>November 2017</a:t>
            </a:r>
            <a:endParaRPr lang="en-US" b="1" i="1" kern="0" dirty="0">
              <a:latin typeface="Century Schoolbook" pitchFamily="18" charset="0"/>
            </a:endParaRPr>
          </a:p>
        </p:txBody>
      </p:sp>
      <p:sp>
        <p:nvSpPr>
          <p:cNvPr id="4" name="Rectangle 2"/>
          <p:cNvSpPr txBox="1">
            <a:spLocks noChangeArrowheads="1"/>
          </p:cNvSpPr>
          <p:nvPr/>
        </p:nvSpPr>
        <p:spPr bwMode="auto">
          <a:xfrm>
            <a:off x="1967753" y="4953000"/>
            <a:ext cx="8763000" cy="119230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4400" b="1" kern="0" dirty="0" smtClean="0">
                <a:solidFill>
                  <a:srgbClr val="0033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Decision Ready Claims (DRC): PMC Claims Assistants (CAs)</a:t>
            </a:r>
          </a:p>
        </p:txBody>
      </p:sp>
    </p:spTree>
    <p:extLst>
      <p:ext uri="{BB962C8B-B14F-4D97-AF65-F5344CB8AC3E}">
        <p14:creationId xmlns:p14="http://schemas.microsoft.com/office/powerpoint/2010/main" val="30331538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Evidence Submission</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3200" dirty="0" smtClean="0">
                <a:latin typeface="Times New Roman" panose="02020603050405020304" pitchFamily="18" charset="0"/>
                <a:cs typeface="Times New Roman" panose="02020603050405020304" pitchFamily="18" charset="0"/>
              </a:rPr>
              <a:t>VSOs gather and submit all evidence from claimant </a:t>
            </a:r>
          </a:p>
          <a:p>
            <a:pPr marL="0" indent="0">
              <a:buNone/>
            </a:pPr>
            <a:r>
              <a:rPr lang="en-US" sz="3200" dirty="0" smtClean="0">
                <a:latin typeface="Times New Roman" panose="02020603050405020304" pitchFamily="18" charset="0"/>
                <a:cs typeface="Times New Roman" panose="02020603050405020304" pitchFamily="18" charset="0"/>
              </a:rPr>
              <a:t>    (i.e. eligible surviving spouse)</a:t>
            </a:r>
          </a:p>
          <a:p>
            <a:r>
              <a:rPr lang="en-US" sz="3200" dirty="0" smtClean="0">
                <a:latin typeface="Times New Roman" panose="02020603050405020304" pitchFamily="18" charset="0"/>
                <a:cs typeface="Times New Roman" panose="02020603050405020304" pitchFamily="18" charset="0"/>
              </a:rPr>
              <a:t>VSOs will use Direct Upload and must include a DRC evidence cover sheet </a:t>
            </a:r>
          </a:p>
          <a:p>
            <a:r>
              <a:rPr lang="en-US" sz="3200" dirty="0" smtClean="0">
                <a:latin typeface="Times New Roman" panose="02020603050405020304" pitchFamily="18" charset="0"/>
                <a:cs typeface="Times New Roman" panose="02020603050405020304" pitchFamily="18" charset="0"/>
              </a:rPr>
              <a:t>VSOs  utilize a checklist to ensure accuracy</a:t>
            </a:r>
            <a:endParaRPr lang="en-US" sz="3200" dirty="0">
              <a:latin typeface="Times New Roman" panose="02020603050405020304" pitchFamily="18" charset="0"/>
              <a:cs typeface="Times New Roman" panose="02020603050405020304" pitchFamily="18" charset="0"/>
            </a:endParaRPr>
          </a:p>
          <a:p>
            <a:pPr marL="0" indent="0">
              <a:buNone/>
            </a:pPr>
            <a:r>
              <a:rPr lang="en-US" sz="3200" b="1" dirty="0" smtClean="0">
                <a:solidFill>
                  <a:srgbClr val="C00000"/>
                </a:solidFill>
                <a:latin typeface="Times New Roman" panose="02020603050405020304" pitchFamily="18" charset="0"/>
                <a:cs typeface="Times New Roman" panose="02020603050405020304" pitchFamily="18" charset="0"/>
              </a:rPr>
              <a:t>Note: </a:t>
            </a:r>
            <a:r>
              <a:rPr lang="en-US" sz="3200" dirty="0" smtClean="0">
                <a:latin typeface="Times New Roman" panose="02020603050405020304" pitchFamily="18" charset="0"/>
                <a:cs typeface="Times New Roman" panose="02020603050405020304" pitchFamily="18" charset="0"/>
              </a:rPr>
              <a:t>It is important that the VSO work with the claimant or DRC Superuser, to ensure all of the evidence is gathered upfront so that the claim is not excluded from the DRC Program.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342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VSO Checklist</a:t>
            </a:r>
            <a:endParaRPr lang="en-US" sz="4800" b="1" dirty="0">
              <a:latin typeface="Times New Roman" panose="02020603050405020304" pitchFamily="18" charset="0"/>
              <a:cs typeface="Times New Roman" panose="02020603050405020304" pitchFamily="18" charset="0"/>
            </a:endParaRPr>
          </a:p>
        </p:txBody>
      </p:sp>
      <p:pic>
        <p:nvPicPr>
          <p:cNvPr id="1027" name="Picture 3" descr="Description of DRC DIC checklist" title="DRC DIC Checklist"/>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val="0"/>
              </a:ext>
            </a:extLst>
          </a:blip>
          <a:stretch>
            <a:fillRect/>
          </a:stretch>
        </p:blipFill>
        <p:spPr bwMode="auto">
          <a:xfrm>
            <a:off x="1771481" y="1597446"/>
            <a:ext cx="3725935" cy="4528717"/>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4"/>
          </p:nvPr>
        </p:nvSpPr>
        <p:spPr>
          <a:xfrm>
            <a:off x="6193368" y="2174875"/>
            <a:ext cx="5389033" cy="3693265"/>
          </a:xfrm>
        </p:spPr>
        <p:txBody>
          <a:bodyPr/>
          <a:lstStyle/>
          <a:p>
            <a:r>
              <a:rPr lang="en-US" dirty="0" smtClean="0"/>
              <a:t>VSOs are granted a review period </a:t>
            </a:r>
          </a:p>
          <a:p>
            <a:pPr lvl="1"/>
            <a:r>
              <a:rPr lang="en-US" dirty="0" smtClean="0"/>
              <a:t>Vendor will provide the VSO a 72-hour timeframe to fix any deficiencies </a:t>
            </a:r>
          </a:p>
          <a:p>
            <a:pPr lvl="1"/>
            <a:r>
              <a:rPr lang="en-US" dirty="0" smtClean="0"/>
              <a:t>Vendor may exclude the claim if all evidence is not re-submitted within correction timeframe</a:t>
            </a:r>
          </a:p>
          <a:p>
            <a:r>
              <a:rPr lang="en-US" dirty="0" smtClean="0"/>
              <a:t>VSOs utilize and sign a checklist to ensure accuracy</a:t>
            </a:r>
          </a:p>
          <a:p>
            <a:r>
              <a:rPr lang="en-US" dirty="0" smtClean="0"/>
              <a:t>DRC Program has checks and balances in place to assist the VSOs</a:t>
            </a:r>
            <a:endParaRPr lang="en-US" dirty="0"/>
          </a:p>
          <a:p>
            <a:pPr marL="0" indent="0">
              <a:buNone/>
            </a:pPr>
            <a:r>
              <a:rPr lang="en-US" sz="1800" b="1" dirty="0" smtClean="0">
                <a:solidFill>
                  <a:srgbClr val="C00000"/>
                </a:solidFill>
              </a:rPr>
              <a:t>Reference: </a:t>
            </a:r>
            <a:r>
              <a:rPr lang="en-US" sz="1800" dirty="0" smtClean="0"/>
              <a:t>M21-1</a:t>
            </a:r>
            <a:r>
              <a:rPr lang="en-US" sz="1800" dirty="0"/>
              <a:t>, Part </a:t>
            </a:r>
            <a:r>
              <a:rPr lang="en-US" sz="1800" dirty="0" smtClean="0"/>
              <a:t>III, Subpart i.3.D.2.b</a:t>
            </a:r>
            <a:endParaRPr lang="en-US" sz="1800" dirty="0"/>
          </a:p>
          <a:p>
            <a:pPr marL="0" indent="0">
              <a:buNone/>
            </a:pPr>
            <a:endParaRPr lang="en-US" dirty="0"/>
          </a:p>
        </p:txBody>
      </p:sp>
    </p:spTree>
    <p:extLst>
      <p:ext uri="{BB962C8B-B14F-4D97-AF65-F5344CB8AC3E}">
        <p14:creationId xmlns:p14="http://schemas.microsoft.com/office/powerpoint/2010/main" val="3369338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DRC Submission</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799" y="1506726"/>
            <a:ext cx="11219329" cy="4392050"/>
          </a:xfrm>
        </p:spPr>
        <p:txBody>
          <a:bodyPr/>
          <a:lstStyle/>
          <a:p>
            <a:pPr marL="457200" indent="-457200"/>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Currently a contract vendor will review the initial submission for missing documents and necessary information</a:t>
            </a:r>
          </a:p>
          <a:p>
            <a:pPr marL="457200" indent="-457200"/>
            <a:r>
              <a:rPr lang="en-US" sz="3200" dirty="0" smtClean="0">
                <a:latin typeface="Times New Roman" panose="02020603050405020304" pitchFamily="18" charset="0"/>
                <a:cs typeface="Times New Roman" panose="02020603050405020304" pitchFamily="18" charset="0"/>
              </a:rPr>
              <a:t>A specific note will identify the status</a:t>
            </a:r>
          </a:p>
          <a:p>
            <a:pPr marL="457200" indent="-457200"/>
            <a:r>
              <a:rPr lang="en-US" sz="3200" dirty="0" smtClean="0">
                <a:latin typeface="Times New Roman" panose="02020603050405020304" pitchFamily="18" charset="0"/>
                <a:cs typeface="Times New Roman" panose="02020603050405020304" pitchFamily="18" charset="0"/>
              </a:rPr>
              <a:t>DRC Super Users at your station are responsible for reviewing DRC Centralized Mail Queue notes and take appropriate action</a:t>
            </a:r>
          </a:p>
        </p:txBody>
      </p:sp>
    </p:spTree>
    <p:extLst>
      <p:ext uri="{BB962C8B-B14F-4D97-AF65-F5344CB8AC3E}">
        <p14:creationId xmlns:p14="http://schemas.microsoft.com/office/powerpoint/2010/main" val="1310912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DRC Evidence Coversheet</a:t>
            </a:r>
            <a:endParaRPr lang="en-US" sz="4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604934" y="1896532"/>
            <a:ext cx="6062134" cy="378565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VSOs have been instructed to use this Coversheet when submitting evidence</a:t>
            </a:r>
          </a:p>
          <a:p>
            <a:pPr marL="800100" lvl="1" indent="-3429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DRC (Pension DIC)</a:t>
            </a:r>
          </a:p>
          <a:p>
            <a:pPr marL="800100" lvl="1" indent="-342900">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VSOs must submit all required evidence, and forms through the DRC Direct Upload portal</a:t>
            </a:r>
          </a:p>
          <a:p>
            <a:pPr marL="342900" indent="-342900">
              <a:buFont typeface="Wingdings" panose="05000000000000000000" pitchFamily="2" charset="2"/>
              <a:buChar char="Ø"/>
            </a:pPr>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VSOs may exclude claims from the DRC DIC Process if all required evidence is not submitted upfront</a:t>
            </a:r>
            <a:endParaRPr lang="en-US" sz="2400" dirty="0">
              <a:latin typeface="Times New Roman" panose="02020603050405020304" pitchFamily="18" charset="0"/>
              <a:cs typeface="Times New Roman" panose="02020603050405020304" pitchFamily="18" charset="0"/>
            </a:endParaRPr>
          </a:p>
        </p:txBody>
      </p:sp>
      <p:pic>
        <p:nvPicPr>
          <p:cNvPr id="5" name="Picture 3" descr="Coversheet" title="DRC Documents"/>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10229" y="1388962"/>
            <a:ext cx="4444678" cy="4907666"/>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460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51592"/>
          </a:xfrm>
        </p:spPr>
        <p:txBody>
          <a:bodyPr/>
          <a:lstStyle/>
          <a:p>
            <a:r>
              <a:rPr lang="en-US" sz="4400" b="1" dirty="0" smtClean="0">
                <a:latin typeface="Times New Roman" panose="02020603050405020304" pitchFamily="18" charset="0"/>
                <a:cs typeface="Times New Roman" panose="02020603050405020304" pitchFamily="18" charset="0"/>
              </a:rPr>
              <a:t>DRC Coversheet</a:t>
            </a:r>
            <a:endParaRPr lang="en-US" sz="4400" b="1" dirty="0">
              <a:latin typeface="Times New Roman" panose="02020603050405020304" pitchFamily="18" charset="0"/>
              <a:cs typeface="Times New Roman" panose="02020603050405020304" pitchFamily="18" charset="0"/>
            </a:endParaRPr>
          </a:p>
        </p:txBody>
      </p:sp>
      <p:pic>
        <p:nvPicPr>
          <p:cNvPr id="4" name="Picture 2" descr="Image of Coversheet" title="DRC Covershe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6304" y="1763713"/>
            <a:ext cx="5493658" cy="4262437"/>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432884" y="1896532"/>
            <a:ext cx="5234184" cy="193899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This DRC Cover Sheet is different than the DRC Evidence Cover Sheet</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This will accompany a DRC submission through Direct Upload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034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Times New Roman" panose="02020603050405020304" pitchFamily="18" charset="0"/>
                <a:cs typeface="Times New Roman" panose="02020603050405020304" pitchFamily="18" charset="0"/>
              </a:rPr>
              <a:t>Establishing </a:t>
            </a:r>
            <a:r>
              <a:rPr lang="en-US" sz="4400" b="1" dirty="0" smtClean="0">
                <a:latin typeface="Times New Roman" panose="02020603050405020304" pitchFamily="18" charset="0"/>
                <a:cs typeface="Times New Roman" panose="02020603050405020304" pitchFamily="18" charset="0"/>
              </a:rPr>
              <a:t>DRC Claims</a:t>
            </a:r>
            <a:endParaRPr lang="en-US" sz="44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3600" dirty="0" smtClean="0">
                <a:latin typeface="Times New Roman" panose="02020603050405020304" pitchFamily="18" charset="0"/>
                <a:cs typeface="Times New Roman" panose="02020603050405020304" pitchFamily="18" charset="0"/>
              </a:rPr>
              <a:t>If the DRC submission appears complete; then the scanning vendor will use the Direct Upload portal to route the DRC mail packet to the DRC Pension Queue with a status of Available in Mail Portal; then CAs and IPC Leadership (DRC Superusers) will be able to review the complete mail packets.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476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PMC DRC DIC</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DIC DECISION CLAIM</a:t>
            </a:r>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EXCLUSIONS</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010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PMC DRC DIC</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7165" y="1789114"/>
            <a:ext cx="10945906" cy="4457450"/>
          </a:xfrm>
        </p:spPr>
        <p:txBody>
          <a:bodyPr>
            <a:noAutofit/>
          </a:bodyPr>
          <a:lstStyle/>
          <a:p>
            <a:pPr marL="0" indent="0">
              <a:spcBef>
                <a:spcPts val="0"/>
              </a:spcBef>
              <a:buNone/>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the purpose of this </a:t>
            </a:r>
            <a:r>
              <a:rPr lang="en-US" dirty="0" smtClean="0">
                <a:latin typeface="Times New Roman" panose="02020603050405020304" pitchFamily="18" charset="0"/>
                <a:cs typeface="Times New Roman" panose="02020603050405020304" pitchFamily="18" charset="0"/>
              </a:rPr>
              <a:t>initiative, Pension DRC claims </a:t>
            </a:r>
            <a:r>
              <a:rPr lang="en-US" dirty="0">
                <a:latin typeface="Times New Roman" panose="02020603050405020304" pitchFamily="18" charset="0"/>
                <a:cs typeface="Times New Roman" panose="02020603050405020304" pitchFamily="18" charset="0"/>
              </a:rPr>
              <a:t>are defined as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1">
              <a:spcBef>
                <a:spcPts val="0"/>
              </a:spcBef>
            </a:pPr>
            <a:r>
              <a:rPr lang="en-US" sz="2800" b="1" u="sng" dirty="0" smtClean="0">
                <a:latin typeface="Times New Roman" panose="02020603050405020304" pitchFamily="18" charset="0"/>
                <a:cs typeface="Times New Roman" panose="02020603050405020304" pitchFamily="18" charset="0"/>
              </a:rPr>
              <a:t>Original Dependency and Indemnity Compensation (DIC)</a:t>
            </a:r>
            <a:r>
              <a:rPr lang="en-US" sz="2800" dirty="0" smtClean="0">
                <a:latin typeface="Times New Roman" panose="02020603050405020304" pitchFamily="18" charset="0"/>
                <a:cs typeface="Times New Roman" panose="02020603050405020304" pitchFamily="18" charset="0"/>
              </a:rPr>
              <a:t>:  Original </a:t>
            </a:r>
            <a:r>
              <a:rPr lang="en-US" sz="2800" dirty="0">
                <a:latin typeface="Times New Roman" panose="02020603050405020304" pitchFamily="18" charset="0"/>
                <a:cs typeface="Times New Roman" panose="02020603050405020304" pitchFamily="18" charset="0"/>
              </a:rPr>
              <a:t>service-connected death claims where the Veteran’s death certificate lists at least one of his or her service-connected conditions; or he or she was rated 100% disabled due to service-connected conditions (including entitlement to Individual Unemployability) for 10 years prior to death</a:t>
            </a:r>
            <a:r>
              <a:rPr lang="en-US" sz="2800" dirty="0" smtClean="0">
                <a:latin typeface="Times New Roman" panose="02020603050405020304" pitchFamily="18" charset="0"/>
                <a:cs typeface="Times New Roman" panose="02020603050405020304" pitchFamily="18" charset="0"/>
              </a:rPr>
              <a:t>.</a:t>
            </a:r>
          </a:p>
          <a:p>
            <a:pPr lvl="1">
              <a:spcBef>
                <a:spcPts val="0"/>
              </a:spcBef>
            </a:pPr>
            <a:r>
              <a:rPr lang="en-US" sz="2800" dirty="0" smtClean="0">
                <a:latin typeface="Times New Roman" panose="02020603050405020304" pitchFamily="18" charset="0"/>
                <a:cs typeface="Times New Roman" panose="02020603050405020304" pitchFamily="18" charset="0"/>
              </a:rPr>
              <a:t>These claims will be submitted to the VSO by the surviving spouse.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36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943" y="23795"/>
            <a:ext cx="9717743" cy="1151592"/>
          </a:xfrm>
        </p:spPr>
        <p:txBody>
          <a:bodyPr>
            <a:noAutofit/>
          </a:bodyPr>
          <a:lstStyle/>
          <a:p>
            <a:r>
              <a:rPr lang="en-US" sz="4400" b="1" dirty="0" smtClean="0">
                <a:latin typeface="Times New Roman" panose="02020603050405020304" pitchFamily="18" charset="0"/>
                <a:cs typeface="Times New Roman" panose="02020603050405020304" pitchFamily="18" charset="0"/>
              </a:rPr>
              <a:t>Complete DRC Exclusion List</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(refer to CPKM for recent updates)</a:t>
            </a:r>
            <a:endParaRPr lang="en-US" sz="4400" b="1"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09600" y="1361124"/>
            <a:ext cx="10972800" cy="4869857"/>
          </a:xfrm>
          <a:prstGeom prst="rect">
            <a:avLst/>
          </a:prstGeom>
        </p:spPr>
        <p:txBody>
          <a:bodyPr vert="horz" lIns="121917" tIns="60958" rIns="121917" bIns="6095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endParaRPr lang="en-US"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Content Placeholder 6" descr="List of exlusions for DRC." title="DRC Exclusion List"/>
          <p:cNvGraphicFramePr>
            <a:graphicFrameLocks noGrp="1"/>
          </p:cNvGraphicFramePr>
          <p:nvPr>
            <p:ph idx="1"/>
            <p:extLst>
              <p:ext uri="{D42A27DB-BD31-4B8C-83A1-F6EECF244321}">
                <p14:modId xmlns:p14="http://schemas.microsoft.com/office/powerpoint/2010/main" val="3043392739"/>
              </p:ext>
            </p:extLst>
          </p:nvPr>
        </p:nvGraphicFramePr>
        <p:xfrm>
          <a:off x="2060154" y="1501626"/>
          <a:ext cx="9606708" cy="4846026"/>
        </p:xfrm>
        <a:graphic>
          <a:graphicData uri="http://schemas.openxmlformats.org/drawingml/2006/table">
            <a:tbl>
              <a:tblPr bandRow="1">
                <a:tableStyleId>{5C22544A-7EE6-4342-B048-85BDC9FD1C3A}</a:tableStyleId>
              </a:tblPr>
              <a:tblGrid>
                <a:gridCol w="3202236"/>
                <a:gridCol w="3202236"/>
                <a:gridCol w="3202236"/>
              </a:tblGrid>
              <a:tr h="740553">
                <a:tc>
                  <a:txBody>
                    <a:bodyPr/>
                    <a:lstStyle/>
                    <a:p>
                      <a:r>
                        <a:rPr lang="en-US" sz="2200" b="1" dirty="0" smtClean="0">
                          <a:latin typeface="Times New Roman" panose="02020603050405020304" pitchFamily="18" charset="0"/>
                          <a:cs typeface="Times New Roman" panose="02020603050405020304" pitchFamily="18" charset="0"/>
                        </a:rPr>
                        <a:t>Current pending disability claim</a:t>
                      </a:r>
                      <a:endParaRPr lang="en-US" sz="2200" b="1"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2200" b="1" dirty="0" smtClean="0">
                          <a:latin typeface="Times New Roman" panose="02020603050405020304" pitchFamily="18" charset="0"/>
                          <a:cs typeface="Times New Roman" panose="02020603050405020304" pitchFamily="18" charset="0"/>
                        </a:rPr>
                        <a:t>Conditions</a:t>
                      </a:r>
                      <a:r>
                        <a:rPr lang="en-US" sz="2200" b="1" baseline="0" dirty="0" smtClean="0">
                          <a:latin typeface="Times New Roman" panose="02020603050405020304" pitchFamily="18" charset="0"/>
                          <a:cs typeface="Times New Roman" panose="02020603050405020304" pitchFamily="18" charset="0"/>
                        </a:rPr>
                        <a:t> already at scheduler maximum</a:t>
                      </a:r>
                      <a:endParaRPr lang="en-US" sz="2200" b="1"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2200" dirty="0" smtClean="0">
                          <a:latin typeface="Times New Roman" panose="02020603050405020304" pitchFamily="18" charset="0"/>
                          <a:cs typeface="Times New Roman" panose="02020603050405020304" pitchFamily="18" charset="0"/>
                        </a:rPr>
                        <a:t>Special Monthly</a:t>
                      </a:r>
                      <a:r>
                        <a:rPr lang="en-US" sz="2200" baseline="0" dirty="0" smtClean="0">
                          <a:latin typeface="Times New Roman" panose="02020603050405020304" pitchFamily="18" charset="0"/>
                          <a:cs typeface="Times New Roman" panose="02020603050405020304" pitchFamily="18" charset="0"/>
                        </a:rPr>
                        <a:t> Pension</a:t>
                      </a:r>
                      <a:endParaRPr lang="en-US" sz="2200"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r>
              <a:tr h="740553">
                <a:tc>
                  <a:txBody>
                    <a:bodyPr/>
                    <a:lstStyle/>
                    <a:p>
                      <a:r>
                        <a:rPr lang="en-US" sz="2200" b="1" dirty="0" smtClean="0">
                          <a:latin typeface="Times New Roman" panose="02020603050405020304" pitchFamily="18" charset="0"/>
                          <a:cs typeface="Times New Roman" panose="02020603050405020304" pitchFamily="18" charset="0"/>
                        </a:rPr>
                        <a:t>DRC conditions on appeal</a:t>
                      </a:r>
                      <a:endParaRPr lang="en-US" sz="2200" b="1"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2200" b="1" dirty="0" smtClean="0">
                          <a:latin typeface="Times New Roman" panose="02020603050405020304" pitchFamily="18" charset="0"/>
                          <a:cs typeface="Times New Roman" panose="02020603050405020304" pitchFamily="18" charset="0"/>
                        </a:rPr>
                        <a:t>Individual Unemployability</a:t>
                      </a:r>
                      <a:endParaRPr lang="en-US" sz="2200" b="1"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2200" dirty="0" smtClean="0">
                          <a:latin typeface="Times New Roman" panose="02020603050405020304" pitchFamily="18" charset="0"/>
                          <a:cs typeface="Times New Roman" panose="02020603050405020304" pitchFamily="18" charset="0"/>
                        </a:rPr>
                        <a:t>Burial claims (unless submitted w/DIC)</a:t>
                      </a:r>
                      <a:endParaRPr lang="en-US" sz="2200"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r>
              <a:tr h="1066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Times New Roman" panose="02020603050405020304" pitchFamily="18" charset="0"/>
                          <a:cs typeface="Times New Roman" panose="02020603050405020304" pitchFamily="18" charset="0"/>
                        </a:rPr>
                        <a:t>DRC application submissions signed by just</a:t>
                      </a:r>
                      <a:r>
                        <a:rPr lang="en-US" sz="2200" b="1" baseline="0" dirty="0" smtClean="0">
                          <a:latin typeface="Times New Roman" panose="02020603050405020304" pitchFamily="18" charset="0"/>
                          <a:cs typeface="Times New Roman" panose="02020603050405020304" pitchFamily="18" charset="0"/>
                        </a:rPr>
                        <a:t> VSO</a:t>
                      </a:r>
                      <a:endParaRPr lang="en-US" sz="2200" b="1" dirty="0" smtClean="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latin typeface="Times New Roman" panose="02020603050405020304" pitchFamily="18" charset="0"/>
                          <a:cs typeface="Times New Roman" panose="02020603050405020304" pitchFamily="18" charset="0"/>
                        </a:rPr>
                        <a:t>Pregnant Veterans</a:t>
                      </a: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2200" dirty="0" smtClean="0">
                          <a:latin typeface="Times New Roman" panose="02020603050405020304" pitchFamily="18" charset="0"/>
                          <a:cs typeface="Times New Roman" panose="02020603050405020304" pitchFamily="18" charset="0"/>
                        </a:rPr>
                        <a:t>In-service death</a:t>
                      </a:r>
                      <a:endParaRPr lang="en-US" sz="2200"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r>
              <a:tr h="414710">
                <a:tc>
                  <a:txBody>
                    <a:bodyPr/>
                    <a:lstStyle/>
                    <a:p>
                      <a:r>
                        <a:rPr lang="en-US" sz="2200" dirty="0" smtClean="0">
                          <a:latin typeface="Times New Roman" panose="02020603050405020304" pitchFamily="18" charset="0"/>
                          <a:cs typeface="Times New Roman" panose="02020603050405020304" pitchFamily="18" charset="0"/>
                        </a:rPr>
                        <a:t>Pre-discharge</a:t>
                      </a:r>
                      <a:endParaRPr lang="en-US" sz="2200"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2200" dirty="0" smtClean="0">
                          <a:latin typeface="Times New Roman" panose="02020603050405020304" pitchFamily="18" charset="0"/>
                          <a:cs typeface="Times New Roman" panose="02020603050405020304" pitchFamily="18" charset="0"/>
                        </a:rPr>
                        <a:t>Ch.18</a:t>
                      </a:r>
                      <a:r>
                        <a:rPr lang="en-US" sz="2200" baseline="0" dirty="0" smtClean="0">
                          <a:latin typeface="Times New Roman" panose="02020603050405020304" pitchFamily="18" charset="0"/>
                          <a:cs typeface="Times New Roman" panose="02020603050405020304" pitchFamily="18" charset="0"/>
                        </a:rPr>
                        <a:t> and birth defect</a:t>
                      </a:r>
                      <a:endParaRPr lang="en-US" sz="2200"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2200" dirty="0" smtClean="0">
                          <a:latin typeface="Times New Roman" panose="02020603050405020304" pitchFamily="18" charset="0"/>
                          <a:cs typeface="Times New Roman" panose="02020603050405020304" pitchFamily="18" charset="0"/>
                        </a:rPr>
                        <a:t>Parents’</a:t>
                      </a:r>
                      <a:r>
                        <a:rPr lang="en-US" sz="2200" baseline="0" dirty="0" smtClean="0">
                          <a:latin typeface="Times New Roman" panose="02020603050405020304" pitchFamily="18" charset="0"/>
                          <a:cs typeface="Times New Roman" panose="02020603050405020304" pitchFamily="18" charset="0"/>
                        </a:rPr>
                        <a:t> DIC</a:t>
                      </a:r>
                      <a:endParaRPr lang="en-US" sz="2200"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r>
              <a:tr h="1066397">
                <a:tc>
                  <a:txBody>
                    <a:bodyPr/>
                    <a:lstStyle/>
                    <a:p>
                      <a:r>
                        <a:rPr lang="en-US" sz="2200" b="1" dirty="0" smtClean="0">
                          <a:latin typeface="Times New Roman" panose="02020603050405020304" pitchFamily="18" charset="0"/>
                          <a:cs typeface="Times New Roman" panose="02020603050405020304" pitchFamily="18" charset="0"/>
                        </a:rPr>
                        <a:t>Incarcerated Veterans</a:t>
                      </a:r>
                      <a:endParaRPr lang="en-US" sz="2200" b="1"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latin typeface="Times New Roman" panose="02020603050405020304" pitchFamily="18" charset="0"/>
                          <a:cs typeface="Times New Roman" panose="02020603050405020304" pitchFamily="18" charset="0"/>
                        </a:rPr>
                        <a:t>Pension</a:t>
                      </a: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2200" dirty="0" smtClean="0">
                          <a:latin typeface="Times New Roman" panose="02020603050405020304" pitchFamily="18" charset="0"/>
                          <a:cs typeface="Times New Roman" panose="02020603050405020304" pitchFamily="18" charset="0"/>
                        </a:rPr>
                        <a:t>DIC involving accrued benefits (claim or appeal pending at time of death)</a:t>
                      </a:r>
                      <a:endParaRPr lang="en-US" sz="2200"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r>
              <a:tr h="700746">
                <a:tc>
                  <a:txBody>
                    <a:bodyPr/>
                    <a:lstStyle/>
                    <a:p>
                      <a:r>
                        <a:rPr lang="en-US" sz="2200" dirty="0" smtClean="0">
                          <a:latin typeface="Times New Roman" panose="02020603050405020304" pitchFamily="18" charset="0"/>
                          <a:cs typeface="Times New Roman" panose="02020603050405020304" pitchFamily="18" charset="0"/>
                        </a:rPr>
                        <a:t>Restricted Access Claims</a:t>
                      </a:r>
                      <a:endParaRPr lang="en-US" sz="2200"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smtClean="0">
                          <a:latin typeface="Times New Roman" panose="02020603050405020304" pitchFamily="18" charset="0"/>
                          <a:cs typeface="Times New Roman" panose="02020603050405020304" pitchFamily="18" charset="0"/>
                        </a:rPr>
                        <a:t>Foreign</a:t>
                      </a:r>
                      <a:r>
                        <a:rPr lang="en-US" sz="2200" b="1" baseline="0" dirty="0" smtClean="0">
                          <a:latin typeface="Times New Roman" panose="02020603050405020304" pitchFamily="18" charset="0"/>
                          <a:cs typeface="Times New Roman" panose="02020603050405020304" pitchFamily="18" charset="0"/>
                        </a:rPr>
                        <a:t> Veterans</a:t>
                      </a:r>
                      <a:endParaRPr lang="en-US" sz="2200" b="1" dirty="0" smtClean="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2200" b="1" dirty="0" smtClean="0">
                          <a:latin typeface="Times New Roman" panose="02020603050405020304" pitchFamily="18" charset="0"/>
                          <a:cs typeface="Times New Roman" panose="02020603050405020304" pitchFamily="18" charset="0"/>
                        </a:rPr>
                        <a:t>Stand-alone</a:t>
                      </a:r>
                      <a:r>
                        <a:rPr lang="en-US" sz="2200" b="1" baseline="0" dirty="0" smtClean="0">
                          <a:latin typeface="Times New Roman" panose="02020603050405020304" pitchFamily="18" charset="0"/>
                          <a:cs typeface="Times New Roman" panose="02020603050405020304" pitchFamily="18" charset="0"/>
                        </a:rPr>
                        <a:t> SMC</a:t>
                      </a:r>
                      <a:endParaRPr lang="en-US" sz="2200" b="1" dirty="0">
                        <a:latin typeface="Times New Roman" panose="02020603050405020304" pitchFamily="18" charset="0"/>
                        <a:cs typeface="Times New Roman" panose="02020603050405020304" pitchFamily="18" charset="0"/>
                      </a:endParaRPr>
                    </a:p>
                  </a:txBody>
                  <a:tcPr>
                    <a:gradFill>
                      <a:gsLst>
                        <a:gs pos="0">
                          <a:schemeClr val="accent3">
                            <a:lumMod val="65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450094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14438"/>
          </a:xfrm>
        </p:spPr>
        <p:txBody>
          <a:bodyPr/>
          <a:lstStyle/>
          <a:p>
            <a:r>
              <a:rPr lang="en-US" sz="4800" b="1" dirty="0" smtClean="0">
                <a:latin typeface="Times New Roman" panose="02020603050405020304" pitchFamily="18" charset="0"/>
                <a:cs typeface="Times New Roman" panose="02020603050405020304" pitchFamily="18" charset="0"/>
              </a:rPr>
              <a:t>DRC DIC Exclusions</a:t>
            </a:r>
            <a:endParaRPr lang="en-US" sz="4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3156255"/>
              </p:ext>
            </p:extLst>
          </p:nvPr>
        </p:nvGraphicFramePr>
        <p:xfrm>
          <a:off x="2476982" y="1527861"/>
          <a:ext cx="7821115" cy="4572000"/>
        </p:xfrm>
        <a:graphic>
          <a:graphicData uri="http://schemas.openxmlformats.org/drawingml/2006/table">
            <a:tbl>
              <a:tblPr firstRow="1" bandRow="1">
                <a:tableStyleId>{93296810-A885-4BE3-A3E7-6D5BEEA58F35}</a:tableStyleId>
              </a:tblPr>
              <a:tblGrid>
                <a:gridCol w="7821115"/>
              </a:tblGrid>
              <a:tr h="1124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If</a:t>
                      </a:r>
                      <a:r>
                        <a:rPr lang="en-US" sz="2400" baseline="0" dirty="0" smtClean="0">
                          <a:latin typeface="Times New Roman" panose="02020603050405020304" pitchFamily="18" charset="0"/>
                          <a:cs typeface="Times New Roman" panose="02020603050405020304" pitchFamily="18" charset="0"/>
                        </a:rPr>
                        <a:t> the DRC Claim Type is DIC, Then exclude claims involving:</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solidFill>
                      <a:srgbClr val="C00000"/>
                    </a:solidFill>
                  </a:tcPr>
                </a:tc>
              </a:tr>
              <a:tr h="432433">
                <a:tc>
                  <a:txBody>
                    <a:bodyPr/>
                    <a:lstStyle/>
                    <a:p>
                      <a:r>
                        <a:rPr lang="en-US" sz="2400" dirty="0" smtClean="0">
                          <a:latin typeface="Times New Roman" panose="02020603050405020304" pitchFamily="18" charset="0"/>
                          <a:cs typeface="Times New Roman" panose="02020603050405020304" pitchFamily="18" charset="0"/>
                        </a:rPr>
                        <a:t>Parents’ DIC</a:t>
                      </a:r>
                      <a:endParaRPr lang="en-US" sz="2400" dirty="0">
                        <a:latin typeface="Times New Roman" panose="02020603050405020304" pitchFamily="18" charset="0"/>
                        <a:cs typeface="Times New Roman" panose="02020603050405020304" pitchFamily="18" charset="0"/>
                      </a:endParaRPr>
                    </a:p>
                  </a:txBody>
                  <a:tcPr/>
                </a:tc>
              </a:tr>
              <a:tr h="432433">
                <a:tc>
                  <a:txBody>
                    <a:bodyPr/>
                    <a:lstStyle/>
                    <a:p>
                      <a:r>
                        <a:rPr lang="en-US" sz="2400" dirty="0" smtClean="0">
                          <a:latin typeface="Times New Roman" panose="02020603050405020304" pitchFamily="18" charset="0"/>
                          <a:cs typeface="Times New Roman" panose="02020603050405020304" pitchFamily="18" charset="0"/>
                        </a:rPr>
                        <a:t>Accrued</a:t>
                      </a:r>
                      <a:r>
                        <a:rPr lang="en-US" sz="2400" baseline="0" dirty="0" smtClean="0">
                          <a:latin typeface="Times New Roman" panose="02020603050405020304" pitchFamily="18" charset="0"/>
                          <a:cs typeface="Times New Roman" panose="02020603050405020304" pitchFamily="18" charset="0"/>
                        </a:rPr>
                        <a:t> Benefits</a:t>
                      </a:r>
                      <a:endParaRPr lang="en-US" sz="2400" dirty="0">
                        <a:latin typeface="Times New Roman" panose="02020603050405020304" pitchFamily="18" charset="0"/>
                        <a:cs typeface="Times New Roman" panose="02020603050405020304" pitchFamily="18" charset="0"/>
                      </a:endParaRPr>
                    </a:p>
                  </a:txBody>
                  <a:tcPr/>
                </a:tc>
              </a:tr>
              <a:tr h="778379">
                <a:tc>
                  <a:txBody>
                    <a:bodyPr/>
                    <a:lstStyle/>
                    <a:p>
                      <a:r>
                        <a:rPr lang="en-US" sz="2400" dirty="0" smtClean="0">
                          <a:latin typeface="Times New Roman" panose="02020603050405020304" pitchFamily="18" charset="0"/>
                          <a:cs typeface="Times New Roman" panose="02020603050405020304" pitchFamily="18" charset="0"/>
                        </a:rPr>
                        <a:t>Burial</a:t>
                      </a:r>
                      <a:r>
                        <a:rPr lang="en-US" sz="2400" baseline="0" dirty="0" smtClean="0">
                          <a:latin typeface="Times New Roman" panose="02020603050405020304" pitchFamily="18" charset="0"/>
                          <a:cs typeface="Times New Roman" panose="02020603050405020304" pitchFamily="18" charset="0"/>
                        </a:rPr>
                        <a:t> Benefits, and/or</a:t>
                      </a:r>
                    </a:p>
                    <a:p>
                      <a:r>
                        <a:rPr lang="en-US" sz="2400" baseline="0" dirty="0" smtClean="0">
                          <a:latin typeface="Times New Roman" panose="02020603050405020304" pitchFamily="18" charset="0"/>
                          <a:cs typeface="Times New Roman" panose="02020603050405020304" pitchFamily="18" charset="0"/>
                        </a:rPr>
                        <a:t>Spousal aid and attendance and/or housebound benefits</a:t>
                      </a:r>
                      <a:endParaRPr lang="en-US" sz="2400" dirty="0">
                        <a:latin typeface="Times New Roman" panose="02020603050405020304" pitchFamily="18" charset="0"/>
                        <a:cs typeface="Times New Roman" panose="02020603050405020304" pitchFamily="18" charset="0"/>
                      </a:endParaRPr>
                    </a:p>
                  </a:txBody>
                  <a:tcPr/>
                </a:tc>
              </a:tr>
              <a:tr h="432433">
                <a:tc>
                  <a:txBody>
                    <a:bodyPr/>
                    <a:lstStyle/>
                    <a:p>
                      <a:r>
                        <a:rPr lang="en-US" sz="2400" dirty="0" smtClean="0">
                          <a:latin typeface="Times New Roman" panose="02020603050405020304" pitchFamily="18" charset="0"/>
                          <a:cs typeface="Times New Roman" panose="02020603050405020304" pitchFamily="18" charset="0"/>
                        </a:rPr>
                        <a:t>In-Service</a:t>
                      </a:r>
                      <a:r>
                        <a:rPr lang="en-US" sz="2400" baseline="0" dirty="0" smtClean="0">
                          <a:latin typeface="Times New Roman" panose="02020603050405020304" pitchFamily="18" charset="0"/>
                          <a:cs typeface="Times New Roman" panose="02020603050405020304" pitchFamily="18" charset="0"/>
                        </a:rPr>
                        <a:t> death</a:t>
                      </a:r>
                      <a:endParaRPr lang="en-US" sz="2400" dirty="0">
                        <a:latin typeface="Times New Roman" panose="02020603050405020304" pitchFamily="18" charset="0"/>
                        <a:cs typeface="Times New Roman" panose="02020603050405020304" pitchFamily="18" charset="0"/>
                      </a:endParaRPr>
                    </a:p>
                  </a:txBody>
                  <a:tcPr/>
                </a:tc>
              </a:tr>
              <a:tr h="1124325">
                <a:tc>
                  <a:txBody>
                    <a:bodyPr/>
                    <a:lstStyle/>
                    <a:p>
                      <a:r>
                        <a:rPr lang="en-US" sz="2400" dirty="0" smtClean="0">
                          <a:latin typeface="Times New Roman" panose="02020603050405020304" pitchFamily="18" charset="0"/>
                          <a:cs typeface="Times New Roman" panose="02020603050405020304" pitchFamily="18" charset="0"/>
                        </a:rPr>
                        <a:t>Submissions received while another</a:t>
                      </a:r>
                      <a:r>
                        <a:rPr lang="en-US" sz="2400" baseline="0" dirty="0" smtClean="0">
                          <a:latin typeface="Times New Roman" panose="02020603050405020304" pitchFamily="18" charset="0"/>
                          <a:cs typeface="Times New Roman" panose="02020603050405020304" pitchFamily="18" charset="0"/>
                        </a:rPr>
                        <a:t> rating-related claim is concurrently pending (PMC example, if another claim for DIC is pending)</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
        <p:nvSpPr>
          <p:cNvPr id="3" name="TextBox 2"/>
          <p:cNvSpPr txBox="1"/>
          <p:nvPr/>
        </p:nvSpPr>
        <p:spPr>
          <a:xfrm>
            <a:off x="985421" y="6027938"/>
            <a:ext cx="10067278" cy="369332"/>
          </a:xfrm>
          <a:prstGeom prst="rect">
            <a:avLst/>
          </a:prstGeom>
          <a:noFill/>
        </p:spPr>
        <p:txBody>
          <a:bodyPr wrap="square" rtlCol="0">
            <a:spAutoFit/>
          </a:bodyPr>
          <a:lstStyle/>
          <a:p>
            <a:r>
              <a:rPr lang="en-US" b="1" dirty="0" smtClean="0">
                <a:solidFill>
                  <a:srgbClr val="002060"/>
                </a:solidFill>
              </a:rPr>
              <a:t>Note: </a:t>
            </a:r>
            <a:r>
              <a:rPr lang="en-US" dirty="0" smtClean="0"/>
              <a:t>PMCs are only able to accept burial claims that come in with a DRC eligible DIC Claim.</a:t>
            </a:r>
            <a:endParaRPr lang="en-US" dirty="0"/>
          </a:p>
        </p:txBody>
      </p:sp>
    </p:spTree>
    <p:extLst>
      <p:ext uri="{BB962C8B-B14F-4D97-AF65-F5344CB8AC3E}">
        <p14:creationId xmlns:p14="http://schemas.microsoft.com/office/powerpoint/2010/main" val="4281045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Objectives</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799" y="1506726"/>
            <a:ext cx="11219329" cy="4392050"/>
          </a:xfrm>
        </p:spPr>
        <p:txBody>
          <a:bodyPr/>
          <a:lstStyle/>
          <a:p>
            <a:pPr marL="0" indent="0">
              <a:buNone/>
            </a:pPr>
            <a:endParaRPr lang="en-US" sz="3200" dirty="0" smtClean="0">
              <a:latin typeface="Times New Roman" panose="02020603050405020304" pitchFamily="18" charset="0"/>
              <a:cs typeface="Times New Roman" panose="02020603050405020304" pitchFamily="18" charset="0"/>
            </a:endParaRPr>
          </a:p>
          <a:p>
            <a:pPr marL="457200" indent="-457200"/>
            <a:r>
              <a:rPr lang="en-US" sz="3200" dirty="0" smtClean="0">
                <a:latin typeface="Times New Roman" panose="02020603050405020304" pitchFamily="18" charset="0"/>
                <a:cs typeface="Times New Roman" panose="02020603050405020304" pitchFamily="18" charset="0"/>
              </a:rPr>
              <a:t>Discuss the Decision Ready Claims</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(DRC) Program</a:t>
            </a:r>
          </a:p>
          <a:p>
            <a:pPr marL="457200" indent="-457200"/>
            <a:r>
              <a:rPr lang="en-US" sz="3200" dirty="0" smtClean="0">
                <a:latin typeface="Times New Roman" panose="02020603050405020304" pitchFamily="18" charset="0"/>
                <a:cs typeface="Times New Roman" panose="02020603050405020304" pitchFamily="18" charset="0"/>
              </a:rPr>
              <a:t>Describe Veterans Service Organization (VSO) actions for DRC</a:t>
            </a:r>
          </a:p>
          <a:p>
            <a:pPr marL="457200" indent="-457200"/>
            <a:r>
              <a:rPr lang="en-US" sz="3200" dirty="0" smtClean="0">
                <a:latin typeface="Times New Roman" panose="02020603050405020304" pitchFamily="18" charset="0"/>
                <a:cs typeface="Times New Roman" panose="02020603050405020304" pitchFamily="18" charset="0"/>
              </a:rPr>
              <a:t>Establish DRC claims and identify DRC exclusions</a:t>
            </a:r>
          </a:p>
          <a:p>
            <a:pPr marL="457200" indent="-457200"/>
            <a:r>
              <a:rPr lang="en-US" sz="3200" dirty="0" smtClean="0">
                <a:latin typeface="Times New Roman" panose="02020603050405020304" pitchFamily="18" charset="0"/>
                <a:cs typeface="Times New Roman" panose="02020603050405020304" pitchFamily="18" charset="0"/>
              </a:rPr>
              <a:t>Review the DRC process for Claims Assistants (CAs)</a:t>
            </a:r>
          </a:p>
          <a:p>
            <a:pPr marL="457200" indent="-457200"/>
            <a:r>
              <a:rPr lang="en-US" sz="3200" dirty="0" smtClean="0">
                <a:latin typeface="Times New Roman" panose="02020603050405020304" pitchFamily="18" charset="0"/>
                <a:cs typeface="Times New Roman" panose="02020603050405020304" pitchFamily="18" charset="0"/>
              </a:rPr>
              <a:t>Discuss Letter Creator</a:t>
            </a:r>
          </a:p>
          <a:p>
            <a:pPr marL="457200" indent="-457200"/>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37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Excluded Claims</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3200" dirty="0" smtClean="0">
                <a:solidFill>
                  <a:schemeClr val="accent6">
                    <a:lumMod val="75000"/>
                  </a:schemeClr>
                </a:solidFill>
                <a:latin typeface="Times New Roman" panose="02020603050405020304" pitchFamily="18" charset="0"/>
                <a:cs typeface="Times New Roman" panose="02020603050405020304" pitchFamily="18" charset="0"/>
              </a:rPr>
              <a:t>If the claim meets one of the exclusion criteria, </a:t>
            </a:r>
            <a:r>
              <a:rPr lang="en-US" sz="3200" b="1" u="sng" dirty="0" smtClean="0">
                <a:solidFill>
                  <a:schemeClr val="accent6">
                    <a:lumMod val="75000"/>
                  </a:schemeClr>
                </a:solidFill>
                <a:latin typeface="Times New Roman" panose="02020603050405020304" pitchFamily="18" charset="0"/>
                <a:cs typeface="Times New Roman" panose="02020603050405020304" pitchFamily="18" charset="0"/>
              </a:rPr>
              <a:t>DO NOT</a:t>
            </a:r>
            <a:r>
              <a:rPr lang="en-US" sz="3200" dirty="0" smtClean="0">
                <a:solidFill>
                  <a:schemeClr val="accent6">
                    <a:lumMod val="75000"/>
                  </a:schemeClr>
                </a:solidFill>
                <a:latin typeface="Times New Roman" panose="02020603050405020304" pitchFamily="18" charset="0"/>
                <a:cs typeface="Times New Roman" panose="02020603050405020304" pitchFamily="18" charset="0"/>
              </a:rPr>
              <a:t> CEST the claim or send a 5103 letter</a:t>
            </a:r>
          </a:p>
          <a:p>
            <a:r>
              <a:rPr lang="en-US" sz="3200" dirty="0" smtClean="0">
                <a:solidFill>
                  <a:schemeClr val="accent6">
                    <a:lumMod val="75000"/>
                  </a:schemeClr>
                </a:solidFill>
                <a:latin typeface="Times New Roman" panose="02020603050405020304" pitchFamily="18" charset="0"/>
                <a:cs typeface="Times New Roman" panose="02020603050405020304" pitchFamily="18" charset="0"/>
              </a:rPr>
              <a:t>Send a DRC Exclusion Letter using Letter Creator</a:t>
            </a:r>
          </a:p>
          <a:p>
            <a:r>
              <a:rPr lang="en-US" sz="3200" dirty="0" smtClean="0">
                <a:solidFill>
                  <a:schemeClr val="accent6">
                    <a:lumMod val="75000"/>
                  </a:schemeClr>
                </a:solidFill>
                <a:latin typeface="Times New Roman" panose="02020603050405020304" pitchFamily="18" charset="0"/>
                <a:cs typeface="Times New Roman" panose="02020603050405020304" pitchFamily="18" charset="0"/>
              </a:rPr>
              <a:t>Select the Re-Route button in the Centralized Mail (CM) Portal</a:t>
            </a:r>
          </a:p>
          <a:p>
            <a:pPr lvl="1"/>
            <a:r>
              <a:rPr lang="en-US" dirty="0" smtClean="0">
                <a:solidFill>
                  <a:schemeClr val="accent6">
                    <a:lumMod val="75000"/>
                  </a:schemeClr>
                </a:solidFill>
                <a:latin typeface="Times New Roman" panose="02020603050405020304" pitchFamily="18" charset="0"/>
                <a:cs typeface="Times New Roman" panose="02020603050405020304" pitchFamily="18" charset="0"/>
              </a:rPr>
              <a:t>For PMCs, Mail packets will be re-routed to the general PMC CM queue</a:t>
            </a:r>
          </a:p>
          <a:p>
            <a:r>
              <a:rPr lang="en-US" sz="3200" dirty="0" smtClean="0">
                <a:solidFill>
                  <a:schemeClr val="accent6">
                    <a:lumMod val="75000"/>
                  </a:schemeClr>
                </a:solidFill>
                <a:latin typeface="Times New Roman" panose="02020603050405020304" pitchFamily="18" charset="0"/>
                <a:cs typeface="Times New Roman" panose="02020603050405020304" pitchFamily="18" charset="0"/>
              </a:rPr>
              <a:t>Re-route the excluded DRC to help prioritize the CEST and RFD of DRC claims</a:t>
            </a:r>
            <a:endParaRPr 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285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DRC Super User</a:t>
            </a:r>
            <a:endParaRPr lang="en-US" sz="4400" b="1" dirty="0">
              <a:latin typeface="Times New Roman" panose="02020603050405020304" pitchFamily="18" charset="0"/>
              <a:cs typeface="Times New Roman" panose="02020603050405020304" pitchFamily="18" charset="0"/>
            </a:endParaRPr>
          </a:p>
        </p:txBody>
      </p:sp>
      <p:graphicFrame>
        <p:nvGraphicFramePr>
          <p:cNvPr id="4" name="Content Placeholder 3" descr="lists superuser helpful tips" title="DRC Super User Notes"/>
          <p:cNvGraphicFramePr>
            <a:graphicFrameLocks noGrp="1"/>
          </p:cNvGraphicFramePr>
          <p:nvPr>
            <p:ph idx="1"/>
            <p:extLst>
              <p:ext uri="{D42A27DB-BD31-4B8C-83A1-F6EECF244321}">
                <p14:modId xmlns:p14="http://schemas.microsoft.com/office/powerpoint/2010/main" val="1788584298"/>
              </p:ext>
            </p:extLst>
          </p:nvPr>
        </p:nvGraphicFramePr>
        <p:xfrm>
          <a:off x="784972" y="1484313"/>
          <a:ext cx="10945814" cy="4724400"/>
        </p:xfrm>
        <a:graphic>
          <a:graphicData uri="http://schemas.openxmlformats.org/drawingml/2006/table">
            <a:tbl>
              <a:tblPr firstRow="1" bandRow="1">
                <a:effectLst>
                  <a:outerShdw blurRad="50800" dist="50800" dir="5400000" algn="ctr" rotWithShape="0">
                    <a:schemeClr val="bg2">
                      <a:lumMod val="75000"/>
                    </a:schemeClr>
                  </a:outerShdw>
                </a:effectLst>
                <a:tableStyleId>{5C22544A-7EE6-4342-B048-85BDC9FD1C3A}</a:tableStyleId>
              </a:tblPr>
              <a:tblGrid>
                <a:gridCol w="3706346"/>
                <a:gridCol w="7239468"/>
              </a:tblGrid>
              <a:tr h="370840">
                <a:tc>
                  <a:txBody>
                    <a:bodyPr/>
                    <a:lstStyle/>
                    <a:p>
                      <a:r>
                        <a:rPr lang="en-US" sz="2800" dirty="0" smtClean="0">
                          <a:latin typeface="Times New Roman" panose="02020603050405020304" pitchFamily="18" charset="0"/>
                          <a:cs typeface="Times New Roman" panose="02020603050405020304" pitchFamily="18" charset="0"/>
                        </a:rPr>
                        <a:t>If the note states…</a:t>
                      </a:r>
                      <a:endParaRPr lang="en-US" sz="2800" dirty="0">
                        <a:latin typeface="Times New Roman" panose="02020603050405020304" pitchFamily="18" charset="0"/>
                        <a:cs typeface="Times New Roman" panose="02020603050405020304" pitchFamily="18" charset="0"/>
                      </a:endParaRPr>
                    </a:p>
                  </a:txBody>
                  <a:tcPr>
                    <a:solidFill>
                      <a:srgbClr val="C00000">
                        <a:alpha val="86000"/>
                      </a:srgbClr>
                    </a:solidFill>
                  </a:tcPr>
                </a:tc>
                <a:tc>
                  <a:txBody>
                    <a:bodyPr/>
                    <a:lstStyle/>
                    <a:p>
                      <a:r>
                        <a:rPr lang="en-US" sz="2800" dirty="0" smtClean="0">
                          <a:latin typeface="Times New Roman" panose="02020603050405020304" pitchFamily="18" charset="0"/>
                          <a:cs typeface="Times New Roman" panose="02020603050405020304" pitchFamily="18" charset="0"/>
                        </a:rPr>
                        <a:t>Then…</a:t>
                      </a:r>
                      <a:endParaRPr lang="en-US" sz="2800" dirty="0">
                        <a:latin typeface="Times New Roman" panose="02020603050405020304" pitchFamily="18" charset="0"/>
                        <a:cs typeface="Times New Roman" panose="02020603050405020304" pitchFamily="18" charset="0"/>
                      </a:endParaRPr>
                    </a:p>
                  </a:txBody>
                  <a:tcPr>
                    <a:solidFill>
                      <a:srgbClr val="C00000">
                        <a:alpha val="86000"/>
                      </a:srgbClr>
                    </a:solidFill>
                  </a:tcPr>
                </a:tc>
              </a:tr>
              <a:tr h="370840">
                <a:tc>
                  <a:txBody>
                    <a:bodyPr/>
                    <a:lstStyle/>
                    <a:p>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There is claim in DRC CM queue, but there isn’t a note</a:t>
                      </a:r>
                      <a:endParaRPr lang="en-US" sz="2800" b="0" dirty="0">
                        <a:latin typeface="Times New Roman" panose="02020603050405020304" pitchFamily="18" charset="0"/>
                        <a:cs typeface="Times New Roman" panose="02020603050405020304" pitchFamily="18" charset="0"/>
                      </a:endParaRPr>
                    </a:p>
                  </a:txBody>
                  <a:tcPr>
                    <a:solidFill>
                      <a:schemeClr val="bg1">
                        <a:lumMod val="65000"/>
                        <a:alpha val="86000"/>
                      </a:schemeClr>
                    </a:solidFill>
                  </a:tcPr>
                </a:tc>
                <a:tc>
                  <a:txBody>
                    <a:bodyPr/>
                    <a:lstStyle/>
                    <a:p>
                      <a:r>
                        <a:rPr lang="en-US" sz="2800" dirty="0" smtClean="0">
                          <a:latin typeface="Times New Roman" panose="02020603050405020304" pitchFamily="18" charset="0"/>
                          <a:cs typeface="Times New Roman" panose="02020603050405020304" pitchFamily="18" charset="0"/>
                        </a:rPr>
                        <a:t>Super User should not take any actions</a:t>
                      </a:r>
                      <a:endParaRPr lang="en-US" sz="2800" dirty="0">
                        <a:latin typeface="Times New Roman" panose="02020603050405020304" pitchFamily="18" charset="0"/>
                        <a:cs typeface="Times New Roman" panose="02020603050405020304" pitchFamily="18" charset="0"/>
                      </a:endParaRPr>
                    </a:p>
                  </a:txBody>
                  <a:tcPr>
                    <a:solidFill>
                      <a:schemeClr val="bg1">
                        <a:lumMod val="65000"/>
                        <a:alpha val="86000"/>
                      </a:schemeClr>
                    </a:solidFill>
                  </a:tcPr>
                </a:tc>
              </a:tr>
              <a:tr h="370840">
                <a:tc>
                  <a:txBody>
                    <a:bodyPr/>
                    <a:lstStyle/>
                    <a:p>
                      <a:r>
                        <a:rPr lang="en-US" sz="2800" b="0" dirty="0" smtClean="0">
                          <a:latin typeface="Times New Roman" panose="02020603050405020304" pitchFamily="18" charset="0"/>
                          <a:cs typeface="Times New Roman" panose="02020603050405020304" pitchFamily="18" charset="0"/>
                        </a:rPr>
                        <a:t>“DRC – Valid”</a:t>
                      </a:r>
                      <a:endParaRPr lang="en-US" sz="2800" b="0" dirty="0">
                        <a:latin typeface="Times New Roman" panose="02020603050405020304" pitchFamily="18" charset="0"/>
                        <a:cs typeface="Times New Roman" panose="02020603050405020304" pitchFamily="18" charset="0"/>
                      </a:endParaRPr>
                    </a:p>
                  </a:txBody>
                  <a:tcPr>
                    <a:solidFill>
                      <a:schemeClr val="bg1">
                        <a:lumMod val="65000"/>
                        <a:alpha val="86000"/>
                      </a:schemeClr>
                    </a:solidFill>
                  </a:tcPr>
                </a:tc>
                <a:tc>
                  <a:txBody>
                    <a:bodyPr/>
                    <a:lstStyle/>
                    <a:p>
                      <a:r>
                        <a:rPr lang="en-US" sz="2800" dirty="0" smtClean="0">
                          <a:latin typeface="Times New Roman" panose="02020603050405020304" pitchFamily="18" charset="0"/>
                          <a:cs typeface="Times New Roman" panose="02020603050405020304" pitchFamily="18" charset="0"/>
                        </a:rPr>
                        <a:t>Super User should assign claim to a DRC CA</a:t>
                      </a:r>
                      <a:endParaRPr lang="en-US" sz="2800" dirty="0">
                        <a:latin typeface="Times New Roman" panose="02020603050405020304" pitchFamily="18" charset="0"/>
                        <a:cs typeface="Times New Roman" panose="02020603050405020304" pitchFamily="18" charset="0"/>
                      </a:endParaRPr>
                    </a:p>
                  </a:txBody>
                  <a:tcPr>
                    <a:solidFill>
                      <a:schemeClr val="bg1">
                        <a:lumMod val="65000"/>
                        <a:alpha val="86000"/>
                      </a:schemeClr>
                    </a:solidFill>
                  </a:tcPr>
                </a:tc>
              </a:tr>
              <a:tr h="370840">
                <a:tc>
                  <a:txBody>
                    <a:bodyPr/>
                    <a:lstStyle/>
                    <a:p>
                      <a:r>
                        <a:rPr lang="en-US" sz="2800" b="0" dirty="0" smtClean="0">
                          <a:latin typeface="Times New Roman" panose="02020603050405020304" pitchFamily="18" charset="0"/>
                          <a:cs typeface="Times New Roman" panose="02020603050405020304" pitchFamily="18" charset="0"/>
                        </a:rPr>
                        <a:t>“DRC – VSO Correction Pending”</a:t>
                      </a:r>
                      <a:endParaRPr lang="en-US" sz="2800" b="0" dirty="0">
                        <a:latin typeface="Times New Roman" panose="02020603050405020304" pitchFamily="18" charset="0"/>
                        <a:cs typeface="Times New Roman" panose="02020603050405020304" pitchFamily="18" charset="0"/>
                      </a:endParaRPr>
                    </a:p>
                  </a:txBody>
                  <a:tcPr>
                    <a:solidFill>
                      <a:schemeClr val="bg1">
                        <a:lumMod val="65000"/>
                        <a:alpha val="86000"/>
                      </a:schemeClr>
                    </a:solidFill>
                  </a:tcPr>
                </a:tc>
                <a:tc>
                  <a:txBody>
                    <a:bodyPr/>
                    <a:lstStyle/>
                    <a:p>
                      <a:r>
                        <a:rPr lang="en-US" sz="2800" dirty="0" smtClean="0">
                          <a:latin typeface="Times New Roman" panose="02020603050405020304" pitchFamily="18" charset="0"/>
                          <a:cs typeface="Times New Roman" panose="02020603050405020304" pitchFamily="18" charset="0"/>
                        </a:rPr>
                        <a:t>Super User should not take any actions</a:t>
                      </a:r>
                      <a:endParaRPr lang="en-US" sz="2800" dirty="0">
                        <a:latin typeface="Times New Roman" panose="02020603050405020304" pitchFamily="18" charset="0"/>
                        <a:cs typeface="Times New Roman" panose="02020603050405020304" pitchFamily="18" charset="0"/>
                      </a:endParaRPr>
                    </a:p>
                  </a:txBody>
                  <a:tcPr>
                    <a:solidFill>
                      <a:schemeClr val="bg1">
                        <a:lumMod val="65000"/>
                        <a:alpha val="86000"/>
                      </a:schemeClr>
                    </a:solidFill>
                  </a:tcPr>
                </a:tc>
              </a:tr>
              <a:tr h="370840">
                <a:tc>
                  <a:txBody>
                    <a:bodyPr/>
                    <a:lstStyle/>
                    <a:p>
                      <a:r>
                        <a:rPr lang="en-US" sz="2800" kern="1200" dirty="0" smtClean="0">
                          <a:solidFill>
                            <a:schemeClr val="dk1"/>
                          </a:solidFill>
                          <a:effectLst/>
                          <a:latin typeface="Times New Roman" panose="02020603050405020304" pitchFamily="18" charset="0"/>
                          <a:ea typeface="+mn-ea"/>
                          <a:cs typeface="Times New Roman" panose="02020603050405020304" pitchFamily="18" charset="0"/>
                        </a:rPr>
                        <a:t>“DRC- Incomplete due to [insert missing information]”</a:t>
                      </a:r>
                      <a:endParaRPr lang="en-US" sz="2800" b="0" dirty="0">
                        <a:latin typeface="Times New Roman" panose="02020603050405020304" pitchFamily="18" charset="0"/>
                        <a:cs typeface="Times New Roman" panose="02020603050405020304" pitchFamily="18" charset="0"/>
                      </a:endParaRPr>
                    </a:p>
                  </a:txBody>
                  <a:tcPr>
                    <a:solidFill>
                      <a:schemeClr val="bg1">
                        <a:lumMod val="65000"/>
                        <a:alpha val="86000"/>
                      </a:schemeClr>
                    </a:solidFill>
                  </a:tcPr>
                </a:tc>
                <a:tc>
                  <a:txBody>
                    <a:bodyPr/>
                    <a:lstStyle/>
                    <a:p>
                      <a:r>
                        <a:rPr lang="en-US" sz="2800" dirty="0" smtClean="0">
                          <a:effectLst/>
                          <a:latin typeface="Times New Roman"/>
                          <a:ea typeface="Times New Roman"/>
                        </a:rPr>
                        <a:t>Super User assigns mail packet to DRC CA to send DRC Exclusion Letter with the reason for exclusion identified in the note.</a:t>
                      </a:r>
                      <a:endParaRPr lang="en-US" sz="2800" dirty="0">
                        <a:latin typeface="Times New Roman" panose="02020603050405020304" pitchFamily="18" charset="0"/>
                        <a:cs typeface="Times New Roman" panose="02020603050405020304" pitchFamily="18" charset="0"/>
                      </a:endParaRPr>
                    </a:p>
                  </a:txBody>
                  <a:tcPr>
                    <a:solidFill>
                      <a:schemeClr val="bg1">
                        <a:lumMod val="65000"/>
                        <a:alpha val="86000"/>
                      </a:schemeClr>
                    </a:solidFill>
                  </a:tcPr>
                </a:tc>
              </a:tr>
            </a:tbl>
          </a:graphicData>
        </a:graphic>
      </p:graphicFrame>
    </p:spTree>
    <p:extLst>
      <p:ext uri="{BB962C8B-B14F-4D97-AF65-F5344CB8AC3E}">
        <p14:creationId xmlns:p14="http://schemas.microsoft.com/office/powerpoint/2010/main" val="2463805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DRC Super User</a:t>
            </a:r>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cont’d</a:t>
            </a:r>
            <a:endParaRPr lang="en-US" sz="4400" b="1" dirty="0">
              <a:latin typeface="Times New Roman" panose="02020603050405020304" pitchFamily="18" charset="0"/>
              <a:cs typeface="Times New Roman" panose="02020603050405020304" pitchFamily="18" charset="0"/>
            </a:endParaRPr>
          </a:p>
        </p:txBody>
      </p:sp>
      <p:graphicFrame>
        <p:nvGraphicFramePr>
          <p:cNvPr id="4" name="Content Placeholder 3" descr="Chart of superuser rules" title="DRC Superuser"/>
          <p:cNvGraphicFramePr>
            <a:graphicFrameLocks noGrp="1"/>
          </p:cNvGraphicFramePr>
          <p:nvPr>
            <p:ph idx="1"/>
            <p:extLst>
              <p:ext uri="{D42A27DB-BD31-4B8C-83A1-F6EECF244321}">
                <p14:modId xmlns:p14="http://schemas.microsoft.com/office/powerpoint/2010/main" val="869797000"/>
              </p:ext>
            </p:extLst>
          </p:nvPr>
        </p:nvGraphicFramePr>
        <p:xfrm>
          <a:off x="784972" y="1484312"/>
          <a:ext cx="10945814" cy="4473143"/>
        </p:xfrm>
        <a:graphic>
          <a:graphicData uri="http://schemas.openxmlformats.org/drawingml/2006/table">
            <a:tbl>
              <a:tblPr firstRow="1" bandRow="1">
                <a:tableStyleId>{5C22544A-7EE6-4342-B048-85BDC9FD1C3A}</a:tableStyleId>
              </a:tblPr>
              <a:tblGrid>
                <a:gridCol w="3706346"/>
                <a:gridCol w="7239468"/>
              </a:tblGrid>
              <a:tr h="675663">
                <a:tc>
                  <a:txBody>
                    <a:bodyPr/>
                    <a:lstStyle/>
                    <a:p>
                      <a:r>
                        <a:rPr lang="en-US" sz="2800" dirty="0" smtClean="0">
                          <a:latin typeface="Times New Roman" panose="02020603050405020304" pitchFamily="18" charset="0"/>
                          <a:cs typeface="Times New Roman" panose="02020603050405020304" pitchFamily="18" charset="0"/>
                        </a:rPr>
                        <a:t>If…</a:t>
                      </a:r>
                      <a:endParaRPr lang="en-US" sz="2800" dirty="0">
                        <a:latin typeface="Times New Roman" panose="02020603050405020304" pitchFamily="18" charset="0"/>
                        <a:cs typeface="Times New Roman" panose="02020603050405020304" pitchFamily="18" charset="0"/>
                      </a:endParaRPr>
                    </a:p>
                  </a:txBody>
                  <a:tcPr>
                    <a:solidFill>
                      <a:srgbClr val="C00000"/>
                    </a:solidFill>
                  </a:tcPr>
                </a:tc>
                <a:tc>
                  <a:txBody>
                    <a:bodyPr/>
                    <a:lstStyle/>
                    <a:p>
                      <a:r>
                        <a:rPr lang="en-US" sz="2800" dirty="0" smtClean="0">
                          <a:latin typeface="Times New Roman" panose="02020603050405020304" pitchFamily="18" charset="0"/>
                          <a:cs typeface="Times New Roman" panose="02020603050405020304" pitchFamily="18" charset="0"/>
                        </a:rPr>
                        <a:t>Then…</a:t>
                      </a:r>
                      <a:endParaRPr lang="en-US" sz="2800" dirty="0">
                        <a:latin typeface="Times New Roman" panose="02020603050405020304" pitchFamily="18" charset="0"/>
                        <a:cs typeface="Times New Roman" panose="02020603050405020304" pitchFamily="18" charset="0"/>
                      </a:endParaRPr>
                    </a:p>
                  </a:txBody>
                  <a:tcPr>
                    <a:solidFill>
                      <a:srgbClr val="C00000"/>
                    </a:solidFill>
                  </a:tcPr>
                </a:tc>
              </a:tr>
              <a:tr h="3797480">
                <a:tc>
                  <a:txBody>
                    <a:bodyPr/>
                    <a:lstStyle/>
                    <a:p>
                      <a:r>
                        <a:rPr lang="en-US" sz="2000" dirty="0" smtClean="0">
                          <a:effectLst/>
                          <a:latin typeface="Times New Roman"/>
                          <a:ea typeface="Times New Roman"/>
                        </a:rPr>
                        <a:t>There is a “DRC – Please review DRC CM portal for [missing information] from VSO on [insert date]” note in the DRC assign-queue associated with a DRC claim*</a:t>
                      </a:r>
                      <a:endParaRPr lang="en-US" sz="2000" dirty="0">
                        <a:latin typeface="Times New Roman" panose="02020603050405020304" pitchFamily="18" charset="0"/>
                        <a:cs typeface="Times New Roman" panose="02020603050405020304" pitchFamily="18" charset="0"/>
                      </a:endParaRPr>
                    </a:p>
                  </a:txBody>
                  <a:tcPr>
                    <a:solidFill>
                      <a:schemeClr val="bg1">
                        <a:lumMod val="65000"/>
                      </a:schemeClr>
                    </a:solidFill>
                  </a:tcPr>
                </a:tc>
                <a:tc>
                  <a:txBody>
                    <a:bodyPr/>
                    <a:lstStyle/>
                    <a:p>
                      <a:r>
                        <a:rPr lang="en-US" sz="2000" dirty="0" smtClean="0">
                          <a:effectLst/>
                          <a:latin typeface="Times New Roman"/>
                          <a:ea typeface="Times New Roman"/>
                        </a:rPr>
                        <a:t>Super User should check the DRC CM queue for the date indicated in the note. Once the date indicated in the note has expired, the Super User should check the DRC CM queue for the missing information mentioned in the note.</a:t>
                      </a:r>
                    </a:p>
                    <a:p>
                      <a:endParaRPr lang="en-US" sz="2000" dirty="0" smtClean="0">
                        <a:effectLst/>
                        <a:latin typeface="Times New Roman"/>
                        <a:cs typeface="Times New Roman" panose="02020603050405020304" pitchFamily="18" charset="0"/>
                      </a:endParaRPr>
                    </a:p>
                    <a:p>
                      <a:pPr marL="0" marR="0">
                        <a:spcBef>
                          <a:spcPts val="0"/>
                        </a:spcBef>
                        <a:spcAft>
                          <a:spcPts val="0"/>
                        </a:spcAft>
                      </a:pPr>
                      <a:r>
                        <a:rPr lang="en-US" sz="2000" dirty="0" smtClean="0">
                          <a:effectLst/>
                          <a:latin typeface="Times New Roman"/>
                          <a:ea typeface="Times New Roman"/>
                        </a:rPr>
                        <a:t>Please make sure to identify mail packets using both the file number and Social Security number. </a:t>
                      </a:r>
                    </a:p>
                    <a:p>
                      <a:pPr marL="342900" marR="0" lvl="0" indent="-342900">
                        <a:spcBef>
                          <a:spcPts val="0"/>
                        </a:spcBef>
                        <a:spcAft>
                          <a:spcPts val="0"/>
                        </a:spcAft>
                        <a:buFont typeface="Symbol"/>
                        <a:buChar char=""/>
                      </a:pPr>
                      <a:r>
                        <a:rPr lang="en-US" sz="2000" dirty="0" smtClean="0">
                          <a:effectLst/>
                          <a:latin typeface="Times New Roman"/>
                          <a:ea typeface="Times New Roman"/>
                        </a:rPr>
                        <a:t>If the missing information is found, the Super User should assign both packets to a DRC CA.</a:t>
                      </a:r>
                    </a:p>
                    <a:p>
                      <a:r>
                        <a:rPr lang="en-US" sz="2000" dirty="0" smtClean="0">
                          <a:effectLst/>
                          <a:latin typeface="Times New Roman"/>
                          <a:ea typeface="Times New Roman"/>
                        </a:rPr>
                        <a:t>If missing information is not found, Super User should assign the original claim to the DRC CA to send DRC Exclusion Letter with the reason for exclusion identified in the note.</a:t>
                      </a:r>
                      <a:endParaRPr lang="en-US" sz="2000" dirty="0">
                        <a:latin typeface="Times New Roman" panose="02020603050405020304" pitchFamily="18" charset="0"/>
                        <a:cs typeface="Times New Roman" panose="02020603050405020304" pitchFamily="18" charset="0"/>
                      </a:endParaRPr>
                    </a:p>
                  </a:txBody>
                  <a:tcPr>
                    <a:solidFill>
                      <a:schemeClr val="bg1">
                        <a:lumMod val="65000"/>
                      </a:schemeClr>
                    </a:solidFill>
                  </a:tcPr>
                </a:tc>
              </a:tr>
            </a:tbl>
          </a:graphicData>
        </a:graphic>
      </p:graphicFrame>
    </p:spTree>
    <p:extLst>
      <p:ext uri="{BB962C8B-B14F-4D97-AF65-F5344CB8AC3E}">
        <p14:creationId xmlns:p14="http://schemas.microsoft.com/office/powerpoint/2010/main" val="2623324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Identify Exclusions</a:t>
            </a:r>
            <a:endParaRPr lang="en-US" sz="4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9047443"/>
              </p:ext>
            </p:extLst>
          </p:nvPr>
        </p:nvGraphicFramePr>
        <p:xfrm>
          <a:off x="838200" y="1612896"/>
          <a:ext cx="10972800" cy="4585532"/>
        </p:xfrm>
        <a:graphic>
          <a:graphicData uri="http://schemas.openxmlformats.org/drawingml/2006/table">
            <a:tbl>
              <a:tblPr firstRow="1" bandRow="1">
                <a:effectLst>
                  <a:innerShdw blurRad="114300">
                    <a:prstClr val="black"/>
                  </a:innerShdw>
                </a:effectLst>
                <a:tableStyleId>{5C22544A-7EE6-4342-B048-85BDC9FD1C3A}</a:tableStyleId>
              </a:tblPr>
              <a:tblGrid>
                <a:gridCol w="4430973"/>
                <a:gridCol w="6541827"/>
              </a:tblGrid>
              <a:tr h="442198">
                <a:tc>
                  <a:txBody>
                    <a:bodyPr/>
                    <a:lstStyle/>
                    <a:p>
                      <a:pPr algn="ctr"/>
                      <a:r>
                        <a:rPr lang="en-US" dirty="0" smtClean="0"/>
                        <a:t>If…</a:t>
                      </a:r>
                      <a:endParaRPr lang="en-US" dirty="0"/>
                    </a:p>
                  </a:txBody>
                  <a:tcPr marL="121920" marR="121920">
                    <a:solidFill>
                      <a:schemeClr val="accent2">
                        <a:lumMod val="60000"/>
                        <a:lumOff val="40000"/>
                      </a:schemeClr>
                    </a:solidFill>
                  </a:tcPr>
                </a:tc>
                <a:tc>
                  <a:txBody>
                    <a:bodyPr/>
                    <a:lstStyle/>
                    <a:p>
                      <a:pPr algn="ctr"/>
                      <a:r>
                        <a:rPr lang="en-US" dirty="0" smtClean="0"/>
                        <a:t>Then…</a:t>
                      </a:r>
                      <a:endParaRPr lang="en-US" dirty="0"/>
                    </a:p>
                  </a:txBody>
                  <a:tcPr marL="121920" marR="121920">
                    <a:solidFill>
                      <a:schemeClr val="accent2">
                        <a:lumMod val="60000"/>
                        <a:lumOff val="40000"/>
                      </a:schemeClr>
                    </a:solidFill>
                  </a:tcPr>
                </a:tc>
              </a:tr>
              <a:tr h="2071667">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there is already a pending rating end product </a:t>
                      </a:r>
                    </a:p>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(such as, an accrued benefit)</a:t>
                      </a:r>
                      <a:r>
                        <a:rPr lang="en-US" sz="18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t>
                      </a:r>
                    </a:p>
                  </a:txBody>
                  <a:tcPr marL="121920" marR="121920">
                    <a:solidFill>
                      <a:srgbClr val="F5F0E9"/>
                    </a:solidFill>
                  </a:tcPr>
                </a:tc>
                <a:tc>
                  <a:txBody>
                    <a:bodyPr/>
                    <a:lstStyle/>
                    <a:p>
                      <a:r>
                        <a:rPr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Add the associated contentions to the already pending rating end product </a:t>
                      </a:r>
                    </a:p>
                    <a:p>
                      <a:r>
                        <a:rPr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Send “DRC Exclusion Letter” to the surviving spouse using Letter Creator, citing “There was already a pending rating End Product” as the exclusion reason</a:t>
                      </a:r>
                    </a:p>
                  </a:txBody>
                  <a:tcPr marL="121920" marR="121920">
                    <a:solidFill>
                      <a:srgbClr val="F5F0E9"/>
                    </a:solidFill>
                  </a:tcPr>
                </a:tc>
              </a:tr>
              <a:tr h="2071667">
                <a:tc>
                  <a:txBody>
                    <a:bodyPr/>
                    <a:lstStyle/>
                    <a:p>
                      <a:r>
                        <a:rPr lang="en-US" sz="24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there is no pending rating end product AND the submission is on the exclusion list </a:t>
                      </a:r>
                      <a:r>
                        <a:rPr lang="en-US" sz="1800" b="0" i="0" u="none" strike="noStrike" kern="1200" baseline="0" dirty="0" smtClean="0">
                          <a:solidFill>
                            <a:schemeClr val="dk1"/>
                          </a:solidFill>
                          <a:latin typeface="+mn-lt"/>
                          <a:ea typeface="+mn-ea"/>
                          <a:cs typeface="+mn-cs"/>
                        </a:rPr>
                        <a:t>	</a:t>
                      </a:r>
                    </a:p>
                  </a:txBody>
                  <a:tcPr marL="121920" marR="121920">
                    <a:solidFill>
                      <a:srgbClr val="F5F0E9"/>
                    </a:solidFill>
                  </a:tcPr>
                </a:tc>
                <a:tc>
                  <a:txBody>
                    <a:bodyPr/>
                    <a:lstStyle/>
                    <a:p>
                      <a:r>
                        <a:rPr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The CA returns the claim to the normal queue for processing </a:t>
                      </a:r>
                    </a:p>
                    <a:p>
                      <a:r>
                        <a:rPr lang="en-US" sz="20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 Send “DRC Exclusion Letter” to the surviving spouse using Letter Creator, citing “one or more claimed conditions is on the DRC exclusion list” as the exclusion reason </a:t>
                      </a:r>
                    </a:p>
                  </a:txBody>
                  <a:tcPr marL="121920" marR="121920">
                    <a:solidFill>
                      <a:srgbClr val="F5F0E9"/>
                    </a:solidFill>
                  </a:tcPr>
                </a:tc>
              </a:tr>
            </a:tbl>
          </a:graphicData>
        </a:graphic>
      </p:graphicFrame>
    </p:spTree>
    <p:extLst>
      <p:ext uri="{BB962C8B-B14F-4D97-AF65-F5344CB8AC3E}">
        <p14:creationId xmlns:p14="http://schemas.microsoft.com/office/powerpoint/2010/main" val="518914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Times New Roman" panose="02020603050405020304" pitchFamily="18" charset="0"/>
                <a:cs typeface="Times New Roman" panose="02020603050405020304" pitchFamily="18" charset="0"/>
              </a:rPr>
              <a:t>Establishing </a:t>
            </a:r>
            <a:r>
              <a:rPr lang="en-US" sz="4400" b="1" dirty="0" smtClean="0">
                <a:latin typeface="Times New Roman" panose="02020603050405020304" pitchFamily="18" charset="0"/>
                <a:cs typeface="Times New Roman" panose="02020603050405020304" pitchFamily="18" charset="0"/>
              </a:rPr>
              <a:t>DRC Claims</a:t>
            </a:r>
            <a:endParaRPr lang="en-US" sz="4400" dirty="0"/>
          </a:p>
        </p:txBody>
      </p:sp>
      <p:sp>
        <p:nvSpPr>
          <p:cNvPr id="3" name="Content Placeholder 2"/>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If there is no exclusion:</a:t>
            </a:r>
          </a:p>
          <a:p>
            <a:r>
              <a:rPr lang="en-US" sz="3200" dirty="0" smtClean="0">
                <a:latin typeface="Times New Roman" panose="02020603050405020304" pitchFamily="18" charset="0"/>
                <a:cs typeface="Times New Roman" panose="02020603050405020304" pitchFamily="18" charset="0"/>
              </a:rPr>
              <a:t>Establish </a:t>
            </a:r>
            <a:r>
              <a:rPr lang="en-US" sz="3200" dirty="0">
                <a:latin typeface="Times New Roman" panose="02020603050405020304" pitchFamily="18" charset="0"/>
                <a:cs typeface="Times New Roman" panose="02020603050405020304" pitchFamily="18" charset="0"/>
              </a:rPr>
              <a:t>the appropriate </a:t>
            </a:r>
            <a:r>
              <a:rPr lang="en-US" sz="3200" dirty="0" smtClean="0">
                <a:latin typeface="Times New Roman" panose="02020603050405020304" pitchFamily="18" charset="0"/>
                <a:cs typeface="Times New Roman" panose="02020603050405020304" pitchFamily="18" charset="0"/>
              </a:rPr>
              <a:t>EP 140 with DOC of receipt of VAF 21P-534EZ</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Enter </a:t>
            </a:r>
            <a:r>
              <a:rPr lang="en-US" sz="3200" dirty="0">
                <a:latin typeface="Times New Roman" panose="02020603050405020304" pitchFamily="18" charset="0"/>
                <a:cs typeface="Times New Roman" panose="02020603050405020304" pitchFamily="18" charset="0"/>
              </a:rPr>
              <a:t>in the associated </a:t>
            </a:r>
            <a:r>
              <a:rPr lang="en-US" sz="3200" dirty="0" smtClean="0">
                <a:latin typeface="Times New Roman" panose="02020603050405020304" pitchFamily="18" charset="0"/>
                <a:cs typeface="Times New Roman" panose="02020603050405020304" pitchFamily="18" charset="0"/>
              </a:rPr>
              <a:t>contentions</a:t>
            </a:r>
            <a:endParaRPr lang="en-US" sz="3200"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CRITICAL</a:t>
            </a:r>
            <a:r>
              <a:rPr lang="en-US" sz="3200"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Add </a:t>
            </a:r>
            <a:r>
              <a:rPr lang="en-US" sz="3200" dirty="0">
                <a:latin typeface="Times New Roman" panose="02020603050405020304" pitchFamily="18" charset="0"/>
                <a:cs typeface="Times New Roman" panose="02020603050405020304" pitchFamily="18" charset="0"/>
              </a:rPr>
              <a:t>the “Decision Ready Claim” </a:t>
            </a:r>
            <a:r>
              <a:rPr lang="en-US" sz="3200" dirty="0" smtClean="0">
                <a:latin typeface="Times New Roman" panose="02020603050405020304" pitchFamily="18" charset="0"/>
                <a:cs typeface="Times New Roman" panose="02020603050405020304" pitchFamily="18" charset="0"/>
              </a:rPr>
              <a:t>Special Issues Indicator </a:t>
            </a:r>
            <a:r>
              <a:rPr lang="en-US" sz="3200" dirty="0">
                <a:latin typeface="Times New Roman" panose="02020603050405020304" pitchFamily="18" charset="0"/>
                <a:cs typeface="Times New Roman" panose="02020603050405020304" pitchFamily="18" charset="0"/>
              </a:rPr>
              <a:t>to one contention</a:t>
            </a:r>
          </a:p>
          <a:p>
            <a:r>
              <a:rPr lang="en-US" sz="3200" dirty="0" smtClean="0">
                <a:latin typeface="Times New Roman" panose="02020603050405020304" pitchFamily="18" charset="0"/>
                <a:cs typeface="Times New Roman" panose="02020603050405020304" pitchFamily="18" charset="0"/>
              </a:rPr>
              <a:t>Open </a:t>
            </a:r>
            <a:r>
              <a:rPr lang="en-US" sz="3200" dirty="0">
                <a:latin typeface="Times New Roman" panose="02020603050405020304" pitchFamily="18" charset="0"/>
                <a:cs typeface="Times New Roman" panose="02020603050405020304" pitchFamily="18" charset="0"/>
              </a:rPr>
              <a:t>and close a custom tracked item, labeled “DRC” to trigger the auto-RFD </a:t>
            </a:r>
            <a:r>
              <a:rPr lang="en-US" sz="3200" dirty="0" smtClean="0">
                <a:latin typeface="Times New Roman" panose="02020603050405020304" pitchFamily="18" charset="0"/>
                <a:cs typeface="Times New Roman" panose="02020603050405020304" pitchFamily="18" charset="0"/>
              </a:rPr>
              <a:t>feature</a:t>
            </a:r>
            <a:r>
              <a:rPr lang="en-US"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simultaneously</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1795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Review the Timeline for DRC</a:t>
            </a:r>
            <a:endParaRPr lang="en-US" sz="4800" b="1" dirty="0">
              <a:latin typeface="Times New Roman" panose="02020603050405020304" pitchFamily="18" charset="0"/>
              <a:cs typeface="Times New Roman" panose="02020603050405020304" pitchFamily="18" charset="0"/>
            </a:endParaRPr>
          </a:p>
        </p:txBody>
      </p:sp>
      <p:graphicFrame>
        <p:nvGraphicFramePr>
          <p:cNvPr id="4" name="Content Placeholder 3" descr="General table for DRC timeframe." title="Timeframe Table"/>
          <p:cNvGraphicFramePr>
            <a:graphicFrameLocks noGrp="1"/>
          </p:cNvGraphicFramePr>
          <p:nvPr>
            <p:ph idx="1"/>
            <p:extLst>
              <p:ext uri="{D42A27DB-BD31-4B8C-83A1-F6EECF244321}">
                <p14:modId xmlns:p14="http://schemas.microsoft.com/office/powerpoint/2010/main" val="4149728733"/>
              </p:ext>
            </p:extLst>
          </p:nvPr>
        </p:nvGraphicFramePr>
        <p:xfrm>
          <a:off x="847725" y="1789111"/>
          <a:ext cx="10945814" cy="4292092"/>
        </p:xfrm>
        <a:graphic>
          <a:graphicData uri="http://schemas.openxmlformats.org/drawingml/2006/table">
            <a:tbl>
              <a:tblPr firstRow="1" bandRow="1">
                <a:tableStyleId>{00A15C55-8517-42AA-B614-E9B94910E393}</a:tableStyleId>
              </a:tblPr>
              <a:tblGrid>
                <a:gridCol w="5472907"/>
                <a:gridCol w="5472907"/>
              </a:tblGrid>
              <a:tr h="1385988">
                <a:tc>
                  <a:txBody>
                    <a:bodyPr/>
                    <a:lstStyle/>
                    <a:p>
                      <a:r>
                        <a:rPr lang="en-US" sz="2800" dirty="0" smtClean="0"/>
                        <a:t>If the activity is…</a:t>
                      </a:r>
                      <a:endParaRPr lang="en-US" sz="2800" dirty="0"/>
                    </a:p>
                  </a:txBody>
                  <a:tcPr/>
                </a:tc>
                <a:tc>
                  <a:txBody>
                    <a:bodyPr/>
                    <a:lstStyle/>
                    <a:p>
                      <a:r>
                        <a:rPr lang="en-US" sz="2800" dirty="0" smtClean="0"/>
                        <a:t>Then the timeliness</a:t>
                      </a:r>
                      <a:r>
                        <a:rPr lang="en-US" sz="2800" baseline="0" dirty="0" smtClean="0"/>
                        <a:t> target will be…</a:t>
                      </a:r>
                      <a:endParaRPr lang="en-US" sz="2800" dirty="0"/>
                    </a:p>
                  </a:txBody>
                  <a:tcPr/>
                </a:tc>
              </a:tr>
              <a:tr h="760058">
                <a:tc>
                  <a:txBody>
                    <a:bodyPr/>
                    <a:lstStyle/>
                    <a:p>
                      <a:r>
                        <a:rPr lang="en-US" sz="2800" dirty="0" smtClean="0"/>
                        <a:t>Intake processing</a:t>
                      </a:r>
                      <a:endParaRPr lang="en-US" sz="2800" dirty="0"/>
                    </a:p>
                  </a:txBody>
                  <a:tcPr/>
                </a:tc>
                <a:tc>
                  <a:txBody>
                    <a:bodyPr/>
                    <a:lstStyle/>
                    <a:p>
                      <a:r>
                        <a:rPr lang="en-US" sz="2800" dirty="0" smtClean="0"/>
                        <a:t>Within one day of receipt</a:t>
                      </a:r>
                      <a:endParaRPr lang="en-US" sz="2800" dirty="0"/>
                    </a:p>
                  </a:txBody>
                  <a:tcPr/>
                </a:tc>
              </a:tr>
              <a:tr h="760058">
                <a:tc>
                  <a:txBody>
                    <a:bodyPr/>
                    <a:lstStyle/>
                    <a:p>
                      <a:r>
                        <a:rPr lang="en-US" sz="2800" dirty="0" smtClean="0"/>
                        <a:t>Rating</a:t>
                      </a:r>
                      <a:endParaRPr lang="en-US" sz="2800" dirty="0"/>
                    </a:p>
                  </a:txBody>
                  <a:tcPr/>
                </a:tc>
                <a:tc>
                  <a:txBody>
                    <a:bodyPr/>
                    <a:lstStyle/>
                    <a:p>
                      <a:r>
                        <a:rPr lang="en-US" sz="2800" dirty="0" smtClean="0"/>
                        <a:t>Within two days of RFD Status</a:t>
                      </a:r>
                      <a:endParaRPr lang="en-US" sz="2800" dirty="0"/>
                    </a:p>
                  </a:txBody>
                  <a:tcPr/>
                </a:tc>
              </a:tr>
              <a:tr h="1385988">
                <a:tc>
                  <a:txBody>
                    <a:bodyPr/>
                    <a:lstStyle/>
                    <a:p>
                      <a:r>
                        <a:rPr lang="en-US" sz="2800" dirty="0" smtClean="0"/>
                        <a:t>Award promulgation/authorization</a:t>
                      </a:r>
                      <a:endParaRPr lang="en-US" sz="2800" dirty="0"/>
                    </a:p>
                  </a:txBody>
                  <a:tcPr/>
                </a:tc>
                <a:tc>
                  <a:txBody>
                    <a:bodyPr/>
                    <a:lstStyle/>
                    <a:p>
                      <a:r>
                        <a:rPr lang="en-US" sz="2800" dirty="0" smtClean="0"/>
                        <a:t>Within three days of generation</a:t>
                      </a:r>
                      <a:r>
                        <a:rPr lang="en-US" sz="2800" baseline="0" dirty="0" smtClean="0"/>
                        <a:t> of the Rating Decision</a:t>
                      </a:r>
                      <a:endParaRPr lang="en-US" sz="2800" dirty="0"/>
                    </a:p>
                  </a:txBody>
                  <a:tcPr/>
                </a:tc>
              </a:tr>
            </a:tbl>
          </a:graphicData>
        </a:graphic>
      </p:graphicFrame>
    </p:spTree>
    <p:extLst>
      <p:ext uri="{BB962C8B-B14F-4D97-AF65-F5344CB8AC3E}">
        <p14:creationId xmlns:p14="http://schemas.microsoft.com/office/powerpoint/2010/main" val="2848696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Workload Processing for RFDs</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3200" dirty="0" smtClean="0">
                <a:latin typeface="Times New Roman" panose="02020603050405020304" pitchFamily="18" charset="0"/>
                <a:cs typeface="Times New Roman" panose="02020603050405020304" pitchFamily="18" charset="0"/>
              </a:rPr>
              <a:t>Closing the tracked item will mark the claim as Ready for Decision</a:t>
            </a:r>
          </a:p>
          <a:p>
            <a:r>
              <a:rPr lang="en-US" sz="3200" dirty="0" smtClean="0">
                <a:latin typeface="Times New Roman" panose="02020603050405020304" pitchFamily="18" charset="0"/>
                <a:cs typeface="Times New Roman" panose="02020603050405020304" pitchFamily="18" charset="0"/>
              </a:rPr>
              <a:t>After CEST, the claim should appear in the station’s unassigned queue or daily report at your PMC</a:t>
            </a:r>
          </a:p>
          <a:p>
            <a:r>
              <a:rPr lang="en-US" sz="3200" dirty="0" smtClean="0">
                <a:latin typeface="Times New Roman" panose="02020603050405020304" pitchFamily="18" charset="0"/>
                <a:cs typeface="Times New Roman" panose="02020603050405020304" pitchFamily="18" charset="0"/>
              </a:rPr>
              <a:t>Then it will be assigned to a DRC RVSR the next day</a:t>
            </a:r>
          </a:p>
          <a:p>
            <a:pPr marL="0" indent="0">
              <a:buNone/>
            </a:pPr>
            <a:endParaRPr lang="en-US" sz="3200" b="1"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en-US" b="1" dirty="0" smtClean="0">
                <a:solidFill>
                  <a:srgbClr val="C00000"/>
                </a:solidFill>
                <a:latin typeface="Times New Roman" panose="02020603050405020304" pitchFamily="18" charset="0"/>
                <a:cs typeface="Times New Roman" panose="02020603050405020304" pitchFamily="18" charset="0"/>
              </a:rPr>
              <a:t>Note:</a:t>
            </a:r>
            <a:r>
              <a:rPr lang="en-US" b="1"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Currently, PMCs Leadership Staff will utilize current workload management reports to review, monitor, and assign the DRC workload.</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819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PMC DRC</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ADDING TRACKED ITEMS IN VBMS</a:t>
            </a:r>
            <a:endParaRPr lang="en-US" dirty="0" smtClean="0"/>
          </a:p>
        </p:txBody>
      </p:sp>
    </p:spTree>
    <p:extLst>
      <p:ext uri="{BB962C8B-B14F-4D97-AF65-F5344CB8AC3E}">
        <p14:creationId xmlns:p14="http://schemas.microsoft.com/office/powerpoint/2010/main" val="280938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Adding DRC </a:t>
            </a:r>
            <a:r>
              <a:rPr lang="en-US" sz="4400" b="1" dirty="0">
                <a:latin typeface="Times New Roman" panose="02020603050405020304" pitchFamily="18" charset="0"/>
                <a:cs typeface="Times New Roman" panose="02020603050405020304" pitchFamily="18" charset="0"/>
              </a:rPr>
              <a:t>Tracked Item</a:t>
            </a:r>
            <a:endParaRPr lang="en-US" sz="4400" dirty="0"/>
          </a:p>
        </p:txBody>
      </p:sp>
      <p:pic>
        <p:nvPicPr>
          <p:cNvPr id="4" name="Content Placeholder 3" descr="VBMS tracked item process." title="DRC Tracked Item"/>
          <p:cNvPicPr>
            <a:picLocks/>
          </p:cNvPicPr>
          <p:nvPr/>
        </p:nvPicPr>
        <p:blipFill>
          <a:blip r:embed="rId2"/>
          <a:stretch>
            <a:fillRect/>
          </a:stretch>
        </p:blipFill>
        <p:spPr bwMode="auto">
          <a:xfrm>
            <a:off x="1842378" y="2764343"/>
            <a:ext cx="8686800" cy="192024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28340" y="1558511"/>
            <a:ext cx="3069686"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1. Select Tracked Items</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713711" y="5006857"/>
            <a:ext cx="3540008"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2. Select Add Tracked Item</a:t>
            </a:r>
            <a:endParaRPr lang="en-US" sz="2400" dirty="0">
              <a:latin typeface="Times New Roman" panose="02020603050405020304" pitchFamily="18" charset="0"/>
              <a:cs typeface="Times New Roman" panose="02020603050405020304" pitchFamily="18" charset="0"/>
            </a:endParaRPr>
          </a:p>
        </p:txBody>
      </p:sp>
      <p:sp>
        <p:nvSpPr>
          <p:cNvPr id="7" name="Right Arrow 6"/>
          <p:cNvSpPr/>
          <p:nvPr/>
        </p:nvSpPr>
        <p:spPr>
          <a:xfrm rot="2806680">
            <a:off x="3999220" y="2246863"/>
            <a:ext cx="968991" cy="65509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rot="13825747">
            <a:off x="2249045" y="3912076"/>
            <a:ext cx="1523203" cy="558108"/>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8925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0"/>
            <a:ext cx="11720511" cy="1151592"/>
          </a:xfrm>
        </p:spPr>
        <p:txBody>
          <a:bodyPr/>
          <a:lstStyle/>
          <a:p>
            <a:r>
              <a:rPr lang="en-US" sz="4400" b="1" dirty="0" smtClean="0">
                <a:latin typeface="Times New Roman" panose="02020603050405020304" pitchFamily="18" charset="0"/>
                <a:cs typeface="Times New Roman" panose="02020603050405020304" pitchFamily="18" charset="0"/>
              </a:rPr>
              <a:t>Adding DRC </a:t>
            </a:r>
            <a:r>
              <a:rPr lang="en-US" sz="4400" b="1" dirty="0">
                <a:latin typeface="Times New Roman" panose="02020603050405020304" pitchFamily="18" charset="0"/>
                <a:cs typeface="Times New Roman" panose="02020603050405020304" pitchFamily="18" charset="0"/>
              </a:rPr>
              <a:t>Tracked </a:t>
            </a:r>
            <a:r>
              <a:rPr lang="en-US" sz="4400" b="1" dirty="0" smtClean="0">
                <a:latin typeface="Times New Roman" panose="02020603050405020304" pitchFamily="18" charset="0"/>
                <a:cs typeface="Times New Roman" panose="02020603050405020304" pitchFamily="18" charset="0"/>
              </a:rPr>
              <a:t>Item cont’d</a:t>
            </a:r>
            <a:endParaRPr lang="en-US" sz="4400" dirty="0">
              <a:latin typeface="Times New Roman" panose="02020603050405020304" pitchFamily="18" charset="0"/>
              <a:cs typeface="Times New Roman" panose="02020603050405020304" pitchFamily="18" charset="0"/>
            </a:endParaRPr>
          </a:p>
        </p:txBody>
      </p:sp>
      <p:pic>
        <p:nvPicPr>
          <p:cNvPr id="4" name="Picture 3" descr="Screenshot of how to update Suspense dates for CAs" title="VBMS Screenshot-Tracked Item"/>
          <p:cNvPicPr/>
          <p:nvPr/>
        </p:nvPicPr>
        <p:blipFill>
          <a:blip r:embed="rId2"/>
          <a:stretch>
            <a:fillRect/>
          </a:stretch>
        </p:blipFill>
        <p:spPr>
          <a:xfrm>
            <a:off x="4058995" y="1552574"/>
            <a:ext cx="4630785" cy="4384201"/>
          </a:xfrm>
          <a:prstGeom prst="rect">
            <a:avLst/>
          </a:prstGeom>
          <a:effectLst>
            <a:innerShdw blurRad="114300">
              <a:prstClr val="black"/>
            </a:innerShdw>
          </a:effectLst>
        </p:spPr>
      </p:pic>
      <p:sp>
        <p:nvSpPr>
          <p:cNvPr id="5" name="Right Arrow 4"/>
          <p:cNvSpPr/>
          <p:nvPr/>
        </p:nvSpPr>
        <p:spPr>
          <a:xfrm rot="10800000">
            <a:off x="7150198" y="1965273"/>
            <a:ext cx="2060761" cy="65509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9300926" y="1965273"/>
            <a:ext cx="2743149"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 Leave at Custom Tracked Item</a:t>
            </a:r>
            <a:endParaRPr lang="en-US" sz="2400" dirty="0">
              <a:latin typeface="Times New Roman" panose="02020603050405020304" pitchFamily="18" charset="0"/>
              <a:cs typeface="Times New Roman" panose="02020603050405020304" pitchFamily="18" charset="0"/>
            </a:endParaRPr>
          </a:p>
        </p:txBody>
      </p:sp>
      <p:sp>
        <p:nvSpPr>
          <p:cNvPr id="7" name="Right Arrow 6"/>
          <p:cNvSpPr/>
          <p:nvPr/>
        </p:nvSpPr>
        <p:spPr>
          <a:xfrm>
            <a:off x="2138616" y="2762028"/>
            <a:ext cx="2060761" cy="65509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425847" y="2409432"/>
            <a:ext cx="2743149"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2. Select Custom Tracked Item</a:t>
            </a:r>
            <a:endParaRPr lang="en-US" sz="2400" dirty="0">
              <a:latin typeface="Times New Roman" panose="02020603050405020304" pitchFamily="18" charset="0"/>
              <a:cs typeface="Times New Roman" panose="02020603050405020304" pitchFamily="18" charset="0"/>
            </a:endParaRPr>
          </a:p>
        </p:txBody>
      </p:sp>
      <p:sp>
        <p:nvSpPr>
          <p:cNvPr id="9" name="Right Arrow 8"/>
          <p:cNvSpPr/>
          <p:nvPr/>
        </p:nvSpPr>
        <p:spPr>
          <a:xfrm rot="9922852">
            <a:off x="8245636" y="3543814"/>
            <a:ext cx="1087966" cy="65509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9398661" y="3417121"/>
            <a:ext cx="1903838"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3. Select Add to List</a:t>
            </a:r>
            <a:endParaRPr lang="en-US" sz="24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2860657" y="4424163"/>
            <a:ext cx="1421641" cy="65509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67041" y="4520876"/>
            <a:ext cx="274314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4. Type “DRC”</a:t>
            </a:r>
            <a:endParaRPr lang="en-US" sz="2400" dirty="0">
              <a:latin typeface="Times New Roman" panose="02020603050405020304" pitchFamily="18" charset="0"/>
              <a:cs typeface="Times New Roman" panose="02020603050405020304" pitchFamily="18" charset="0"/>
            </a:endParaRPr>
          </a:p>
        </p:txBody>
      </p:sp>
      <p:sp>
        <p:nvSpPr>
          <p:cNvPr id="13" name="Right Arrow 12"/>
          <p:cNvSpPr/>
          <p:nvPr/>
        </p:nvSpPr>
        <p:spPr>
          <a:xfrm rot="11030811">
            <a:off x="6394820" y="4566092"/>
            <a:ext cx="1369913" cy="65509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8357976" y="4745679"/>
            <a:ext cx="274314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5. Type “1”</a:t>
            </a:r>
            <a:endParaRPr lang="en-US" sz="2400" dirty="0">
              <a:latin typeface="Times New Roman" panose="02020603050405020304" pitchFamily="18" charset="0"/>
              <a:cs typeface="Times New Roman" panose="02020603050405020304" pitchFamily="18" charset="0"/>
            </a:endParaRPr>
          </a:p>
        </p:txBody>
      </p:sp>
      <p:sp>
        <p:nvSpPr>
          <p:cNvPr id="15" name="Right Arrow 14"/>
          <p:cNvSpPr/>
          <p:nvPr/>
        </p:nvSpPr>
        <p:spPr>
          <a:xfrm rot="10800000">
            <a:off x="7701653" y="5289688"/>
            <a:ext cx="1087966" cy="65509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8979005" y="5386402"/>
            <a:ext cx="274314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6. Select Add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092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References</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7165" y="1789114"/>
            <a:ext cx="10945906" cy="4534568"/>
          </a:xfrm>
        </p:spPr>
        <p:txBody>
          <a:bodyPr/>
          <a:lstStyle/>
          <a:p>
            <a:pPr marL="457200" lvl="1" indent="-457200">
              <a:spcBef>
                <a:spcPts val="0"/>
              </a:spcBef>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General Information About the Decision Ready Claim (DRC) Initiative</a:t>
            </a:r>
          </a:p>
          <a:p>
            <a:pPr marL="971550" lvl="2" indent="-571500">
              <a:spcBef>
                <a:spcPts val="0"/>
              </a:spcBef>
              <a:buClr>
                <a:srgbClr val="002060"/>
              </a:buClr>
              <a:buFont typeface="Times New Roman" panose="02020603050405020304" pitchFamily="18" charset="0"/>
              <a:buChar char="−"/>
            </a:pPr>
            <a:r>
              <a:rPr lang="en-US" sz="3600" dirty="0">
                <a:latin typeface="Times New Roman" panose="02020603050405020304" pitchFamily="18" charset="0"/>
                <a:cs typeface="Times New Roman" panose="02020603050405020304" pitchFamily="18" charset="0"/>
              </a:rPr>
              <a:t>M21-1, Part III, Subpart I, Chapter 3, Section C</a:t>
            </a:r>
          </a:p>
          <a:p>
            <a:pPr marL="457200" lvl="1" indent="-457200">
              <a:spcBef>
                <a:spcPts val="0"/>
              </a:spcBef>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Processing Decision Ready Claims (DRCs)</a:t>
            </a:r>
          </a:p>
          <a:p>
            <a:pPr marL="971550" lvl="2" indent="-571500">
              <a:spcBef>
                <a:spcPts val="0"/>
              </a:spcBef>
              <a:buClr>
                <a:srgbClr val="002060"/>
              </a:buClr>
              <a:buFont typeface="Times New Roman" panose="02020603050405020304" pitchFamily="18" charset="0"/>
              <a:buChar char="−"/>
            </a:pPr>
            <a:r>
              <a:rPr lang="en-US" sz="3600" dirty="0">
                <a:latin typeface="Times New Roman" panose="02020603050405020304" pitchFamily="18" charset="0"/>
                <a:cs typeface="Times New Roman" panose="02020603050405020304" pitchFamily="18" charset="0"/>
              </a:rPr>
              <a:t>M21-1, Part III, Subpart I, Chapter 3, Section D</a:t>
            </a:r>
          </a:p>
          <a:p>
            <a:pPr marL="457200" lvl="1" indent="-457200">
              <a:spcBef>
                <a:spcPts val="0"/>
              </a:spcBef>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Decision Ready Claims Home Intranet </a:t>
            </a:r>
            <a:r>
              <a:rPr lang="en-US" sz="3600" dirty="0" smtClean="0">
                <a:latin typeface="Times New Roman" panose="02020603050405020304" pitchFamily="18" charset="0"/>
                <a:cs typeface="Times New Roman" panose="02020603050405020304" pitchFamily="18" charset="0"/>
              </a:rPr>
              <a:t>Site</a:t>
            </a:r>
          </a:p>
          <a:p>
            <a:pPr marL="457200" lvl="1" indent="-457200">
              <a:spcBef>
                <a:spcPts val="0"/>
              </a:spcBef>
              <a:buFont typeface="Wingdings" panose="05000000000000000000" pitchFamily="2" charset="2"/>
              <a:buChar char="Ø"/>
            </a:pPr>
            <a:r>
              <a:rPr lang="en-US" sz="3600" dirty="0" smtClean="0">
                <a:latin typeface="Times New Roman" panose="02020603050405020304" pitchFamily="18" charset="0"/>
                <a:cs typeface="Times New Roman" panose="02020603050405020304" pitchFamily="18" charset="0"/>
              </a:rPr>
              <a:t>VCIP Intranet Site (Office of Business Process Integration)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313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Adding DRC </a:t>
            </a:r>
            <a:r>
              <a:rPr lang="en-US" sz="4400" b="1" dirty="0">
                <a:latin typeface="Times New Roman" panose="02020603050405020304" pitchFamily="18" charset="0"/>
                <a:cs typeface="Times New Roman" panose="02020603050405020304" pitchFamily="18" charset="0"/>
              </a:rPr>
              <a:t>Tracked </a:t>
            </a:r>
            <a:r>
              <a:rPr lang="en-US" sz="4400" b="1" dirty="0" smtClean="0">
                <a:latin typeface="Times New Roman" panose="02020603050405020304" pitchFamily="18" charset="0"/>
                <a:cs typeface="Times New Roman" panose="02020603050405020304" pitchFamily="18" charset="0"/>
              </a:rPr>
              <a:t>Item cont’d</a:t>
            </a:r>
            <a:endParaRPr lang="en-US" sz="4400" dirty="0"/>
          </a:p>
        </p:txBody>
      </p:sp>
      <p:pic>
        <p:nvPicPr>
          <p:cNvPr id="4" name="Content Placeholder 3" descr="Adding tracked items" title="VBMS Screenshot"/>
          <p:cNvPicPr>
            <a:picLocks/>
          </p:cNvPicPr>
          <p:nvPr/>
        </p:nvPicPr>
        <p:blipFill>
          <a:blip r:embed="rId2"/>
          <a:stretch>
            <a:fillRect/>
          </a:stretch>
        </p:blipFill>
        <p:spPr>
          <a:xfrm>
            <a:off x="1909340" y="2366542"/>
            <a:ext cx="8686800" cy="1920240"/>
          </a:xfrm>
          <a:prstGeom prst="rect">
            <a:avLst/>
          </a:prstGeom>
        </p:spPr>
      </p:pic>
      <p:sp>
        <p:nvSpPr>
          <p:cNvPr id="5" name="Right Arrow 4"/>
          <p:cNvSpPr/>
          <p:nvPr/>
        </p:nvSpPr>
        <p:spPr>
          <a:xfrm rot="19642195">
            <a:off x="8931253" y="3810712"/>
            <a:ext cx="968991" cy="65509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328317" y="4660036"/>
            <a:ext cx="2087431"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1. Select Pencil</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973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BMS tracked item." title="DRC Tracked Item "/>
          <p:cNvPicPr/>
          <p:nvPr/>
        </p:nvPicPr>
        <p:blipFill>
          <a:blip r:embed="rId2"/>
          <a:stretch>
            <a:fillRect/>
          </a:stretch>
        </p:blipFill>
        <p:spPr>
          <a:xfrm>
            <a:off x="2203479" y="2229787"/>
            <a:ext cx="8686800" cy="1920240"/>
          </a:xfrm>
          <a:prstGeom prst="rect">
            <a:avLst/>
          </a:prstGeom>
          <a:effectLst>
            <a:innerShdw blurRad="114300">
              <a:prstClr val="black"/>
            </a:innerShdw>
          </a:effectLst>
        </p:spPr>
      </p:pic>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Adding DRC </a:t>
            </a:r>
            <a:r>
              <a:rPr lang="en-US" sz="4400" b="1" dirty="0">
                <a:latin typeface="Times New Roman" panose="02020603050405020304" pitchFamily="18" charset="0"/>
                <a:cs typeface="Times New Roman" panose="02020603050405020304" pitchFamily="18" charset="0"/>
              </a:rPr>
              <a:t>Tracked </a:t>
            </a:r>
            <a:r>
              <a:rPr lang="en-US" sz="4400" b="1" dirty="0" smtClean="0">
                <a:latin typeface="Times New Roman" panose="02020603050405020304" pitchFamily="18" charset="0"/>
                <a:cs typeface="Times New Roman" panose="02020603050405020304" pitchFamily="18" charset="0"/>
              </a:rPr>
              <a:t>Item cont’d</a:t>
            </a:r>
            <a:endParaRPr lang="en-US" sz="4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966397" y="4800940"/>
            <a:ext cx="3802644"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1. Enter date into closed field</a:t>
            </a:r>
            <a:endParaRPr lang="en-US" sz="2400" dirty="0">
              <a:latin typeface="Times New Roman" panose="02020603050405020304" pitchFamily="18" charset="0"/>
              <a:cs typeface="Times New Roman" panose="02020603050405020304" pitchFamily="18" charset="0"/>
            </a:endParaRPr>
          </a:p>
        </p:txBody>
      </p:sp>
      <p:sp>
        <p:nvSpPr>
          <p:cNvPr id="7" name="Right Arrow 6"/>
          <p:cNvSpPr/>
          <p:nvPr/>
        </p:nvSpPr>
        <p:spPr>
          <a:xfrm rot="2505387">
            <a:off x="8487526" y="2432449"/>
            <a:ext cx="2046102" cy="65509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778343" y="1536600"/>
            <a:ext cx="2728632"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2. Select save button</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993" y="3562078"/>
            <a:ext cx="80962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9642195">
            <a:off x="4497295" y="3750602"/>
            <a:ext cx="1291988" cy="65509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968" y="3552553"/>
            <a:ext cx="8286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565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 PMC Mail Portal</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PMC Mail Portal</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38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51592"/>
          </a:xfrm>
        </p:spPr>
        <p:txBody>
          <a:bodyPr/>
          <a:lstStyle/>
          <a:p>
            <a:r>
              <a:rPr lang="en-US" sz="4400" b="1" dirty="0" smtClean="0">
                <a:latin typeface="Times New Roman" panose="02020603050405020304" pitchFamily="18" charset="0"/>
                <a:cs typeface="Times New Roman" panose="02020603050405020304" pitchFamily="18" charset="0"/>
              </a:rPr>
              <a:t>DRC Mail Portal</a:t>
            </a:r>
            <a:endParaRPr lang="en-US" sz="4400" dirty="0"/>
          </a:p>
        </p:txBody>
      </p:sp>
      <p:sp>
        <p:nvSpPr>
          <p:cNvPr id="3" name="TextBox 2"/>
          <p:cNvSpPr txBox="1"/>
          <p:nvPr/>
        </p:nvSpPr>
        <p:spPr>
          <a:xfrm>
            <a:off x="1308847" y="4437528"/>
            <a:ext cx="10067365" cy="1384995"/>
          </a:xfrm>
          <a:prstGeom prst="rect">
            <a:avLst/>
          </a:prstGeom>
          <a:noFill/>
        </p:spPr>
        <p:txBody>
          <a:bodyPr wrap="square" rtlCol="0">
            <a:spAutoFit/>
          </a:bodyPr>
          <a:lstStyle/>
          <a:p>
            <a:endParaRPr lang="en-US" sz="2800" b="1"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Once the packet is available in the portal; the CA reviews the packet</a:t>
            </a:r>
            <a:endParaRPr lang="en-US" sz="2800" dirty="0">
              <a:latin typeface="Times New Roman" panose="02020603050405020304" pitchFamily="18" charset="0"/>
              <a:cs typeface="Times New Roman" panose="02020603050405020304" pitchFamily="18" charset="0"/>
            </a:endParaRPr>
          </a:p>
        </p:txBody>
      </p:sp>
      <p:pic>
        <p:nvPicPr>
          <p:cNvPr id="6" name="Content Placeholder 5" descr="Screen shot of mailportal." title="DRC Mail Portal"/>
          <p:cNvPicPr>
            <a:picLocks noGrp="1"/>
          </p:cNvPicPr>
          <p:nvPr>
            <p:ph idx="1"/>
          </p:nvPr>
        </p:nvPicPr>
        <p:blipFill>
          <a:blip r:embed="rId2"/>
          <a:stretch>
            <a:fillRect/>
          </a:stretch>
        </p:blipFill>
        <p:spPr>
          <a:xfrm>
            <a:off x="1640253" y="2038650"/>
            <a:ext cx="8435340" cy="2926080"/>
          </a:xfrm>
          <a:prstGeom prst="rect">
            <a:avLst/>
          </a:prstGeom>
        </p:spPr>
      </p:pic>
    </p:spTree>
    <p:extLst>
      <p:ext uri="{BB962C8B-B14F-4D97-AF65-F5344CB8AC3E}">
        <p14:creationId xmlns:p14="http://schemas.microsoft.com/office/powerpoint/2010/main" val="1716274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51592"/>
          </a:xfrm>
        </p:spPr>
        <p:txBody>
          <a:bodyPr/>
          <a:lstStyle/>
          <a:p>
            <a:r>
              <a:rPr lang="en-US" sz="4400" b="1" dirty="0" smtClean="0">
                <a:latin typeface="Times New Roman" panose="02020603050405020304" pitchFamily="18" charset="0"/>
                <a:cs typeface="Times New Roman" panose="02020603050405020304" pitchFamily="18" charset="0"/>
              </a:rPr>
              <a:t>DRC Mail Portal</a:t>
            </a:r>
            <a:endParaRPr lang="en-US" sz="4400" dirty="0"/>
          </a:p>
        </p:txBody>
      </p:sp>
      <p:sp>
        <p:nvSpPr>
          <p:cNvPr id="3" name="TextBox 2"/>
          <p:cNvSpPr txBox="1"/>
          <p:nvPr/>
        </p:nvSpPr>
        <p:spPr>
          <a:xfrm>
            <a:off x="1308847" y="4437528"/>
            <a:ext cx="10067365" cy="1384995"/>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Best Practice: </a:t>
            </a:r>
            <a:r>
              <a:rPr lang="en-US" sz="2800" dirty="0" smtClean="0">
                <a:latin typeface="Times New Roman" panose="02020603050405020304" pitchFamily="18" charset="0"/>
                <a:cs typeface="Times New Roman" panose="02020603050405020304" pitchFamily="18" charset="0"/>
              </a:rPr>
              <a:t>Use a note to indicate “DRC Exclusion Letter Sent” for the next CA to identify that the exclusion has already been completed.</a:t>
            </a:r>
            <a:endParaRPr lang="en-US" sz="2800" dirty="0">
              <a:latin typeface="Times New Roman" panose="02020603050405020304" pitchFamily="18" charset="0"/>
              <a:cs typeface="Times New Roman" panose="02020603050405020304" pitchFamily="18" charset="0"/>
            </a:endParaRPr>
          </a:p>
        </p:txBody>
      </p:sp>
      <p:pic>
        <p:nvPicPr>
          <p:cNvPr id="7" name="Content Placeholder 6"/>
          <p:cNvPicPr>
            <a:picLocks noGrp="1"/>
          </p:cNvPicPr>
          <p:nvPr>
            <p:ph idx="1"/>
          </p:nvPr>
        </p:nvPicPr>
        <p:blipFill>
          <a:blip r:embed="rId2"/>
          <a:stretch>
            <a:fillRect/>
          </a:stretch>
        </p:blipFill>
        <p:spPr>
          <a:xfrm>
            <a:off x="2017397" y="2186058"/>
            <a:ext cx="7930834" cy="1934250"/>
          </a:xfrm>
          <a:prstGeom prst="rect">
            <a:avLst/>
          </a:prstGeom>
          <a:ln>
            <a:solidFill>
              <a:schemeClr val="accent1"/>
            </a:solidFill>
          </a:ln>
        </p:spPr>
      </p:pic>
      <p:sp>
        <p:nvSpPr>
          <p:cNvPr id="4" name="Rectangle 3"/>
          <p:cNvSpPr/>
          <p:nvPr/>
        </p:nvSpPr>
        <p:spPr bwMode="auto">
          <a:xfrm>
            <a:off x="8527055" y="2478795"/>
            <a:ext cx="517793" cy="1520328"/>
          </a:xfrm>
          <a:prstGeom prst="rect">
            <a:avLst/>
          </a:prstGeom>
          <a:no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rgbClr val="C00000"/>
              </a:solidFill>
              <a:effectLst/>
              <a:latin typeface="Tahoma" pitchFamily="34" charset="0"/>
            </a:endParaRPr>
          </a:p>
        </p:txBody>
      </p:sp>
    </p:spTree>
    <p:extLst>
      <p:ext uri="{BB962C8B-B14F-4D97-AF65-F5344CB8AC3E}">
        <p14:creationId xmlns:p14="http://schemas.microsoft.com/office/powerpoint/2010/main" val="4057208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51592"/>
          </a:xfrm>
        </p:spPr>
        <p:txBody>
          <a:bodyPr/>
          <a:lstStyle/>
          <a:p>
            <a:r>
              <a:rPr lang="en-US" sz="4400" b="1" dirty="0" smtClean="0">
                <a:latin typeface="Times New Roman" panose="02020603050405020304" pitchFamily="18" charset="0"/>
                <a:cs typeface="Times New Roman" panose="02020603050405020304" pitchFamily="18" charset="0"/>
              </a:rPr>
              <a:t>DRC Mail Portal</a:t>
            </a:r>
            <a:endParaRPr lang="en-US" sz="4400" dirty="0"/>
          </a:p>
        </p:txBody>
      </p:sp>
      <p:sp>
        <p:nvSpPr>
          <p:cNvPr id="3" name="TextBox 2"/>
          <p:cNvSpPr txBox="1"/>
          <p:nvPr/>
        </p:nvSpPr>
        <p:spPr>
          <a:xfrm>
            <a:off x="989358" y="5550232"/>
            <a:ext cx="10067365" cy="954107"/>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Note: </a:t>
            </a:r>
            <a:r>
              <a:rPr lang="en-US" sz="2800" dirty="0" smtClean="0">
                <a:latin typeface="Times New Roman" panose="02020603050405020304" pitchFamily="18" charset="0"/>
                <a:cs typeface="Times New Roman" panose="02020603050405020304" pitchFamily="18" charset="0"/>
              </a:rPr>
              <a:t>The PMC Portal is slightly different; but the functions remain the same.</a:t>
            </a:r>
            <a:endParaRPr lang="en-US" sz="2800" dirty="0">
              <a:latin typeface="Times New Roman" panose="02020603050405020304" pitchFamily="18" charset="0"/>
              <a:cs typeface="Times New Roman" panose="02020603050405020304" pitchFamily="18" charset="0"/>
            </a:endParaRPr>
          </a:p>
        </p:txBody>
      </p:sp>
      <p:pic>
        <p:nvPicPr>
          <p:cNvPr id="11" name="Content Placeholder 10"/>
          <p:cNvPicPr>
            <a:picLocks noGrp="1"/>
          </p:cNvPicPr>
          <p:nvPr>
            <p:ph idx="1"/>
          </p:nvPr>
        </p:nvPicPr>
        <p:blipFill>
          <a:blip r:embed="rId2"/>
          <a:stretch>
            <a:fillRect/>
          </a:stretch>
        </p:blipFill>
        <p:spPr>
          <a:xfrm>
            <a:off x="1861851" y="1652530"/>
            <a:ext cx="6832410" cy="4043261"/>
          </a:xfrm>
          <a:prstGeom prst="rect">
            <a:avLst/>
          </a:prstGeom>
        </p:spPr>
      </p:pic>
    </p:spTree>
    <p:extLst>
      <p:ext uri="{BB962C8B-B14F-4D97-AF65-F5344CB8AC3E}">
        <p14:creationId xmlns:p14="http://schemas.microsoft.com/office/powerpoint/2010/main" val="2986888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51592"/>
          </a:xfrm>
        </p:spPr>
        <p:txBody>
          <a:bodyPr/>
          <a:lstStyle/>
          <a:p>
            <a:r>
              <a:rPr lang="en-US" sz="4400" b="1" dirty="0" smtClean="0">
                <a:latin typeface="Times New Roman" panose="02020603050405020304" pitchFamily="18" charset="0"/>
                <a:cs typeface="Times New Roman" panose="02020603050405020304" pitchFamily="18" charset="0"/>
              </a:rPr>
              <a:t>DRC Mail Portal</a:t>
            </a:r>
            <a:endParaRPr lang="en-US" sz="4400" dirty="0"/>
          </a:p>
        </p:txBody>
      </p:sp>
      <p:sp>
        <p:nvSpPr>
          <p:cNvPr id="3" name="TextBox 2"/>
          <p:cNvSpPr txBox="1"/>
          <p:nvPr/>
        </p:nvSpPr>
        <p:spPr>
          <a:xfrm>
            <a:off x="989358" y="5550232"/>
            <a:ext cx="10067365" cy="954107"/>
          </a:xfrm>
          <a:prstGeom prst="rect">
            <a:avLst/>
          </a:prstGeom>
          <a:noFill/>
        </p:spPr>
        <p:txBody>
          <a:bodyPr wrap="square" rtlCol="0">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Note: </a:t>
            </a:r>
            <a:r>
              <a:rPr lang="en-US" sz="2800" dirty="0" smtClean="0">
                <a:latin typeface="Times New Roman" panose="02020603050405020304" pitchFamily="18" charset="0"/>
                <a:cs typeface="Times New Roman" panose="02020603050405020304" pitchFamily="18" charset="0"/>
              </a:rPr>
              <a:t>The PMC Portal is slightly different; but the functions remain the same.</a:t>
            </a:r>
            <a:endParaRPr lang="en-US" sz="2800" dirty="0">
              <a:latin typeface="Times New Roman" panose="02020603050405020304" pitchFamily="18" charset="0"/>
              <a:cs typeface="Times New Roman" panose="02020603050405020304" pitchFamily="18" charset="0"/>
            </a:endParaRPr>
          </a:p>
        </p:txBody>
      </p:sp>
      <p:pic>
        <p:nvPicPr>
          <p:cNvPr id="9" name="Content Placeholder 8"/>
          <p:cNvPicPr>
            <a:picLocks noGrp="1"/>
          </p:cNvPicPr>
          <p:nvPr>
            <p:ph idx="1"/>
          </p:nvPr>
        </p:nvPicPr>
        <p:blipFill>
          <a:blip r:embed="rId2"/>
          <a:stretch>
            <a:fillRect/>
          </a:stretch>
        </p:blipFill>
        <p:spPr>
          <a:xfrm>
            <a:off x="2082188" y="1630496"/>
            <a:ext cx="6653983" cy="3890035"/>
          </a:xfrm>
          <a:prstGeom prst="rect">
            <a:avLst/>
          </a:prstGeom>
        </p:spPr>
      </p:pic>
    </p:spTree>
    <p:extLst>
      <p:ext uri="{BB962C8B-B14F-4D97-AF65-F5344CB8AC3E}">
        <p14:creationId xmlns:p14="http://schemas.microsoft.com/office/powerpoint/2010/main" val="2260281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Letter Creator</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Letter Creator</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158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497" y="1574988"/>
            <a:ext cx="4319493" cy="468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Creating a DRC Exclusion Letter</a:t>
            </a:r>
            <a:endParaRPr lang="en-US" sz="4800" b="1" dirty="0">
              <a:latin typeface="Times New Roman" panose="02020603050405020304" pitchFamily="18" charset="0"/>
              <a:cs typeface="Times New Roman" panose="02020603050405020304" pitchFamily="18" charset="0"/>
            </a:endParaRPr>
          </a:p>
        </p:txBody>
      </p:sp>
      <p:sp>
        <p:nvSpPr>
          <p:cNvPr id="5" name="Right Arrow 4"/>
          <p:cNvSpPr/>
          <p:nvPr/>
        </p:nvSpPr>
        <p:spPr>
          <a:xfrm rot="10800000">
            <a:off x="5930860" y="4821613"/>
            <a:ext cx="2784514" cy="341194"/>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9124645" y="4793476"/>
            <a:ext cx="2733979" cy="369332"/>
          </a:xfrm>
          <a:prstGeom prst="rect">
            <a:avLst/>
          </a:prstGeom>
          <a:noFill/>
        </p:spPr>
        <p:txBody>
          <a:bodyPr wrap="square" rtlCol="0">
            <a:spAutoFit/>
          </a:bodyPr>
          <a:lstStyle/>
          <a:p>
            <a:r>
              <a:rPr lang="en-US" b="1" dirty="0" smtClean="0"/>
              <a:t>Select Rating Job Aids</a:t>
            </a:r>
            <a:endParaRPr lang="en-US" b="1" dirty="0"/>
          </a:p>
        </p:txBody>
      </p:sp>
      <p:sp>
        <p:nvSpPr>
          <p:cNvPr id="3" name="TextBox 2"/>
          <p:cNvSpPr txBox="1"/>
          <p:nvPr/>
        </p:nvSpPr>
        <p:spPr>
          <a:xfrm>
            <a:off x="775504" y="1817225"/>
            <a:ext cx="3553428" cy="646331"/>
          </a:xfrm>
          <a:prstGeom prst="rect">
            <a:avLst/>
          </a:prstGeom>
          <a:noFill/>
        </p:spPr>
        <p:txBody>
          <a:bodyPr wrap="square" rtlCol="0">
            <a:spAutoFit/>
          </a:bodyPr>
          <a:lstStyle/>
          <a:p>
            <a:r>
              <a:rPr lang="en-US" dirty="0" smtClean="0"/>
              <a:t>1.Proceed to Compensation Intranet Home page</a:t>
            </a:r>
          </a:p>
        </p:txBody>
      </p:sp>
      <p:sp>
        <p:nvSpPr>
          <p:cNvPr id="7" name="TextBox 6"/>
          <p:cNvSpPr txBox="1"/>
          <p:nvPr/>
        </p:nvSpPr>
        <p:spPr>
          <a:xfrm>
            <a:off x="703596" y="2871734"/>
            <a:ext cx="3235993" cy="1200329"/>
          </a:xfrm>
          <a:prstGeom prst="rect">
            <a:avLst/>
          </a:prstGeom>
          <a:noFill/>
        </p:spPr>
        <p:txBody>
          <a:bodyPr wrap="square" rtlCol="0">
            <a:spAutoFit/>
          </a:bodyPr>
          <a:lstStyle/>
          <a:p>
            <a:r>
              <a:rPr lang="en-US" dirty="0" smtClean="0"/>
              <a:t> 2. Make sure VBMS is   </a:t>
            </a:r>
          </a:p>
          <a:p>
            <a:r>
              <a:rPr lang="en-US" dirty="0"/>
              <a:t> </a:t>
            </a:r>
            <a:r>
              <a:rPr lang="en-US" dirty="0" smtClean="0"/>
              <a:t>active/open before    </a:t>
            </a:r>
          </a:p>
          <a:p>
            <a:r>
              <a:rPr lang="en-US" dirty="0"/>
              <a:t> </a:t>
            </a:r>
            <a:r>
              <a:rPr lang="en-US" dirty="0" smtClean="0"/>
              <a:t>launching Letter Creator</a:t>
            </a:r>
          </a:p>
          <a:p>
            <a:endParaRPr lang="en-US" dirty="0"/>
          </a:p>
        </p:txBody>
      </p:sp>
    </p:spTree>
    <p:extLst>
      <p:ext uri="{BB962C8B-B14F-4D97-AF65-F5344CB8AC3E}">
        <p14:creationId xmlns:p14="http://schemas.microsoft.com/office/powerpoint/2010/main" val="29381570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DRC </a:t>
            </a:r>
            <a:r>
              <a:rPr lang="en-US" sz="4800" b="1" dirty="0">
                <a:latin typeface="Times New Roman" panose="02020603050405020304" pitchFamily="18" charset="0"/>
                <a:cs typeface="Times New Roman" panose="02020603050405020304" pitchFamily="18" charset="0"/>
              </a:rPr>
              <a:t>Exclusion </a:t>
            </a:r>
            <a:r>
              <a:rPr lang="en-US" sz="4800" b="1" dirty="0" smtClean="0">
                <a:latin typeface="Times New Roman" panose="02020603050405020304" pitchFamily="18" charset="0"/>
                <a:cs typeface="Times New Roman" panose="02020603050405020304" pitchFamily="18" charset="0"/>
              </a:rPr>
              <a:t>Letter cont’d</a:t>
            </a:r>
            <a:endParaRPr lang="en-US" sz="4800" b="1"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6461" y="1668996"/>
            <a:ext cx="10494953" cy="344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2276661">
            <a:off x="2178250" y="5097259"/>
            <a:ext cx="1401171" cy="532263"/>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3626610" y="5553795"/>
            <a:ext cx="3955595" cy="369332"/>
          </a:xfrm>
          <a:prstGeom prst="rect">
            <a:avLst/>
          </a:prstGeom>
          <a:noFill/>
        </p:spPr>
        <p:txBody>
          <a:bodyPr wrap="square" rtlCol="0">
            <a:spAutoFit/>
          </a:bodyPr>
          <a:lstStyle/>
          <a:p>
            <a:r>
              <a:rPr lang="en-US" b="1" dirty="0" smtClean="0"/>
              <a:t>Select Letter Creator</a:t>
            </a:r>
            <a:endParaRPr lang="en-US" b="1" dirty="0"/>
          </a:p>
        </p:txBody>
      </p:sp>
      <p:sp>
        <p:nvSpPr>
          <p:cNvPr id="7" name="Rectangle 6"/>
          <p:cNvSpPr/>
          <p:nvPr/>
        </p:nvSpPr>
        <p:spPr>
          <a:xfrm>
            <a:off x="6401105" y="4829672"/>
            <a:ext cx="2362200" cy="1353591"/>
          </a:xfrm>
          <a:prstGeom prst="rect">
            <a:avLst/>
          </a:prstGeom>
          <a:solidFill>
            <a:schemeClr val="tx2">
              <a:lumMod val="50000"/>
              <a:lumOff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1200" dirty="0" smtClean="0"/>
              <a:t>Click on the letter Creator to process a DRC Exclusion Notification</a:t>
            </a:r>
          </a:p>
          <a:p>
            <a:pPr marL="285750" indent="-285750">
              <a:buFont typeface="Wingdings" panose="05000000000000000000" pitchFamily="2" charset="2"/>
              <a:buChar char="Ø"/>
            </a:pPr>
            <a:r>
              <a:rPr lang="en-US" sz="1200" dirty="0" smtClean="0"/>
              <a:t>Click Letter Creator User Guide for more information on the tool</a:t>
            </a:r>
          </a:p>
          <a:p>
            <a:pPr marL="285750" indent="-285750" algn="ctr">
              <a:buFont typeface="Wingdings" panose="05000000000000000000" pitchFamily="2" charset="2"/>
              <a:buChar char="Ø"/>
            </a:pPr>
            <a:endParaRPr lang="en-US" sz="1100" dirty="0"/>
          </a:p>
        </p:txBody>
      </p:sp>
    </p:spTree>
    <p:extLst>
      <p:ext uri="{BB962C8B-B14F-4D97-AF65-F5344CB8AC3E}">
        <p14:creationId xmlns:p14="http://schemas.microsoft.com/office/powerpoint/2010/main" val="713042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DRC Overview</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DRC Overview</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987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DRC Exclusion Letter</a:t>
            </a:r>
            <a:endParaRPr lang="en-US" sz="48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1588118"/>
            <a:ext cx="4388699" cy="452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10800000">
            <a:off x="6283728" y="1806950"/>
            <a:ext cx="2784514" cy="341194"/>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9229724" y="1778812"/>
            <a:ext cx="2728913" cy="369332"/>
          </a:xfrm>
          <a:prstGeom prst="rect">
            <a:avLst/>
          </a:prstGeom>
          <a:noFill/>
        </p:spPr>
        <p:txBody>
          <a:bodyPr wrap="square" rtlCol="0">
            <a:spAutoFit/>
          </a:bodyPr>
          <a:lstStyle/>
          <a:p>
            <a:r>
              <a:rPr lang="en-US" b="1" dirty="0" smtClean="0"/>
              <a:t>Select VSC</a:t>
            </a:r>
            <a:endParaRPr lang="en-US" b="1" dirty="0"/>
          </a:p>
        </p:txBody>
      </p:sp>
      <p:sp>
        <p:nvSpPr>
          <p:cNvPr id="11" name="Right Arrow 10"/>
          <p:cNvSpPr/>
          <p:nvPr/>
        </p:nvSpPr>
        <p:spPr>
          <a:xfrm rot="10800000">
            <a:off x="6940953" y="2162432"/>
            <a:ext cx="2784514" cy="341194"/>
          </a:xfrm>
          <a:prstGeom prst="rightArrow">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9463085" y="2148144"/>
            <a:ext cx="2728913" cy="646331"/>
          </a:xfrm>
          <a:prstGeom prst="rect">
            <a:avLst/>
          </a:prstGeom>
          <a:noFill/>
        </p:spPr>
        <p:txBody>
          <a:bodyPr wrap="square" rtlCol="0">
            <a:spAutoFit/>
          </a:bodyPr>
          <a:lstStyle/>
          <a:p>
            <a:pPr algn="ctr"/>
            <a:r>
              <a:rPr lang="en-US" b="1" dirty="0" smtClean="0"/>
              <a:t>Select DRC </a:t>
            </a:r>
          </a:p>
          <a:p>
            <a:pPr algn="ctr"/>
            <a:r>
              <a:rPr lang="en-US" b="1" dirty="0" smtClean="0"/>
              <a:t>Exclusion Letter</a:t>
            </a:r>
            <a:endParaRPr lang="en-US" b="1" dirty="0"/>
          </a:p>
        </p:txBody>
      </p:sp>
      <p:sp>
        <p:nvSpPr>
          <p:cNvPr id="14" name="TextBox 13"/>
          <p:cNvSpPr txBox="1"/>
          <p:nvPr/>
        </p:nvSpPr>
        <p:spPr>
          <a:xfrm>
            <a:off x="576260" y="3767477"/>
            <a:ext cx="2728913" cy="646331"/>
          </a:xfrm>
          <a:prstGeom prst="rect">
            <a:avLst/>
          </a:prstGeom>
          <a:noFill/>
        </p:spPr>
        <p:txBody>
          <a:bodyPr wrap="square" rtlCol="0">
            <a:spAutoFit/>
          </a:bodyPr>
          <a:lstStyle/>
          <a:p>
            <a:pPr algn="ctr"/>
            <a:r>
              <a:rPr lang="en-US" b="1" dirty="0" smtClean="0"/>
              <a:t>Select Appropriate Exclusion Reason</a:t>
            </a:r>
            <a:endParaRPr lang="en-US" b="1" dirty="0"/>
          </a:p>
        </p:txBody>
      </p:sp>
      <p:cxnSp>
        <p:nvCxnSpPr>
          <p:cNvPr id="22" name="Elbow Connector 21"/>
          <p:cNvCxnSpPr/>
          <p:nvPr/>
        </p:nvCxnSpPr>
        <p:spPr bwMode="auto">
          <a:xfrm flipV="1">
            <a:off x="3028950" y="3186116"/>
            <a:ext cx="1366837" cy="904526"/>
          </a:xfrm>
          <a:prstGeom prst="bentConnector3">
            <a:avLst>
              <a:gd name="adj1" fmla="val 50000"/>
            </a:avLst>
          </a:prstGeom>
          <a:solidFill>
            <a:schemeClr val="accent1"/>
          </a:solidFill>
          <a:ln w="38100" cap="flat" cmpd="sng" algn="ctr">
            <a:solidFill>
              <a:srgbClr val="FF0000"/>
            </a:solidFill>
            <a:prstDash val="solid"/>
            <a:round/>
            <a:headEnd type="none" w="sm" len="sm"/>
            <a:tailEnd type="arrow"/>
          </a:ln>
          <a:effectLst/>
        </p:spPr>
      </p:cxnSp>
      <p:cxnSp>
        <p:nvCxnSpPr>
          <p:cNvPr id="25" name="Straight Arrow Connector 24"/>
          <p:cNvCxnSpPr/>
          <p:nvPr/>
        </p:nvCxnSpPr>
        <p:spPr bwMode="auto">
          <a:xfrm>
            <a:off x="3712368" y="3481718"/>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0" name="Straight Arrow Connector 49"/>
          <p:cNvCxnSpPr/>
          <p:nvPr/>
        </p:nvCxnSpPr>
        <p:spPr bwMode="auto">
          <a:xfrm>
            <a:off x="3726656" y="3786858"/>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4" name="Straight Arrow Connector 53"/>
          <p:cNvCxnSpPr/>
          <p:nvPr/>
        </p:nvCxnSpPr>
        <p:spPr bwMode="auto">
          <a:xfrm>
            <a:off x="3726656" y="4086550"/>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5" name="Elbow Connector 54"/>
          <p:cNvCxnSpPr/>
          <p:nvPr/>
        </p:nvCxnSpPr>
        <p:spPr bwMode="auto">
          <a:xfrm>
            <a:off x="3028950" y="4090642"/>
            <a:ext cx="1366837" cy="895696"/>
          </a:xfrm>
          <a:prstGeom prst="bentConnector3">
            <a:avLst>
              <a:gd name="adj1" fmla="val 50000"/>
            </a:avLst>
          </a:prstGeom>
          <a:solidFill>
            <a:schemeClr val="accent1"/>
          </a:solidFill>
          <a:ln w="38100" cap="flat" cmpd="sng" algn="ctr">
            <a:solidFill>
              <a:srgbClr val="FF0000"/>
            </a:solidFill>
            <a:prstDash val="solid"/>
            <a:round/>
            <a:headEnd type="none" w="sm" len="sm"/>
            <a:tailEnd type="arrow"/>
          </a:ln>
          <a:effectLst/>
        </p:spPr>
      </p:cxnSp>
      <p:cxnSp>
        <p:nvCxnSpPr>
          <p:cNvPr id="58" name="Straight Arrow Connector 57"/>
          <p:cNvCxnSpPr/>
          <p:nvPr/>
        </p:nvCxnSpPr>
        <p:spPr bwMode="auto">
          <a:xfrm>
            <a:off x="3726656" y="4385232"/>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9" name="Straight Arrow Connector 58"/>
          <p:cNvCxnSpPr/>
          <p:nvPr/>
        </p:nvCxnSpPr>
        <p:spPr bwMode="auto">
          <a:xfrm>
            <a:off x="3712367" y="4666219"/>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1197803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Example DRC Exclusion Letter</a:t>
            </a:r>
            <a:endParaRPr lang="en-US" sz="4800" b="1" dirty="0">
              <a:latin typeface="Times New Roman" panose="02020603050405020304" pitchFamily="18" charset="0"/>
              <a:cs typeface="Times New Roman" panose="02020603050405020304" pitchFamily="18" charset="0"/>
            </a:endParaRPr>
          </a:p>
        </p:txBody>
      </p:sp>
      <p:cxnSp>
        <p:nvCxnSpPr>
          <p:cNvPr id="50" name="Straight Arrow Connector 49"/>
          <p:cNvCxnSpPr/>
          <p:nvPr/>
        </p:nvCxnSpPr>
        <p:spPr bwMode="auto">
          <a:xfrm>
            <a:off x="8193246" y="3983628"/>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8" name="Straight Arrow Connector 57"/>
          <p:cNvCxnSpPr/>
          <p:nvPr/>
        </p:nvCxnSpPr>
        <p:spPr bwMode="auto">
          <a:xfrm>
            <a:off x="1979921" y="4514222"/>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59" name="Straight Arrow Connector 58"/>
          <p:cNvCxnSpPr/>
          <p:nvPr/>
        </p:nvCxnSpPr>
        <p:spPr bwMode="auto">
          <a:xfrm>
            <a:off x="2871183" y="3474026"/>
            <a:ext cx="669131" cy="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pic>
        <p:nvPicPr>
          <p:cNvPr id="1026" name="Picture 2" descr="Samlple of Exclusion Lettter." title="Sample of Exclusion Lette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71182" y="1632031"/>
            <a:ext cx="8486775" cy="4423290"/>
          </a:xfrm>
          <a:prstGeom prst="rect">
            <a:avLst/>
          </a:prstGeom>
          <a:noFill/>
          <a:ln>
            <a:noFill/>
          </a:ln>
          <a:effectLst>
            <a:innerShdw blurRad="63500" dist="508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6137" y="2041269"/>
            <a:ext cx="259272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Name populates based on information entered into letter creator; </a:t>
            </a:r>
            <a:r>
              <a:rPr lang="en-US" dirty="0" smtClean="0"/>
              <a:t>review letter to ensure accuracy</a:t>
            </a:r>
          </a:p>
          <a:p>
            <a:pPr marL="285750" indent="-285750">
              <a:buFont typeface="Arial" panose="020B0604020202020204" pitchFamily="34" charset="0"/>
              <a:buChar char="•"/>
            </a:pPr>
            <a:r>
              <a:rPr lang="en-US" dirty="0" smtClean="0"/>
              <a:t>Final decision notice should  be uploaded into VBMS</a:t>
            </a:r>
            <a:endParaRPr lang="en-US" dirty="0"/>
          </a:p>
        </p:txBody>
      </p:sp>
    </p:spTree>
    <p:extLst>
      <p:ext uri="{BB962C8B-B14F-4D97-AF65-F5344CB8AC3E}">
        <p14:creationId xmlns:p14="http://schemas.microsoft.com/office/powerpoint/2010/main" val="4145869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14438"/>
          </a:xfrm>
        </p:spPr>
        <p:txBody>
          <a:bodyPr/>
          <a:lstStyle/>
          <a:p>
            <a:r>
              <a:rPr lang="en-US" sz="4800" b="1" dirty="0" smtClean="0">
                <a:latin typeface="Times New Roman" panose="02020603050405020304" pitchFamily="18" charset="0"/>
                <a:cs typeface="Times New Roman" panose="02020603050405020304" pitchFamily="18" charset="0"/>
              </a:rPr>
              <a:t>Letter Creator Tips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4000" dirty="0" smtClean="0">
                <a:latin typeface="Times New Roman" panose="02020603050405020304" pitchFamily="18" charset="0"/>
                <a:cs typeface="Times New Roman" panose="02020603050405020304" pitchFamily="18" charset="0"/>
              </a:rPr>
              <a:t>Ensure VBMS is open before launching letter creator</a:t>
            </a:r>
          </a:p>
          <a:p>
            <a:r>
              <a:rPr lang="en-US" sz="4000" dirty="0" smtClean="0">
                <a:latin typeface="Times New Roman" panose="02020603050405020304" pitchFamily="18" charset="0"/>
                <a:cs typeface="Times New Roman" panose="02020603050405020304" pitchFamily="18" charset="0"/>
              </a:rPr>
              <a:t>Review letter to ensure proper claimant is addressed</a:t>
            </a:r>
          </a:p>
          <a:p>
            <a:r>
              <a:rPr lang="en-US" sz="4000" dirty="0" smtClean="0">
                <a:latin typeface="Times New Roman" panose="02020603050405020304" pitchFamily="18" charset="0"/>
                <a:cs typeface="Times New Roman" panose="02020603050405020304" pitchFamily="18" charset="0"/>
              </a:rPr>
              <a:t>DRC Exclusion Letters must be uploaded into VBMS systems</a:t>
            </a:r>
            <a:endParaRPr lang="en-US" sz="4000" dirty="0">
              <a:latin typeface="Times New Roman" panose="02020603050405020304" pitchFamily="18" charset="0"/>
              <a:cs typeface="Times New Roman" panose="02020603050405020304" pitchFamily="18" charset="0"/>
            </a:endParaRPr>
          </a:p>
          <a:p>
            <a:pPr marL="0" indent="0">
              <a:spcBef>
                <a:spcPts val="0"/>
              </a:spcBef>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9862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Important CA Reminders</a:t>
            </a:r>
            <a:endParaRPr lang="en-US" sz="4400" b="1" dirty="0">
              <a:latin typeface="Times New Roman" panose="02020603050405020304" pitchFamily="18" charset="0"/>
              <a:cs typeface="Times New Roman" panose="02020603050405020304" pitchFamily="18" charset="0"/>
            </a:endParaRPr>
          </a:p>
        </p:txBody>
      </p:sp>
      <p:graphicFrame>
        <p:nvGraphicFramePr>
          <p:cNvPr id="4" name="Content Placeholder 3" descr="Chart of important CA reminders" title="Chart of Important CA Reminders"/>
          <p:cNvGraphicFramePr>
            <a:graphicFrameLocks noGrp="1"/>
          </p:cNvGraphicFramePr>
          <p:nvPr>
            <p:ph idx="1"/>
            <p:extLst>
              <p:ext uri="{D42A27DB-BD31-4B8C-83A1-F6EECF244321}">
                <p14:modId xmlns:p14="http://schemas.microsoft.com/office/powerpoint/2010/main" val="1706371846"/>
              </p:ext>
            </p:extLst>
          </p:nvPr>
        </p:nvGraphicFramePr>
        <p:xfrm>
          <a:off x="847725" y="1789113"/>
          <a:ext cx="11071559" cy="2590800"/>
        </p:xfrm>
        <a:graphic>
          <a:graphicData uri="http://schemas.openxmlformats.org/drawingml/2006/table">
            <a:tbl>
              <a:tblPr firstRow="1" bandRow="1">
                <a:tableStyleId>{5C22544A-7EE6-4342-B048-85BDC9FD1C3A}</a:tableStyleId>
              </a:tblPr>
              <a:tblGrid>
                <a:gridCol w="4470106"/>
                <a:gridCol w="6601453"/>
              </a:tblGrid>
              <a:tr h="370840">
                <a:tc>
                  <a:txBody>
                    <a:bodyPr/>
                    <a:lstStyle/>
                    <a:p>
                      <a:r>
                        <a:rPr lang="en-US" sz="2000" dirty="0" smtClean="0">
                          <a:latin typeface="Times New Roman" panose="02020603050405020304" pitchFamily="18" charset="0"/>
                          <a:cs typeface="Times New Roman" panose="02020603050405020304" pitchFamily="18" charset="0"/>
                        </a:rPr>
                        <a:t>Do…</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Do not…</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r>
                        <a:rPr lang="en-US" sz="2000" dirty="0" smtClean="0">
                          <a:latin typeface="Times New Roman" panose="02020603050405020304" pitchFamily="18" charset="0"/>
                          <a:cs typeface="Times New Roman" panose="02020603050405020304" pitchFamily="18" charset="0"/>
                        </a:rPr>
                        <a:t>Ensure</a:t>
                      </a:r>
                      <a:r>
                        <a:rPr lang="en-US" sz="2000" baseline="0" dirty="0" smtClean="0">
                          <a:latin typeface="Times New Roman" panose="02020603050405020304" pitchFamily="18" charset="0"/>
                          <a:cs typeface="Times New Roman" panose="02020603050405020304" pitchFamily="18" charset="0"/>
                        </a:rPr>
                        <a:t> all evidence is included with DRC claim submission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Proceed</a:t>
                      </a:r>
                      <a:r>
                        <a:rPr lang="en-US" sz="2000" baseline="0" dirty="0" smtClean="0">
                          <a:latin typeface="Times New Roman" panose="02020603050405020304" pitchFamily="18" charset="0"/>
                          <a:cs typeface="Times New Roman" panose="02020603050405020304" pitchFamily="18" charset="0"/>
                        </a:rPr>
                        <a:t> to process claims in mail portal if all evidence is not included</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r>
                        <a:rPr lang="en-US" sz="2000" dirty="0" smtClean="0">
                          <a:latin typeface="Times New Roman" panose="02020603050405020304" pitchFamily="18" charset="0"/>
                          <a:cs typeface="Times New Roman" panose="02020603050405020304" pitchFamily="18" charset="0"/>
                        </a:rPr>
                        <a:t>Use Decision Ready Claim special issue</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Send 5103 letters</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r>
                        <a:rPr lang="en-US" sz="2000" dirty="0" smtClean="0">
                          <a:latin typeface="Times New Roman" panose="02020603050405020304" pitchFamily="18" charset="0"/>
                          <a:cs typeface="Times New Roman" panose="02020603050405020304" pitchFamily="18" charset="0"/>
                        </a:rPr>
                        <a:t>CEST EP 140</a:t>
                      </a:r>
                    </a:p>
                  </a:txBody>
                  <a:tcPr/>
                </a:tc>
                <a:tc>
                  <a:txBody>
                    <a:bodyPr/>
                    <a:lstStyle/>
                    <a:p>
                      <a:r>
                        <a:rPr lang="en-US" sz="2000" dirty="0" smtClean="0">
                          <a:latin typeface="Times New Roman" panose="02020603050405020304" pitchFamily="18" charset="0"/>
                          <a:cs typeface="Times New Roman" panose="02020603050405020304" pitchFamily="18" charset="0"/>
                        </a:rPr>
                        <a:t>CEST EP400</a:t>
                      </a:r>
                      <a:endParaRPr lang="en-US" sz="2000" dirty="0">
                        <a:latin typeface="Times New Roman" panose="02020603050405020304" pitchFamily="18" charset="0"/>
                        <a:cs typeface="Times New Roman" panose="02020603050405020304" pitchFamily="18" charset="0"/>
                      </a:endParaRPr>
                    </a:p>
                  </a:txBody>
                  <a:tcPr/>
                </a:tc>
              </a:tr>
              <a:tr h="370840">
                <a:tc>
                  <a:txBody>
                    <a:bodyPr/>
                    <a:lstStyle/>
                    <a:p>
                      <a:r>
                        <a:rPr lang="en-US" sz="2000" dirty="0" smtClean="0">
                          <a:latin typeface="Times New Roman" panose="02020603050405020304" pitchFamily="18" charset="0"/>
                          <a:cs typeface="Times New Roman" panose="02020603050405020304" pitchFamily="18" charset="0"/>
                        </a:rPr>
                        <a:t>Send DRC Exclusion Letter when applicable</a:t>
                      </a:r>
                    </a:p>
                  </a:txBody>
                  <a:tcPr/>
                </a:tc>
                <a:tc>
                  <a:txBody>
                    <a:bodyPr/>
                    <a:lstStyle/>
                    <a:p>
                      <a:r>
                        <a:rPr lang="en-US" sz="2000" dirty="0" smtClean="0">
                          <a:latin typeface="Times New Roman" panose="02020603050405020304" pitchFamily="18" charset="0"/>
                          <a:cs typeface="Times New Roman" panose="02020603050405020304" pitchFamily="18" charset="0"/>
                        </a:rPr>
                        <a:t>Forget</a:t>
                      </a:r>
                      <a:r>
                        <a:rPr lang="en-US" sz="2000" baseline="0" dirty="0" smtClean="0">
                          <a:latin typeface="Times New Roman" panose="02020603050405020304" pitchFamily="18" charset="0"/>
                          <a:cs typeface="Times New Roman" panose="02020603050405020304" pitchFamily="18" charset="0"/>
                        </a:rPr>
                        <a:t> to upload exclusion notification letter in the electronic systems (i.e. VBMS)</a:t>
                      </a:r>
                      <a:endParaRPr lang="en-US" sz="2000" dirty="0">
                        <a:latin typeface="Times New Roman" panose="02020603050405020304" pitchFamily="18" charset="0"/>
                        <a:cs typeface="Times New Roman" panose="02020603050405020304" pitchFamily="18" charset="0"/>
                      </a:endParaRPr>
                    </a:p>
                  </a:txBody>
                  <a:tcPr/>
                </a:tc>
              </a:tr>
            </a:tbl>
          </a:graphicData>
        </a:graphic>
      </p:graphicFrame>
      <p:sp>
        <p:nvSpPr>
          <p:cNvPr id="3" name="TextBox 2"/>
          <p:cNvSpPr txBox="1"/>
          <p:nvPr/>
        </p:nvSpPr>
        <p:spPr>
          <a:xfrm>
            <a:off x="936434" y="4649118"/>
            <a:ext cx="7755874" cy="646331"/>
          </a:xfrm>
          <a:prstGeom prst="rect">
            <a:avLst/>
          </a:prstGeom>
          <a:noFill/>
        </p:spPr>
        <p:txBody>
          <a:bodyPr wrap="square" rtlCol="0">
            <a:spAutoFit/>
          </a:bodyPr>
          <a:lstStyle/>
          <a:p>
            <a:r>
              <a:rPr lang="en-US" b="1" dirty="0" smtClean="0">
                <a:solidFill>
                  <a:srgbClr val="C00000"/>
                </a:solidFill>
              </a:rPr>
              <a:t>Note: </a:t>
            </a:r>
            <a:r>
              <a:rPr lang="en-US" dirty="0" smtClean="0"/>
              <a:t>Always ask for assistance from your DRC Superuser (i.e. Coach Staff) if clarifications are needed.</a:t>
            </a:r>
            <a:endParaRPr lang="en-US" dirty="0"/>
          </a:p>
        </p:txBody>
      </p:sp>
    </p:spTree>
    <p:extLst>
      <p:ext uri="{BB962C8B-B14F-4D97-AF65-F5344CB8AC3E}">
        <p14:creationId xmlns:p14="http://schemas.microsoft.com/office/powerpoint/2010/main" val="22582746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Summary</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400" dirty="0" smtClean="0"/>
              <a:t>DRC is an exciting new program that will begin in the PMCs effective December 11, 2017</a:t>
            </a:r>
          </a:p>
          <a:p>
            <a:r>
              <a:rPr lang="en-US" sz="2400" dirty="0" smtClean="0"/>
              <a:t>PMCs will utilize Letter Creator to send exclusion letters </a:t>
            </a:r>
          </a:p>
          <a:p>
            <a:pPr marL="0" indent="0">
              <a:buNone/>
            </a:pPr>
            <a:r>
              <a:rPr lang="en-US" sz="2400" dirty="0"/>
              <a:t> </a:t>
            </a:r>
            <a:r>
              <a:rPr lang="en-US" sz="2400" dirty="0" smtClean="0"/>
              <a:t>   effective December 11, 2017</a:t>
            </a:r>
          </a:p>
          <a:p>
            <a:r>
              <a:rPr lang="en-US" sz="2400" dirty="0" smtClean="0"/>
              <a:t>DRC Superuser questions can be submitted to</a:t>
            </a:r>
            <a:r>
              <a:rPr lang="en-US" sz="2400" dirty="0"/>
              <a:t>: </a:t>
            </a:r>
            <a:r>
              <a:rPr lang="en-US" sz="2400" dirty="0">
                <a:solidFill>
                  <a:schemeClr val="accent6">
                    <a:lumMod val="50000"/>
                  </a:schemeClr>
                </a:solidFill>
              </a:rPr>
              <a:t>VCIP.VBACO@va.gov</a:t>
            </a:r>
          </a:p>
          <a:p>
            <a:pPr marL="0" indent="0">
              <a:buNone/>
            </a:pPr>
            <a:r>
              <a:rPr lang="en-US" sz="2400" dirty="0" smtClean="0"/>
              <a:t>   OBPI Website: http</a:t>
            </a:r>
            <a:r>
              <a:rPr lang="en-US" sz="2400" dirty="0"/>
              <a:t>://</a:t>
            </a:r>
            <a:r>
              <a:rPr lang="en-US" sz="2400" dirty="0" smtClean="0"/>
              <a:t>vbaw.vba.va.gov/OBPI/Centralized_Mail.asp</a:t>
            </a:r>
          </a:p>
          <a:p>
            <a:r>
              <a:rPr lang="en-US" sz="2400" dirty="0" smtClean="0"/>
              <a:t>DRC Policy and Procedure Questions can be submitted to P&amp;F: pensionpolproc.vbaco@va.gov</a:t>
            </a:r>
          </a:p>
          <a:p>
            <a:r>
              <a:rPr lang="en-US" sz="2400" dirty="0" smtClean="0"/>
              <a:t>DRC Training Questions can be submitted to P&amp;F: pensiontrngqual.vbaco@va.gov</a:t>
            </a:r>
          </a:p>
          <a:p>
            <a:endParaRPr lang="en-US" dirty="0" smtClean="0"/>
          </a:p>
          <a:p>
            <a:pPr marL="0" indent="0">
              <a:buNone/>
            </a:pPr>
            <a:endParaRPr lang="en-US" dirty="0" smtClean="0">
              <a:solidFill>
                <a:schemeClr val="accent6">
                  <a:lumMod val="50000"/>
                </a:schemeClr>
              </a:solidFill>
            </a:endParaRPr>
          </a:p>
        </p:txBody>
      </p:sp>
    </p:spTree>
    <p:extLst>
      <p:ext uri="{BB962C8B-B14F-4D97-AF65-F5344CB8AC3E}">
        <p14:creationId xmlns:p14="http://schemas.microsoft.com/office/powerpoint/2010/main" val="1590257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151592"/>
          </a:xfrm>
        </p:spPr>
        <p:txBody>
          <a:bodyPr>
            <a:normAutofit/>
          </a:bodyPr>
          <a:lstStyle/>
          <a:p>
            <a:r>
              <a:rPr lang="en-US" sz="4400" b="1" dirty="0" smtClean="0">
                <a:latin typeface="Times New Roman" panose="02020603050405020304" pitchFamily="18" charset="0"/>
                <a:cs typeface="Times New Roman" panose="02020603050405020304" pitchFamily="18" charset="0"/>
              </a:rPr>
              <a:t>Questions</a:t>
            </a:r>
            <a:endParaRPr lang="en-US" sz="4400" b="1" dirty="0">
              <a:latin typeface="Times New Roman" panose="02020603050405020304" pitchFamily="18" charset="0"/>
              <a:cs typeface="Times New Roman" panose="02020603050405020304" pitchFamily="18" charset="0"/>
            </a:endParaRPr>
          </a:p>
        </p:txBody>
      </p:sp>
      <p:pic>
        <p:nvPicPr>
          <p:cNvPr id="1026" name="Picture 2" descr="C:\Users\VBACONwaA\AppData\Local\Microsoft\Windows\Temporary Internet Files\Content.IE5\81WCKVCW\Question-mark1[1].jpg&#10;&#10;Picture of Questions" title="Questions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583" y="1553378"/>
            <a:ext cx="4384834" cy="450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712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DRC Overview</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spcBef>
                <a:spcPts val="0"/>
              </a:spcBef>
              <a:buNone/>
            </a:pPr>
            <a:r>
              <a:rPr lang="en-US" dirty="0" smtClean="0">
                <a:latin typeface="Times New Roman" panose="02020603050405020304" pitchFamily="18" charset="0"/>
                <a:cs typeface="Times New Roman" panose="02020603050405020304" pitchFamily="18" charset="0"/>
              </a:rPr>
              <a:t>The Department of Veterans Affairs (VA) designed the Decision Ready Claim (DRC) initiative for the purposes of improving:</a:t>
            </a:r>
          </a:p>
          <a:p>
            <a:pPr>
              <a:spcBef>
                <a:spcPts val="0"/>
              </a:spcBef>
            </a:pPr>
            <a:r>
              <a:rPr lang="en-US" dirty="0" smtClean="0">
                <a:latin typeface="Times New Roman" panose="02020603050405020304" pitchFamily="18" charset="0"/>
                <a:cs typeface="Times New Roman" panose="02020603050405020304" pitchFamily="18" charset="0"/>
              </a:rPr>
              <a:t>Claims-processing timeliness, </a:t>
            </a:r>
          </a:p>
          <a:p>
            <a:pPr>
              <a:spcBef>
                <a:spcPts val="0"/>
              </a:spcBef>
            </a:pPr>
            <a:r>
              <a:rPr lang="en-US" dirty="0" smtClean="0">
                <a:latin typeface="Times New Roman" panose="02020603050405020304" pitchFamily="18" charset="0"/>
                <a:cs typeface="Times New Roman" panose="02020603050405020304" pitchFamily="18" charset="0"/>
              </a:rPr>
              <a:t>Claimant experience</a:t>
            </a:r>
          </a:p>
          <a:p>
            <a:pPr>
              <a:spcBef>
                <a:spcPts val="0"/>
              </a:spcBef>
            </a:pPr>
            <a:r>
              <a:rPr lang="en-US" dirty="0" smtClean="0">
                <a:latin typeface="Times New Roman" panose="02020603050405020304" pitchFamily="18" charset="0"/>
                <a:cs typeface="Times New Roman" panose="02020603050405020304" pitchFamily="18" charset="0"/>
              </a:rPr>
              <a:t>Offering expedited decisions on certain types of claims for Compensation and Pension</a:t>
            </a:r>
          </a:p>
          <a:p>
            <a:pPr marL="0" indent="0">
              <a:spcBef>
                <a:spcPts val="0"/>
              </a:spcBef>
              <a:buNone/>
            </a:pPr>
            <a:endParaRPr lang="en-US" dirty="0">
              <a:latin typeface="Times New Roman" panose="02020603050405020304" pitchFamily="18" charset="0"/>
              <a:cs typeface="Times New Roman" panose="02020603050405020304" pitchFamily="18" charset="0"/>
            </a:endParaRPr>
          </a:p>
          <a:p>
            <a:pPr marL="0" indent="0">
              <a:spcBef>
                <a:spcPts val="0"/>
              </a:spcBef>
              <a:buNone/>
            </a:pPr>
            <a:r>
              <a:rPr lang="en-US" dirty="0" smtClean="0">
                <a:latin typeface="Times New Roman" panose="02020603050405020304" pitchFamily="18" charset="0"/>
                <a:cs typeface="Times New Roman" panose="02020603050405020304" pitchFamily="18" charset="0"/>
              </a:rPr>
              <a:t>Successful participation in the DRC Initiative will result in the issuance of a decision within 30 days of submission.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8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Timeline for DRC</a:t>
            </a:r>
            <a:endParaRPr lang="en-US" sz="4800" b="1" dirty="0">
              <a:latin typeface="Times New Roman" panose="02020603050405020304" pitchFamily="18" charset="0"/>
              <a:cs typeface="Times New Roman" panose="02020603050405020304" pitchFamily="18" charset="0"/>
            </a:endParaRPr>
          </a:p>
        </p:txBody>
      </p:sp>
      <p:graphicFrame>
        <p:nvGraphicFramePr>
          <p:cNvPr id="4" name="Content Placeholder 3" descr="General table for DRC timeframe." title="Timeframe Table"/>
          <p:cNvGraphicFramePr>
            <a:graphicFrameLocks noGrp="1"/>
          </p:cNvGraphicFramePr>
          <p:nvPr>
            <p:ph idx="1"/>
            <p:extLst>
              <p:ext uri="{D42A27DB-BD31-4B8C-83A1-F6EECF244321}">
                <p14:modId xmlns:p14="http://schemas.microsoft.com/office/powerpoint/2010/main" val="1532658917"/>
              </p:ext>
            </p:extLst>
          </p:nvPr>
        </p:nvGraphicFramePr>
        <p:xfrm>
          <a:off x="847725" y="1789111"/>
          <a:ext cx="10945814" cy="4292092"/>
        </p:xfrm>
        <a:graphic>
          <a:graphicData uri="http://schemas.openxmlformats.org/drawingml/2006/table">
            <a:tbl>
              <a:tblPr firstRow="1" bandRow="1">
                <a:tableStyleId>{00A15C55-8517-42AA-B614-E9B94910E393}</a:tableStyleId>
              </a:tblPr>
              <a:tblGrid>
                <a:gridCol w="5472907"/>
                <a:gridCol w="5472907"/>
              </a:tblGrid>
              <a:tr h="1385988">
                <a:tc>
                  <a:txBody>
                    <a:bodyPr/>
                    <a:lstStyle/>
                    <a:p>
                      <a:r>
                        <a:rPr lang="en-US" sz="2800" dirty="0" smtClean="0"/>
                        <a:t>If the activity is…</a:t>
                      </a:r>
                      <a:endParaRPr lang="en-US" sz="2800" dirty="0"/>
                    </a:p>
                  </a:txBody>
                  <a:tcPr/>
                </a:tc>
                <a:tc>
                  <a:txBody>
                    <a:bodyPr/>
                    <a:lstStyle/>
                    <a:p>
                      <a:r>
                        <a:rPr lang="en-US" sz="2800" dirty="0" smtClean="0"/>
                        <a:t>Then the timeliness</a:t>
                      </a:r>
                      <a:r>
                        <a:rPr lang="en-US" sz="2800" baseline="0" dirty="0" smtClean="0"/>
                        <a:t> target will be…</a:t>
                      </a:r>
                      <a:endParaRPr lang="en-US" sz="2800" dirty="0"/>
                    </a:p>
                  </a:txBody>
                  <a:tcPr/>
                </a:tc>
              </a:tr>
              <a:tr h="760058">
                <a:tc>
                  <a:txBody>
                    <a:bodyPr/>
                    <a:lstStyle/>
                    <a:p>
                      <a:r>
                        <a:rPr lang="en-US" sz="2800" dirty="0" smtClean="0"/>
                        <a:t>Intake processing</a:t>
                      </a:r>
                      <a:endParaRPr lang="en-US" sz="2800" dirty="0"/>
                    </a:p>
                  </a:txBody>
                  <a:tcPr/>
                </a:tc>
                <a:tc>
                  <a:txBody>
                    <a:bodyPr/>
                    <a:lstStyle/>
                    <a:p>
                      <a:r>
                        <a:rPr lang="en-US" sz="2800" dirty="0" smtClean="0"/>
                        <a:t>Within one day of receipt</a:t>
                      </a:r>
                      <a:endParaRPr lang="en-US" sz="2800" dirty="0"/>
                    </a:p>
                  </a:txBody>
                  <a:tcPr/>
                </a:tc>
              </a:tr>
              <a:tr h="760058">
                <a:tc>
                  <a:txBody>
                    <a:bodyPr/>
                    <a:lstStyle/>
                    <a:p>
                      <a:r>
                        <a:rPr lang="en-US" sz="2800" dirty="0" smtClean="0"/>
                        <a:t>Rating</a:t>
                      </a:r>
                      <a:endParaRPr lang="en-US" sz="2800" dirty="0"/>
                    </a:p>
                  </a:txBody>
                  <a:tcPr/>
                </a:tc>
                <a:tc>
                  <a:txBody>
                    <a:bodyPr/>
                    <a:lstStyle/>
                    <a:p>
                      <a:r>
                        <a:rPr lang="en-US" sz="2800" dirty="0" smtClean="0"/>
                        <a:t>Within two days of RFD Status</a:t>
                      </a:r>
                      <a:endParaRPr lang="en-US" sz="2800" dirty="0"/>
                    </a:p>
                  </a:txBody>
                  <a:tcPr/>
                </a:tc>
              </a:tr>
              <a:tr h="1385988">
                <a:tc>
                  <a:txBody>
                    <a:bodyPr/>
                    <a:lstStyle/>
                    <a:p>
                      <a:r>
                        <a:rPr lang="en-US" sz="2800" dirty="0" smtClean="0"/>
                        <a:t>Award promulgation/authorization</a:t>
                      </a:r>
                      <a:endParaRPr lang="en-US" sz="2800" dirty="0"/>
                    </a:p>
                  </a:txBody>
                  <a:tcPr/>
                </a:tc>
                <a:tc>
                  <a:txBody>
                    <a:bodyPr/>
                    <a:lstStyle/>
                    <a:p>
                      <a:r>
                        <a:rPr lang="en-US" sz="2800" dirty="0" smtClean="0"/>
                        <a:t>Within three days of generation</a:t>
                      </a:r>
                      <a:r>
                        <a:rPr lang="en-US" sz="2800" baseline="0" dirty="0" smtClean="0"/>
                        <a:t> of the Rating Decision</a:t>
                      </a:r>
                      <a:endParaRPr lang="en-US" sz="2800" dirty="0"/>
                    </a:p>
                  </a:txBody>
                  <a:tcPr/>
                </a:tc>
              </a:tr>
            </a:tbl>
          </a:graphicData>
        </a:graphic>
      </p:graphicFrame>
    </p:spTree>
    <p:extLst>
      <p:ext uri="{BB962C8B-B14F-4D97-AF65-F5344CB8AC3E}">
        <p14:creationId xmlns:p14="http://schemas.microsoft.com/office/powerpoint/2010/main" val="598088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DRC Claim Types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spcBef>
                <a:spcPts val="0"/>
              </a:spcBef>
              <a:buNone/>
            </a:pPr>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the purpose of this </a:t>
            </a:r>
            <a:r>
              <a:rPr lang="en-US" sz="2400" dirty="0" smtClean="0">
                <a:latin typeface="Times New Roman" panose="02020603050405020304" pitchFamily="18" charset="0"/>
                <a:cs typeface="Times New Roman" panose="02020603050405020304" pitchFamily="18" charset="0"/>
              </a:rPr>
              <a:t>initiative, certain types of Compensation and Pension </a:t>
            </a:r>
            <a:r>
              <a:rPr lang="en-US" sz="2400" dirty="0">
                <a:latin typeface="Times New Roman" panose="02020603050405020304" pitchFamily="18" charset="0"/>
                <a:cs typeface="Times New Roman" panose="02020603050405020304" pitchFamily="18" charset="0"/>
              </a:rPr>
              <a:t>claims are defined as:</a:t>
            </a:r>
          </a:p>
          <a:p>
            <a:pPr lvl="1">
              <a:spcBef>
                <a:spcPts val="0"/>
              </a:spcBef>
            </a:pPr>
            <a:r>
              <a:rPr lang="en-US" b="1" u="sng" dirty="0">
                <a:latin typeface="Times New Roman" panose="02020603050405020304" pitchFamily="18" charset="0"/>
                <a:cs typeface="Times New Roman" panose="02020603050405020304" pitchFamily="18" charset="0"/>
              </a:rPr>
              <a:t>Claims for </a:t>
            </a:r>
            <a:r>
              <a:rPr lang="en-US" b="1" u="sng" dirty="0" smtClean="0">
                <a:latin typeface="Times New Roman" panose="02020603050405020304" pitchFamily="18" charset="0"/>
                <a:cs typeface="Times New Roman" panose="02020603050405020304" pitchFamily="18" charset="0"/>
              </a:rPr>
              <a:t>Increase</a:t>
            </a:r>
            <a:r>
              <a:rPr lang="en-US" dirty="0" smtClean="0">
                <a:latin typeface="Times New Roman" panose="02020603050405020304" pitchFamily="18" charset="0"/>
                <a:cs typeface="Times New Roman" panose="02020603050405020304" pitchFamily="18" charset="0"/>
              </a:rPr>
              <a:t>:  Claim </a:t>
            </a:r>
            <a:r>
              <a:rPr lang="en-US" dirty="0">
                <a:latin typeface="Times New Roman" panose="02020603050405020304" pitchFamily="18" charset="0"/>
                <a:cs typeface="Times New Roman" panose="02020603050405020304" pitchFamily="18" charset="0"/>
              </a:rPr>
              <a:t>for disability compensation where the Veteran is currently service-connected for the condition and is requesting an increased </a:t>
            </a:r>
            <a:r>
              <a:rPr lang="en-US" dirty="0" smtClean="0">
                <a:latin typeface="Times New Roman" panose="02020603050405020304" pitchFamily="18" charset="0"/>
                <a:cs typeface="Times New Roman" panose="02020603050405020304" pitchFamily="18" charset="0"/>
              </a:rPr>
              <a:t>evaluation. </a:t>
            </a:r>
            <a:endParaRPr lang="en-US" dirty="0">
              <a:latin typeface="Times New Roman" panose="02020603050405020304" pitchFamily="18" charset="0"/>
              <a:cs typeface="Times New Roman" panose="02020603050405020304" pitchFamily="18" charset="0"/>
            </a:endParaRPr>
          </a:p>
          <a:p>
            <a:pPr lvl="1">
              <a:spcBef>
                <a:spcPts val="0"/>
              </a:spcBef>
            </a:pPr>
            <a:r>
              <a:rPr lang="en-US" b="1" u="sng" dirty="0" smtClean="0">
                <a:latin typeface="Times New Roman" panose="02020603050405020304" pitchFamily="18" charset="0"/>
                <a:cs typeface="Times New Roman" panose="02020603050405020304" pitchFamily="18" charset="0"/>
              </a:rPr>
              <a:t>Original Dependency and Indemnity Compensation (DIC)</a:t>
            </a:r>
            <a:r>
              <a:rPr lang="en-US" dirty="0" smtClean="0">
                <a:latin typeface="Times New Roman" panose="02020603050405020304" pitchFamily="18" charset="0"/>
                <a:cs typeface="Times New Roman" panose="02020603050405020304" pitchFamily="18" charset="0"/>
              </a:rPr>
              <a:t>:  Original </a:t>
            </a:r>
            <a:r>
              <a:rPr lang="en-US" dirty="0">
                <a:latin typeface="Times New Roman" panose="02020603050405020304" pitchFamily="18" charset="0"/>
                <a:cs typeface="Times New Roman" panose="02020603050405020304" pitchFamily="18" charset="0"/>
              </a:rPr>
              <a:t>service-connected death claims where the Veteran’s death certificate lists at least one of his or her service-connected conditions; or he or she was rated 100% disabled due to service-connected conditions (including entitlement to Individual Unemployability) for 10 years prior to death</a:t>
            </a:r>
            <a:r>
              <a:rPr lang="en-US" dirty="0" smtClean="0">
                <a:latin typeface="Times New Roman" panose="02020603050405020304" pitchFamily="18" charset="0"/>
                <a:cs typeface="Times New Roman" panose="02020603050405020304" pitchFamily="18" charset="0"/>
              </a:rPr>
              <a:t>. </a:t>
            </a:r>
          </a:p>
          <a:p>
            <a:pPr lvl="1">
              <a:spcBef>
                <a:spcPts val="0"/>
              </a:spcBef>
            </a:pPr>
            <a:r>
              <a:rPr lang="en-US" dirty="0" smtClean="0">
                <a:latin typeface="Times New Roman" panose="02020603050405020304" pitchFamily="18" charset="0"/>
                <a:cs typeface="Times New Roman" panose="02020603050405020304" pitchFamily="18" charset="0"/>
              </a:rPr>
              <a:t>These claims will be submitted to the VSO  by the surviving spouse.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265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1"/>
            <a:ext cx="10053919" cy="1228725"/>
          </a:xfrm>
        </p:spPr>
        <p:txBody>
          <a:bodyPr/>
          <a:lstStyle/>
          <a:p>
            <a:r>
              <a:rPr lang="en-US" sz="4800" b="1" dirty="0" smtClean="0">
                <a:latin typeface="Times New Roman" panose="02020603050405020304" pitchFamily="18" charset="0"/>
                <a:cs typeface="Times New Roman" panose="02020603050405020304" pitchFamily="18" charset="0"/>
              </a:rPr>
              <a:t>VSO Process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DRC VSO PROCESS</a:t>
            </a:r>
            <a:endParaRPr lang="en-US"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036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10053919" cy="1200150"/>
          </a:xfrm>
        </p:spPr>
        <p:txBody>
          <a:bodyPr/>
          <a:lstStyle/>
          <a:p>
            <a:r>
              <a:rPr lang="en-US" sz="4800" b="1" dirty="0" smtClean="0">
                <a:latin typeface="Times New Roman" panose="02020603050405020304" pitchFamily="18" charset="0"/>
                <a:cs typeface="Times New Roman" panose="02020603050405020304" pitchFamily="18" charset="0"/>
              </a:rPr>
              <a:t>DRC</a:t>
            </a:r>
            <a:r>
              <a:rPr lang="en-US" sz="4800" b="1" baseline="0" dirty="0" smtClean="0">
                <a:latin typeface="Times New Roman" panose="02020603050405020304" pitchFamily="18" charset="0"/>
                <a:cs typeface="Times New Roman" panose="02020603050405020304" pitchFamily="18" charset="0"/>
              </a:rPr>
              <a:t> Process</a:t>
            </a:r>
            <a:br>
              <a:rPr lang="en-US" sz="4800" b="1" baseline="0"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(VSO Initial Actions) cont’d</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47165" y="1789114"/>
            <a:ext cx="10945906" cy="4537545"/>
          </a:xfrm>
        </p:spPr>
        <p:txBody>
          <a:bodyPr>
            <a:noAutofit/>
          </a:bodyPr>
          <a:lstStyle/>
          <a:p>
            <a:pPr marL="0" indent="0">
              <a:spcBef>
                <a:spcPts val="0"/>
              </a:spcBef>
              <a:buNone/>
            </a:pPr>
            <a:r>
              <a:rPr lang="en-US" dirty="0" smtClean="0">
                <a:latin typeface="Times New Roman" panose="02020603050405020304" pitchFamily="18" charset="0"/>
                <a:cs typeface="Times New Roman" panose="02020603050405020304" pitchFamily="18" charset="0"/>
              </a:rPr>
              <a:t>VSO Initial Actions:</a:t>
            </a:r>
          </a:p>
          <a:p>
            <a:pPr>
              <a:spcBef>
                <a:spcPts val="0"/>
              </a:spcBef>
            </a:pPr>
            <a:r>
              <a:rPr lang="en-US" dirty="0" smtClean="0">
                <a:latin typeface="Times New Roman" panose="02020603050405020304" pitchFamily="18" charset="0"/>
                <a:cs typeface="Times New Roman" panose="02020603050405020304" pitchFamily="18" charset="0"/>
              </a:rPr>
              <a:t>Must have access to the claimant’s electronic folder</a:t>
            </a:r>
          </a:p>
          <a:p>
            <a:pPr>
              <a:spcBef>
                <a:spcPts val="0"/>
              </a:spcBef>
            </a:pPr>
            <a:r>
              <a:rPr lang="en-US" dirty="0" smtClean="0">
                <a:latin typeface="Times New Roman" panose="02020603050405020304" pitchFamily="18" charset="0"/>
                <a:cs typeface="Times New Roman" panose="02020603050405020304" pitchFamily="18" charset="0"/>
              </a:rPr>
              <a:t>VA Form 21-22 must be of record and signed by claimant and VSO</a:t>
            </a:r>
          </a:p>
          <a:p>
            <a:pPr>
              <a:spcBef>
                <a:spcPts val="0"/>
              </a:spcBef>
            </a:pPr>
            <a:r>
              <a:rPr lang="en-US" dirty="0" smtClean="0">
                <a:latin typeface="Times New Roman" panose="02020603050405020304" pitchFamily="18" charset="0"/>
                <a:cs typeface="Times New Roman" panose="02020603050405020304" pitchFamily="18" charset="0"/>
              </a:rPr>
              <a:t>Electronic claims file must be available in VBMS</a:t>
            </a:r>
          </a:p>
          <a:p>
            <a:pPr>
              <a:spcBef>
                <a:spcPts val="0"/>
              </a:spcBef>
            </a:pPr>
            <a:r>
              <a:rPr lang="en-US" dirty="0" smtClean="0">
                <a:latin typeface="Times New Roman" panose="02020603050405020304" pitchFamily="18" charset="0"/>
                <a:cs typeface="Times New Roman" panose="02020603050405020304" pitchFamily="18" charset="0"/>
              </a:rPr>
              <a:t>Must be aware of an active Intent to File (ITF)</a:t>
            </a:r>
          </a:p>
          <a:p>
            <a:pPr marL="0" indent="0">
              <a:spcBef>
                <a:spcPts val="0"/>
              </a:spcBef>
              <a:buNone/>
            </a:pPr>
            <a:endParaRPr lang="en-US" dirty="0" smtClean="0">
              <a:latin typeface="Times New Roman" panose="02020603050405020304" pitchFamily="18" charset="0"/>
              <a:cs typeface="Times New Roman" panose="02020603050405020304" pitchFamily="18" charset="0"/>
            </a:endParaRPr>
          </a:p>
          <a:p>
            <a:pPr>
              <a:spcBef>
                <a:spcPts val="0"/>
              </a:spcBef>
            </a:pPr>
            <a:endParaRPr lang="en-US" dirty="0">
              <a:latin typeface="Times New Roman" panose="02020603050405020304" pitchFamily="18" charset="0"/>
              <a:cs typeface="Times New Roman" panose="02020603050405020304" pitchFamily="18" charset="0"/>
            </a:endParaRPr>
          </a:p>
          <a:p>
            <a:pPr marL="0" indent="0">
              <a:spcBef>
                <a:spcPts val="0"/>
              </a:spcBef>
              <a:buNone/>
            </a:pPr>
            <a:r>
              <a:rPr lang="en-US" b="1" dirty="0" smtClean="0">
                <a:solidFill>
                  <a:srgbClr val="C00000"/>
                </a:solidFill>
                <a:latin typeface="Times New Roman" panose="02020603050405020304" pitchFamily="18" charset="0"/>
                <a:cs typeface="Times New Roman" panose="02020603050405020304" pitchFamily="18" charset="0"/>
              </a:rPr>
              <a:t>Note: </a:t>
            </a:r>
            <a:r>
              <a:rPr lang="en-US" dirty="0" smtClean="0">
                <a:latin typeface="Times New Roman" panose="02020603050405020304" pitchFamily="18" charset="0"/>
                <a:cs typeface="Times New Roman" panose="02020603050405020304" pitchFamily="18" charset="0"/>
              </a:rPr>
              <a:t>If a VSO has trouble with any of these items; they may contact the DRC Superuser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DRC Superusers are the IPC Coach staff).</a:t>
            </a:r>
          </a:p>
          <a:p>
            <a:pPr marL="0" indent="0">
              <a:spcBef>
                <a:spcPts val="0"/>
              </a:spcBef>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6876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RO317-839076992-8497</_dlc_DocId>
    <_dlc_DocIdUrl xmlns="b62c6c12-24c5-4d47-ac4d-c5cc93bcdf7b">
      <Url>https://vaww.vashare.vba.va.gov/sites/SPTNCIO/focusedveterans/training/VSRvirtualtraining/_layouts/15/DocIdRedir.aspx?ID=RO317-839076992-8497</Url>
      <Description>RO317-839076992-8497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2CD256425E394BBECA7FD08F3566E6" ma:contentTypeVersion="0" ma:contentTypeDescription="Create a new document." ma:contentTypeScope="" ma:versionID="eb376cf8095a25631db41085a7d2a670">
  <xsd:schema xmlns:xsd="http://www.w3.org/2001/XMLSchema" xmlns:xs="http://www.w3.org/2001/XMLSchema" xmlns:p="http://schemas.microsoft.com/office/2006/metadata/properties" xmlns:ns2="b62c6c12-24c5-4d47-ac4d-c5cc93bcdf7b" targetNamespace="http://schemas.microsoft.com/office/2006/metadata/properties" ma:root="true" ma:fieldsID="db514a7e10f5e04aa6af4dc5a965740e"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microsoft.com/office/2006/documentManagement/types"/>
    <ds:schemaRef ds:uri="http://purl.org/dc/dcmitype/"/>
    <ds:schemaRef ds:uri="http://www.w3.org/XML/1998/namespace"/>
    <ds:schemaRef ds:uri="http://purl.org/dc/elements/1.1/"/>
    <ds:schemaRef ds:uri="b62c6c12-24c5-4d47-ac4d-c5cc93bcdf7b"/>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F3151EE-A332-4B1D-8254-5C7BD1E8C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381D9B5-9C23-4065-A695-2DEBD8C42AA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10653</TotalTime>
  <Words>2213</Words>
  <Application>Microsoft Office PowerPoint</Application>
  <PresentationFormat>Custom</PresentationFormat>
  <Paragraphs>270</Paragraphs>
  <Slides>45</Slides>
  <Notes>10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Ppt0000000</vt:lpstr>
      <vt:lpstr>PowerPoint Presentation</vt:lpstr>
      <vt:lpstr>Objectives</vt:lpstr>
      <vt:lpstr>References</vt:lpstr>
      <vt:lpstr>DRC Overview</vt:lpstr>
      <vt:lpstr>DRC Overview</vt:lpstr>
      <vt:lpstr>Timeline for DRC</vt:lpstr>
      <vt:lpstr>DRC Claim Types</vt:lpstr>
      <vt:lpstr>VSO Process</vt:lpstr>
      <vt:lpstr>DRC Process (VSO Initial Actions) cont’d</vt:lpstr>
      <vt:lpstr>Evidence Submission</vt:lpstr>
      <vt:lpstr>VSO Checklist</vt:lpstr>
      <vt:lpstr>DRC Submission</vt:lpstr>
      <vt:lpstr>DRC Evidence Coversheet</vt:lpstr>
      <vt:lpstr>DRC Coversheet</vt:lpstr>
      <vt:lpstr>Establishing DRC Claims</vt:lpstr>
      <vt:lpstr>PMC DRC DIC</vt:lpstr>
      <vt:lpstr>PMC DRC DIC</vt:lpstr>
      <vt:lpstr>Complete DRC Exclusion List (refer to CPKM for recent updates)</vt:lpstr>
      <vt:lpstr>DRC DIC Exclusions</vt:lpstr>
      <vt:lpstr>Excluded Claims</vt:lpstr>
      <vt:lpstr>DRC Super User</vt:lpstr>
      <vt:lpstr>DRC Super User cont’d</vt:lpstr>
      <vt:lpstr>Identify Exclusions</vt:lpstr>
      <vt:lpstr>Establishing DRC Claims</vt:lpstr>
      <vt:lpstr>Review the Timeline for DRC</vt:lpstr>
      <vt:lpstr>Workload Processing for RFDs</vt:lpstr>
      <vt:lpstr>PMC DRC</vt:lpstr>
      <vt:lpstr>Adding DRC Tracked Item</vt:lpstr>
      <vt:lpstr>Adding DRC Tracked Item cont’d</vt:lpstr>
      <vt:lpstr>Adding DRC Tracked Item cont’d</vt:lpstr>
      <vt:lpstr>Adding DRC Tracked Item cont’d</vt:lpstr>
      <vt:lpstr> PMC Mail Portal</vt:lpstr>
      <vt:lpstr>DRC Mail Portal</vt:lpstr>
      <vt:lpstr>DRC Mail Portal</vt:lpstr>
      <vt:lpstr>DRC Mail Portal</vt:lpstr>
      <vt:lpstr>DRC Mail Portal</vt:lpstr>
      <vt:lpstr>Letter Creator</vt:lpstr>
      <vt:lpstr>Creating a DRC Exclusion Letter</vt:lpstr>
      <vt:lpstr>DRC Exclusion Letter cont’d</vt:lpstr>
      <vt:lpstr>DRC Exclusion Letter</vt:lpstr>
      <vt:lpstr>Example DRC Exclusion Letter</vt:lpstr>
      <vt:lpstr>Letter Creator Tips</vt:lpstr>
      <vt:lpstr>Important CA Reminders</vt:lpstr>
      <vt:lpstr>Summary</vt:lpstr>
      <vt:lpstr>Questions</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Ready Claims (DRC) Phase Two (Claims Assistants) PowerPoint Presentation</dc:title>
  <dc:subject>CA</dc:subject>
  <dc:creator>Department of Veterans Affairs, Veterans Benefits Administration, Compensation Service, STAFF</dc:creator>
  <cp:keywords>DRC,decision ready claim,eligible claims,exclude claim,establish claim,identify examination request claim,establish examination request claim;Letter Creator, CAs,DRC Superuser;Mail Portal</cp:keywords>
  <dc:description>This course provides a discussion of the standard operating procedures for Decision Ready Claim (DRC) as it pertains to Claims Assistants.</dc:description>
  <cp:lastModifiedBy>Ayama</cp:lastModifiedBy>
  <cp:revision>936</cp:revision>
  <cp:lastPrinted>2015-09-08T18:02:00Z</cp:lastPrinted>
  <dcterms:created xsi:type="dcterms:W3CDTF">2014-04-30T02:32:11Z</dcterms:created>
  <dcterms:modified xsi:type="dcterms:W3CDTF">2017-12-08T13:45:09Z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0x010100DF2CD256425E394BBECA7FD08F3566E6</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fafccd4c-7865-4f89-8522-17d3d2e55a29</vt:lpwstr>
  </property>
</Properties>
</file>