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5"/>
  </p:sldMasterIdLst>
  <p:notesMasterIdLst>
    <p:notesMasterId r:id="rId42"/>
  </p:notesMasterIdLst>
  <p:handoutMasterIdLst>
    <p:handoutMasterId r:id="rId43"/>
  </p:handoutMasterIdLst>
  <p:sldIdLst>
    <p:sldId id="257" r:id="rId6"/>
    <p:sldId id="291" r:id="rId7"/>
    <p:sldId id="292" r:id="rId8"/>
    <p:sldId id="301" r:id="rId9"/>
    <p:sldId id="337" r:id="rId10"/>
    <p:sldId id="329" r:id="rId11"/>
    <p:sldId id="340" r:id="rId12"/>
    <p:sldId id="352" r:id="rId13"/>
    <p:sldId id="341" r:id="rId14"/>
    <p:sldId id="295" r:id="rId15"/>
    <p:sldId id="320" r:id="rId16"/>
    <p:sldId id="323" r:id="rId17"/>
    <p:sldId id="349" r:id="rId18"/>
    <p:sldId id="354" r:id="rId19"/>
    <p:sldId id="353" r:id="rId20"/>
    <p:sldId id="330" r:id="rId21"/>
    <p:sldId id="342" r:id="rId22"/>
    <p:sldId id="339" r:id="rId23"/>
    <p:sldId id="351" r:id="rId24"/>
    <p:sldId id="343" r:id="rId25"/>
    <p:sldId id="333" r:id="rId26"/>
    <p:sldId id="350" r:id="rId27"/>
    <p:sldId id="344" r:id="rId28"/>
    <p:sldId id="345" r:id="rId29"/>
    <p:sldId id="314" r:id="rId30"/>
    <p:sldId id="346" r:id="rId31"/>
    <p:sldId id="315" r:id="rId32"/>
    <p:sldId id="305" r:id="rId33"/>
    <p:sldId id="358" r:id="rId34"/>
    <p:sldId id="357" r:id="rId35"/>
    <p:sldId id="356" r:id="rId36"/>
    <p:sldId id="355" r:id="rId37"/>
    <p:sldId id="359" r:id="rId38"/>
    <p:sldId id="347" r:id="rId39"/>
    <p:sldId id="360" r:id="rId40"/>
    <p:sldId id="312" r:id="rId41"/>
  </p:sldIdLst>
  <p:sldSz cx="12192000" cy="6858000"/>
  <p:notesSz cx="6858000" cy="92964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 Shute" initials="PS" lastIdx="3" clrIdx="0"/>
  <p:cmAuthor id="1" name="Ayama" initials="AN" lastIdx="14" clrIdx="1"/>
  <p:cmAuthor id="2" name="Department of Veterans Affairs" initials="DoVA" lastIdx="8"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5F1E"/>
    <a:srgbClr val="E7D0A4"/>
    <a:srgbClr val="6A5B3F"/>
    <a:srgbClr val="987734"/>
    <a:srgbClr val="AB8C4E"/>
    <a:srgbClr val="C6A156"/>
    <a:srgbClr val="E8D2A8"/>
    <a:srgbClr val="F5F0E9"/>
    <a:srgbClr val="BEA5A1"/>
    <a:srgbClr val="8673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5788" autoAdjust="0"/>
  </p:normalViewPr>
  <p:slideViewPr>
    <p:cSldViewPr snapToGrid="0">
      <p:cViewPr>
        <p:scale>
          <a:sx n="66" d="100"/>
          <a:sy n="66" d="100"/>
        </p:scale>
        <p:origin x="-600" y="67"/>
      </p:cViewPr>
      <p:guideLst>
        <p:guide orient="horz" pos="2160"/>
        <p:guide pos="3840"/>
      </p:guideLst>
    </p:cSldViewPr>
  </p:slideViewPr>
  <p:notesTextViewPr>
    <p:cViewPr>
      <p:scale>
        <a:sx n="1" d="1"/>
        <a:sy n="1" d="1"/>
      </p:scale>
      <p:origin x="0" y="0"/>
    </p:cViewPr>
  </p:notesTextViewPr>
  <p:notesViewPr>
    <p:cSldViewPr snapToGrid="0">
      <p:cViewPr varScale="1">
        <p:scale>
          <a:sx n="67" d="100"/>
          <a:sy n="67" d="100"/>
        </p:scale>
        <p:origin x="-3091"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8A59E88A-D852-4409-9FA4-4BD3A1A5E4C0}" type="datetimeFigureOut">
              <a:rPr lang="en-US" smtClean="0"/>
              <a:t>12/07/2017</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57CCA83B-B768-40D7-AF10-2790408A9309}" type="slidenum">
              <a:rPr lang="en-US" smtClean="0"/>
              <a:t>‹#›</a:t>
            </a:fld>
            <a:endParaRPr lang="en-US" dirty="0"/>
          </a:p>
        </p:txBody>
      </p:sp>
    </p:spTree>
    <p:extLst>
      <p:ext uri="{BB962C8B-B14F-4D97-AF65-F5344CB8AC3E}">
        <p14:creationId xmlns:p14="http://schemas.microsoft.com/office/powerpoint/2010/main" val="8271601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3DF05838-7BCA-4652-9007-BD0302928936}" type="datetimeFigureOut">
              <a:rPr lang="en-US" smtClean="0"/>
              <a:t>12/07/2017</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vbaw.vba.va.gov/obpi/centralized_Mail.asp"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vbacodmoint1.vba.va.gov/bl/21/LetterGenerator/LG.asp"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dirty="0"/>
          </a:p>
        </p:txBody>
      </p:sp>
    </p:spTree>
    <p:extLst>
      <p:ext uri="{BB962C8B-B14F-4D97-AF65-F5344CB8AC3E}">
        <p14:creationId xmlns:p14="http://schemas.microsoft.com/office/powerpoint/2010/main" val="3057411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PMCs will utilize Letter</a:t>
            </a:r>
            <a:r>
              <a:rPr lang="en-US" sz="1200" baseline="0" dirty="0" smtClean="0"/>
              <a:t> Creator </a:t>
            </a:r>
            <a:r>
              <a:rPr lang="en-US" sz="1200" dirty="0" smtClean="0"/>
              <a:t>to send exclusion letters at this time; more information will be forthcoming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Reference</a:t>
            </a:r>
            <a:r>
              <a:rPr lang="en-US" sz="1200" kern="1200" dirty="0" smtClean="0">
                <a:solidFill>
                  <a:schemeClr val="tx1"/>
                </a:solidFill>
                <a:effectLst/>
                <a:latin typeface="+mn-lt"/>
                <a:ea typeface="+mn-ea"/>
                <a:cs typeface="+mn-cs"/>
              </a:rPr>
              <a:t>:  For more information on the DRC Direct Upload portal, see the </a:t>
            </a:r>
            <a:r>
              <a:rPr lang="en-US" sz="1200" i="1" kern="1200" dirty="0" smtClean="0">
                <a:solidFill>
                  <a:schemeClr val="tx1"/>
                </a:solidFill>
                <a:effectLst/>
                <a:latin typeface="+mn-lt"/>
                <a:ea typeface="+mn-ea"/>
                <a:cs typeface="+mn-cs"/>
                <a:hlinkClick r:id="rId3"/>
              </a:rPr>
              <a:t>VSO Direct Upload/DRC User Guide</a:t>
            </a:r>
            <a:r>
              <a:rPr lang="en-US" sz="1200" kern="1200" dirty="0" smtClean="0">
                <a:solidFill>
                  <a:schemeClr val="tx1"/>
                </a:solidFill>
                <a:effectLst/>
                <a:latin typeface="+mn-lt"/>
                <a:ea typeface="+mn-ea"/>
                <a:cs typeface="+mn-cs"/>
              </a:rPr>
              <a:t>.</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DE02615-B5EC-45E8-9D56-46B81AB3CF35}" type="slidenum">
              <a:rPr lang="en-US" smtClean="0"/>
              <a:t>16</a:t>
            </a:fld>
            <a:endParaRPr lang="en-US" dirty="0"/>
          </a:p>
        </p:txBody>
      </p:sp>
    </p:spTree>
    <p:extLst>
      <p:ext uri="{BB962C8B-B14F-4D97-AF65-F5344CB8AC3E}">
        <p14:creationId xmlns:p14="http://schemas.microsoft.com/office/powerpoint/2010/main" val="3536277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PMCs will utilize </a:t>
            </a:r>
            <a:r>
              <a:rPr lang="en-US" sz="1200" dirty="0" smtClean="0"/>
              <a:t>Letter</a:t>
            </a:r>
            <a:r>
              <a:rPr lang="en-US" sz="1200" baseline="0" dirty="0" smtClean="0"/>
              <a:t> Creator </a:t>
            </a:r>
            <a:r>
              <a:rPr lang="en-US" sz="1200" dirty="0" smtClean="0"/>
              <a:t>to </a:t>
            </a:r>
            <a:r>
              <a:rPr lang="en-US" sz="1200" dirty="0" smtClean="0"/>
              <a:t>send exclusion letters at this time; more information will be forthcoming</a:t>
            </a:r>
          </a:p>
          <a:p>
            <a:endParaRPr lang="en-US" dirty="0"/>
          </a:p>
        </p:txBody>
      </p:sp>
      <p:sp>
        <p:nvSpPr>
          <p:cNvPr id="4" name="Slide Number Placeholder 3"/>
          <p:cNvSpPr>
            <a:spLocks noGrp="1"/>
          </p:cNvSpPr>
          <p:nvPr>
            <p:ph type="sldNum" sz="quarter" idx="10"/>
          </p:nvPr>
        </p:nvSpPr>
        <p:spPr/>
        <p:txBody>
          <a:bodyPr/>
          <a:lstStyle/>
          <a:p>
            <a:fld id="{7DE02615-B5EC-45E8-9D56-46B81AB3CF35}" type="slidenum">
              <a:rPr lang="en-US" smtClean="0"/>
              <a:t>17</a:t>
            </a:fld>
            <a:endParaRPr lang="en-US" dirty="0"/>
          </a:p>
        </p:txBody>
      </p:sp>
    </p:spTree>
    <p:extLst>
      <p:ext uri="{BB962C8B-B14F-4D97-AF65-F5344CB8AC3E}">
        <p14:creationId xmlns:p14="http://schemas.microsoft.com/office/powerpoint/2010/main" val="3536277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For Award promulgation/authorization: this is inclusive of the 48-hour VSO review period afforded under M21-1, Part I, 3.B.3.b.</a:t>
            </a:r>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18</a:t>
            </a:fld>
            <a:endParaRPr lang="en-US" dirty="0"/>
          </a:p>
        </p:txBody>
      </p:sp>
    </p:spTree>
    <p:extLst>
      <p:ext uri="{BB962C8B-B14F-4D97-AF65-F5344CB8AC3E}">
        <p14:creationId xmlns:p14="http://schemas.microsoft.com/office/powerpoint/2010/main" val="887865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a complete list of all current</a:t>
            </a:r>
            <a:r>
              <a:rPr lang="en-US" baseline="0" dirty="0" smtClean="0"/>
              <a:t> exclusions from DRC DIC processing, refer to (CPKM, M21-1, Part III, subpart.iii.3.C.1.c.)</a:t>
            </a:r>
            <a:endParaRPr lang="en-US" dirty="0" smtClean="0"/>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20</a:t>
            </a:fld>
            <a:endParaRPr lang="en-US" dirty="0"/>
          </a:p>
        </p:txBody>
      </p:sp>
    </p:spTree>
    <p:extLst>
      <p:ext uri="{BB962C8B-B14F-4D97-AF65-F5344CB8AC3E}">
        <p14:creationId xmlns:p14="http://schemas.microsoft.com/office/powerpoint/2010/main" val="3459951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a complete list of all current</a:t>
            </a:r>
            <a:r>
              <a:rPr lang="en-US" baseline="0" dirty="0" smtClean="0"/>
              <a:t> exclusions from DRC DIC processing, refer to (CPKM, M21-1, Part III, subpart.iii.3.C.1.c.)</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21</a:t>
            </a:fld>
            <a:endParaRPr lang="en-US" dirty="0"/>
          </a:p>
        </p:txBody>
      </p:sp>
    </p:spTree>
    <p:extLst>
      <p:ext uri="{BB962C8B-B14F-4D97-AF65-F5344CB8AC3E}">
        <p14:creationId xmlns:p14="http://schemas.microsoft.com/office/powerpoint/2010/main" val="3459951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Note: Upon assignment of a DRC in </a:t>
            </a:r>
            <a:r>
              <a:rPr lang="en-US" sz="1200" i="1" kern="1200" dirty="0" smtClean="0">
                <a:solidFill>
                  <a:schemeClr val="tx1"/>
                </a:solidFill>
                <a:effectLst/>
                <a:latin typeface="+mn-lt"/>
                <a:ea typeface="+mn-ea"/>
                <a:cs typeface="+mn-cs"/>
              </a:rPr>
              <a:t>Ready for Decision</a:t>
            </a:r>
            <a:r>
              <a:rPr lang="en-US" sz="1200" kern="1200" dirty="0" smtClean="0">
                <a:solidFill>
                  <a:schemeClr val="tx1"/>
                </a:solidFill>
                <a:effectLst/>
                <a:latin typeface="+mn-lt"/>
                <a:ea typeface="+mn-ea"/>
                <a:cs typeface="+mn-cs"/>
              </a:rPr>
              <a:t> status, the rating activity must review the claim submission and all associated evidence to ensure that immediate preparation of a rating decision, to include a partial rating decision, is possible and appropriate. (CPKM, M21-1, III.i.3.D.4.a)</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23</a:t>
            </a:fld>
            <a:endParaRPr lang="en-US" dirty="0"/>
          </a:p>
        </p:txBody>
      </p:sp>
    </p:spTree>
    <p:extLst>
      <p:ext uri="{BB962C8B-B14F-4D97-AF65-F5344CB8AC3E}">
        <p14:creationId xmlns:p14="http://schemas.microsoft.com/office/powerpoint/2010/main" val="1347956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Note: Use the </a:t>
            </a:r>
            <a:r>
              <a:rPr lang="en-US" sz="1200" u="sng" kern="1200" dirty="0" smtClean="0">
                <a:solidFill>
                  <a:schemeClr val="tx1"/>
                </a:solidFill>
                <a:effectLst/>
                <a:latin typeface="+mn-lt"/>
                <a:ea typeface="+mn-ea"/>
                <a:cs typeface="+mn-cs"/>
                <a:hlinkClick r:id="rId3"/>
              </a:rPr>
              <a:t>Letter Creator tool</a:t>
            </a:r>
            <a:r>
              <a:rPr lang="en-US" sz="1200" kern="1200" dirty="0" smtClean="0">
                <a:solidFill>
                  <a:schemeClr val="tx1"/>
                </a:solidFill>
                <a:effectLst/>
                <a:latin typeface="+mn-lt"/>
                <a:ea typeface="+mn-ea"/>
                <a:cs typeface="+mn-cs"/>
              </a:rPr>
              <a:t> to send DRC Exclusion Letters.</a:t>
            </a:r>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25</a:t>
            </a:fld>
            <a:endParaRPr lang="en-US" dirty="0"/>
          </a:p>
        </p:txBody>
      </p:sp>
    </p:spTree>
    <p:extLst>
      <p:ext uri="{BB962C8B-B14F-4D97-AF65-F5344CB8AC3E}">
        <p14:creationId xmlns:p14="http://schemas.microsoft.com/office/powerpoint/2010/main" val="4227084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VSRs should only send DRC Exclusion letters </a:t>
            </a:r>
            <a:r>
              <a:rPr lang="en-US" sz="3200" dirty="0" smtClean="0">
                <a:latin typeface="Times New Roman" panose="02020603050405020304" pitchFamily="18" charset="0"/>
                <a:cs typeface="Times New Roman" panose="02020603050405020304" pitchFamily="18" charset="0"/>
              </a:rPr>
              <a:t>if</a:t>
            </a:r>
            <a:r>
              <a:rPr lang="en-US" sz="3200" baseline="0" dirty="0" smtClean="0">
                <a:latin typeface="Times New Roman" panose="02020603050405020304" pitchFamily="18" charset="0"/>
                <a:cs typeface="Times New Roman" panose="02020603050405020304" pitchFamily="18" charset="0"/>
              </a:rPr>
              <a:t> </a:t>
            </a:r>
            <a:r>
              <a:rPr lang="en-US" sz="3200" baseline="0" dirty="0" smtClean="0">
                <a:latin typeface="Times New Roman" panose="02020603050405020304" pitchFamily="18" charset="0"/>
                <a:cs typeface="Times New Roman" panose="02020603050405020304" pitchFamily="18" charset="0"/>
              </a:rPr>
              <a:t>directed.</a:t>
            </a:r>
            <a:endParaRPr lang="en-US" sz="3200"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26</a:t>
            </a:fld>
            <a:endParaRPr lang="en-US" dirty="0"/>
          </a:p>
        </p:txBody>
      </p:sp>
    </p:spTree>
    <p:extLst>
      <p:ext uri="{BB962C8B-B14F-4D97-AF65-F5344CB8AC3E}">
        <p14:creationId xmlns:p14="http://schemas.microsoft.com/office/powerpoint/2010/main" val="839589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employees should</a:t>
            </a:r>
            <a:r>
              <a:rPr lang="en-US" baseline="0" dirty="0" smtClean="0"/>
              <a:t> review systems compliance in accordance with CPKM.</a:t>
            </a:r>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28</a:t>
            </a:fld>
            <a:endParaRPr lang="en-US" dirty="0"/>
          </a:p>
        </p:txBody>
      </p:sp>
    </p:spTree>
    <p:extLst>
      <p:ext uri="{BB962C8B-B14F-4D97-AF65-F5344CB8AC3E}">
        <p14:creationId xmlns:p14="http://schemas.microsoft.com/office/powerpoint/2010/main" val="2668369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Compensation Service</a:t>
            </a:r>
            <a:r>
              <a:rPr lang="en-US" baseline="0" dirty="0" smtClean="0"/>
              <a:t> Intranet Home Page: </a:t>
            </a:r>
            <a:r>
              <a:rPr lang="en-US" dirty="0" smtClean="0"/>
              <a:t>https://vbaw.vba.va.gov/bl/21/rating/rat00.htm</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30</a:t>
            </a:fld>
            <a:endParaRPr lang="en-US" dirty="0"/>
          </a:p>
        </p:txBody>
      </p:sp>
    </p:spTree>
    <p:extLst>
      <p:ext uri="{BB962C8B-B14F-4D97-AF65-F5344CB8AC3E}">
        <p14:creationId xmlns:p14="http://schemas.microsoft.com/office/powerpoint/2010/main" val="2999338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spcBef>
                <a:spcPts val="0"/>
              </a:spcBef>
              <a:buFont typeface="Wingdings" panose="05000000000000000000" pitchFamily="2" charset="2"/>
              <a:buNone/>
            </a:pPr>
            <a:r>
              <a:rPr lang="en-US" dirty="0" smtClean="0"/>
              <a:t>Notes: </a:t>
            </a:r>
            <a:r>
              <a:rPr lang="en-US" sz="4000" dirty="0" smtClean="0">
                <a:latin typeface="Times New Roman" panose="02020603050405020304" pitchFamily="18" charset="0"/>
                <a:cs typeface="Times New Roman" panose="02020603050405020304" pitchFamily="18" charset="0"/>
              </a:rPr>
              <a:t>Decision Ready Claims Home Intranet Site (http://vbaw.vba.va.gov/bl/21/drc.asp)</a:t>
            </a:r>
          </a:p>
          <a:p>
            <a:pPr marL="0" lvl="1" indent="0">
              <a:spcBef>
                <a:spcPts val="0"/>
              </a:spcBef>
              <a:buFont typeface="Wingdings" panose="05000000000000000000" pitchFamily="2" charset="2"/>
              <a:buNone/>
            </a:pPr>
            <a:r>
              <a:rPr lang="en-US" sz="4000" dirty="0" smtClean="0">
                <a:latin typeface="Times New Roman" panose="02020603050405020304" pitchFamily="18" charset="0"/>
                <a:cs typeface="Times New Roman" panose="02020603050405020304" pitchFamily="18" charset="0"/>
              </a:rPr>
              <a:t>**CPKM</a:t>
            </a:r>
            <a:r>
              <a:rPr lang="en-US" sz="4000" baseline="0" dirty="0" smtClean="0">
                <a:latin typeface="Times New Roman" panose="02020603050405020304" pitchFamily="18" charset="0"/>
                <a:cs typeface="Times New Roman" panose="02020603050405020304" pitchFamily="18" charset="0"/>
              </a:rPr>
              <a:t> for DRC DIC is in the process of being updated for the Pension Management Centers (PMCs)</a:t>
            </a:r>
            <a:endParaRPr lang="en-US" sz="40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2</a:t>
            </a:fld>
            <a:endParaRPr lang="en-US" dirty="0"/>
          </a:p>
        </p:txBody>
      </p:sp>
    </p:spTree>
    <p:extLst>
      <p:ext uri="{BB962C8B-B14F-4D97-AF65-F5344CB8AC3E}">
        <p14:creationId xmlns:p14="http://schemas.microsoft.com/office/powerpoint/2010/main" val="1351889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xfrm>
            <a:off x="417513" y="696913"/>
            <a:ext cx="5545137" cy="3119437"/>
          </a:xfrm>
          <a:prstGeom prst="rect">
            <a:avLst/>
          </a:prstGeom>
          <a:solidFill>
            <a:srgbClr val="FFFFFF"/>
          </a:solidFill>
          <a:ln>
            <a:solidFill>
              <a:srgbClr val="000000"/>
            </a:solidFill>
            <a:miter lim="800000"/>
            <a:headEnd/>
            <a:tailEnd/>
          </a:ln>
        </p:spPr>
      </p:sp>
      <p:sp>
        <p:nvSpPr>
          <p:cNvPr id="23555" name="Notes Placeholder 2"/>
          <p:cNvSpPr>
            <a:spLocks noGrp="1"/>
          </p:cNvSpPr>
          <p:nvPr>
            <p:ph type="body" idx="1"/>
          </p:nvPr>
        </p:nvSpPr>
        <p:spPr bwMode="auto">
          <a:xfrm>
            <a:off x="686421" y="4087814"/>
            <a:ext cx="5485158" cy="4511675"/>
          </a:xfrm>
          <a:prstGeom prst="rect">
            <a:avLst/>
          </a:prstGeom>
          <a:solidFill>
            <a:srgbClr val="FFFFFF"/>
          </a:solidFill>
          <a:ln>
            <a:solidFill>
              <a:srgbClr val="000000"/>
            </a:solidFill>
            <a:miter lim="800000"/>
            <a:headEnd/>
            <a:tailEnd/>
          </a:ln>
        </p:spPr>
        <p:txBody>
          <a:bodyPr lIns="92483" tIns="46241" rIns="92483" bIns="46241"/>
          <a:lstStyle/>
          <a:p>
            <a:pPr eaLnBrk="1" hangingPunct="1">
              <a:spcBef>
                <a:spcPct val="0"/>
              </a:spcBef>
            </a:pPr>
            <a:r>
              <a:rPr lang="en-US" sz="800" dirty="0" smtClean="0">
                <a:ea typeface="MS PGothic" pitchFamily="34" charset="-128"/>
              </a:rPr>
              <a:t>All objectives will relate to the processing of original dependency and indemnity compensation (DIC)</a:t>
            </a:r>
            <a:r>
              <a:rPr lang="en-US" sz="800" baseline="0" dirty="0" smtClean="0">
                <a:ea typeface="MS PGothic" pitchFamily="34" charset="-128"/>
              </a:rPr>
              <a:t> for the Pension Management centers (PMCs)</a:t>
            </a:r>
            <a:endParaRPr lang="en-US" sz="800" dirty="0">
              <a:ea typeface="MS PGothic" pitchFamily="34" charset="-128"/>
            </a:endParaRPr>
          </a:p>
        </p:txBody>
      </p:sp>
      <p:sp>
        <p:nvSpPr>
          <p:cNvPr id="23556" name="Slide Number Placeholder 3"/>
          <p:cNvSpPr>
            <a:spLocks noGrp="1"/>
          </p:cNvSpPr>
          <p:nvPr>
            <p:ph type="sldNum" sz="quarter" idx="4294967295"/>
          </p:nvPr>
        </p:nvSpPr>
        <p:spPr bwMode="auto">
          <a:xfrm>
            <a:off x="3884027" y="8829675"/>
            <a:ext cx="2972421"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3" tIns="46241" rIns="92483" bIns="46241" anchor="b"/>
          <a:lstStyle>
            <a:lvl1pPr eaLnBrk="0" hangingPunct="0">
              <a:defRPr sz="1600">
                <a:solidFill>
                  <a:schemeClr val="tx1"/>
                </a:solidFill>
                <a:latin typeface="Arial" charset="0"/>
                <a:cs typeface="Arial" charset="0"/>
              </a:defRPr>
            </a:lvl1pPr>
            <a:lvl2pPr marL="737452" indent="-283635" eaLnBrk="0" hangingPunct="0">
              <a:defRPr sz="1600">
                <a:solidFill>
                  <a:schemeClr val="tx1"/>
                </a:solidFill>
                <a:latin typeface="Arial" charset="0"/>
                <a:cs typeface="Arial" charset="0"/>
              </a:defRPr>
            </a:lvl2pPr>
            <a:lvl3pPr marL="1134542" indent="-226908" eaLnBrk="0" hangingPunct="0">
              <a:defRPr sz="1600">
                <a:solidFill>
                  <a:schemeClr val="tx1"/>
                </a:solidFill>
                <a:latin typeface="Arial" charset="0"/>
                <a:cs typeface="Arial" charset="0"/>
              </a:defRPr>
            </a:lvl3pPr>
            <a:lvl4pPr marL="1588359" indent="-226908" eaLnBrk="0" hangingPunct="0">
              <a:defRPr sz="1600">
                <a:solidFill>
                  <a:schemeClr val="tx1"/>
                </a:solidFill>
                <a:latin typeface="Arial" charset="0"/>
                <a:cs typeface="Arial" charset="0"/>
              </a:defRPr>
            </a:lvl4pPr>
            <a:lvl5pPr marL="2042175" indent="-226908" eaLnBrk="0" hangingPunct="0">
              <a:defRPr sz="1600">
                <a:solidFill>
                  <a:schemeClr val="tx1"/>
                </a:solidFill>
                <a:latin typeface="Arial" charset="0"/>
                <a:cs typeface="Arial" charset="0"/>
              </a:defRPr>
            </a:lvl5pPr>
            <a:lvl6pPr marL="2495992" indent="-226908" defTabSz="453817" eaLnBrk="0" fontAlgn="base" hangingPunct="0">
              <a:spcBef>
                <a:spcPct val="0"/>
              </a:spcBef>
              <a:spcAft>
                <a:spcPct val="0"/>
              </a:spcAft>
              <a:defRPr sz="1600">
                <a:solidFill>
                  <a:schemeClr val="tx1"/>
                </a:solidFill>
                <a:latin typeface="Arial" charset="0"/>
                <a:cs typeface="Arial" charset="0"/>
              </a:defRPr>
            </a:lvl6pPr>
            <a:lvl7pPr marL="2949809" indent="-226908" defTabSz="453817" eaLnBrk="0" fontAlgn="base" hangingPunct="0">
              <a:spcBef>
                <a:spcPct val="0"/>
              </a:spcBef>
              <a:spcAft>
                <a:spcPct val="0"/>
              </a:spcAft>
              <a:defRPr sz="1600">
                <a:solidFill>
                  <a:schemeClr val="tx1"/>
                </a:solidFill>
                <a:latin typeface="Arial" charset="0"/>
                <a:cs typeface="Arial" charset="0"/>
              </a:defRPr>
            </a:lvl7pPr>
            <a:lvl8pPr marL="3403625" indent="-226908" defTabSz="453817" eaLnBrk="0" fontAlgn="base" hangingPunct="0">
              <a:spcBef>
                <a:spcPct val="0"/>
              </a:spcBef>
              <a:spcAft>
                <a:spcPct val="0"/>
              </a:spcAft>
              <a:defRPr sz="1600">
                <a:solidFill>
                  <a:schemeClr val="tx1"/>
                </a:solidFill>
                <a:latin typeface="Arial" charset="0"/>
                <a:cs typeface="Arial" charset="0"/>
              </a:defRPr>
            </a:lvl8pPr>
            <a:lvl9pPr marL="3857442" indent="-226908" defTabSz="453817" eaLnBrk="0" fontAlgn="base" hangingPunct="0">
              <a:spcBef>
                <a:spcPct val="0"/>
              </a:spcBef>
              <a:spcAft>
                <a:spcPct val="0"/>
              </a:spcAft>
              <a:defRPr sz="1600">
                <a:solidFill>
                  <a:schemeClr val="tx1"/>
                </a:solidFill>
                <a:latin typeface="Arial" charset="0"/>
                <a:cs typeface="Arial" charset="0"/>
              </a:defRPr>
            </a:lvl9pPr>
          </a:lstStyle>
          <a:p>
            <a:pPr algn="r" eaLnBrk="1" hangingPunct="1"/>
            <a:fld id="{60ABFC86-CB2E-4D3C-9DE7-FEFBD3443BBA}" type="slidenum">
              <a:rPr lang="en-US" sz="1200">
                <a:latin typeface="Calibri" pitchFamily="34" charset="0"/>
              </a:rPr>
              <a:pPr algn="r" eaLnBrk="1" hangingPunct="1"/>
              <a:t>3</a:t>
            </a:fld>
            <a:endParaRPr lang="en-US" sz="1200" dirty="0">
              <a:latin typeface="Calibri" pitchFamily="34" charset="0"/>
            </a:endParaRPr>
          </a:p>
        </p:txBody>
      </p:sp>
    </p:spTree>
    <p:extLst>
      <p:ext uri="{BB962C8B-B14F-4D97-AF65-F5344CB8AC3E}">
        <p14:creationId xmlns:p14="http://schemas.microsoft.com/office/powerpoint/2010/main" val="3053931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purposes of DRC, all required forms must be signed or the DRC will be routed through the FDC or traditional claims process. In addition, only VSOs upload these claims into the DRC Direct Upload portal.</a:t>
            </a:r>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6</a:t>
            </a:fld>
            <a:endParaRPr lang="en-US" dirty="0"/>
          </a:p>
        </p:txBody>
      </p:sp>
    </p:spTree>
    <p:extLst>
      <p:ext uri="{BB962C8B-B14F-4D97-AF65-F5344CB8AC3E}">
        <p14:creationId xmlns:p14="http://schemas.microsoft.com/office/powerpoint/2010/main" val="1272279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E02615-B5EC-45E8-9D56-46B81AB3CF35}" type="slidenum">
              <a:rPr lang="en-US" smtClean="0"/>
              <a:t>9</a:t>
            </a:fld>
            <a:endParaRPr lang="en-US" dirty="0"/>
          </a:p>
        </p:txBody>
      </p:sp>
    </p:spTree>
    <p:extLst>
      <p:ext uri="{BB962C8B-B14F-4D97-AF65-F5344CB8AC3E}">
        <p14:creationId xmlns:p14="http://schemas.microsoft.com/office/powerpoint/2010/main" val="3536277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Contract examinations will not be warranted in or authorized for DIC claims submitted under the DRC Initiative.</a:t>
            </a:r>
            <a:endParaRPr lang="en-US" dirty="0"/>
          </a:p>
        </p:txBody>
      </p:sp>
      <p:sp>
        <p:nvSpPr>
          <p:cNvPr id="4" name="Slide Number Placeholder 3"/>
          <p:cNvSpPr>
            <a:spLocks noGrp="1"/>
          </p:cNvSpPr>
          <p:nvPr>
            <p:ph type="sldNum" sz="quarter" idx="10"/>
          </p:nvPr>
        </p:nvSpPr>
        <p:spPr/>
        <p:txBody>
          <a:bodyPr/>
          <a:lstStyle/>
          <a:p>
            <a:fld id="{7DE02615-B5EC-45E8-9D56-46B81AB3CF35}" type="slidenum">
              <a:rPr lang="en-US" smtClean="0"/>
              <a:t>10</a:t>
            </a:fld>
            <a:endParaRPr lang="en-US" dirty="0"/>
          </a:p>
        </p:txBody>
      </p:sp>
    </p:spTree>
    <p:extLst>
      <p:ext uri="{BB962C8B-B14F-4D97-AF65-F5344CB8AC3E}">
        <p14:creationId xmlns:p14="http://schemas.microsoft.com/office/powerpoint/2010/main" val="3536277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If claims are excluded from the DRC Program, the claims will simply go through traditional processing</a:t>
            </a:r>
          </a:p>
        </p:txBody>
      </p:sp>
      <p:sp>
        <p:nvSpPr>
          <p:cNvPr id="4" name="Slide Number Placeholder 3"/>
          <p:cNvSpPr>
            <a:spLocks noGrp="1"/>
          </p:cNvSpPr>
          <p:nvPr>
            <p:ph type="sldNum" sz="quarter" idx="10"/>
          </p:nvPr>
        </p:nvSpPr>
        <p:spPr/>
        <p:txBody>
          <a:bodyPr/>
          <a:lstStyle/>
          <a:p>
            <a:fld id="{0E7C618C-DDD3-4DC9-ADAB-73264023D4F2}" type="slidenum">
              <a:rPr lang="en-US" smtClean="0"/>
              <a:t>11</a:t>
            </a:fld>
            <a:endParaRPr lang="en-US" dirty="0"/>
          </a:p>
        </p:txBody>
      </p:sp>
    </p:spTree>
    <p:extLst>
      <p:ext uri="{BB962C8B-B14F-4D97-AF65-F5344CB8AC3E}">
        <p14:creationId xmlns:p14="http://schemas.microsoft.com/office/powerpoint/2010/main" val="2154679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r>
              <a:rPr lang="en-US" dirty="0" smtClean="0"/>
              <a:t>**VSOs do not submit the checklist through the Direct</a:t>
            </a:r>
            <a:r>
              <a:rPr lang="en-US" baseline="0" dirty="0" smtClean="0"/>
              <a:t> Upload Program**</a:t>
            </a:r>
          </a:p>
          <a:p>
            <a:r>
              <a:rPr lang="en-US" baseline="0" dirty="0" smtClean="0"/>
              <a:t>Note: VSOs have 72 hours to correct missing elements; if corrections are not made within 72 hours claim will be routed for traditional claims processing.</a:t>
            </a:r>
            <a:endParaRPr lang="en-US" dirty="0"/>
          </a:p>
        </p:txBody>
      </p:sp>
      <p:sp>
        <p:nvSpPr>
          <p:cNvPr id="4" name="Slide Number Placeholder 3"/>
          <p:cNvSpPr>
            <a:spLocks noGrp="1"/>
          </p:cNvSpPr>
          <p:nvPr>
            <p:ph type="sldNum" sz="quarter" idx="10"/>
          </p:nvPr>
        </p:nvSpPr>
        <p:spPr/>
        <p:txBody>
          <a:bodyPr/>
          <a:lstStyle/>
          <a:p>
            <a:fld id="{7DE02615-B5EC-45E8-9D56-46B81AB3CF35}" type="slidenum">
              <a:rPr lang="en-US" smtClean="0"/>
              <a:t>13</a:t>
            </a:fld>
            <a:endParaRPr lang="en-US" dirty="0"/>
          </a:p>
        </p:txBody>
      </p:sp>
    </p:spTree>
    <p:extLst>
      <p:ext uri="{BB962C8B-B14F-4D97-AF65-F5344CB8AC3E}">
        <p14:creationId xmlns:p14="http://schemas.microsoft.com/office/powerpoint/2010/main" val="3536277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E02615-B5EC-45E8-9D56-46B81AB3CF35}" type="slidenum">
              <a:rPr lang="en-US" smtClean="0"/>
              <a:t>14</a:t>
            </a:fld>
            <a:endParaRPr lang="en-US" dirty="0"/>
          </a:p>
        </p:txBody>
      </p:sp>
    </p:spTree>
    <p:extLst>
      <p:ext uri="{BB962C8B-B14F-4D97-AF65-F5344CB8AC3E}">
        <p14:creationId xmlns:p14="http://schemas.microsoft.com/office/powerpoint/2010/main" val="35362777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2"/>
          <p:cNvSpPr>
            <a:spLocks noChangeShapeType="1"/>
          </p:cNvSpPr>
          <p:nvPr/>
        </p:nvSpPr>
        <p:spPr bwMode="auto">
          <a:xfrm flipV="1">
            <a:off x="499533" y="3259138"/>
            <a:ext cx="11692467" cy="4762"/>
          </a:xfrm>
          <a:prstGeom prst="line">
            <a:avLst/>
          </a:prstGeom>
          <a:noFill/>
          <a:ln w="254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3" name="Freeform 3"/>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 name="Freeform 4"/>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 name="Line 5"/>
          <p:cNvSpPr>
            <a:spLocks noChangeShapeType="1"/>
          </p:cNvSpPr>
          <p:nvPr/>
        </p:nvSpPr>
        <p:spPr bwMode="auto">
          <a:xfrm>
            <a:off x="497418" y="3182938"/>
            <a:ext cx="11694583" cy="4762"/>
          </a:xfrm>
          <a:prstGeom prst="line">
            <a:avLst/>
          </a:prstGeom>
          <a:noFill/>
          <a:ln w="76200">
            <a:solidFill>
              <a:srgbClr val="1D3275"/>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6" name="Rectangle 6"/>
          <p:cNvSpPr>
            <a:spLocks noChangeArrowheads="1"/>
          </p:cNvSpPr>
          <p:nvPr/>
        </p:nvSpPr>
        <p:spPr bwMode="auto">
          <a:xfrm>
            <a:off x="1635126" y="220663"/>
            <a:ext cx="8921749" cy="1570303"/>
          </a:xfrm>
          <a:prstGeom prst="rect">
            <a:avLst/>
          </a:prstGeom>
          <a:noFill/>
          <a:ln w="9525">
            <a:noFill/>
            <a:miter lim="800000"/>
            <a:headEnd/>
            <a:tailEnd/>
          </a:ln>
          <a:effectLst>
            <a:outerShdw dist="17961" dir="2700000" algn="ctr" rotWithShape="0">
              <a:srgbClr val="808080"/>
            </a:outerShdw>
          </a:effectLst>
        </p:spPr>
        <p:txBody>
          <a:bodyPr lIns="92075" tIns="46038" rIns="92075" bIns="46038">
            <a:spAutoFit/>
          </a:bodyPr>
          <a:lstStyle/>
          <a:p>
            <a:pPr algn="ctr">
              <a:defRPr/>
            </a:pPr>
            <a:r>
              <a:rPr lang="en-US" sz="4800" b="1" i="1" dirty="0">
                <a:solidFill>
                  <a:srgbClr val="1D3275"/>
                </a:solidFill>
                <a:latin typeface="Century Schoolbook" pitchFamily="18" charset="0"/>
              </a:rPr>
              <a:t>Veterans Benefits </a:t>
            </a:r>
            <a:r>
              <a:rPr lang="en-US" sz="4800" b="1" i="1" dirty="0" smtClean="0">
                <a:solidFill>
                  <a:srgbClr val="1D3275"/>
                </a:solidFill>
                <a:latin typeface="Century Schoolbook" pitchFamily="18" charset="0"/>
              </a:rPr>
              <a:t>Administration</a:t>
            </a:r>
            <a:endParaRPr lang="en-US" sz="2800" b="1" i="1" dirty="0">
              <a:solidFill>
                <a:srgbClr val="1D3275"/>
              </a:solidFill>
              <a:effectLst>
                <a:outerShdw blurRad="38100" dist="38100" dir="2700000" algn="tl">
                  <a:srgbClr val="C0C0C0"/>
                </a:outerShdw>
              </a:effectLst>
              <a:latin typeface="Century Schoolbook" pitchFamily="18" charset="0"/>
            </a:endParaRPr>
          </a:p>
        </p:txBody>
      </p:sp>
      <p:sp>
        <p:nvSpPr>
          <p:cNvPr id="7" name="Rectangle 8"/>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8" name="Rectangle 9"/>
          <p:cNvSpPr>
            <a:spLocks noChangeArrowheads="1"/>
          </p:cNvSpPr>
          <p:nvPr/>
        </p:nvSpPr>
        <p:spPr bwMode="auto">
          <a:xfrm>
            <a:off x="299946"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dirty="0"/>
          </a:p>
        </p:txBody>
      </p:sp>
      <p:pic>
        <p:nvPicPr>
          <p:cNvPr id="9" name="Picture 10" descr="vetera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3600" y="2133600"/>
            <a:ext cx="2743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892109"/>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691956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3685" y="0"/>
            <a:ext cx="2618316" cy="6051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16617" y="0"/>
            <a:ext cx="7653867" cy="6051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520776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FBECAF74-F556-4841-8929-0F39BF3A1CDC}" type="datetimeFigureOut">
              <a:rPr lang="en-US" smtClean="0"/>
              <a:t>12/07/2017</a:t>
            </a:fld>
            <a:endParaRPr lang="en-US" dirty="0"/>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7C414AED-89CE-4A48-8B2B-1B3A5C68EA2A}" type="slidenum">
              <a:rPr lang="en-US" smtClean="0"/>
              <a:t>‹#›</a:t>
            </a:fld>
            <a:endParaRPr lang="en-US" dirty="0"/>
          </a:p>
        </p:txBody>
      </p:sp>
    </p:spTree>
    <p:extLst>
      <p:ext uri="{BB962C8B-B14F-4D97-AF65-F5344CB8AC3E}">
        <p14:creationId xmlns:p14="http://schemas.microsoft.com/office/powerpoint/2010/main" val="1995713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38081" y="0"/>
            <a:ext cx="9717743" cy="1151592"/>
          </a:xfrm>
        </p:spPr>
        <p:txBody>
          <a:bodyPr/>
          <a:lstStyle/>
          <a:p>
            <a:r>
              <a:rPr lang="en-US" smtClean="0"/>
              <a:t>Click to edit Master title style</a:t>
            </a:r>
            <a:endParaRPr lang="en-US"/>
          </a:p>
        </p:txBody>
      </p:sp>
      <p:sp>
        <p:nvSpPr>
          <p:cNvPr id="3" name="Content Placeholder 2"/>
          <p:cNvSpPr>
            <a:spLocks noGrp="1"/>
          </p:cNvSpPr>
          <p:nvPr>
            <p:ph idx="1"/>
          </p:nvPr>
        </p:nvSpPr>
        <p:spPr>
          <a:xfrm>
            <a:off x="847165" y="1789114"/>
            <a:ext cx="10945906" cy="4262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278502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18357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16618" y="1789114"/>
            <a:ext cx="4991100"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10917" y="1789114"/>
            <a:ext cx="4993216"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538704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38082" y="0"/>
            <a:ext cx="9444318" cy="141763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127231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363441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3501218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453744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71495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1852085" y="1361794"/>
            <a:ext cx="10339916" cy="4762"/>
          </a:xfrm>
          <a:prstGeom prst="line">
            <a:avLst/>
          </a:prstGeom>
          <a:noFill/>
          <a:ln w="508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027" name="Rectangle 3"/>
          <p:cNvSpPr>
            <a:spLocks noChangeArrowheads="1"/>
          </p:cNvSpPr>
          <p:nvPr/>
        </p:nvSpPr>
        <p:spPr bwMode="auto">
          <a:xfrm>
            <a:off x="565152" y="6396039"/>
            <a:ext cx="11626849" cy="53975"/>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1028" name="Rectangle 4"/>
          <p:cNvSpPr>
            <a:spLocks noChangeArrowheads="1"/>
          </p:cNvSpPr>
          <p:nvPr/>
        </p:nvSpPr>
        <p:spPr bwMode="auto">
          <a:xfrm>
            <a:off x="1388533" y="1199870"/>
            <a:ext cx="10803467" cy="79375"/>
          </a:xfrm>
          <a:prstGeom prst="rect">
            <a:avLst/>
          </a:prstGeom>
          <a:gradFill rotWithShape="0">
            <a:gsLst>
              <a:gs pos="0">
                <a:srgbClr val="1D3275"/>
              </a:gs>
              <a:gs pos="100000">
                <a:srgbClr val="1A2D69"/>
              </a:gs>
            </a:gsLst>
            <a:lin ang="0" scaled="1"/>
          </a:gradFill>
          <a:ln w="12700">
            <a:solidFill>
              <a:srgbClr val="000080"/>
            </a:solidFill>
            <a:miter lim="800000"/>
            <a:headEnd/>
            <a:tailEnd/>
          </a:ln>
        </p:spPr>
        <p:txBody>
          <a:bodyPr wrap="none" anchor="ctr"/>
          <a:lstStyle/>
          <a:p>
            <a:pPr algn="ctr"/>
            <a:endParaRPr lang="en-US" dirty="0"/>
          </a:p>
        </p:txBody>
      </p:sp>
      <p:sp>
        <p:nvSpPr>
          <p:cNvPr id="1029" name="Freeform 5"/>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30" name="Freeform 6"/>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22215" name="Rectangle 7"/>
          <p:cNvSpPr>
            <a:spLocks noGrp="1" noChangeArrowheads="1"/>
          </p:cNvSpPr>
          <p:nvPr>
            <p:ph type="title"/>
          </p:nvPr>
        </p:nvSpPr>
        <p:spPr bwMode="auto">
          <a:xfrm>
            <a:off x="2135094" y="49307"/>
            <a:ext cx="9752105" cy="1103312"/>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859367" y="1573306"/>
            <a:ext cx="11044767" cy="447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endParaRPr lang="en-US" smtClean="0"/>
          </a:p>
        </p:txBody>
      </p:sp>
      <p:sp>
        <p:nvSpPr>
          <p:cNvPr id="222218" name="Rectangle 10"/>
          <p:cNvSpPr>
            <a:spLocks noGrp="1" noChangeArrowheads="1"/>
          </p:cNvSpPr>
          <p:nvPr>
            <p:ph type="sldNum" sz="quarter" idx="4"/>
          </p:nvPr>
        </p:nvSpPr>
        <p:spPr bwMode="auto">
          <a:xfrm>
            <a:off x="10566400" y="6356350"/>
            <a:ext cx="1625600" cy="457200"/>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lvl1pPr algn="ctr" eaLnBrk="0" hangingPunct="0">
              <a:defRPr sz="1600" b="1" i="1">
                <a:solidFill>
                  <a:srgbClr val="1D3275"/>
                </a:solidFill>
                <a:effectLst>
                  <a:outerShdw blurRad="38100" dist="38100" dir="2700000" algn="tl">
                    <a:srgbClr val="C0C0C0"/>
                  </a:outerShdw>
                </a:effectLst>
                <a:latin typeface="Century Schoolbook" pitchFamily="18" charset="0"/>
              </a:defRPr>
            </a:lvl1pPr>
          </a:lstStyle>
          <a:p>
            <a:fld id="{36A6A193-2FDC-48DD-8023-1C75B05EEA9A}" type="slidenum">
              <a:rPr lang="en-US" smtClean="0"/>
              <a:t>‹#›</a:t>
            </a:fld>
            <a:endParaRPr lang="en-US" dirty="0"/>
          </a:p>
        </p:txBody>
      </p:sp>
      <p:sp>
        <p:nvSpPr>
          <p:cNvPr id="1034" name="Rectangle 11"/>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1035" name="Rectangle 12"/>
          <p:cNvSpPr>
            <a:spLocks noChangeArrowheads="1"/>
          </p:cNvSpPr>
          <p:nvPr/>
        </p:nvSpPr>
        <p:spPr bwMode="auto">
          <a:xfrm>
            <a:off x="273052"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dirty="0"/>
          </a:p>
        </p:txBody>
      </p:sp>
      <p:sp>
        <p:nvSpPr>
          <p:cNvPr id="1036" name="Rectangle 13"/>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dirty="0"/>
          </a:p>
        </p:txBody>
      </p:sp>
      <p:sp>
        <p:nvSpPr>
          <p:cNvPr id="1037" name="Rectangle 14"/>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dirty="0"/>
          </a:p>
        </p:txBody>
      </p:sp>
      <p:sp>
        <p:nvSpPr>
          <p:cNvPr id="222223" name="Rectangle 15"/>
          <p:cNvSpPr>
            <a:spLocks noChangeArrowheads="1"/>
          </p:cNvSpPr>
          <p:nvPr/>
        </p:nvSpPr>
        <p:spPr bwMode="auto">
          <a:xfrm>
            <a:off x="859367" y="6400800"/>
            <a:ext cx="3443250" cy="339196"/>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1600" b="1" i="1" dirty="0" smtClean="0">
                <a:solidFill>
                  <a:srgbClr val="1D3275"/>
                </a:solidFill>
                <a:effectLst>
                  <a:outerShdw blurRad="38100" dist="38100" dir="2700000" algn="tl">
                    <a:srgbClr val="C0C0C0"/>
                  </a:outerShdw>
                </a:effectLst>
                <a:latin typeface="Century Schoolbook" pitchFamily="18" charset="0"/>
              </a:rPr>
              <a:t>Pension </a:t>
            </a:r>
            <a:r>
              <a:rPr lang="en-US" sz="1600" b="1" i="1" dirty="0">
                <a:solidFill>
                  <a:srgbClr val="1D3275"/>
                </a:solidFill>
                <a:effectLst>
                  <a:outerShdw blurRad="38100" dist="38100" dir="2700000" algn="tl">
                    <a:srgbClr val="C0C0C0"/>
                  </a:outerShdw>
                </a:effectLst>
                <a:latin typeface="Century Schoolbook" pitchFamily="18" charset="0"/>
              </a:rPr>
              <a:t>Service Training Staff</a:t>
            </a:r>
          </a:p>
        </p:txBody>
      </p:sp>
      <p:pic>
        <p:nvPicPr>
          <p:cNvPr id="1039" name="Picture 19" descr="veteran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5878" y="-19577"/>
            <a:ext cx="1659217" cy="141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ransition/>
  <p:timing>
    <p:tnLst>
      <p:par>
        <p:cTn id="1" dur="indefinite" restart="never" nodeType="tmRoot"/>
      </p:par>
    </p:tnLst>
  </p:timing>
  <p:txStyles>
    <p:title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mn-lt"/>
          <a:ea typeface="+mn-ea"/>
          <a:cs typeface="+mn-cs"/>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731520" y="3368675"/>
            <a:ext cx="359664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pPr algn="ctr"/>
            <a:r>
              <a:rPr lang="en-US" sz="2800" b="1" i="1" dirty="0" smtClean="0">
                <a:solidFill>
                  <a:srgbClr val="1D3275"/>
                </a:solidFill>
                <a:latin typeface="Century Schoolbook" pitchFamily="18" charset="0"/>
              </a:rPr>
              <a:t>Pension </a:t>
            </a:r>
            <a:r>
              <a:rPr lang="en-US" sz="2800" b="1" i="1" dirty="0">
                <a:solidFill>
                  <a:srgbClr val="1D3275"/>
                </a:solidFill>
                <a:latin typeface="Century Schoolbook" pitchFamily="18" charset="0"/>
              </a:rPr>
              <a:t>Service Training Staff</a:t>
            </a:r>
          </a:p>
        </p:txBody>
      </p:sp>
      <p:sp>
        <p:nvSpPr>
          <p:cNvPr id="3" name="Rectangle 3"/>
          <p:cNvSpPr txBox="1">
            <a:spLocks noChangeArrowheads="1"/>
          </p:cNvSpPr>
          <p:nvPr/>
        </p:nvSpPr>
        <p:spPr bwMode="auto">
          <a:xfrm>
            <a:off x="8046720" y="3535680"/>
            <a:ext cx="3139440" cy="102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Wingdings" pitchFamily="2" charset="2"/>
              <a:buChar char="•"/>
              <a:defRPr sz="2800">
                <a:solidFill>
                  <a:srgbClr val="1D3275"/>
                </a:solidFill>
                <a:latin typeface="+mn-lt"/>
                <a:ea typeface="+mn-ea"/>
                <a:cs typeface="+mn-cs"/>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0" indent="0" algn="ctr">
              <a:lnSpc>
                <a:spcPct val="80000"/>
              </a:lnSpc>
              <a:buNone/>
            </a:pPr>
            <a:r>
              <a:rPr lang="en-US" b="1" i="1" kern="0" dirty="0" smtClean="0">
                <a:latin typeface="Century Schoolbook" pitchFamily="18" charset="0"/>
              </a:rPr>
              <a:t>November 2017</a:t>
            </a:r>
            <a:endParaRPr lang="en-US" b="1" i="1" kern="0" dirty="0">
              <a:latin typeface="Century Schoolbook" pitchFamily="18" charset="0"/>
            </a:endParaRPr>
          </a:p>
        </p:txBody>
      </p:sp>
      <p:sp>
        <p:nvSpPr>
          <p:cNvPr id="4" name="Rectangle 2"/>
          <p:cNvSpPr txBox="1">
            <a:spLocks noChangeArrowheads="1"/>
          </p:cNvSpPr>
          <p:nvPr/>
        </p:nvSpPr>
        <p:spPr bwMode="auto">
          <a:xfrm>
            <a:off x="1967753" y="4953000"/>
            <a:ext cx="8763000" cy="1192306"/>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a:lstStyle>
          <a:p>
            <a:pPr>
              <a:defRPr/>
            </a:pPr>
            <a:r>
              <a:rPr lang="en-US" sz="4800" b="1" kern="0" dirty="0" smtClean="0">
                <a:solidFill>
                  <a:srgbClr val="003366"/>
                </a:solidFill>
                <a:effectLst/>
                <a:latin typeface="Times New Roman" panose="02020603050405020304" pitchFamily="18" charset="0"/>
                <a:cs typeface="Times New Roman" panose="02020603050405020304" pitchFamily="18" charset="0"/>
              </a:rPr>
              <a:t>Decision Ready Claims (DRC): PMC VSR and RVSR</a:t>
            </a:r>
          </a:p>
        </p:txBody>
      </p:sp>
    </p:spTree>
    <p:extLst>
      <p:ext uri="{BB962C8B-B14F-4D97-AF65-F5344CB8AC3E}">
        <p14:creationId xmlns:p14="http://schemas.microsoft.com/office/powerpoint/2010/main" val="303315381"/>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81" y="0"/>
            <a:ext cx="10053919" cy="1200150"/>
          </a:xfrm>
        </p:spPr>
        <p:txBody>
          <a:bodyPr/>
          <a:lstStyle/>
          <a:p>
            <a:r>
              <a:rPr lang="en-US" sz="4800" b="1" dirty="0" smtClean="0">
                <a:latin typeface="Times New Roman" panose="02020603050405020304" pitchFamily="18" charset="0"/>
                <a:cs typeface="Times New Roman" panose="02020603050405020304" pitchFamily="18" charset="0"/>
              </a:rPr>
              <a:t>VSO DRC</a:t>
            </a:r>
            <a:r>
              <a:rPr lang="en-US" sz="4800" b="1" baseline="0" dirty="0" smtClean="0">
                <a:latin typeface="Times New Roman" panose="02020603050405020304" pitchFamily="18" charset="0"/>
                <a:cs typeface="Times New Roman" panose="02020603050405020304" pitchFamily="18" charset="0"/>
              </a:rPr>
              <a:t> DIC Process</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47165" y="1789114"/>
            <a:ext cx="10945906" cy="4537545"/>
          </a:xfrm>
        </p:spPr>
        <p:txBody>
          <a:bodyPr>
            <a:noAutofit/>
          </a:bodyPr>
          <a:lstStyle/>
          <a:p>
            <a:pPr marL="514350" indent="-514350">
              <a:spcBef>
                <a:spcPts val="0"/>
              </a:spcBef>
              <a:buFont typeface="+mj-lt"/>
              <a:buAutoNum type="arabicPeriod"/>
            </a:pPr>
            <a:r>
              <a:rPr lang="en-US" dirty="0">
                <a:latin typeface="Times New Roman" panose="02020603050405020304" pitchFamily="18" charset="0"/>
                <a:cs typeface="Times New Roman" panose="02020603050405020304" pitchFamily="18" charset="0"/>
              </a:rPr>
              <a:t>VSO submits </a:t>
            </a:r>
            <a:r>
              <a:rPr lang="en-US" dirty="0" smtClean="0">
                <a:latin typeface="Times New Roman" panose="02020603050405020304" pitchFamily="18" charset="0"/>
                <a:cs typeface="Times New Roman" panose="02020603050405020304" pitchFamily="18" charset="0"/>
              </a:rPr>
              <a:t>VA </a:t>
            </a:r>
            <a:r>
              <a:rPr lang="en-US" dirty="0">
                <a:latin typeface="Times New Roman" panose="02020603050405020304" pitchFamily="18" charset="0"/>
                <a:cs typeface="Times New Roman" panose="02020603050405020304" pitchFamily="18" charset="0"/>
              </a:rPr>
              <a:t>Form 21-22</a:t>
            </a:r>
          </a:p>
          <a:p>
            <a:pPr lvl="1" indent="-342900">
              <a:spcBef>
                <a:spcPts val="0"/>
              </a:spcBef>
              <a:buFont typeface="Times New Roman" panose="02020603050405020304" pitchFamily="18" charset="0"/>
              <a:buChar char="−"/>
            </a:pPr>
            <a:r>
              <a:rPr lang="en-US" sz="2800" dirty="0">
                <a:latin typeface="Times New Roman" panose="02020603050405020304" pitchFamily="18" charset="0"/>
                <a:cs typeface="Times New Roman" panose="02020603050405020304" pitchFamily="18" charset="0"/>
              </a:rPr>
              <a:t>VSO requests paper claims folder to be </a:t>
            </a:r>
            <a:r>
              <a:rPr lang="en-US" sz="2800" dirty="0" smtClean="0">
                <a:latin typeface="Times New Roman" panose="02020603050405020304" pitchFamily="18" charset="0"/>
                <a:cs typeface="Times New Roman" panose="02020603050405020304" pitchFamily="18" charset="0"/>
              </a:rPr>
              <a:t>uploaded into VBMS</a:t>
            </a:r>
          </a:p>
          <a:p>
            <a:pPr marL="400050" lvl="1" indent="0">
              <a:spcBef>
                <a:spcPts val="0"/>
              </a:spcBef>
              <a:buNone/>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(if </a:t>
            </a:r>
            <a:r>
              <a:rPr lang="en-US" sz="2800" dirty="0" smtClean="0">
                <a:latin typeface="Times New Roman" panose="02020603050405020304" pitchFamily="18" charset="0"/>
                <a:cs typeface="Times New Roman" panose="02020603050405020304" pitchFamily="18" charset="0"/>
              </a:rPr>
              <a:t>necessary)</a:t>
            </a:r>
            <a:endParaRPr lang="en-US" sz="2800" dirty="0">
              <a:latin typeface="Times New Roman" panose="02020603050405020304" pitchFamily="18" charset="0"/>
              <a:cs typeface="Times New Roman" panose="02020603050405020304" pitchFamily="18" charset="0"/>
            </a:endParaRPr>
          </a:p>
          <a:p>
            <a:pPr marL="514350" indent="-514350">
              <a:spcBef>
                <a:spcPts val="0"/>
              </a:spcBef>
              <a:buFont typeface="+mj-lt"/>
              <a:buAutoNum type="arabicPeriod"/>
            </a:pPr>
            <a:r>
              <a:rPr lang="en-US" dirty="0" smtClean="0">
                <a:latin typeface="Times New Roman" panose="02020603050405020304" pitchFamily="18" charset="0"/>
                <a:cs typeface="Times New Roman" panose="02020603050405020304" pitchFamily="18" charset="0"/>
              </a:rPr>
              <a:t>Utilizing a checklist, VSO </a:t>
            </a:r>
            <a:r>
              <a:rPr lang="en-US" dirty="0">
                <a:latin typeface="Times New Roman" panose="02020603050405020304" pitchFamily="18" charset="0"/>
                <a:cs typeface="Times New Roman" panose="02020603050405020304" pitchFamily="18" charset="0"/>
              </a:rPr>
              <a:t>gathers </a:t>
            </a:r>
            <a:r>
              <a:rPr lang="en-US" dirty="0" smtClean="0">
                <a:latin typeface="Times New Roman" panose="02020603050405020304" pitchFamily="18" charset="0"/>
                <a:cs typeface="Times New Roman" panose="02020603050405020304" pitchFamily="18" charset="0"/>
              </a:rPr>
              <a:t>evidence, required forms, and submits claim into DRC Direct Upload Portal if claim meets </a:t>
            </a:r>
          </a:p>
          <a:p>
            <a:pPr marL="0" indent="0">
              <a:spcBef>
                <a:spcPts val="0"/>
              </a:spcBef>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DRC DIC Criteria</a:t>
            </a:r>
            <a:endParaRPr lang="en-US" sz="2800" dirty="0" smtClean="0">
              <a:latin typeface="Times New Roman" panose="02020603050405020304" pitchFamily="18" charset="0"/>
              <a:cs typeface="Times New Roman" panose="02020603050405020304" pitchFamily="18" charset="0"/>
            </a:endParaRPr>
          </a:p>
          <a:p>
            <a:pPr lvl="1" indent="-342900">
              <a:spcBef>
                <a:spcPts val="0"/>
              </a:spcBef>
              <a:buFont typeface="Times New Roman" panose="02020603050405020304" pitchFamily="18" charset="0"/>
              <a:buChar char="−"/>
            </a:pPr>
            <a:r>
              <a:rPr lang="en-US" sz="2800" dirty="0" smtClean="0">
                <a:latin typeface="Times New Roman" panose="02020603050405020304" pitchFamily="18" charset="0"/>
                <a:cs typeface="Times New Roman" panose="02020603050405020304" pitchFamily="18" charset="0"/>
              </a:rPr>
              <a:t>VSOs will include a DRC Evidence Coversheet and DRC Coversheet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0564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latin typeface="Times New Roman" panose="02020603050405020304" pitchFamily="18" charset="0"/>
                <a:cs typeface="Times New Roman" panose="02020603050405020304" pitchFamily="18" charset="0"/>
              </a:rPr>
              <a:t>DRC Evidence Coversheet Example</a:t>
            </a:r>
            <a:endParaRPr lang="en-US" sz="44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5604934" y="1896532"/>
            <a:ext cx="6062134" cy="3785652"/>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VSOs have been instructed to use this Coversheet when submitting evidence</a:t>
            </a:r>
          </a:p>
          <a:p>
            <a:pPr marL="800100" lvl="1" indent="-342900">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DRC (Pension DIC)</a:t>
            </a:r>
          </a:p>
          <a:p>
            <a:pPr lvl="1"/>
            <a:endParaRPr lang="en-US"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VSOs must submit all required evidence, and forms through the DRC Direct Upload portal</a:t>
            </a:r>
          </a:p>
          <a:p>
            <a:pPr marL="342900"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VSOs may exclude claims from the DRC DIC Process if all required evidence is not submitted upfront</a:t>
            </a:r>
            <a:endParaRPr lang="en-US" sz="2400" dirty="0">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810229" y="1388962"/>
            <a:ext cx="4444678" cy="4907666"/>
          </a:xfrm>
          <a:prstGeom prst="rect">
            <a:avLst/>
          </a:prstGeom>
          <a:noFill/>
          <a:ln>
            <a:noFill/>
          </a:ln>
          <a:effectLst>
            <a:outerShdw blurRad="50800" dist="38100" dir="13500000" algn="b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0888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1151592"/>
          </a:xfrm>
        </p:spPr>
        <p:txBody>
          <a:bodyPr/>
          <a:lstStyle/>
          <a:p>
            <a:r>
              <a:rPr lang="en-US" sz="4400" b="1" dirty="0" smtClean="0">
                <a:latin typeface="Times New Roman" panose="02020603050405020304" pitchFamily="18" charset="0"/>
                <a:cs typeface="Times New Roman" panose="02020603050405020304" pitchFamily="18" charset="0"/>
              </a:rPr>
              <a:t>DRC Coversheet Example</a:t>
            </a:r>
            <a:endParaRPr lang="en-US" sz="4400" b="1" dirty="0">
              <a:latin typeface="Times New Roman" panose="02020603050405020304" pitchFamily="18" charset="0"/>
              <a:cs typeface="Times New Roman" panose="02020603050405020304" pitchFamily="18" charset="0"/>
            </a:endParaRPr>
          </a:p>
        </p:txBody>
      </p:sp>
      <p:pic>
        <p:nvPicPr>
          <p:cNvPr id="4" name="Picture 2" descr="image0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6304" y="1763713"/>
            <a:ext cx="5493658" cy="426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432884" y="1896532"/>
            <a:ext cx="5234184" cy="1938992"/>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This DRC Cover Sheet is different than the DRC Evidence Cover Sheet</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This will accompany a DRC submission through Direct Upload</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4543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latin typeface="Times New Roman" panose="02020603050405020304" pitchFamily="18" charset="0"/>
                <a:cs typeface="Times New Roman" panose="02020603050405020304" pitchFamily="18" charset="0"/>
              </a:rPr>
              <a:t>VSO Checklist</a:t>
            </a:r>
            <a:endParaRPr lang="en-US" sz="4800" b="1" dirty="0">
              <a:latin typeface="Times New Roman" panose="02020603050405020304" pitchFamily="18" charset="0"/>
              <a:cs typeface="Times New Roman" panose="02020603050405020304" pitchFamily="18" charset="0"/>
            </a:endParaRPr>
          </a:p>
        </p:txBody>
      </p:sp>
      <p:pic>
        <p:nvPicPr>
          <p:cNvPr id="1027" name="Picture 3" descr="Description of DRC DIC checklist" title="DRC DIC Checklist"/>
          <p:cNvPicPr>
            <a:picLocks noGrp="1" noChangeAspect="1" noChangeArrowheads="1"/>
          </p:cNvPicPr>
          <p:nvPr>
            <p:ph sz="half" idx="2"/>
          </p:nvPr>
        </p:nvPicPr>
        <p:blipFill>
          <a:blip r:embed="rId3">
            <a:extLst>
              <a:ext uri="{BEBA8EAE-BF5A-486C-A8C5-ECC9F3942E4B}">
                <a14:imgProps xmlns:a14="http://schemas.microsoft.com/office/drawing/2010/main">
                  <a14:imgLayer r:embed="rId4">
                    <a14:imgEffect>
                      <a14:sharpenSoften amount="8000"/>
                    </a14:imgEffect>
                  </a14:imgLayer>
                </a14:imgProps>
              </a:ext>
              <a:ext uri="{28A0092B-C50C-407E-A947-70E740481C1C}">
                <a14:useLocalDpi xmlns:a14="http://schemas.microsoft.com/office/drawing/2010/main" val="0"/>
              </a:ext>
            </a:extLst>
          </a:blip>
          <a:stretch>
            <a:fillRect/>
          </a:stretch>
        </p:blipFill>
        <p:spPr bwMode="auto">
          <a:xfrm>
            <a:off x="1771481" y="1597446"/>
            <a:ext cx="3725935" cy="4528717"/>
          </a:xfrm>
          <a:prstGeom prst="rect">
            <a:avLst/>
          </a:prstGeom>
          <a:noFill/>
          <a:ln>
            <a:noFill/>
          </a:ln>
          <a:effectLst>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6"/>
          <p:cNvSpPr>
            <a:spLocks noGrp="1"/>
          </p:cNvSpPr>
          <p:nvPr>
            <p:ph sz="quarter" idx="4"/>
          </p:nvPr>
        </p:nvSpPr>
        <p:spPr>
          <a:xfrm>
            <a:off x="6193368" y="1446835"/>
            <a:ext cx="5389033" cy="4421305"/>
          </a:xfrm>
        </p:spPr>
        <p:txBody>
          <a:bodyPr/>
          <a:lstStyle/>
          <a:p>
            <a:r>
              <a:rPr lang="en-US" sz="2000" dirty="0" smtClean="0"/>
              <a:t>DRC Program has checks and balances in place to assist the VSOs</a:t>
            </a:r>
          </a:p>
          <a:p>
            <a:pPr lvl="1"/>
            <a:r>
              <a:rPr lang="en-US" dirty="0" smtClean="0"/>
              <a:t>VSOs utilize checklist to ensure accuracy</a:t>
            </a:r>
          </a:p>
          <a:p>
            <a:r>
              <a:rPr lang="en-US" sz="2000" dirty="0" smtClean="0"/>
              <a:t>Vendor reviews all VSO submissions</a:t>
            </a:r>
          </a:p>
          <a:p>
            <a:pPr lvl="1"/>
            <a:r>
              <a:rPr lang="en-US" dirty="0" smtClean="0"/>
              <a:t>Route complete DRC mail packets to DRC Mail Queue</a:t>
            </a:r>
          </a:p>
          <a:p>
            <a:pPr lvl="1"/>
            <a:r>
              <a:rPr lang="en-US" dirty="0" smtClean="0"/>
              <a:t> Incomplete DRC mail packets are routed back to VSO</a:t>
            </a:r>
          </a:p>
          <a:p>
            <a:r>
              <a:rPr lang="en-US" sz="2000" dirty="0" smtClean="0"/>
              <a:t>DRCs date of claim remains date of initial submission (regardless of if materials are returned and subsequently resubmitted</a:t>
            </a:r>
          </a:p>
          <a:p>
            <a:pPr marL="0" indent="0">
              <a:buNone/>
            </a:pPr>
            <a:endParaRPr lang="en-US" sz="1800" b="1" dirty="0" smtClean="0">
              <a:solidFill>
                <a:srgbClr val="C00000"/>
              </a:solidFill>
            </a:endParaRPr>
          </a:p>
          <a:p>
            <a:pPr marL="0" indent="0">
              <a:buNone/>
            </a:pPr>
            <a:r>
              <a:rPr lang="en-US" sz="1800" b="1" dirty="0" smtClean="0">
                <a:solidFill>
                  <a:srgbClr val="C00000"/>
                </a:solidFill>
              </a:rPr>
              <a:t>Reference: </a:t>
            </a:r>
            <a:r>
              <a:rPr lang="en-US" sz="1800" dirty="0" smtClean="0"/>
              <a:t>M21-1</a:t>
            </a:r>
            <a:r>
              <a:rPr lang="en-US" sz="1800" dirty="0"/>
              <a:t>, Part </a:t>
            </a:r>
            <a:r>
              <a:rPr lang="en-US" sz="1800" dirty="0" smtClean="0"/>
              <a:t>III, Subpart i.3.D.2.b</a:t>
            </a:r>
            <a:endParaRPr lang="en-US" sz="1800" dirty="0"/>
          </a:p>
          <a:p>
            <a:pPr marL="0" indent="0">
              <a:buNone/>
            </a:pPr>
            <a:endParaRPr lang="en-US" dirty="0"/>
          </a:p>
        </p:txBody>
      </p:sp>
    </p:spTree>
    <p:extLst>
      <p:ext uri="{BB962C8B-B14F-4D97-AF65-F5344CB8AC3E}">
        <p14:creationId xmlns:p14="http://schemas.microsoft.com/office/powerpoint/2010/main" val="1484610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81" y="0"/>
            <a:ext cx="10053919" cy="1200150"/>
          </a:xfrm>
        </p:spPr>
        <p:txBody>
          <a:bodyPr/>
          <a:lstStyle/>
          <a:p>
            <a:r>
              <a:rPr lang="en-US" sz="4800" b="1" dirty="0" smtClean="0">
                <a:latin typeface="Times New Roman" panose="02020603050405020304" pitchFamily="18" charset="0"/>
                <a:cs typeface="Times New Roman" panose="02020603050405020304" pitchFamily="18" charset="0"/>
              </a:rPr>
              <a:t>VSO DRC</a:t>
            </a:r>
            <a:r>
              <a:rPr lang="en-US" sz="4800" b="1" baseline="0" dirty="0" smtClean="0">
                <a:latin typeface="Times New Roman" panose="02020603050405020304" pitchFamily="18" charset="0"/>
                <a:cs typeface="Times New Roman" panose="02020603050405020304" pitchFamily="18" charset="0"/>
              </a:rPr>
              <a:t> DIC Process</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47165" y="1789114"/>
            <a:ext cx="10945906" cy="4537545"/>
          </a:xfrm>
        </p:spPr>
        <p:txBody>
          <a:bodyPr>
            <a:noAutofit/>
          </a:bodyPr>
          <a:lstStyle/>
          <a:p>
            <a:pPr marL="0" indent="0">
              <a:spcBef>
                <a:spcPts val="0"/>
              </a:spcBef>
              <a:buNone/>
            </a:pPr>
            <a:r>
              <a:rPr lang="en-US" sz="4000" dirty="0" smtClean="0">
                <a:latin typeface="Times New Roman" panose="02020603050405020304" pitchFamily="18" charset="0"/>
                <a:cs typeface="Times New Roman" panose="02020603050405020304" pitchFamily="18" charset="0"/>
              </a:rPr>
              <a:t>VSO Summary:</a:t>
            </a:r>
          </a:p>
          <a:p>
            <a:pPr>
              <a:spcBef>
                <a:spcPts val="0"/>
              </a:spcBef>
            </a:pPr>
            <a:r>
              <a:rPr lang="en-US" sz="4000" dirty="0" smtClean="0">
                <a:latin typeface="Times New Roman" panose="02020603050405020304" pitchFamily="18" charset="0"/>
                <a:cs typeface="Times New Roman" panose="02020603050405020304" pitchFamily="18" charset="0"/>
              </a:rPr>
              <a:t>The entire VSO Process happens behind the scenes</a:t>
            </a:r>
          </a:p>
          <a:p>
            <a:pPr>
              <a:spcBef>
                <a:spcPts val="0"/>
              </a:spcBef>
            </a:pPr>
            <a:r>
              <a:rPr lang="en-US" sz="4000" dirty="0" smtClean="0">
                <a:latin typeface="Times New Roman" panose="02020603050405020304" pitchFamily="18" charset="0"/>
                <a:cs typeface="Times New Roman" panose="02020603050405020304" pitchFamily="18" charset="0"/>
              </a:rPr>
              <a:t>RVSRs and VSRs will not see any coversheets, etc.</a:t>
            </a:r>
          </a:p>
          <a:p>
            <a:pPr>
              <a:spcBef>
                <a:spcPts val="0"/>
              </a:spcBef>
            </a:pPr>
            <a:r>
              <a:rPr lang="en-US" sz="4000" dirty="0" smtClean="0">
                <a:latin typeface="Times New Roman" panose="02020603050405020304" pitchFamily="18" charset="0"/>
                <a:cs typeface="Times New Roman" panose="02020603050405020304" pitchFamily="18" charset="0"/>
              </a:rPr>
              <a:t>RVSRs and VSRs will only grant DIC, promulgate, and send out letters to the claimants</a:t>
            </a:r>
          </a:p>
          <a:p>
            <a:pPr marL="0" indent="0">
              <a:spcBef>
                <a:spcPts val="0"/>
              </a:spcBef>
              <a:buNone/>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80043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81" y="-1"/>
            <a:ext cx="10053919" cy="1228725"/>
          </a:xfrm>
        </p:spPr>
        <p:txBody>
          <a:bodyPr/>
          <a:lstStyle/>
          <a:p>
            <a:r>
              <a:rPr lang="en-US" sz="4800" b="1" dirty="0" smtClean="0">
                <a:latin typeface="Times New Roman" panose="02020603050405020304" pitchFamily="18" charset="0"/>
                <a:cs typeface="Times New Roman" panose="02020603050405020304" pitchFamily="18" charset="0"/>
              </a:rPr>
              <a:t>PMC DRC DIC</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sz="7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DIC DECISION READY CLAIMS PROCESS</a:t>
            </a:r>
            <a:endParaRPr lang="en-US" sz="7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788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81" y="0"/>
            <a:ext cx="10053919" cy="1200150"/>
          </a:xfrm>
        </p:spPr>
        <p:txBody>
          <a:bodyPr/>
          <a:lstStyle/>
          <a:p>
            <a:r>
              <a:rPr lang="en-US" sz="4800" b="1" dirty="0" smtClean="0">
                <a:latin typeface="Times New Roman" panose="02020603050405020304" pitchFamily="18" charset="0"/>
                <a:cs typeface="Times New Roman" panose="02020603050405020304" pitchFamily="18" charset="0"/>
              </a:rPr>
              <a:t>PMC DRC</a:t>
            </a:r>
            <a:r>
              <a:rPr lang="en-US" sz="4800" b="1" baseline="0" dirty="0" smtClean="0">
                <a:latin typeface="Times New Roman" panose="02020603050405020304" pitchFamily="18" charset="0"/>
                <a:cs typeface="Times New Roman" panose="02020603050405020304" pitchFamily="18" charset="0"/>
              </a:rPr>
              <a:t> DIC</a:t>
            </a:r>
            <a:r>
              <a:rPr lang="en-US" sz="4800" b="1" dirty="0" smtClean="0">
                <a:latin typeface="Times New Roman" panose="02020603050405020304" pitchFamily="18" charset="0"/>
                <a:cs typeface="Times New Roman" panose="02020603050405020304" pitchFamily="18" charset="0"/>
              </a:rPr>
              <a:t> Process</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47165" y="1789114"/>
            <a:ext cx="10945906" cy="4537545"/>
          </a:xfrm>
        </p:spPr>
        <p:txBody>
          <a:bodyPr>
            <a:noAutofit/>
          </a:bodyPr>
          <a:lstStyle/>
          <a:p>
            <a:pPr marL="0" indent="0">
              <a:spcBef>
                <a:spcPts val="0"/>
              </a:spcBef>
              <a:buNone/>
            </a:pPr>
            <a:r>
              <a:rPr lang="en-US" dirty="0" smtClean="0">
                <a:latin typeface="Times New Roman" panose="02020603050405020304" pitchFamily="18" charset="0"/>
                <a:cs typeface="Times New Roman" panose="02020603050405020304" pitchFamily="18" charset="0"/>
              </a:rPr>
              <a:t>PMC Claims Assistant (CA)</a:t>
            </a:r>
            <a:endParaRPr lang="en-US" dirty="0">
              <a:latin typeface="Times New Roman" panose="02020603050405020304" pitchFamily="18" charset="0"/>
              <a:cs typeface="Times New Roman" panose="02020603050405020304" pitchFamily="18" charset="0"/>
            </a:endParaRPr>
          </a:p>
          <a:p>
            <a:pPr marL="514350" indent="-514350">
              <a:spcBef>
                <a:spcPts val="0"/>
              </a:spcBef>
              <a:buFont typeface="+mj-lt"/>
              <a:buAutoNum type="alphaLcPeriod"/>
            </a:pPr>
            <a:r>
              <a:rPr lang="en-US" dirty="0" smtClean="0">
                <a:latin typeface="Times New Roman" panose="02020603050405020304" pitchFamily="18" charset="0"/>
                <a:cs typeface="Times New Roman" panose="02020603050405020304" pitchFamily="18" charset="0"/>
              </a:rPr>
              <a:t>Review the mail packets in the mail portal to ensure all evidence submitted is of record</a:t>
            </a:r>
          </a:p>
          <a:p>
            <a:pPr marL="514350" indent="-514350">
              <a:spcBef>
                <a:spcPts val="0"/>
              </a:spcBef>
              <a:buFont typeface="+mj-lt"/>
              <a:buAutoNum type="alphaLcPeriod"/>
            </a:pPr>
            <a:r>
              <a:rPr lang="en-US" dirty="0" smtClean="0">
                <a:latin typeface="Times New Roman" panose="02020603050405020304" pitchFamily="18" charset="0"/>
                <a:cs typeface="Times New Roman" panose="02020603050405020304" pitchFamily="18" charset="0"/>
              </a:rPr>
              <a:t>CA may send DRC DIC exclusion letter through Letter Creator</a:t>
            </a:r>
          </a:p>
          <a:p>
            <a:pPr lvl="2" indent="-342900">
              <a:spcBef>
                <a:spcPts val="0"/>
              </a:spcBef>
              <a:buClr>
                <a:srgbClr val="002060"/>
              </a:buClr>
              <a:buFont typeface="Times New Roman" panose="02020603050405020304" pitchFamily="18" charset="0"/>
              <a:buChar char="−"/>
            </a:pPr>
            <a:r>
              <a:rPr lang="en-US" sz="2800" dirty="0" smtClean="0">
                <a:latin typeface="Times New Roman" panose="02020603050405020304" pitchFamily="18" charset="0"/>
                <a:cs typeface="Times New Roman" panose="02020603050405020304" pitchFamily="18" charset="0"/>
              </a:rPr>
              <a:t>if unable to process DRC DIC claim,</a:t>
            </a:r>
          </a:p>
          <a:p>
            <a:pPr marL="0" indent="0">
              <a:spcBef>
                <a:spcPts val="0"/>
              </a:spcBef>
              <a:buClr>
                <a:srgbClr val="002060"/>
              </a:buClr>
              <a:buNone/>
            </a:pPr>
            <a:r>
              <a:rPr lang="en-US" dirty="0" smtClean="0">
                <a:latin typeface="Times New Roman" panose="02020603050405020304" pitchFamily="18" charset="0"/>
                <a:cs typeface="Times New Roman" panose="02020603050405020304" pitchFamily="18" charset="0"/>
              </a:rPr>
              <a:t>c.    CA may send DRC DIC claim to RVSR</a:t>
            </a:r>
          </a:p>
          <a:p>
            <a:pPr lvl="2" indent="-342900">
              <a:spcBef>
                <a:spcPts val="0"/>
              </a:spcBef>
              <a:buClr>
                <a:srgbClr val="002060"/>
              </a:buClr>
              <a:buFont typeface="Times New Roman" panose="02020603050405020304" pitchFamily="18" charset="0"/>
              <a:buChar char="−"/>
            </a:pPr>
            <a:r>
              <a:rPr lang="en-US" sz="2800" dirty="0" smtClean="0">
                <a:latin typeface="Times New Roman" panose="02020603050405020304" pitchFamily="18" charset="0"/>
                <a:cs typeface="Times New Roman" panose="02020603050405020304" pitchFamily="18" charset="0"/>
              </a:rPr>
              <a:t>establishes appropriate end product, along with DRC special issue </a:t>
            </a:r>
            <a:r>
              <a:rPr lang="en-US" sz="2800" dirty="0" smtClean="0">
                <a:latin typeface="Times New Roman" panose="02020603050405020304" pitchFamily="18" charset="0"/>
                <a:cs typeface="Times New Roman" panose="02020603050405020304" pitchFamily="18" charset="0"/>
              </a:rPr>
              <a:t>indicator</a:t>
            </a:r>
            <a:r>
              <a:rPr lang="en-US"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and triggers auto-RFD (simultaneously)</a:t>
            </a:r>
          </a:p>
          <a:p>
            <a:pPr lvl="2" indent="-342900">
              <a:spcBef>
                <a:spcPts val="0"/>
              </a:spcBef>
              <a:buClr>
                <a:srgbClr val="002060"/>
              </a:buClr>
              <a:buFont typeface="Times New Roman" panose="02020603050405020304" pitchFamily="18" charset="0"/>
              <a:buChar char="−"/>
            </a:pPr>
            <a:r>
              <a:rPr lang="en-US" sz="2800" dirty="0" smtClean="0">
                <a:latin typeface="Times New Roman" panose="02020603050405020304" pitchFamily="18" charset="0"/>
                <a:cs typeface="Times New Roman" panose="02020603050405020304" pitchFamily="18" charset="0"/>
              </a:rPr>
              <a:t>1-day tracked item suspense</a:t>
            </a:r>
          </a:p>
          <a:p>
            <a:pPr marL="0" indent="0">
              <a:spcBef>
                <a:spcPts val="0"/>
              </a:spcBef>
              <a:buClr>
                <a:srgbClr val="002060"/>
              </a:buClr>
              <a:buNone/>
            </a:pPr>
            <a:r>
              <a:rPr lang="en-US" sz="2400" b="1" i="1" dirty="0" smtClean="0">
                <a:latin typeface="Times New Roman" panose="02020603050405020304" pitchFamily="18" charset="0"/>
                <a:cs typeface="Times New Roman" panose="02020603050405020304" pitchFamily="18" charset="0"/>
              </a:rPr>
              <a:t>Reference</a:t>
            </a:r>
            <a:r>
              <a:rPr lang="en-US" sz="2400" dirty="0">
                <a:latin typeface="Times New Roman" panose="02020603050405020304" pitchFamily="18" charset="0"/>
                <a:cs typeface="Times New Roman" panose="02020603050405020304" pitchFamily="18" charset="0"/>
              </a:rPr>
              <a:t>:  For more information on the DRC Direct Upload portal, see the VSO Direct Upload/DRC User </a:t>
            </a:r>
            <a:r>
              <a:rPr lang="en-US" sz="2400" dirty="0" smtClean="0">
                <a:latin typeface="Times New Roman" panose="02020603050405020304" pitchFamily="18" charset="0"/>
                <a:cs typeface="Times New Roman" panose="02020603050405020304" pitchFamily="18" charset="0"/>
              </a:rPr>
              <a:t>Guide.</a:t>
            </a:r>
            <a:endParaRPr lang="en-US" sz="2400" b="1"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29495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81" y="0"/>
            <a:ext cx="10053919" cy="1200150"/>
          </a:xfrm>
        </p:spPr>
        <p:txBody>
          <a:bodyPr/>
          <a:lstStyle/>
          <a:p>
            <a:r>
              <a:rPr lang="en-US" sz="4800" b="1" dirty="0" smtClean="0">
                <a:latin typeface="Times New Roman" panose="02020603050405020304" pitchFamily="18" charset="0"/>
                <a:cs typeface="Times New Roman" panose="02020603050405020304" pitchFamily="18" charset="0"/>
              </a:rPr>
              <a:t>PMC DRC</a:t>
            </a:r>
            <a:r>
              <a:rPr lang="en-US" sz="4800" b="1" baseline="0" dirty="0" smtClean="0">
                <a:latin typeface="Times New Roman" panose="02020603050405020304" pitchFamily="18" charset="0"/>
                <a:cs typeface="Times New Roman" panose="02020603050405020304" pitchFamily="18" charset="0"/>
              </a:rPr>
              <a:t> DIC</a:t>
            </a:r>
            <a:r>
              <a:rPr lang="en-US" sz="4800" b="1" dirty="0" smtClean="0">
                <a:latin typeface="Times New Roman" panose="02020603050405020304" pitchFamily="18" charset="0"/>
                <a:cs typeface="Times New Roman" panose="02020603050405020304" pitchFamily="18" charset="0"/>
              </a:rPr>
              <a:t> Process cont’d</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47165" y="1789114"/>
            <a:ext cx="10945906" cy="4537545"/>
          </a:xfrm>
        </p:spPr>
        <p:txBody>
          <a:bodyPr>
            <a:noAutofit/>
          </a:bodyPr>
          <a:lstStyle/>
          <a:p>
            <a:pPr marL="0" indent="0">
              <a:spcBef>
                <a:spcPts val="0"/>
              </a:spcBef>
              <a:buNone/>
            </a:pPr>
            <a:r>
              <a:rPr lang="en-US" dirty="0" smtClean="0">
                <a:latin typeface="Times New Roman" panose="02020603050405020304" pitchFamily="18" charset="0"/>
                <a:cs typeface="Times New Roman" panose="02020603050405020304" pitchFamily="18" charset="0"/>
              </a:rPr>
              <a:t>3. RVSR will rate the DIC issue</a:t>
            </a:r>
          </a:p>
          <a:p>
            <a:pPr lvl="1">
              <a:spcBef>
                <a:spcPts val="0"/>
              </a:spcBef>
              <a:buFont typeface="Times New Roman" panose="02020603050405020304" pitchFamily="18" charset="0"/>
              <a:buChar char="−"/>
            </a:pPr>
            <a:r>
              <a:rPr lang="en-US" dirty="0" smtClean="0">
                <a:latin typeface="Times New Roman" panose="02020603050405020304" pitchFamily="18" charset="0"/>
                <a:cs typeface="Times New Roman" panose="02020603050405020304" pitchFamily="18" charset="0"/>
              </a:rPr>
              <a:t>RVSRs may grant DIC</a:t>
            </a:r>
          </a:p>
          <a:p>
            <a:pPr lvl="1">
              <a:spcBef>
                <a:spcPts val="0"/>
              </a:spcBef>
              <a:buFont typeface="Times New Roman" panose="02020603050405020304" pitchFamily="18" charset="0"/>
              <a:buChar char="−"/>
            </a:pPr>
            <a:r>
              <a:rPr lang="en-US" dirty="0" smtClean="0">
                <a:latin typeface="Times New Roman" panose="02020603050405020304" pitchFamily="18" charset="0"/>
                <a:cs typeface="Times New Roman" panose="02020603050405020304" pitchFamily="18" charset="0"/>
              </a:rPr>
              <a:t>RVSR may partial grant and send to VSR for </a:t>
            </a:r>
            <a:r>
              <a:rPr lang="en-US" dirty="0" smtClean="0">
                <a:latin typeface="Times New Roman" panose="02020603050405020304" pitchFamily="18" charset="0"/>
                <a:cs typeface="Times New Roman" panose="02020603050405020304" pitchFamily="18" charset="0"/>
              </a:rPr>
              <a:t>development and/or exclusion</a:t>
            </a:r>
            <a:endParaRPr lang="en-US" dirty="0" smtClean="0">
              <a:latin typeface="Times New Roman" panose="02020603050405020304" pitchFamily="18" charset="0"/>
              <a:cs typeface="Times New Roman" panose="02020603050405020304" pitchFamily="18" charset="0"/>
            </a:endParaRPr>
          </a:p>
          <a:p>
            <a:pPr lvl="1">
              <a:spcBef>
                <a:spcPts val="0"/>
              </a:spcBef>
              <a:buFont typeface="Times New Roman" panose="02020603050405020304" pitchFamily="18" charset="0"/>
              <a:buChar char="−"/>
            </a:pPr>
            <a:r>
              <a:rPr lang="en-US" dirty="0" smtClean="0">
                <a:latin typeface="Times New Roman" panose="02020603050405020304" pitchFamily="18" charset="0"/>
                <a:cs typeface="Times New Roman" panose="02020603050405020304" pitchFamily="18" charset="0"/>
              </a:rPr>
              <a:t>RVSR may determine that an exclusion exists</a:t>
            </a:r>
          </a:p>
          <a:p>
            <a:pPr lvl="1">
              <a:spcBef>
                <a:spcPts val="0"/>
              </a:spcBef>
              <a:buFont typeface="Times New Roman" panose="02020603050405020304" pitchFamily="18" charset="0"/>
              <a:buChar char="−"/>
            </a:pPr>
            <a:endParaRPr lang="en-US" dirty="0" smtClean="0">
              <a:latin typeface="Times New Roman" panose="02020603050405020304" pitchFamily="18" charset="0"/>
              <a:cs typeface="Times New Roman" panose="02020603050405020304" pitchFamily="18" charset="0"/>
            </a:endParaRPr>
          </a:p>
          <a:p>
            <a:pPr marL="514350" indent="-514350">
              <a:spcBef>
                <a:spcPts val="0"/>
              </a:spcBef>
              <a:buAutoNum type="arabicPeriod" startAt="4"/>
            </a:pPr>
            <a:r>
              <a:rPr lang="en-US" dirty="0" smtClean="0">
                <a:latin typeface="Times New Roman" panose="02020603050405020304" pitchFamily="18" charset="0"/>
                <a:cs typeface="Times New Roman" panose="02020603050405020304" pitchFamily="18" charset="0"/>
              </a:rPr>
              <a:t>VSR will promulgate and send to authorization</a:t>
            </a:r>
          </a:p>
          <a:p>
            <a:pPr marL="914400" lvl="1" indent="-514350">
              <a:spcBef>
                <a:spcPts val="0"/>
              </a:spcBef>
              <a:buFont typeface="Times New Roman" panose="02020603050405020304" pitchFamily="18" charset="0"/>
              <a:buChar char="−"/>
            </a:pPr>
            <a:r>
              <a:rPr lang="en-US" dirty="0" smtClean="0">
                <a:latin typeface="Times New Roman" panose="02020603050405020304" pitchFamily="18" charset="0"/>
                <a:cs typeface="Times New Roman" panose="02020603050405020304" pitchFamily="18" charset="0"/>
              </a:rPr>
              <a:t>VSRs may promulgate claim and send the standard DIC notification letter</a:t>
            </a:r>
          </a:p>
          <a:p>
            <a:pPr marL="914400" lvl="1" indent="-514350">
              <a:spcBef>
                <a:spcPts val="0"/>
              </a:spcBef>
              <a:buFont typeface="Times New Roman" panose="02020603050405020304" pitchFamily="18" charset="0"/>
              <a:buChar char="−"/>
            </a:pPr>
            <a:r>
              <a:rPr lang="en-US" dirty="0" smtClean="0">
                <a:latin typeface="Times New Roman" panose="02020603050405020304" pitchFamily="18" charset="0"/>
                <a:cs typeface="Times New Roman" panose="02020603050405020304" pitchFamily="18" charset="0"/>
              </a:rPr>
              <a:t>VSR may complete development on deferrals</a:t>
            </a:r>
          </a:p>
          <a:p>
            <a:pPr marL="914400" lvl="1" indent="-514350">
              <a:spcBef>
                <a:spcPts val="0"/>
              </a:spcBef>
              <a:buFont typeface="Times New Roman" panose="02020603050405020304" pitchFamily="18" charset="0"/>
              <a:buChar char="−"/>
            </a:pPr>
            <a:r>
              <a:rPr lang="en-US" dirty="0" smtClean="0">
                <a:latin typeface="Times New Roman" panose="02020603050405020304" pitchFamily="18" charset="0"/>
                <a:cs typeface="Times New Roman" panose="02020603050405020304" pitchFamily="18" charset="0"/>
              </a:rPr>
              <a:t>VSR may send the DRC DIC exclusion letter at the request of the RVSR</a:t>
            </a:r>
          </a:p>
          <a:p>
            <a:pPr marL="400050" lvl="1" indent="0">
              <a:spcBef>
                <a:spcPts val="0"/>
              </a:spcBef>
              <a:buNone/>
            </a:pPr>
            <a:endParaRPr lang="en-US" b="1"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90579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latin typeface="Times New Roman" panose="02020603050405020304" pitchFamily="18" charset="0"/>
                <a:cs typeface="Times New Roman" panose="02020603050405020304" pitchFamily="18" charset="0"/>
              </a:rPr>
              <a:t>Timeline for DRC</a:t>
            </a:r>
            <a:endParaRPr lang="en-US" sz="4800" b="1" dirty="0">
              <a:latin typeface="Times New Roman" panose="02020603050405020304" pitchFamily="18" charset="0"/>
              <a:cs typeface="Times New Roman" panose="02020603050405020304" pitchFamily="18" charset="0"/>
            </a:endParaRPr>
          </a:p>
        </p:txBody>
      </p:sp>
      <p:graphicFrame>
        <p:nvGraphicFramePr>
          <p:cNvPr id="4" name="Content Placeholder 3" descr="General table for DRC timeframe." title="Timeframe Table"/>
          <p:cNvGraphicFramePr>
            <a:graphicFrameLocks noGrp="1"/>
          </p:cNvGraphicFramePr>
          <p:nvPr>
            <p:ph idx="1"/>
            <p:extLst>
              <p:ext uri="{D42A27DB-BD31-4B8C-83A1-F6EECF244321}">
                <p14:modId xmlns:p14="http://schemas.microsoft.com/office/powerpoint/2010/main" val="3333683427"/>
              </p:ext>
            </p:extLst>
          </p:nvPr>
        </p:nvGraphicFramePr>
        <p:xfrm>
          <a:off x="847725" y="1789111"/>
          <a:ext cx="10945814" cy="4292092"/>
        </p:xfrm>
        <a:graphic>
          <a:graphicData uri="http://schemas.openxmlformats.org/drawingml/2006/table">
            <a:tbl>
              <a:tblPr firstRow="1" bandRow="1">
                <a:tableStyleId>{00A15C55-8517-42AA-B614-E9B94910E393}</a:tableStyleId>
              </a:tblPr>
              <a:tblGrid>
                <a:gridCol w="5472907"/>
                <a:gridCol w="5472907"/>
              </a:tblGrid>
              <a:tr h="1385988">
                <a:tc>
                  <a:txBody>
                    <a:bodyPr/>
                    <a:lstStyle/>
                    <a:p>
                      <a:r>
                        <a:rPr lang="en-US" sz="2800" dirty="0" smtClean="0"/>
                        <a:t>If the activity is…</a:t>
                      </a:r>
                      <a:endParaRPr lang="en-US" sz="2800" dirty="0"/>
                    </a:p>
                  </a:txBody>
                  <a:tcPr/>
                </a:tc>
                <a:tc>
                  <a:txBody>
                    <a:bodyPr/>
                    <a:lstStyle/>
                    <a:p>
                      <a:r>
                        <a:rPr lang="en-US" sz="2800" dirty="0" smtClean="0"/>
                        <a:t>Then the timeliness</a:t>
                      </a:r>
                      <a:r>
                        <a:rPr lang="en-US" sz="2800" baseline="0" dirty="0" smtClean="0"/>
                        <a:t> target will be…</a:t>
                      </a:r>
                      <a:endParaRPr lang="en-US" sz="2800" dirty="0"/>
                    </a:p>
                  </a:txBody>
                  <a:tcPr/>
                </a:tc>
              </a:tr>
              <a:tr h="760058">
                <a:tc>
                  <a:txBody>
                    <a:bodyPr/>
                    <a:lstStyle/>
                    <a:p>
                      <a:r>
                        <a:rPr lang="en-US" sz="2800" dirty="0" smtClean="0"/>
                        <a:t>Intake processing</a:t>
                      </a:r>
                      <a:endParaRPr lang="en-US" sz="2800" dirty="0"/>
                    </a:p>
                  </a:txBody>
                  <a:tcPr/>
                </a:tc>
                <a:tc>
                  <a:txBody>
                    <a:bodyPr/>
                    <a:lstStyle/>
                    <a:p>
                      <a:r>
                        <a:rPr lang="en-US" sz="2800" dirty="0" smtClean="0"/>
                        <a:t>Within one day of receipt</a:t>
                      </a:r>
                      <a:endParaRPr lang="en-US" sz="2800" dirty="0"/>
                    </a:p>
                  </a:txBody>
                  <a:tcPr/>
                </a:tc>
              </a:tr>
              <a:tr h="760058">
                <a:tc>
                  <a:txBody>
                    <a:bodyPr/>
                    <a:lstStyle/>
                    <a:p>
                      <a:r>
                        <a:rPr lang="en-US" sz="2800" dirty="0" smtClean="0"/>
                        <a:t>Rating</a:t>
                      </a:r>
                      <a:endParaRPr lang="en-US" sz="2800" dirty="0"/>
                    </a:p>
                  </a:txBody>
                  <a:tcPr/>
                </a:tc>
                <a:tc>
                  <a:txBody>
                    <a:bodyPr/>
                    <a:lstStyle/>
                    <a:p>
                      <a:r>
                        <a:rPr lang="en-US" sz="2800" dirty="0" smtClean="0"/>
                        <a:t>Within two days of RFD Status</a:t>
                      </a:r>
                      <a:endParaRPr lang="en-US" sz="2800" dirty="0"/>
                    </a:p>
                  </a:txBody>
                  <a:tcPr/>
                </a:tc>
              </a:tr>
              <a:tr h="1385988">
                <a:tc>
                  <a:txBody>
                    <a:bodyPr/>
                    <a:lstStyle/>
                    <a:p>
                      <a:r>
                        <a:rPr lang="en-US" sz="2800" dirty="0" smtClean="0"/>
                        <a:t>Award promulgation/authorization</a:t>
                      </a:r>
                      <a:endParaRPr lang="en-US" sz="2800" dirty="0"/>
                    </a:p>
                  </a:txBody>
                  <a:tcPr/>
                </a:tc>
                <a:tc>
                  <a:txBody>
                    <a:bodyPr/>
                    <a:lstStyle/>
                    <a:p>
                      <a:r>
                        <a:rPr lang="en-US" sz="2800" dirty="0" smtClean="0"/>
                        <a:t>Within three days of generation</a:t>
                      </a:r>
                      <a:r>
                        <a:rPr lang="en-US" sz="2800" baseline="0" dirty="0" smtClean="0"/>
                        <a:t> of the Rating Decision</a:t>
                      </a:r>
                      <a:endParaRPr lang="en-US" sz="2800" dirty="0"/>
                    </a:p>
                  </a:txBody>
                  <a:tcPr/>
                </a:tc>
              </a:tr>
            </a:tbl>
          </a:graphicData>
        </a:graphic>
      </p:graphicFrame>
    </p:spTree>
    <p:extLst>
      <p:ext uri="{BB962C8B-B14F-4D97-AF65-F5344CB8AC3E}">
        <p14:creationId xmlns:p14="http://schemas.microsoft.com/office/powerpoint/2010/main" val="24266376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81" y="-1"/>
            <a:ext cx="10053919" cy="1228725"/>
          </a:xfrm>
        </p:spPr>
        <p:txBody>
          <a:bodyPr/>
          <a:lstStyle/>
          <a:p>
            <a:r>
              <a:rPr lang="en-US" sz="4800" b="1" dirty="0" smtClean="0">
                <a:latin typeface="Times New Roman" panose="02020603050405020304" pitchFamily="18" charset="0"/>
                <a:cs typeface="Times New Roman" panose="02020603050405020304" pitchFamily="18" charset="0"/>
              </a:rPr>
              <a:t>DIC </a:t>
            </a:r>
            <a:r>
              <a:rPr lang="en-US" sz="4800" b="1" dirty="0" smtClean="0">
                <a:latin typeface="Times New Roman" panose="02020603050405020304" pitchFamily="18" charset="0"/>
                <a:cs typeface="Times New Roman" panose="02020603050405020304" pitchFamily="18" charset="0"/>
              </a:rPr>
              <a:t>Exclusions</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sz="7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DIC </a:t>
            </a:r>
            <a:r>
              <a:rPr lang="en-US" sz="7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Exclusions</a:t>
            </a:r>
            <a:endParaRPr lang="en-US" sz="7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9461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81" y="-1"/>
            <a:ext cx="10053919" cy="1185863"/>
          </a:xfrm>
        </p:spPr>
        <p:txBody>
          <a:bodyPr/>
          <a:lstStyle/>
          <a:p>
            <a:r>
              <a:rPr lang="en-US" sz="4800" b="1" dirty="0" smtClean="0">
                <a:latin typeface="Times New Roman" panose="02020603050405020304" pitchFamily="18" charset="0"/>
                <a:cs typeface="Times New Roman" panose="02020603050405020304" pitchFamily="18" charset="0"/>
              </a:rPr>
              <a:t>References</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457200" lvl="1" indent="-457200">
              <a:spcBef>
                <a:spcPts val="0"/>
              </a:spcBef>
              <a:buFont typeface="Wingdings" panose="05000000000000000000" pitchFamily="2" charset="2"/>
              <a:buChar char="Ø"/>
            </a:pPr>
            <a:r>
              <a:rPr lang="en-US" sz="4000" dirty="0" smtClean="0">
                <a:latin typeface="Times New Roman" panose="02020603050405020304" pitchFamily="18" charset="0"/>
                <a:cs typeface="Times New Roman" panose="02020603050405020304" pitchFamily="18" charset="0"/>
              </a:rPr>
              <a:t>General Information About the Decision Ready Claim (DRC) Initiative</a:t>
            </a:r>
          </a:p>
          <a:p>
            <a:pPr marL="971550" lvl="2" indent="-571500">
              <a:spcBef>
                <a:spcPts val="0"/>
              </a:spcBef>
              <a:buClr>
                <a:srgbClr val="002060"/>
              </a:buClr>
              <a:buFont typeface="Times New Roman" panose="02020603050405020304" pitchFamily="18" charset="0"/>
              <a:buChar char="−"/>
            </a:pPr>
            <a:r>
              <a:rPr lang="en-US" sz="3600" dirty="0" smtClean="0">
                <a:latin typeface="Times New Roman" panose="02020603050405020304" pitchFamily="18" charset="0"/>
                <a:cs typeface="Times New Roman" panose="02020603050405020304" pitchFamily="18" charset="0"/>
              </a:rPr>
              <a:t>M21-1, Part III, Subpart I, Chapter 3, Section C</a:t>
            </a:r>
          </a:p>
          <a:p>
            <a:pPr marL="457200" lvl="1" indent="-457200">
              <a:spcBef>
                <a:spcPts val="0"/>
              </a:spcBef>
              <a:buFont typeface="Wingdings" panose="05000000000000000000" pitchFamily="2" charset="2"/>
              <a:buChar char="Ø"/>
            </a:pPr>
            <a:r>
              <a:rPr lang="en-US" sz="4000" dirty="0">
                <a:latin typeface="Times New Roman" panose="02020603050405020304" pitchFamily="18" charset="0"/>
                <a:cs typeface="Times New Roman" panose="02020603050405020304" pitchFamily="18" charset="0"/>
              </a:rPr>
              <a:t>Processing Decision Ready Claims (DRCs)</a:t>
            </a:r>
          </a:p>
          <a:p>
            <a:pPr marL="971550" lvl="2" indent="-571500">
              <a:spcBef>
                <a:spcPts val="0"/>
              </a:spcBef>
              <a:buClr>
                <a:srgbClr val="002060"/>
              </a:buClr>
              <a:buFont typeface="Times New Roman" panose="02020603050405020304" pitchFamily="18" charset="0"/>
              <a:buChar char="−"/>
            </a:pPr>
            <a:r>
              <a:rPr lang="en-US" sz="3600" dirty="0">
                <a:latin typeface="Times New Roman" panose="02020603050405020304" pitchFamily="18" charset="0"/>
                <a:cs typeface="Times New Roman" panose="02020603050405020304" pitchFamily="18" charset="0"/>
              </a:rPr>
              <a:t>M21-1, Part III, Subpart I, Chapter 3, Section </a:t>
            </a:r>
            <a:r>
              <a:rPr lang="en-US" sz="3600" dirty="0" smtClean="0">
                <a:latin typeface="Times New Roman" panose="02020603050405020304" pitchFamily="18" charset="0"/>
                <a:cs typeface="Times New Roman" panose="02020603050405020304" pitchFamily="18" charset="0"/>
              </a:rPr>
              <a:t>D</a:t>
            </a:r>
          </a:p>
          <a:p>
            <a:pPr marL="457200" lvl="1" indent="-457200">
              <a:spcBef>
                <a:spcPts val="0"/>
              </a:spcBef>
              <a:buFont typeface="Wingdings" panose="05000000000000000000" pitchFamily="2" charset="2"/>
              <a:buChar char="Ø"/>
            </a:pPr>
            <a:r>
              <a:rPr lang="en-US" sz="4000" dirty="0" smtClean="0">
                <a:latin typeface="Times New Roman" panose="02020603050405020304" pitchFamily="18" charset="0"/>
                <a:cs typeface="Times New Roman" panose="02020603050405020304" pitchFamily="18" charset="0"/>
              </a:rPr>
              <a:t>Decision Ready Claims Home Intranet Site</a:t>
            </a:r>
          </a:p>
          <a:p>
            <a:pPr marL="457200" lvl="1" indent="-457200">
              <a:spcBef>
                <a:spcPts val="0"/>
              </a:spcBef>
              <a:buFont typeface="Wingdings" panose="05000000000000000000" pitchFamily="2" charset="2"/>
              <a:buChar char="Ø"/>
            </a:pPr>
            <a:endParaRPr lang="en-US" sz="4000" dirty="0">
              <a:latin typeface="Times New Roman" panose="02020603050405020304" pitchFamily="18" charset="0"/>
              <a:cs typeface="Times New Roman" panose="02020603050405020304" pitchFamily="18" charset="0"/>
            </a:endParaRPr>
          </a:p>
          <a:p>
            <a:pPr marL="400050" lvl="2" indent="0">
              <a:spcBef>
                <a:spcPts val="0"/>
              </a:spcBef>
              <a:buNone/>
            </a:pPr>
            <a:endParaRPr lang="en-US" sz="3600" dirty="0" smtClean="0">
              <a:latin typeface="Times New Roman" panose="02020603050405020304" pitchFamily="18" charset="0"/>
              <a:cs typeface="Times New Roman" panose="02020603050405020304" pitchFamily="18" charset="0"/>
            </a:endParaRPr>
          </a:p>
          <a:p>
            <a:pPr marL="457200" lvl="1" indent="-457200">
              <a:spcBef>
                <a:spcPts val="0"/>
              </a:spcBef>
              <a:buFont typeface="Wingdings" panose="05000000000000000000" pitchFamily="2" charset="2"/>
              <a:buChar char="Ø"/>
            </a:pPr>
            <a:endParaRPr lang="en-US" sz="4000" dirty="0" smtClean="0">
              <a:latin typeface="Times New Roman" panose="02020603050405020304" pitchFamily="18" charset="0"/>
              <a:cs typeface="Times New Roman" panose="02020603050405020304" pitchFamily="18" charset="0"/>
            </a:endParaRPr>
          </a:p>
          <a:p>
            <a:pPr marL="0" lvl="1" indent="0">
              <a:spcBef>
                <a:spcPts val="0"/>
              </a:spcBef>
              <a:buNone/>
            </a:pP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00972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81" y="0"/>
            <a:ext cx="10053919" cy="1214438"/>
          </a:xfrm>
        </p:spPr>
        <p:txBody>
          <a:bodyPr/>
          <a:lstStyle/>
          <a:p>
            <a:r>
              <a:rPr lang="en-US" sz="4800" b="1" dirty="0" smtClean="0">
                <a:latin typeface="Times New Roman" panose="02020603050405020304" pitchFamily="18" charset="0"/>
                <a:cs typeface="Times New Roman" panose="02020603050405020304" pitchFamily="18" charset="0"/>
              </a:rPr>
              <a:t>DRC DIC Exclusions</a:t>
            </a:r>
            <a:endParaRPr lang="en-US" sz="48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14536135"/>
              </p:ext>
            </p:extLst>
          </p:nvPr>
        </p:nvGraphicFramePr>
        <p:xfrm>
          <a:off x="2476982" y="1527860"/>
          <a:ext cx="7905510" cy="4726141"/>
        </p:xfrm>
        <a:graphic>
          <a:graphicData uri="http://schemas.openxmlformats.org/drawingml/2006/table">
            <a:tbl>
              <a:tblPr firstRow="1" bandRow="1">
                <a:tableStyleId>{93296810-A885-4BE3-A3E7-6D5BEEA58F35}</a:tableStyleId>
              </a:tblPr>
              <a:tblGrid>
                <a:gridCol w="7905510"/>
              </a:tblGrid>
              <a:tr h="9110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Applicable</a:t>
                      </a:r>
                      <a:r>
                        <a:rPr lang="en-US" sz="2400" baseline="0" dirty="0" smtClean="0">
                          <a:latin typeface="Times New Roman" panose="02020603050405020304" pitchFamily="18" charset="0"/>
                          <a:cs typeface="Times New Roman" panose="02020603050405020304" pitchFamily="18" charset="0"/>
                        </a:rPr>
                        <a:t> PMC</a:t>
                      </a:r>
                      <a:r>
                        <a:rPr lang="en-US" sz="2400" dirty="0" smtClean="0">
                          <a:latin typeface="Times New Roman" panose="02020603050405020304" pitchFamily="18" charset="0"/>
                          <a:cs typeface="Times New Roman" panose="02020603050405020304" pitchFamily="18" charset="0"/>
                        </a:rPr>
                        <a:t> DIC Exclusions</a:t>
                      </a:r>
                    </a:p>
                    <a:p>
                      <a:endParaRPr lang="en-US" sz="2400" dirty="0">
                        <a:latin typeface="Times New Roman" panose="02020603050405020304" pitchFamily="18" charset="0"/>
                        <a:cs typeface="Times New Roman" panose="02020603050405020304" pitchFamily="18" charset="0"/>
                      </a:endParaRPr>
                    </a:p>
                  </a:txBody>
                  <a:tcPr>
                    <a:solidFill>
                      <a:srgbClr val="C00000"/>
                    </a:solidFill>
                  </a:tcPr>
                </a:tc>
              </a:tr>
              <a:tr h="490233">
                <a:tc>
                  <a:txBody>
                    <a:bodyPr/>
                    <a:lstStyle/>
                    <a:p>
                      <a:r>
                        <a:rPr lang="en-US" sz="2400" dirty="0" smtClean="0">
                          <a:latin typeface="Times New Roman" panose="02020603050405020304" pitchFamily="18" charset="0"/>
                          <a:cs typeface="Times New Roman" panose="02020603050405020304" pitchFamily="18" charset="0"/>
                        </a:rPr>
                        <a:t>Survivors </a:t>
                      </a:r>
                      <a:r>
                        <a:rPr lang="en-US" sz="2400" dirty="0" smtClean="0">
                          <a:latin typeface="Times New Roman" panose="02020603050405020304" pitchFamily="18" charset="0"/>
                          <a:cs typeface="Times New Roman" panose="02020603050405020304" pitchFamily="18" charset="0"/>
                        </a:rPr>
                        <a:t>Pension</a:t>
                      </a:r>
                      <a:endParaRPr lang="en-US" sz="2400" dirty="0">
                        <a:latin typeface="Times New Roman" panose="02020603050405020304" pitchFamily="18" charset="0"/>
                        <a:cs typeface="Times New Roman" panose="02020603050405020304" pitchFamily="18" charset="0"/>
                      </a:endParaRPr>
                    </a:p>
                  </a:txBody>
                  <a:tcPr/>
                </a:tc>
              </a:tr>
              <a:tr h="490233">
                <a:tc>
                  <a:txBody>
                    <a:bodyPr/>
                    <a:lstStyle/>
                    <a:p>
                      <a:r>
                        <a:rPr lang="en-US" sz="2400" dirty="0" smtClean="0">
                          <a:latin typeface="Times New Roman" panose="02020603050405020304" pitchFamily="18" charset="0"/>
                          <a:cs typeface="Times New Roman" panose="02020603050405020304" pitchFamily="18" charset="0"/>
                        </a:rPr>
                        <a:t>Special Monthly Pension and special monthly</a:t>
                      </a:r>
                      <a:r>
                        <a:rPr lang="en-US" sz="2400" baseline="0" dirty="0" smtClean="0">
                          <a:latin typeface="Times New Roman" panose="02020603050405020304" pitchFamily="18" charset="0"/>
                          <a:cs typeface="Times New Roman" panose="02020603050405020304" pitchFamily="18" charset="0"/>
                        </a:rPr>
                        <a:t> compensation for DIC</a:t>
                      </a:r>
                      <a:endParaRPr lang="en-US" sz="2400" dirty="0">
                        <a:latin typeface="Times New Roman" panose="02020603050405020304" pitchFamily="18" charset="0"/>
                        <a:cs typeface="Times New Roman" panose="02020603050405020304" pitchFamily="18" charset="0"/>
                      </a:endParaRPr>
                    </a:p>
                  </a:txBody>
                  <a:tcPr/>
                </a:tc>
              </a:tr>
              <a:tr h="811111">
                <a:tc>
                  <a:txBody>
                    <a:bodyPr/>
                    <a:lstStyle/>
                    <a:p>
                      <a:r>
                        <a:rPr lang="en-US" sz="2400" dirty="0" smtClean="0">
                          <a:latin typeface="Times New Roman" panose="02020603050405020304" pitchFamily="18" charset="0"/>
                          <a:cs typeface="Times New Roman" panose="02020603050405020304" pitchFamily="18" charset="0"/>
                        </a:rPr>
                        <a:t>Claims involving</a:t>
                      </a:r>
                      <a:r>
                        <a:rPr lang="en-US" sz="2400" baseline="0" dirty="0" smtClean="0">
                          <a:latin typeface="Times New Roman" panose="02020603050405020304" pitchFamily="18" charset="0"/>
                          <a:cs typeface="Times New Roman" panose="02020603050405020304" pitchFamily="18" charset="0"/>
                        </a:rPr>
                        <a:t> non-Veteran and non-surviving spouse beneficiaries (i.e. helpless child, Survivors Pension, etc.)</a:t>
                      </a:r>
                      <a:endParaRPr lang="en-US" sz="2400" dirty="0">
                        <a:latin typeface="Times New Roman" panose="02020603050405020304" pitchFamily="18" charset="0"/>
                        <a:cs typeface="Times New Roman" panose="02020603050405020304" pitchFamily="18" charset="0"/>
                      </a:endParaRPr>
                    </a:p>
                  </a:txBody>
                  <a:tcPr/>
                </a:tc>
              </a:tr>
              <a:tr h="490233">
                <a:tc>
                  <a:txBody>
                    <a:bodyPr/>
                    <a:lstStyle/>
                    <a:p>
                      <a:r>
                        <a:rPr lang="en-US" sz="2400" dirty="0" smtClean="0">
                          <a:latin typeface="Times New Roman" panose="02020603050405020304" pitchFamily="18" charset="0"/>
                          <a:cs typeface="Times New Roman" panose="02020603050405020304" pitchFamily="18" charset="0"/>
                        </a:rPr>
                        <a:t>In-Service</a:t>
                      </a:r>
                      <a:r>
                        <a:rPr lang="en-US" sz="2400" baseline="0" dirty="0" smtClean="0">
                          <a:latin typeface="Times New Roman" panose="02020603050405020304" pitchFamily="18" charset="0"/>
                          <a:cs typeface="Times New Roman" panose="02020603050405020304" pitchFamily="18" charset="0"/>
                        </a:rPr>
                        <a:t> death claims</a:t>
                      </a:r>
                      <a:endParaRPr lang="en-US" sz="2400" dirty="0">
                        <a:latin typeface="Times New Roman" panose="02020603050405020304" pitchFamily="18" charset="0"/>
                        <a:cs typeface="Times New Roman" panose="02020603050405020304" pitchFamily="18" charset="0"/>
                      </a:endParaRPr>
                    </a:p>
                  </a:txBody>
                  <a:tcPr/>
                </a:tc>
              </a:tr>
              <a:tr h="811111">
                <a:tc>
                  <a:txBody>
                    <a:bodyPr/>
                    <a:lstStyle/>
                    <a:p>
                      <a:r>
                        <a:rPr lang="en-US" sz="2400" dirty="0" smtClean="0">
                          <a:latin typeface="Times New Roman" panose="02020603050405020304" pitchFamily="18" charset="0"/>
                          <a:cs typeface="Times New Roman" panose="02020603050405020304" pitchFamily="18" charset="0"/>
                        </a:rPr>
                        <a:t>Submissions received while another</a:t>
                      </a:r>
                      <a:r>
                        <a:rPr lang="en-US" sz="2400" baseline="0" dirty="0" smtClean="0">
                          <a:latin typeface="Times New Roman" panose="02020603050405020304" pitchFamily="18" charset="0"/>
                          <a:cs typeface="Times New Roman" panose="02020603050405020304" pitchFamily="18" charset="0"/>
                        </a:rPr>
                        <a:t> rating-related claim is concurrently pending (PMC example, if another claim for DIC is pending)</a:t>
                      </a:r>
                      <a:endParaRPr lang="en-US" sz="24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6243334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81" y="0"/>
            <a:ext cx="10053919" cy="1214438"/>
          </a:xfrm>
        </p:spPr>
        <p:txBody>
          <a:bodyPr/>
          <a:lstStyle/>
          <a:p>
            <a:r>
              <a:rPr lang="en-US" sz="4800" b="1" dirty="0" smtClean="0">
                <a:latin typeface="Times New Roman" panose="02020603050405020304" pitchFamily="18" charset="0"/>
                <a:cs typeface="Times New Roman" panose="02020603050405020304" pitchFamily="18" charset="0"/>
              </a:rPr>
              <a:t>DRC DIC Exclusions</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47165" y="1789114"/>
            <a:ext cx="6062921" cy="4262437"/>
          </a:xfrm>
        </p:spPr>
        <p:txBody>
          <a:bodyPr/>
          <a:lstStyle/>
          <a:p>
            <a:pPr marL="0" indent="0">
              <a:spcBef>
                <a:spcPts val="0"/>
              </a:spcBef>
              <a:buNone/>
            </a:pPr>
            <a:endParaRPr lang="en-US" dirty="0" smtClean="0">
              <a:latin typeface="Times New Roman" panose="02020603050405020304" pitchFamily="18" charset="0"/>
              <a:cs typeface="Times New Roman" panose="02020603050405020304" pitchFamily="18" charset="0"/>
            </a:endParaRPr>
          </a:p>
          <a:p>
            <a:pPr>
              <a:spcBef>
                <a:spcPts val="0"/>
              </a:spcBef>
            </a:pPr>
            <a:r>
              <a:rPr lang="en-US" dirty="0" smtClean="0">
                <a:latin typeface="Times New Roman" panose="02020603050405020304" pitchFamily="18" charset="0"/>
                <a:cs typeface="Times New Roman" panose="02020603050405020304" pitchFamily="18" charset="0"/>
              </a:rPr>
              <a:t>There are a lot of claim types excluded from DRC Processing</a:t>
            </a:r>
          </a:p>
          <a:p>
            <a:pPr>
              <a:spcBef>
                <a:spcPts val="0"/>
              </a:spcBef>
            </a:pPr>
            <a:r>
              <a:rPr lang="en-US" dirty="0" smtClean="0">
                <a:latin typeface="Times New Roman" panose="02020603050405020304" pitchFamily="18" charset="0"/>
                <a:cs typeface="Times New Roman" panose="02020603050405020304" pitchFamily="18" charset="0"/>
              </a:rPr>
              <a:t>Refer to the CPKM for a complete and most updated list</a:t>
            </a:r>
          </a:p>
          <a:p>
            <a:pPr>
              <a:spcBef>
                <a:spcPts val="0"/>
              </a:spcBef>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Review Jurisdiction Exclusions</a:t>
            </a:r>
          </a:p>
          <a:p>
            <a:pPr>
              <a:spcBef>
                <a:spcPts val="0"/>
              </a:spcBef>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Review Claimant </a:t>
            </a:r>
            <a:r>
              <a:rPr lang="en-US" dirty="0">
                <a:latin typeface="Times New Roman" panose="02020603050405020304" pitchFamily="18" charset="0"/>
                <a:cs typeface="Times New Roman" panose="02020603050405020304" pitchFamily="18" charset="0"/>
              </a:rPr>
              <a:t>E</a:t>
            </a:r>
            <a:r>
              <a:rPr lang="en-US" sz="2800" dirty="0" smtClean="0">
                <a:latin typeface="Times New Roman" panose="02020603050405020304" pitchFamily="18" charset="0"/>
                <a:cs typeface="Times New Roman" panose="02020603050405020304" pitchFamily="18" charset="0"/>
              </a:rPr>
              <a:t>xclusions</a:t>
            </a:r>
            <a:endParaRPr lang="en-US" dirty="0" smtClean="0">
              <a:latin typeface="Times New Roman" panose="02020603050405020304" pitchFamily="18" charset="0"/>
              <a:cs typeface="Times New Roman" panose="02020603050405020304" pitchFamily="18" charset="0"/>
            </a:endParaRPr>
          </a:p>
          <a:p>
            <a:pPr>
              <a:spcBef>
                <a:spcPts val="0"/>
              </a:spcBef>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Review Development Exclusions</a:t>
            </a:r>
          </a:p>
          <a:p>
            <a:pPr marL="0" indent="0">
              <a:spcBef>
                <a:spcPts val="0"/>
              </a:spcBef>
              <a:buNone/>
            </a:pPr>
            <a:endParaRPr lang="en-US" sz="2000" dirty="0" smtClean="0">
              <a:latin typeface="Times New Roman" panose="02020603050405020304" pitchFamily="18" charset="0"/>
              <a:cs typeface="Times New Roman" panose="02020603050405020304" pitchFamily="18" charset="0"/>
            </a:endParaRPr>
          </a:p>
          <a:p>
            <a:pPr marL="0" indent="0">
              <a:spcBef>
                <a:spcPts val="0"/>
              </a:spcBef>
              <a:buNone/>
            </a:pPr>
            <a:r>
              <a:rPr lang="en-US" sz="2000" b="1" i="1" dirty="0" smtClean="0">
                <a:latin typeface="Times New Roman" panose="02020603050405020304" pitchFamily="18" charset="0"/>
                <a:cs typeface="Times New Roman" panose="02020603050405020304" pitchFamily="18" charset="0"/>
              </a:rPr>
              <a:t>Reference:</a:t>
            </a:r>
            <a:r>
              <a:rPr lang="en-US" sz="2000" dirty="0" smtClean="0">
                <a:latin typeface="Times New Roman" panose="02020603050405020304" pitchFamily="18" charset="0"/>
                <a:cs typeface="Times New Roman" panose="02020603050405020304" pitchFamily="18" charset="0"/>
              </a:rPr>
              <a:t> CPKM, M21-1, Part III, subpart.iii.i.3.C.1.c.</a:t>
            </a:r>
          </a:p>
          <a:p>
            <a:pPr marL="0" indent="0">
              <a:spcBef>
                <a:spcPts val="0"/>
              </a:spcBef>
              <a:buNone/>
            </a:pPr>
            <a:endParaRPr lang="en-US" dirty="0" smtClean="0">
              <a:latin typeface="Times New Roman" panose="02020603050405020304" pitchFamily="18" charset="0"/>
              <a:cs typeface="Times New Roman" panose="02020603050405020304" pitchFamily="18" charset="0"/>
            </a:endParaRPr>
          </a:p>
        </p:txBody>
      </p:sp>
      <p:pic>
        <p:nvPicPr>
          <p:cNvPr id="4" name="Picture 2" descr="C:\Users\VBACONwaA\AppData\Local\Microsoft\Windows\Temporary Internet Files\Content.IE5\81WCKVCW\tips-for-non-conformance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0557" y="2239169"/>
            <a:ext cx="4030511" cy="382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1423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81" y="-1"/>
            <a:ext cx="10053919" cy="1228725"/>
          </a:xfrm>
        </p:spPr>
        <p:txBody>
          <a:bodyPr/>
          <a:lstStyle/>
          <a:p>
            <a:r>
              <a:rPr lang="en-US" sz="4800" b="1" dirty="0" smtClean="0">
                <a:latin typeface="Times New Roman" panose="02020603050405020304" pitchFamily="18" charset="0"/>
                <a:cs typeface="Times New Roman" panose="02020603050405020304" pitchFamily="18" charset="0"/>
              </a:rPr>
              <a:t>RVSR – </a:t>
            </a:r>
            <a:r>
              <a:rPr lang="en-US" sz="4800" b="1" dirty="0" smtClean="0">
                <a:latin typeface="Times New Roman" panose="02020603050405020304" pitchFamily="18" charset="0"/>
                <a:cs typeface="Times New Roman" panose="02020603050405020304" pitchFamily="18" charset="0"/>
              </a:rPr>
              <a:t>DRC TIPS</a:t>
            </a:r>
            <a:r>
              <a:rPr lang="en-US" sz="4800" b="1" dirty="0" smtClean="0">
                <a:latin typeface="Times New Roman" panose="02020603050405020304" pitchFamily="18" charset="0"/>
                <a:cs typeface="Times New Roman" panose="02020603050405020304" pitchFamily="18" charset="0"/>
              </a:rPr>
              <a:t> </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sz="7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RVSR: </a:t>
            </a:r>
            <a:r>
              <a:rPr lang="en-US" sz="7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DIC DECISION READY CLAIMS TIPS</a:t>
            </a:r>
            <a:endParaRPr lang="en-US" sz="7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83903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81" y="-1"/>
            <a:ext cx="10053919" cy="1228725"/>
          </a:xfrm>
        </p:spPr>
        <p:txBody>
          <a:bodyPr/>
          <a:lstStyle/>
          <a:p>
            <a:r>
              <a:rPr lang="en-US" sz="4400" b="1" dirty="0" smtClean="0">
                <a:latin typeface="Times New Roman" panose="02020603050405020304" pitchFamily="18" charset="0"/>
                <a:cs typeface="Times New Roman" panose="02020603050405020304" pitchFamily="18" charset="0"/>
              </a:rPr>
              <a:t>RVSR – Issuing a Decision on a DRC</a:t>
            </a:r>
            <a:endParaRPr lang="en-US" sz="4400" b="1" dirty="0">
              <a:latin typeface="Times New Roman" panose="02020603050405020304" pitchFamily="18" charset="0"/>
              <a:cs typeface="Times New Roman" panose="02020603050405020304" pitchFamily="18" charset="0"/>
            </a:endParaRPr>
          </a:p>
        </p:txBody>
      </p:sp>
      <p:graphicFrame>
        <p:nvGraphicFramePr>
          <p:cNvPr id="5" name="Content Placeholder 4" descr="Chart of what RVSRs should do if the claim should be excluded." title="RVSR-Issuing a Decision on a DRC"/>
          <p:cNvGraphicFramePr>
            <a:graphicFrameLocks noGrp="1"/>
          </p:cNvGraphicFramePr>
          <p:nvPr>
            <p:ph idx="1"/>
            <p:extLst>
              <p:ext uri="{D42A27DB-BD31-4B8C-83A1-F6EECF244321}">
                <p14:modId xmlns:p14="http://schemas.microsoft.com/office/powerpoint/2010/main" val="886529712"/>
              </p:ext>
            </p:extLst>
          </p:nvPr>
        </p:nvGraphicFramePr>
        <p:xfrm>
          <a:off x="462987" y="941409"/>
          <a:ext cx="11644132" cy="5806632"/>
        </p:xfrm>
        <a:graphic>
          <a:graphicData uri="http://schemas.openxmlformats.org/drawingml/2006/table">
            <a:tbl>
              <a:tblPr firstRow="1" firstCol="1" bandRow="1">
                <a:tableStyleId>{5C22544A-7EE6-4342-B048-85BDC9FD1C3A}</a:tableStyleId>
              </a:tblPr>
              <a:tblGrid>
                <a:gridCol w="4569884"/>
                <a:gridCol w="7074248"/>
              </a:tblGrid>
              <a:tr h="625032">
                <a:tc>
                  <a:txBody>
                    <a:bodyPr/>
                    <a:lstStyle/>
                    <a:p>
                      <a:pPr marL="0" marR="0" algn="ctr">
                        <a:spcBef>
                          <a:spcPts val="0"/>
                        </a:spcBef>
                        <a:spcAft>
                          <a:spcPts val="0"/>
                        </a:spcAft>
                      </a:pPr>
                      <a:r>
                        <a:rPr lang="en-US" sz="2000" dirty="0" smtClean="0">
                          <a:effectLst/>
                          <a:latin typeface="Times New Roman" panose="02020603050405020304" pitchFamily="18" charset="0"/>
                          <a:cs typeface="Times New Roman" panose="02020603050405020304" pitchFamily="18" charset="0"/>
                        </a:rPr>
                        <a:t>If </a:t>
                      </a:r>
                      <a:r>
                        <a:rPr lang="en-US" sz="2000" dirty="0" smtClean="0">
                          <a:effectLst/>
                          <a:latin typeface="Times New Roman" panose="02020603050405020304" pitchFamily="18" charset="0"/>
                          <a:cs typeface="Times New Roman" panose="02020603050405020304" pitchFamily="18" charset="0"/>
                        </a:rPr>
                        <a:t>the</a:t>
                      </a:r>
                      <a:r>
                        <a:rPr lang="en-US" sz="2000" baseline="0" dirty="0" smtClean="0">
                          <a:effectLst/>
                          <a:latin typeface="Times New Roman" panose="02020603050405020304" pitchFamily="18" charset="0"/>
                          <a:cs typeface="Times New Roman" panose="02020603050405020304" pitchFamily="18" charset="0"/>
                        </a:rPr>
                        <a:t> DRC submission…</a:t>
                      </a:r>
                      <a:endParaRPr lang="en-US" sz="2000" dirty="0" smtClean="0">
                        <a:effectLst/>
                        <a:latin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Then…</a:t>
                      </a:r>
                      <a:endParaRPr lang="en-US" sz="200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rgbClr val="C00000"/>
                    </a:solidFill>
                  </a:tcPr>
                </a:tc>
              </a:tr>
              <a:tr h="586260">
                <a:tc>
                  <a:txBody>
                    <a:bodyPr/>
                    <a:lstStyle/>
                    <a:p>
                      <a:pPr marL="0" marR="0">
                        <a:spcBef>
                          <a:spcPts val="0"/>
                        </a:spcBef>
                        <a:spcAft>
                          <a:spcPts val="0"/>
                        </a:spcAft>
                      </a:pPr>
                      <a:r>
                        <a:rPr lang="en-US" sz="2000" dirty="0" smtClean="0">
                          <a:effectLst/>
                          <a:latin typeface="Times New Roman" panose="02020603050405020304" pitchFamily="18" charset="0"/>
                          <a:cs typeface="Times New Roman" panose="02020603050405020304" pitchFamily="18" charset="0"/>
                        </a:rPr>
                        <a:t>Contains</a:t>
                      </a:r>
                      <a:r>
                        <a:rPr lang="en-US" sz="2000" baseline="0" dirty="0" smtClean="0">
                          <a:effectLst/>
                          <a:latin typeface="Times New Roman" panose="02020603050405020304" pitchFamily="18" charset="0"/>
                          <a:cs typeface="Times New Roman" panose="02020603050405020304" pitchFamily="18" charset="0"/>
                        </a:rPr>
                        <a:t> sufficient evidence to grant DIC </a:t>
                      </a:r>
                      <a:endParaRPr lang="en-US" sz="200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75000"/>
                      </a:schemeClr>
                    </a:solidFill>
                  </a:tcPr>
                </a:tc>
                <a:tc>
                  <a:txBody>
                    <a:bodyPr/>
                    <a:lstStyle/>
                    <a:p>
                      <a:pPr marL="342900" marR="0" lvl="0" indent="-342900">
                        <a:spcBef>
                          <a:spcPts val="0"/>
                        </a:spcBef>
                        <a:spcAft>
                          <a:spcPts val="0"/>
                        </a:spcAft>
                        <a:buFont typeface="Arial" panose="020B0604020202020204" pitchFamily="34" charset="0"/>
                        <a:buChar char="•"/>
                      </a:pPr>
                      <a:r>
                        <a:rPr lang="en-US" sz="2000" b="1" dirty="0" smtClean="0">
                          <a:solidFill>
                            <a:schemeClr val="bg1"/>
                          </a:solidFill>
                          <a:effectLst/>
                          <a:latin typeface="Times New Roman" panose="02020603050405020304" pitchFamily="18" charset="0"/>
                          <a:ea typeface="Times New Roman"/>
                          <a:cs typeface="Times New Roman" panose="02020603050405020304" pitchFamily="18" charset="0"/>
                        </a:rPr>
                        <a:t>Complete</a:t>
                      </a:r>
                      <a:r>
                        <a:rPr lang="en-US" sz="2000" b="1" baseline="0" dirty="0" smtClean="0">
                          <a:solidFill>
                            <a:schemeClr val="bg1"/>
                          </a:solidFill>
                          <a:effectLst/>
                          <a:latin typeface="Times New Roman" panose="02020603050405020304" pitchFamily="18" charset="0"/>
                          <a:ea typeface="Times New Roman"/>
                          <a:cs typeface="Times New Roman" panose="02020603050405020304" pitchFamily="18" charset="0"/>
                        </a:rPr>
                        <a:t> Rating Decision and grant DIC</a:t>
                      </a:r>
                    </a:p>
                    <a:p>
                      <a:pPr marL="342900" marR="0" lvl="0" indent="-342900">
                        <a:spcBef>
                          <a:spcPts val="0"/>
                        </a:spcBef>
                        <a:spcAft>
                          <a:spcPts val="0"/>
                        </a:spcAft>
                        <a:buFont typeface="Arial" panose="020B0604020202020204" pitchFamily="34" charset="0"/>
                        <a:buChar char="•"/>
                      </a:pPr>
                      <a:r>
                        <a:rPr lang="en-US" sz="2000" b="1" baseline="0" dirty="0" smtClean="0">
                          <a:solidFill>
                            <a:schemeClr val="bg1"/>
                          </a:solidFill>
                          <a:effectLst/>
                          <a:latin typeface="Times New Roman" panose="02020603050405020304" pitchFamily="18" charset="0"/>
                          <a:ea typeface="Times New Roman"/>
                          <a:cs typeface="Times New Roman" panose="02020603050405020304" pitchFamily="18" charset="0"/>
                        </a:rPr>
                        <a:t>Route claim to VSR to completed decision notice</a:t>
                      </a:r>
                      <a:endParaRPr lang="en-US" sz="2000" b="1"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75000"/>
                      </a:schemeClr>
                    </a:solidFill>
                  </a:tcPr>
                </a:tc>
              </a:tr>
              <a:tr h="1891579">
                <a:tc>
                  <a:txBody>
                    <a:bodyPr/>
                    <a:lstStyle/>
                    <a:p>
                      <a:pPr marL="0" marR="0">
                        <a:spcBef>
                          <a:spcPts val="0"/>
                        </a:spcBef>
                        <a:spcAft>
                          <a:spcPts val="0"/>
                        </a:spcAft>
                      </a:pPr>
                      <a:r>
                        <a:rPr lang="en-US" sz="2000" dirty="0" smtClean="0">
                          <a:effectLst/>
                          <a:latin typeface="Times New Roman" panose="02020603050405020304" pitchFamily="18" charset="0"/>
                          <a:cs typeface="Times New Roman" panose="02020603050405020304" pitchFamily="18" charset="0"/>
                        </a:rPr>
                        <a:t>Warrants</a:t>
                      </a:r>
                      <a:r>
                        <a:rPr lang="en-US" sz="2000" baseline="0" dirty="0" smtClean="0">
                          <a:effectLst/>
                          <a:latin typeface="Times New Roman" panose="02020603050405020304" pitchFamily="18" charset="0"/>
                          <a:cs typeface="Times New Roman" panose="02020603050405020304" pitchFamily="18" charset="0"/>
                        </a:rPr>
                        <a:t> a partial grant </a:t>
                      </a:r>
                    </a:p>
                    <a:p>
                      <a:pPr marL="0" marR="0">
                        <a:spcBef>
                          <a:spcPts val="0"/>
                        </a:spcBef>
                        <a:spcAft>
                          <a:spcPts val="0"/>
                        </a:spcAft>
                      </a:pPr>
                      <a:r>
                        <a:rPr lang="en-US" sz="2000" dirty="0" smtClean="0">
                          <a:effectLst/>
                          <a:latin typeface="Times New Roman" panose="02020603050405020304" pitchFamily="18" charset="0"/>
                          <a:cs typeface="Times New Roman" panose="02020603050405020304" pitchFamily="18" charset="0"/>
                        </a:rPr>
                        <a:t>(for </a:t>
                      </a:r>
                      <a:r>
                        <a:rPr lang="en-US" sz="2000" dirty="0" smtClean="0">
                          <a:effectLst/>
                          <a:latin typeface="Times New Roman" panose="02020603050405020304" pitchFamily="18" charset="0"/>
                          <a:cs typeface="Times New Roman" panose="02020603050405020304" pitchFamily="18" charset="0"/>
                        </a:rPr>
                        <a:t>the</a:t>
                      </a:r>
                      <a:r>
                        <a:rPr lang="en-US" sz="2000" baseline="0" dirty="0" smtClean="0">
                          <a:effectLst/>
                          <a:latin typeface="Times New Roman" panose="02020603050405020304" pitchFamily="18" charset="0"/>
                          <a:cs typeface="Times New Roman" panose="02020603050405020304" pitchFamily="18" charset="0"/>
                        </a:rPr>
                        <a:t> PMCs partial </a:t>
                      </a:r>
                      <a:r>
                        <a:rPr lang="en-US" sz="2000" baseline="0" dirty="0" smtClean="0">
                          <a:effectLst/>
                          <a:latin typeface="Times New Roman" panose="02020603050405020304" pitchFamily="18" charset="0"/>
                          <a:cs typeface="Times New Roman" panose="02020603050405020304" pitchFamily="18" charset="0"/>
                        </a:rPr>
                        <a:t>grants should be rare</a:t>
                      </a:r>
                      <a:r>
                        <a:rPr lang="en-US" sz="2000" baseline="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75000"/>
                      </a:schemeClr>
                    </a:solidFill>
                  </a:tcPr>
                </a:tc>
                <a:tc>
                  <a:txBody>
                    <a:bodyPr/>
                    <a:lstStyle/>
                    <a:p>
                      <a:pPr marL="342900" marR="0" lvl="0" indent="-342900">
                        <a:spcBef>
                          <a:spcPts val="0"/>
                        </a:spcBef>
                        <a:spcAft>
                          <a:spcPts val="0"/>
                        </a:spcAft>
                        <a:buFont typeface="Arial" panose="020B0604020202020204" pitchFamily="34" charset="0"/>
                        <a:buChar char="•"/>
                      </a:pPr>
                      <a:r>
                        <a:rPr lang="en-US" sz="2000" b="1" dirty="0" smtClean="0">
                          <a:solidFill>
                            <a:schemeClr val="bg1"/>
                          </a:solidFill>
                          <a:effectLst/>
                          <a:latin typeface="Times New Roman" panose="02020603050405020304" pitchFamily="18" charset="0"/>
                          <a:cs typeface="Times New Roman" panose="02020603050405020304" pitchFamily="18" charset="0"/>
                        </a:rPr>
                        <a:t>RVSR should </a:t>
                      </a:r>
                      <a:r>
                        <a:rPr lang="en-US" sz="2000" b="1" dirty="0" smtClean="0">
                          <a:solidFill>
                            <a:schemeClr val="bg1"/>
                          </a:solidFill>
                          <a:effectLst/>
                          <a:latin typeface="Times New Roman" panose="02020603050405020304" pitchFamily="18" charset="0"/>
                          <a:cs typeface="Times New Roman" panose="02020603050405020304" pitchFamily="18" charset="0"/>
                        </a:rPr>
                        <a:t> grant the </a:t>
                      </a:r>
                      <a:r>
                        <a:rPr lang="en-US" sz="2000" b="1" dirty="0" smtClean="0">
                          <a:solidFill>
                            <a:schemeClr val="bg1"/>
                          </a:solidFill>
                          <a:effectLst/>
                          <a:latin typeface="Times New Roman" panose="02020603050405020304" pitchFamily="18" charset="0"/>
                          <a:cs typeface="Times New Roman" panose="02020603050405020304" pitchFamily="18" charset="0"/>
                        </a:rPr>
                        <a:t>claim and update</a:t>
                      </a:r>
                      <a:r>
                        <a:rPr lang="en-US" sz="2000" b="1" baseline="0" dirty="0" smtClean="0">
                          <a:solidFill>
                            <a:schemeClr val="bg1"/>
                          </a:solidFill>
                          <a:effectLst/>
                          <a:latin typeface="Times New Roman" panose="02020603050405020304" pitchFamily="18" charset="0"/>
                          <a:cs typeface="Times New Roman" panose="02020603050405020304" pitchFamily="18" charset="0"/>
                        </a:rPr>
                        <a:t> the special issue </a:t>
                      </a:r>
                      <a:r>
                        <a:rPr lang="en-US" sz="2000" b="1" baseline="0" dirty="0" smtClean="0">
                          <a:solidFill>
                            <a:schemeClr val="bg1"/>
                          </a:solidFill>
                          <a:effectLst/>
                          <a:latin typeface="Times New Roman" panose="02020603050405020304" pitchFamily="18" charset="0"/>
                          <a:cs typeface="Times New Roman" panose="02020603050405020304" pitchFamily="18" charset="0"/>
                        </a:rPr>
                        <a:t>indicator</a:t>
                      </a:r>
                      <a:endParaRPr lang="en-US" sz="2000" b="1" baseline="0" dirty="0" smtClean="0">
                        <a:solidFill>
                          <a:schemeClr val="bg1"/>
                        </a:solidFill>
                        <a:effectLst/>
                        <a:latin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2000" b="1" baseline="0" dirty="0" smtClean="0">
                          <a:solidFill>
                            <a:schemeClr val="bg1"/>
                          </a:solidFill>
                          <a:effectLst/>
                          <a:latin typeface="Times New Roman" panose="02020603050405020304" pitchFamily="18" charset="0"/>
                          <a:cs typeface="Times New Roman" panose="02020603050405020304" pitchFamily="18" charset="0"/>
                        </a:rPr>
                        <a:t>Append the </a:t>
                      </a:r>
                      <a:r>
                        <a:rPr lang="en-US" sz="2000" b="1" i="1" baseline="0" dirty="0" smtClean="0">
                          <a:solidFill>
                            <a:schemeClr val="bg1"/>
                          </a:solidFill>
                          <a:effectLst/>
                          <a:latin typeface="Times New Roman" panose="02020603050405020304" pitchFamily="18" charset="0"/>
                          <a:cs typeface="Times New Roman" panose="02020603050405020304" pitchFamily="18" charset="0"/>
                        </a:rPr>
                        <a:t>Decision Ready Claim-Partial Deferred </a:t>
                      </a:r>
                      <a:r>
                        <a:rPr lang="en-US" sz="2000" b="1" baseline="0" dirty="0" smtClean="0">
                          <a:solidFill>
                            <a:schemeClr val="bg1"/>
                          </a:solidFill>
                          <a:effectLst/>
                          <a:latin typeface="Times New Roman" panose="02020603050405020304" pitchFamily="18" charset="0"/>
                          <a:cs typeface="Times New Roman" panose="02020603050405020304" pitchFamily="18" charset="0"/>
                        </a:rPr>
                        <a:t>special issue indicator to the contention</a:t>
                      </a:r>
                      <a:endParaRPr lang="en-US" sz="2000" b="1" dirty="0" smtClean="0">
                        <a:solidFill>
                          <a:schemeClr val="bg1"/>
                        </a:solidFill>
                        <a:effectLst/>
                        <a:latin typeface="Times New Roman" panose="02020603050405020304" pitchFamily="18" charset="0"/>
                        <a:ea typeface="Times New Roman"/>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2000" b="1" dirty="0" smtClean="0">
                          <a:solidFill>
                            <a:schemeClr val="bg1"/>
                          </a:solidFill>
                          <a:effectLst/>
                          <a:latin typeface="Times New Roman" panose="02020603050405020304" pitchFamily="18" charset="0"/>
                          <a:cs typeface="Times New Roman" panose="02020603050405020304" pitchFamily="18" charset="0"/>
                        </a:rPr>
                        <a:t>Direct</a:t>
                      </a:r>
                      <a:r>
                        <a:rPr lang="en-US" sz="2000" b="1" baseline="0" dirty="0" smtClean="0">
                          <a:solidFill>
                            <a:schemeClr val="bg1"/>
                          </a:solidFill>
                          <a:effectLst/>
                          <a:latin typeface="Times New Roman" panose="02020603050405020304" pitchFamily="18" charset="0"/>
                          <a:cs typeface="Times New Roman" panose="02020603050405020304" pitchFamily="18" charset="0"/>
                        </a:rPr>
                        <a:t> the claim to the VSR/authorization activity for development and to send DRC Exclusion Letter (M21-1, Part III, Subpart I, 3.D.3.b)</a:t>
                      </a:r>
                      <a:endParaRPr lang="en-US" sz="2000" b="1" dirty="0" smtClean="0">
                        <a:solidFill>
                          <a:schemeClr val="bg1"/>
                        </a:solidFill>
                        <a:effectLst/>
                        <a:latin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r>
              <a:tr h="1932973">
                <a:tc>
                  <a:txBody>
                    <a:bodyPr/>
                    <a:lstStyle/>
                    <a:p>
                      <a:pPr marL="0" marR="0">
                        <a:spcBef>
                          <a:spcPts val="0"/>
                        </a:spcBef>
                        <a:spcAft>
                          <a:spcPts val="0"/>
                        </a:spcAft>
                      </a:pPr>
                      <a:r>
                        <a:rPr lang="en-US" sz="2000" dirty="0" smtClean="0">
                          <a:effectLst/>
                          <a:latin typeface="Times New Roman" panose="02020603050405020304" pitchFamily="18" charset="0"/>
                          <a:ea typeface="Times New Roman"/>
                          <a:cs typeface="Times New Roman" panose="02020603050405020304" pitchFamily="18" charset="0"/>
                        </a:rPr>
                        <a:t>Does not contain sufficient evidence and</a:t>
                      </a:r>
                      <a:r>
                        <a:rPr lang="en-US" sz="2000" baseline="0" dirty="0" smtClean="0">
                          <a:effectLst/>
                          <a:latin typeface="Times New Roman" panose="02020603050405020304" pitchFamily="18" charset="0"/>
                          <a:ea typeface="Times New Roman"/>
                          <a:cs typeface="Times New Roman" panose="02020603050405020304" pitchFamily="18" charset="0"/>
                        </a:rPr>
                        <a:t> </a:t>
                      </a:r>
                      <a:r>
                        <a:rPr lang="en-US" sz="2000" baseline="0" dirty="0" smtClean="0">
                          <a:effectLst/>
                          <a:latin typeface="Times New Roman" panose="02020603050405020304" pitchFamily="18" charset="0"/>
                          <a:ea typeface="Times New Roman"/>
                          <a:cs typeface="Times New Roman" panose="02020603050405020304" pitchFamily="18" charset="0"/>
                        </a:rPr>
                        <a:t>RVSR cannot make a </a:t>
                      </a:r>
                      <a:r>
                        <a:rPr lang="en-US" sz="2000" baseline="0" dirty="0" smtClean="0">
                          <a:effectLst/>
                          <a:latin typeface="Times New Roman" panose="02020603050405020304" pitchFamily="18" charset="0"/>
                          <a:ea typeface="Times New Roman"/>
                          <a:cs typeface="Times New Roman" panose="02020603050405020304" pitchFamily="18" charset="0"/>
                        </a:rPr>
                        <a:t>decision (i.e. grant DIC at all)</a:t>
                      </a:r>
                      <a:endParaRPr lang="en-US" sz="200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75000"/>
                      </a:schemeClr>
                    </a:solidFill>
                  </a:tcPr>
                </a:tc>
                <a:tc>
                  <a:txBody>
                    <a:bodyPr/>
                    <a:lstStyle/>
                    <a:p>
                      <a:pPr marL="342900" marR="0" lvl="0" indent="-342900">
                        <a:spcBef>
                          <a:spcPts val="0"/>
                        </a:spcBef>
                        <a:spcAft>
                          <a:spcPts val="0"/>
                        </a:spcAft>
                        <a:buFont typeface="Arial" panose="020B0604020202020204" pitchFamily="34" charset="0"/>
                        <a:buChar char="•"/>
                      </a:pPr>
                      <a:r>
                        <a:rPr lang="en-US" sz="2000" b="1" dirty="0" smtClean="0">
                          <a:solidFill>
                            <a:schemeClr val="bg1"/>
                          </a:solidFill>
                          <a:effectLst/>
                          <a:latin typeface="Times New Roman" panose="02020603050405020304" pitchFamily="18" charset="0"/>
                          <a:cs typeface="Times New Roman" panose="02020603050405020304" pitchFamily="18" charset="0"/>
                        </a:rPr>
                        <a:t>RVSR should</a:t>
                      </a:r>
                      <a:r>
                        <a:rPr lang="en-US" sz="2000" b="1" baseline="0" dirty="0" smtClean="0">
                          <a:solidFill>
                            <a:schemeClr val="bg1"/>
                          </a:solidFill>
                          <a:effectLst/>
                          <a:latin typeface="Times New Roman" panose="02020603050405020304" pitchFamily="18" charset="0"/>
                          <a:cs typeface="Times New Roman" panose="02020603050405020304" pitchFamily="18" charset="0"/>
                        </a:rPr>
                        <a:t> </a:t>
                      </a:r>
                      <a:r>
                        <a:rPr lang="en-US" sz="2000" b="1" dirty="0" smtClean="0">
                          <a:solidFill>
                            <a:schemeClr val="bg1"/>
                          </a:solidFill>
                          <a:effectLst/>
                          <a:latin typeface="Times New Roman" panose="02020603050405020304" pitchFamily="18" charset="0"/>
                          <a:cs typeface="Times New Roman" panose="02020603050405020304" pitchFamily="18" charset="0"/>
                        </a:rPr>
                        <a:t>update the special issue indicator (DRC)</a:t>
                      </a:r>
                      <a:endParaRPr lang="en-US" sz="2000" b="1" dirty="0" smtClean="0">
                        <a:solidFill>
                          <a:schemeClr val="bg1"/>
                        </a:solidFill>
                        <a:effectLst/>
                        <a:latin typeface="Times New Roman" panose="02020603050405020304" pitchFamily="18" charset="0"/>
                        <a:ea typeface="Times New Roman"/>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2000" b="1" dirty="0" smtClean="0">
                          <a:solidFill>
                            <a:schemeClr val="bg1"/>
                          </a:solidFill>
                          <a:effectLst/>
                          <a:latin typeface="Times New Roman" panose="02020603050405020304" pitchFamily="18" charset="0"/>
                          <a:cs typeface="Times New Roman" panose="02020603050405020304" pitchFamily="18" charset="0"/>
                        </a:rPr>
                        <a:t>RVSR </a:t>
                      </a:r>
                      <a:r>
                        <a:rPr lang="en-US" sz="2000" b="1" dirty="0" smtClean="0">
                          <a:solidFill>
                            <a:schemeClr val="bg1"/>
                          </a:solidFill>
                          <a:effectLst/>
                          <a:latin typeface="Times New Roman" panose="02020603050405020304" pitchFamily="18" charset="0"/>
                          <a:cs typeface="Times New Roman" panose="02020603050405020304" pitchFamily="18" charset="0"/>
                        </a:rPr>
                        <a:t>should </a:t>
                      </a:r>
                      <a:r>
                        <a:rPr lang="en-US" sz="2000" b="1" dirty="0" smtClean="0">
                          <a:solidFill>
                            <a:schemeClr val="bg1"/>
                          </a:solidFill>
                          <a:effectLst/>
                          <a:latin typeface="Times New Roman" panose="02020603050405020304" pitchFamily="18" charset="0"/>
                          <a:cs typeface="Times New Roman" panose="02020603050405020304" pitchFamily="18" charset="0"/>
                        </a:rPr>
                        <a:t>prepare</a:t>
                      </a:r>
                      <a:r>
                        <a:rPr lang="en-US" sz="2000" b="1" baseline="0" dirty="0" smtClean="0">
                          <a:solidFill>
                            <a:schemeClr val="bg1"/>
                          </a:solidFill>
                          <a:effectLst/>
                          <a:latin typeface="Times New Roman" panose="02020603050405020304" pitchFamily="18" charset="0"/>
                          <a:cs typeface="Times New Roman" panose="02020603050405020304" pitchFamily="18" charset="0"/>
                        </a:rPr>
                        <a:t> a deferral in accordance with standard procedures</a:t>
                      </a:r>
                      <a:endParaRPr lang="en-US" sz="2000" b="1" dirty="0" smtClean="0">
                        <a:solidFill>
                          <a:schemeClr val="bg1"/>
                        </a:solidFill>
                        <a:effectLst/>
                        <a:latin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2000" b="1" dirty="0" smtClean="0">
                          <a:solidFill>
                            <a:schemeClr val="bg1"/>
                          </a:solidFill>
                          <a:effectLst/>
                          <a:latin typeface="Times New Roman" panose="02020603050405020304" pitchFamily="18" charset="0"/>
                          <a:cs typeface="Times New Roman" panose="02020603050405020304" pitchFamily="18" charset="0"/>
                        </a:rPr>
                        <a:t>Append </a:t>
                      </a:r>
                      <a:r>
                        <a:rPr lang="en-US" sz="2000" b="1" dirty="0" smtClean="0">
                          <a:solidFill>
                            <a:schemeClr val="bg1"/>
                          </a:solidFill>
                          <a:effectLst/>
                          <a:latin typeface="Times New Roman" panose="02020603050405020304" pitchFamily="18" charset="0"/>
                          <a:cs typeface="Times New Roman" panose="02020603050405020304" pitchFamily="18" charset="0"/>
                        </a:rPr>
                        <a:t>the </a:t>
                      </a:r>
                      <a:r>
                        <a:rPr lang="en-US" sz="2000" b="1" i="1" dirty="0" smtClean="0">
                          <a:solidFill>
                            <a:schemeClr val="bg1"/>
                          </a:solidFill>
                          <a:effectLst/>
                          <a:latin typeface="Times New Roman" panose="02020603050405020304" pitchFamily="18" charset="0"/>
                          <a:cs typeface="Times New Roman" panose="02020603050405020304" pitchFamily="18" charset="0"/>
                        </a:rPr>
                        <a:t>Decision Ready Claim-Deferred </a:t>
                      </a:r>
                      <a:r>
                        <a:rPr lang="en-US" sz="2000" b="1" i="1" dirty="0" smtClean="0">
                          <a:solidFill>
                            <a:schemeClr val="bg1"/>
                          </a:solidFill>
                          <a:effectLst/>
                          <a:latin typeface="Times New Roman" panose="02020603050405020304" pitchFamily="18" charset="0"/>
                          <a:cs typeface="Times New Roman" panose="02020603050405020304" pitchFamily="18" charset="0"/>
                        </a:rPr>
                        <a:t> special issue</a:t>
                      </a:r>
                      <a:r>
                        <a:rPr lang="en-US" sz="2000" b="1" i="0" baseline="0" dirty="0" smtClean="0">
                          <a:solidFill>
                            <a:schemeClr val="bg1"/>
                          </a:solidFill>
                          <a:effectLst/>
                          <a:latin typeface="Times New Roman" panose="02020603050405020304" pitchFamily="18" charset="0"/>
                          <a:cs typeface="Times New Roman" panose="02020603050405020304" pitchFamily="18" charset="0"/>
                        </a:rPr>
                        <a:t> to contention, and</a:t>
                      </a:r>
                      <a:r>
                        <a:rPr lang="en-US" sz="2000" b="1" dirty="0" smtClean="0">
                          <a:solidFill>
                            <a:schemeClr val="bg1"/>
                          </a:solidFill>
                          <a:effectLst/>
                          <a:latin typeface="Times New Roman" panose="02020603050405020304" pitchFamily="18" charset="0"/>
                          <a:cs typeface="Times New Roman" panose="02020603050405020304" pitchFamily="18" charset="0"/>
                        </a:rPr>
                        <a:t> </a:t>
                      </a:r>
                      <a:r>
                        <a:rPr lang="en-US" sz="2000" b="1" dirty="0" smtClean="0">
                          <a:solidFill>
                            <a:schemeClr val="bg1"/>
                          </a:solidFill>
                          <a:effectLst/>
                          <a:latin typeface="Times New Roman" panose="02020603050405020304" pitchFamily="18" charset="0"/>
                          <a:cs typeface="Times New Roman" panose="02020603050405020304" pitchFamily="18" charset="0"/>
                        </a:rPr>
                        <a:t>route the claim to the development activity (VSR) for additional processing </a:t>
                      </a:r>
                      <a:r>
                        <a:rPr lang="en-US" sz="2000" b="1" dirty="0" smtClean="0">
                          <a:solidFill>
                            <a:schemeClr val="bg1"/>
                          </a:solidFill>
                          <a:effectLst/>
                          <a:latin typeface="Times New Roman" panose="02020603050405020304" pitchFamily="18" charset="0"/>
                          <a:cs typeface="Times New Roman" panose="02020603050405020304" pitchFamily="18" charset="0"/>
                        </a:rPr>
                        <a:t> and to</a:t>
                      </a:r>
                      <a:r>
                        <a:rPr lang="en-US" sz="2000" b="1" baseline="0" dirty="0" smtClean="0">
                          <a:solidFill>
                            <a:schemeClr val="bg1"/>
                          </a:solidFill>
                          <a:effectLst/>
                          <a:latin typeface="Times New Roman" panose="02020603050405020304" pitchFamily="18" charset="0"/>
                          <a:cs typeface="Times New Roman" panose="02020603050405020304" pitchFamily="18" charset="0"/>
                        </a:rPr>
                        <a:t> send DRC Exclusion Letter (M21-1, Part III, Subpart I, 3.D.3.b)</a:t>
                      </a:r>
                      <a:endParaRPr lang="en-US" sz="2000" b="1" dirty="0">
                        <a:solidFill>
                          <a:schemeClr val="bg1"/>
                        </a:solidFill>
                        <a:effectLst/>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000" b="1" dirty="0">
                          <a:solidFill>
                            <a:schemeClr val="bg1"/>
                          </a:solidFill>
                          <a:effectLst/>
                          <a:latin typeface="Times New Roman" panose="02020603050405020304" pitchFamily="18" charset="0"/>
                          <a:cs typeface="Times New Roman" panose="02020603050405020304" pitchFamily="18" charset="0"/>
                        </a:rPr>
                        <a:t> </a:t>
                      </a:r>
                      <a:endParaRPr lang="en-US" sz="2000" b="1"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75000"/>
                      </a:schemeClr>
                    </a:solidFill>
                  </a:tcPr>
                </a:tc>
              </a:tr>
            </a:tbl>
          </a:graphicData>
        </a:graphic>
      </p:graphicFrame>
    </p:spTree>
    <p:extLst>
      <p:ext uri="{BB962C8B-B14F-4D97-AF65-F5344CB8AC3E}">
        <p14:creationId xmlns:p14="http://schemas.microsoft.com/office/powerpoint/2010/main" val="14356197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81" y="-1"/>
            <a:ext cx="10053919" cy="1228725"/>
          </a:xfrm>
        </p:spPr>
        <p:txBody>
          <a:bodyPr/>
          <a:lstStyle/>
          <a:p>
            <a:r>
              <a:rPr lang="en-US" sz="4800" b="1" dirty="0" smtClean="0">
                <a:latin typeface="Times New Roman" panose="02020603050405020304" pitchFamily="18" charset="0"/>
                <a:cs typeface="Times New Roman" panose="02020603050405020304" pitchFamily="18" charset="0"/>
              </a:rPr>
              <a:t>VSR – DRC DIC</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sz="7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VSR: Actions to take </a:t>
            </a:r>
            <a:r>
              <a:rPr lang="en-US" sz="7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 DIC Decision Ready Claims</a:t>
            </a:r>
            <a:endParaRPr lang="en-US" sz="7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00881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latin typeface="Times New Roman" panose="02020603050405020304" pitchFamily="18" charset="0"/>
                <a:cs typeface="Times New Roman" panose="02020603050405020304" pitchFamily="18" charset="0"/>
              </a:rPr>
              <a:t>VSR Actions</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47165" y="1823839"/>
            <a:ext cx="10945906" cy="4262437"/>
          </a:xfrm>
        </p:spPr>
        <p:txBody>
          <a:bodyPr/>
          <a:lstStyle/>
          <a:p>
            <a:pPr marL="0" indent="0">
              <a:spcBef>
                <a:spcPts val="0"/>
              </a:spcBef>
              <a:buNone/>
            </a:pPr>
            <a:r>
              <a:rPr lang="en-US" sz="3200" dirty="0" smtClean="0">
                <a:latin typeface="Times New Roman" panose="02020603050405020304" pitchFamily="18" charset="0"/>
                <a:cs typeface="Times New Roman" panose="02020603050405020304" pitchFamily="18" charset="0"/>
              </a:rPr>
              <a:t>If Claim </a:t>
            </a:r>
            <a:r>
              <a:rPr lang="en-US" sz="3200" b="1" dirty="0" smtClean="0">
                <a:latin typeface="Times New Roman" panose="02020603050405020304" pitchFamily="18" charset="0"/>
                <a:cs typeface="Times New Roman" panose="02020603050405020304" pitchFamily="18" charset="0"/>
              </a:rPr>
              <a:t>IS</a:t>
            </a:r>
            <a:r>
              <a:rPr lang="en-US" sz="3200" dirty="0" smtClean="0">
                <a:latin typeface="Times New Roman" panose="02020603050405020304" pitchFamily="18" charset="0"/>
                <a:cs typeface="Times New Roman" panose="02020603050405020304" pitchFamily="18" charset="0"/>
              </a:rPr>
              <a:t> Rated </a:t>
            </a:r>
            <a:r>
              <a:rPr lang="en-US" sz="3200" b="1" dirty="0" smtClean="0">
                <a:latin typeface="Times New Roman" panose="02020603050405020304" pitchFamily="18" charset="0"/>
                <a:cs typeface="Times New Roman" panose="02020603050405020304" pitchFamily="18" charset="0"/>
              </a:rPr>
              <a:t>AND</a:t>
            </a:r>
            <a:r>
              <a:rPr lang="en-US" sz="3200" dirty="0" smtClean="0">
                <a:latin typeface="Times New Roman" panose="02020603050405020304" pitchFamily="18" charset="0"/>
                <a:cs typeface="Times New Roman" panose="02020603050405020304" pitchFamily="18" charset="0"/>
              </a:rPr>
              <a:t> Processed as </a:t>
            </a:r>
            <a:r>
              <a:rPr lang="en-US" sz="3200" dirty="0" smtClean="0">
                <a:latin typeface="Times New Roman" panose="02020603050405020304" pitchFamily="18" charset="0"/>
                <a:cs typeface="Times New Roman" panose="02020603050405020304" pitchFamily="18" charset="0"/>
              </a:rPr>
              <a:t>a </a:t>
            </a:r>
            <a:r>
              <a:rPr lang="en-US" sz="3200" dirty="0" smtClean="0">
                <a:latin typeface="Times New Roman" panose="02020603050405020304" pitchFamily="18" charset="0"/>
                <a:cs typeface="Times New Roman" panose="02020603050405020304" pitchFamily="18" charset="0"/>
              </a:rPr>
              <a:t>DIC </a:t>
            </a:r>
            <a:r>
              <a:rPr lang="en-US" sz="3200" dirty="0" smtClean="0">
                <a:latin typeface="Times New Roman" panose="02020603050405020304" pitchFamily="18" charset="0"/>
                <a:cs typeface="Times New Roman" panose="02020603050405020304" pitchFamily="18" charset="0"/>
              </a:rPr>
              <a:t>Decision Ready Claim</a:t>
            </a:r>
            <a:r>
              <a:rPr lang="en-US" sz="3200" dirty="0" smtClean="0">
                <a:latin typeface="Times New Roman" panose="02020603050405020304" pitchFamily="18" charset="0"/>
                <a:cs typeface="Times New Roman" panose="02020603050405020304" pitchFamily="18" charset="0"/>
              </a:rPr>
              <a:t>:</a:t>
            </a:r>
          </a:p>
          <a:p>
            <a:pPr>
              <a:spcBef>
                <a:spcPts val="0"/>
              </a:spcBef>
            </a:pPr>
            <a:r>
              <a:rPr lang="en-US" sz="3200" dirty="0" smtClean="0">
                <a:latin typeface="Times New Roman" panose="02020603050405020304" pitchFamily="18" charset="0"/>
                <a:cs typeface="Times New Roman" panose="02020603050405020304" pitchFamily="18" charset="0"/>
              </a:rPr>
              <a:t>The VSR should follow standard promulgation or authorization procedures</a:t>
            </a:r>
          </a:p>
          <a:p>
            <a:pPr>
              <a:spcBef>
                <a:spcPts val="0"/>
              </a:spcBef>
            </a:pPr>
            <a:r>
              <a:rPr lang="en-US" sz="3200" dirty="0" smtClean="0">
                <a:latin typeface="Times New Roman" panose="02020603050405020304" pitchFamily="18" charset="0"/>
                <a:cs typeface="Times New Roman" panose="02020603050405020304" pitchFamily="18" charset="0"/>
              </a:rPr>
              <a:t>VSR will send DIC notification letters as </a:t>
            </a:r>
            <a:r>
              <a:rPr lang="en-US" sz="3200" dirty="0" smtClean="0">
                <a:latin typeface="Times New Roman" panose="02020603050405020304" pitchFamily="18" charset="0"/>
                <a:cs typeface="Times New Roman" panose="02020603050405020304" pitchFamily="18" charset="0"/>
              </a:rPr>
              <a:t>normal</a:t>
            </a:r>
          </a:p>
          <a:p>
            <a:pPr>
              <a:spcBef>
                <a:spcPts val="0"/>
              </a:spcBef>
            </a:pPr>
            <a:r>
              <a:rPr lang="en-US" sz="3200" dirty="0" smtClean="0">
                <a:latin typeface="Times New Roman" panose="02020603050405020304" pitchFamily="18" charset="0"/>
                <a:cs typeface="Times New Roman" panose="02020603050405020304" pitchFamily="18" charset="0"/>
              </a:rPr>
              <a:t>VSR will send DRC Exclusion Letters through Letter Creator if directed</a:t>
            </a:r>
            <a:endParaRPr lang="en-US" sz="3200" dirty="0" smtClean="0">
              <a:latin typeface="Times New Roman" panose="02020603050405020304" pitchFamily="18" charset="0"/>
              <a:cs typeface="Times New Roman" panose="02020603050405020304" pitchFamily="18" charset="0"/>
            </a:endParaRPr>
          </a:p>
          <a:p>
            <a:pPr>
              <a:spcBef>
                <a:spcPts val="0"/>
              </a:spcBef>
            </a:pPr>
            <a:r>
              <a:rPr lang="en-US" sz="3200" dirty="0" smtClean="0">
                <a:latin typeface="Times New Roman" panose="02020603050405020304" pitchFamily="18" charset="0"/>
                <a:cs typeface="Times New Roman" panose="02020603050405020304" pitchFamily="18" charset="0"/>
              </a:rPr>
              <a:t>There are no special notification requirements if the claim can be processed through the DRC program</a:t>
            </a:r>
          </a:p>
          <a:p>
            <a:pPr>
              <a:spcBef>
                <a:spcPts val="0"/>
              </a:spcBef>
            </a:pPr>
            <a:endParaRPr lang="en-US" sz="3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20654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latin typeface="Times New Roman" panose="02020603050405020304" pitchFamily="18" charset="0"/>
                <a:cs typeface="Times New Roman" panose="02020603050405020304" pitchFamily="18" charset="0"/>
              </a:rPr>
              <a:t>VSR Excluded Actions</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spcBef>
                <a:spcPts val="0"/>
              </a:spcBef>
            </a:pPr>
            <a:r>
              <a:rPr lang="en-US" sz="3200" dirty="0" smtClean="0">
                <a:latin typeface="Times New Roman" panose="02020603050405020304" pitchFamily="18" charset="0"/>
                <a:cs typeface="Times New Roman" panose="02020603050405020304" pitchFamily="18" charset="0"/>
              </a:rPr>
              <a:t>If RVSR excludes claim from the DRC program:</a:t>
            </a:r>
          </a:p>
          <a:p>
            <a:pPr lvl="1">
              <a:spcBef>
                <a:spcPts val="0"/>
              </a:spcBef>
            </a:pPr>
            <a:r>
              <a:rPr lang="en-US" sz="3200" dirty="0" smtClean="0">
                <a:latin typeface="Times New Roman" panose="02020603050405020304" pitchFamily="18" charset="0"/>
                <a:cs typeface="Times New Roman" panose="02020603050405020304" pitchFamily="18" charset="0"/>
              </a:rPr>
              <a:t>VSR ensures the system is updated appropriately</a:t>
            </a:r>
          </a:p>
          <a:p>
            <a:pPr lvl="1">
              <a:spcBef>
                <a:spcPts val="0"/>
              </a:spcBef>
            </a:pPr>
            <a:r>
              <a:rPr lang="en-US" sz="3200" dirty="0" smtClean="0">
                <a:latin typeface="Times New Roman" panose="02020603050405020304" pitchFamily="18" charset="0"/>
                <a:cs typeface="Times New Roman" panose="02020603050405020304" pitchFamily="18" charset="0"/>
              </a:rPr>
              <a:t>VSR completes any necessary development</a:t>
            </a:r>
          </a:p>
          <a:p>
            <a:pPr lvl="1">
              <a:spcBef>
                <a:spcPts val="0"/>
              </a:spcBef>
            </a:pPr>
            <a:r>
              <a:rPr lang="en-US" sz="3200" dirty="0" smtClean="0">
                <a:latin typeface="Times New Roman" panose="02020603050405020304" pitchFamily="18" charset="0"/>
                <a:cs typeface="Times New Roman" panose="02020603050405020304" pitchFamily="18" charset="0"/>
              </a:rPr>
              <a:t>VSR sends a “DRC Exclusion Letter” </a:t>
            </a:r>
          </a:p>
          <a:p>
            <a:pPr lvl="2">
              <a:spcBef>
                <a:spcPts val="0"/>
              </a:spcBef>
            </a:pPr>
            <a:r>
              <a:rPr lang="en-US" sz="3200" dirty="0" smtClean="0">
                <a:latin typeface="Times New Roman" panose="02020603050405020304" pitchFamily="18" charset="0"/>
                <a:cs typeface="Times New Roman" panose="02020603050405020304" pitchFamily="18" charset="0"/>
              </a:rPr>
              <a:t>PMCs </a:t>
            </a:r>
            <a:r>
              <a:rPr lang="en-US" sz="3200" dirty="0">
                <a:latin typeface="Times New Roman" panose="02020603050405020304" pitchFamily="18" charset="0"/>
                <a:cs typeface="Times New Roman" panose="02020603050405020304" pitchFamily="18" charset="0"/>
              </a:rPr>
              <a:t>will utilize </a:t>
            </a:r>
            <a:r>
              <a:rPr lang="en-US" sz="3200" dirty="0" smtClean="0">
                <a:latin typeface="Times New Roman" panose="02020603050405020304" pitchFamily="18" charset="0"/>
                <a:cs typeface="Times New Roman" panose="02020603050405020304" pitchFamily="18" charset="0"/>
              </a:rPr>
              <a:t>Letter Creator </a:t>
            </a:r>
            <a:r>
              <a:rPr lang="en-US" sz="3200" dirty="0">
                <a:latin typeface="Times New Roman" panose="02020603050405020304" pitchFamily="18" charset="0"/>
                <a:cs typeface="Times New Roman" panose="02020603050405020304" pitchFamily="18" charset="0"/>
              </a:rPr>
              <a:t>to send exclusion </a:t>
            </a:r>
            <a:r>
              <a:rPr lang="en-US" sz="3200" dirty="0" smtClean="0">
                <a:latin typeface="Times New Roman" panose="02020603050405020304" pitchFamily="18" charset="0"/>
                <a:cs typeface="Times New Roman" panose="02020603050405020304" pitchFamily="18" charset="0"/>
              </a:rPr>
              <a:t>letters</a:t>
            </a:r>
          </a:p>
          <a:p>
            <a:pPr lvl="2">
              <a:spcBef>
                <a:spcPts val="0"/>
              </a:spcBef>
            </a:pPr>
            <a:endParaRPr lang="en-US" sz="3200" dirty="0">
              <a:latin typeface="Times New Roman" panose="02020603050405020304" pitchFamily="18" charset="0"/>
              <a:cs typeface="Times New Roman" panose="02020603050405020304" pitchFamily="18" charset="0"/>
            </a:endParaRPr>
          </a:p>
          <a:p>
            <a:pPr marL="914400" lvl="2" indent="0">
              <a:spcBef>
                <a:spcPts val="0"/>
              </a:spcBef>
              <a:buNone/>
            </a:pPr>
            <a:r>
              <a:rPr lang="en-US" sz="3200" dirty="0" smtClean="0">
                <a:latin typeface="Times New Roman" panose="02020603050405020304" pitchFamily="18" charset="0"/>
                <a:cs typeface="Times New Roman" panose="02020603050405020304" pitchFamily="18" charset="0"/>
              </a:rPr>
              <a:t>Note: More information on Letter Creator is located on the Compensation Service Intranet page.</a:t>
            </a:r>
          </a:p>
          <a:p>
            <a:pPr lvl="2">
              <a:spcBef>
                <a:spcPts val="0"/>
              </a:spcBef>
            </a:pPr>
            <a:endParaRPr lang="en-US" sz="3200" dirty="0" smtClean="0">
              <a:latin typeface="Times New Roman" panose="02020603050405020304" pitchFamily="18" charset="0"/>
              <a:cs typeface="Times New Roman" panose="02020603050405020304" pitchFamily="18" charset="0"/>
            </a:endParaRPr>
          </a:p>
          <a:p>
            <a:pPr lvl="2">
              <a:spcBef>
                <a:spcPts val="0"/>
              </a:spcBef>
            </a:pPr>
            <a:endParaRPr lang="en-US" sz="3200" dirty="0">
              <a:latin typeface="Times New Roman" panose="02020603050405020304" pitchFamily="18" charset="0"/>
              <a:cs typeface="Times New Roman" panose="02020603050405020304" pitchFamily="18" charset="0"/>
            </a:endParaRPr>
          </a:p>
          <a:p>
            <a:pPr marL="914400" lvl="2" indent="0">
              <a:spcBef>
                <a:spcPts val="0"/>
              </a:spcBef>
              <a:buNone/>
            </a:pP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64409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81" y="0"/>
            <a:ext cx="10053919" cy="1214438"/>
          </a:xfrm>
        </p:spPr>
        <p:txBody>
          <a:bodyPr/>
          <a:lstStyle/>
          <a:p>
            <a:r>
              <a:rPr lang="en-US" sz="4800" b="1" dirty="0" smtClean="0">
                <a:latin typeface="Times New Roman" panose="02020603050405020304" pitchFamily="18" charset="0"/>
                <a:cs typeface="Times New Roman" panose="02020603050405020304" pitchFamily="18" charset="0"/>
              </a:rPr>
              <a:t>VSR Development</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spcBef>
                <a:spcPts val="0"/>
              </a:spcBef>
            </a:pPr>
            <a:r>
              <a:rPr lang="en-US" sz="3600" dirty="0" smtClean="0">
                <a:latin typeface="Times New Roman" panose="02020603050405020304" pitchFamily="18" charset="0"/>
                <a:cs typeface="Times New Roman" panose="02020603050405020304" pitchFamily="18" charset="0"/>
              </a:rPr>
              <a:t>Eligible DRC Claims </a:t>
            </a:r>
            <a:r>
              <a:rPr lang="en-US" sz="3600" b="1" u="sng" dirty="0" smtClean="0">
                <a:latin typeface="Times New Roman" panose="02020603050405020304" pitchFamily="18" charset="0"/>
                <a:cs typeface="Times New Roman" panose="02020603050405020304" pitchFamily="18" charset="0"/>
              </a:rPr>
              <a:t>DO NOT</a:t>
            </a:r>
            <a:r>
              <a:rPr lang="en-US" sz="3600" b="1" dirty="0" smtClean="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require up-front development.</a:t>
            </a:r>
          </a:p>
          <a:p>
            <a:pPr lvl="1">
              <a:spcBef>
                <a:spcPts val="0"/>
              </a:spcBef>
            </a:pPr>
            <a:r>
              <a:rPr lang="en-US" sz="3600" dirty="0" smtClean="0">
                <a:latin typeface="Times New Roman" panose="02020603050405020304" pitchFamily="18" charset="0"/>
                <a:cs typeface="Times New Roman" panose="02020603050405020304" pitchFamily="18" charset="0"/>
              </a:rPr>
              <a:t>Only develop if the RVSR directs development on a deferral</a:t>
            </a:r>
          </a:p>
          <a:p>
            <a:pPr lvl="1">
              <a:spcBef>
                <a:spcPts val="0"/>
              </a:spcBef>
            </a:pPr>
            <a:r>
              <a:rPr lang="en-US" sz="3600" dirty="0" smtClean="0">
                <a:latin typeface="Times New Roman" panose="02020603050405020304" pitchFamily="18" charset="0"/>
                <a:cs typeface="Times New Roman" panose="02020603050405020304" pitchFamily="18" charset="0"/>
              </a:rPr>
              <a:t>Should be rare for PMC DRC DIC claims </a:t>
            </a:r>
          </a:p>
          <a:p>
            <a:pPr>
              <a:spcBef>
                <a:spcPts val="0"/>
              </a:spcBef>
            </a:pPr>
            <a:r>
              <a:rPr lang="en-US" sz="3600" dirty="0" smtClean="0">
                <a:latin typeface="Times New Roman" panose="02020603050405020304" pitchFamily="18" charset="0"/>
                <a:cs typeface="Times New Roman" panose="02020603050405020304" pitchFamily="18" charset="0"/>
              </a:rPr>
              <a:t>Standard 5103 should </a:t>
            </a:r>
            <a:r>
              <a:rPr lang="en-US" sz="3600" b="1" u="sng" dirty="0" smtClean="0">
                <a:latin typeface="Times New Roman" panose="02020603050405020304" pitchFamily="18" charset="0"/>
                <a:cs typeface="Times New Roman" panose="02020603050405020304" pitchFamily="18" charset="0"/>
              </a:rPr>
              <a:t>NEVER</a:t>
            </a:r>
            <a:r>
              <a:rPr lang="en-US" sz="3600" dirty="0" smtClean="0">
                <a:latin typeface="Times New Roman" panose="02020603050405020304" pitchFamily="18" charset="0"/>
                <a:cs typeface="Times New Roman" panose="02020603050405020304" pitchFamily="18" charset="0"/>
              </a:rPr>
              <a:t> be sent.</a:t>
            </a:r>
          </a:p>
        </p:txBody>
      </p:sp>
    </p:spTree>
    <p:extLst>
      <p:ext uri="{BB962C8B-B14F-4D97-AF65-F5344CB8AC3E}">
        <p14:creationId xmlns:p14="http://schemas.microsoft.com/office/powerpoint/2010/main" val="29155999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81" y="0"/>
            <a:ext cx="10053919" cy="1214438"/>
          </a:xfrm>
        </p:spPr>
        <p:txBody>
          <a:bodyPr/>
          <a:lstStyle/>
          <a:p>
            <a:r>
              <a:rPr lang="en-US" sz="4800" b="1" dirty="0" smtClean="0">
                <a:latin typeface="Times New Roman" panose="02020603050405020304" pitchFamily="18" charset="0"/>
                <a:cs typeface="Times New Roman" panose="02020603050405020304" pitchFamily="18" charset="0"/>
              </a:rPr>
              <a:t>Systems Compliance</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spcBef>
                <a:spcPts val="0"/>
              </a:spcBef>
              <a:buNone/>
            </a:pPr>
            <a:r>
              <a:rPr lang="en-US" sz="3200" dirty="0" smtClean="0">
                <a:latin typeface="Times New Roman" panose="02020603050405020304" pitchFamily="18" charset="0"/>
                <a:cs typeface="Times New Roman" panose="02020603050405020304" pitchFamily="18" charset="0"/>
              </a:rPr>
              <a:t>All employees are responsible for ensuring that the appropriate DRC special </a:t>
            </a:r>
            <a:r>
              <a:rPr lang="en-US" sz="3200" dirty="0">
                <a:latin typeface="Times New Roman" panose="02020603050405020304" pitchFamily="18" charset="0"/>
                <a:cs typeface="Times New Roman" panose="02020603050405020304" pitchFamily="18" charset="0"/>
              </a:rPr>
              <a:t>i</a:t>
            </a:r>
            <a:r>
              <a:rPr lang="en-US" sz="3200" dirty="0" smtClean="0">
                <a:latin typeface="Times New Roman" panose="02020603050405020304" pitchFamily="18" charset="0"/>
                <a:cs typeface="Times New Roman" panose="02020603050405020304" pitchFamily="18" charset="0"/>
              </a:rPr>
              <a:t>ssue </a:t>
            </a:r>
            <a:r>
              <a:rPr lang="en-US" sz="3200" dirty="0" smtClean="0">
                <a:latin typeface="Times New Roman" panose="02020603050405020304" pitchFamily="18" charset="0"/>
                <a:cs typeface="Times New Roman" panose="02020603050405020304" pitchFamily="18" charset="0"/>
              </a:rPr>
              <a:t>indicator is </a:t>
            </a:r>
            <a:r>
              <a:rPr lang="en-US" sz="3200" dirty="0" smtClean="0">
                <a:latin typeface="Times New Roman" panose="02020603050405020304" pitchFamily="18" charset="0"/>
                <a:cs typeface="Times New Roman" panose="02020603050405020304" pitchFamily="18" charset="0"/>
              </a:rPr>
              <a:t>added to one contention:</a:t>
            </a:r>
          </a:p>
          <a:p>
            <a:pPr marL="914400">
              <a:spcBef>
                <a:spcPts val="0"/>
              </a:spcBef>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Decision Ready Claim</a:t>
            </a:r>
            <a:endParaRPr lang="en-US" dirty="0">
              <a:latin typeface="Times New Roman" panose="02020603050405020304" pitchFamily="18" charset="0"/>
              <a:cs typeface="Times New Roman" panose="02020603050405020304" pitchFamily="18" charset="0"/>
            </a:endParaRPr>
          </a:p>
          <a:p>
            <a:pPr marL="914400">
              <a:spcBef>
                <a:spcPts val="0"/>
              </a:spcBef>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Decision </a:t>
            </a:r>
            <a:r>
              <a:rPr lang="en-US" dirty="0">
                <a:latin typeface="Times New Roman" panose="02020603050405020304" pitchFamily="18" charset="0"/>
                <a:cs typeface="Times New Roman" panose="02020603050405020304" pitchFamily="18" charset="0"/>
              </a:rPr>
              <a:t>Ready Claim – </a:t>
            </a:r>
            <a:r>
              <a:rPr lang="en-US" dirty="0" smtClean="0">
                <a:latin typeface="Times New Roman" panose="02020603050405020304" pitchFamily="18" charset="0"/>
                <a:cs typeface="Times New Roman" panose="02020603050405020304" pitchFamily="18" charset="0"/>
              </a:rPr>
              <a:t>Deferred</a:t>
            </a:r>
          </a:p>
          <a:p>
            <a:pPr marL="914400">
              <a:spcBef>
                <a:spcPts val="0"/>
              </a:spcBef>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Decision </a:t>
            </a:r>
            <a:r>
              <a:rPr lang="en-US" dirty="0">
                <a:latin typeface="Times New Roman" panose="02020603050405020304" pitchFamily="18" charset="0"/>
                <a:cs typeface="Times New Roman" panose="02020603050405020304" pitchFamily="18" charset="0"/>
              </a:rPr>
              <a:t>Ready Claim – Partial </a:t>
            </a:r>
            <a:r>
              <a:rPr lang="en-US" dirty="0" smtClean="0">
                <a:latin typeface="Times New Roman" panose="02020603050405020304" pitchFamily="18" charset="0"/>
                <a:cs typeface="Times New Roman" panose="02020603050405020304" pitchFamily="18" charset="0"/>
              </a:rPr>
              <a:t>Deferred</a:t>
            </a:r>
          </a:p>
          <a:p>
            <a:pPr marL="57150" indent="0">
              <a:spcBef>
                <a:spcPts val="0"/>
              </a:spcBef>
              <a:buNone/>
            </a:pPr>
            <a:endParaRPr lang="en-US" sz="3200" dirty="0" smtClean="0">
              <a:latin typeface="Times New Roman" panose="02020603050405020304" pitchFamily="18" charset="0"/>
              <a:cs typeface="Times New Roman" panose="02020603050405020304" pitchFamily="18" charset="0"/>
            </a:endParaRPr>
          </a:p>
          <a:p>
            <a:pPr marL="57150" indent="0">
              <a:spcBef>
                <a:spcPts val="0"/>
              </a:spcBef>
              <a:buNone/>
            </a:pPr>
            <a:endParaRPr lang="en-US" sz="3200" dirty="0" smtClean="0">
              <a:latin typeface="Times New Roman" panose="02020603050405020304" pitchFamily="18" charset="0"/>
              <a:cs typeface="Times New Roman" panose="02020603050405020304" pitchFamily="18" charset="0"/>
            </a:endParaRPr>
          </a:p>
          <a:p>
            <a:pPr marL="57150" indent="0">
              <a:spcBef>
                <a:spcPts val="0"/>
              </a:spcBef>
              <a:buNone/>
            </a:pPr>
            <a:r>
              <a:rPr lang="en-US" b="1" dirty="0" smtClean="0">
                <a:solidFill>
                  <a:srgbClr val="C00000"/>
                </a:solidFill>
                <a:latin typeface="Times New Roman" panose="02020603050405020304" pitchFamily="18" charset="0"/>
                <a:cs typeface="Times New Roman" panose="02020603050405020304" pitchFamily="18" charset="0"/>
              </a:rPr>
              <a:t>Note</a:t>
            </a:r>
            <a:r>
              <a:rPr lang="en-US" b="1"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here is no special </a:t>
            </a:r>
            <a:r>
              <a:rPr lang="en-US" dirty="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ssue for claims excluded from the DRC program.</a:t>
            </a:r>
          </a:p>
        </p:txBody>
      </p:sp>
    </p:spTree>
    <p:extLst>
      <p:ext uri="{BB962C8B-B14F-4D97-AF65-F5344CB8AC3E}">
        <p14:creationId xmlns:p14="http://schemas.microsoft.com/office/powerpoint/2010/main" val="16026463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81" y="-1"/>
            <a:ext cx="10053919" cy="1228725"/>
          </a:xfrm>
        </p:spPr>
        <p:txBody>
          <a:bodyPr/>
          <a:lstStyle/>
          <a:p>
            <a:r>
              <a:rPr lang="en-US" sz="4800" b="1" dirty="0" smtClean="0">
                <a:latin typeface="Times New Roman" panose="02020603050405020304" pitchFamily="18" charset="0"/>
                <a:cs typeface="Times New Roman" panose="02020603050405020304" pitchFamily="18" charset="0"/>
              </a:rPr>
              <a:t>Letter Creator</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sz="7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Letter Creator</a:t>
            </a:r>
            <a:endParaRPr lang="en-US" sz="7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5561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138081" y="0"/>
            <a:ext cx="10053919" cy="1200150"/>
          </a:xfrm>
        </p:spPr>
        <p:txBody>
          <a:bodyPr>
            <a:normAutofit/>
          </a:bodyPr>
          <a:lstStyle/>
          <a:p>
            <a:pPr>
              <a:buClr>
                <a:schemeClr val="tx1"/>
              </a:buClr>
            </a:pPr>
            <a:r>
              <a:rPr lang="en-US" sz="4800" b="1" dirty="0" smtClean="0">
                <a:latin typeface="Times New Roman" panose="02020603050405020304" pitchFamily="18" charset="0"/>
                <a:cs typeface="Times New Roman" panose="02020603050405020304" pitchFamily="18" charset="0"/>
              </a:rPr>
              <a:t>Objectives</a:t>
            </a:r>
            <a:endParaRPr lang="en-US" sz="4800" b="1" dirty="0" smtClean="0">
              <a:solidFill>
                <a:schemeClr val="bg1"/>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609600" y="1543050"/>
            <a:ext cx="10972800" cy="4476021"/>
          </a:xfrm>
        </p:spPr>
        <p:txBody>
          <a:bodyPr>
            <a:noAutofit/>
          </a:bodyPr>
          <a:lstStyle/>
          <a:p>
            <a:pPr marL="0" indent="0">
              <a:spcBef>
                <a:spcPts val="0"/>
              </a:spcBef>
              <a:buNone/>
            </a:pPr>
            <a:r>
              <a:rPr lang="en-US" sz="4400" dirty="0" smtClean="0">
                <a:latin typeface="Times New Roman" panose="02020603050405020304" pitchFamily="18" charset="0"/>
                <a:cs typeface="Times New Roman" panose="02020603050405020304" pitchFamily="18" charset="0"/>
              </a:rPr>
              <a:t>After the training, the trainee will be able to:</a:t>
            </a:r>
          </a:p>
          <a:p>
            <a:pPr lvl="1">
              <a:spcBef>
                <a:spcPts val="0"/>
              </a:spcBef>
            </a:pPr>
            <a:r>
              <a:rPr lang="en-US" sz="3600" dirty="0" smtClean="0">
                <a:latin typeface="Times New Roman" panose="02020603050405020304" pitchFamily="18" charset="0"/>
                <a:cs typeface="Times New Roman" panose="02020603050405020304" pitchFamily="18" charset="0"/>
              </a:rPr>
              <a:t>Define the DRC Initiative</a:t>
            </a:r>
          </a:p>
          <a:p>
            <a:pPr lvl="1">
              <a:spcBef>
                <a:spcPts val="0"/>
              </a:spcBef>
            </a:pPr>
            <a:r>
              <a:rPr lang="en-US" sz="3600" dirty="0" smtClean="0">
                <a:latin typeface="Times New Roman" panose="02020603050405020304" pitchFamily="18" charset="0"/>
                <a:cs typeface="Times New Roman" panose="02020603050405020304" pitchFamily="18" charset="0"/>
              </a:rPr>
              <a:t>Describe the VSO process for DRC </a:t>
            </a:r>
          </a:p>
          <a:p>
            <a:pPr lvl="1">
              <a:spcBef>
                <a:spcPts val="0"/>
              </a:spcBef>
            </a:pPr>
            <a:r>
              <a:rPr lang="en-US" sz="3600" dirty="0" smtClean="0">
                <a:latin typeface="Times New Roman" panose="02020603050405020304" pitchFamily="18" charset="0"/>
                <a:cs typeface="Times New Roman" panose="02020603050405020304" pitchFamily="18" charset="0"/>
              </a:rPr>
              <a:t>Process eligible and ineligible DRC claims</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for DIC</a:t>
            </a:r>
          </a:p>
          <a:p>
            <a:pPr lvl="1">
              <a:spcBef>
                <a:spcPts val="0"/>
              </a:spcBef>
            </a:pPr>
            <a:r>
              <a:rPr lang="en-US" sz="3600" dirty="0" smtClean="0">
                <a:latin typeface="Times New Roman" panose="02020603050405020304" pitchFamily="18" charset="0"/>
                <a:cs typeface="Times New Roman" panose="02020603050405020304" pitchFamily="18" charset="0"/>
              </a:rPr>
              <a:t>Define DIC exclusions</a:t>
            </a:r>
          </a:p>
          <a:p>
            <a:pPr lvl="1">
              <a:spcBef>
                <a:spcPts val="0"/>
              </a:spcBef>
            </a:pPr>
            <a:r>
              <a:rPr lang="en-US" sz="3600" dirty="0" smtClean="0">
                <a:latin typeface="Times New Roman" panose="02020603050405020304" pitchFamily="18" charset="0"/>
                <a:cs typeface="Times New Roman" panose="02020603050405020304" pitchFamily="18" charset="0"/>
              </a:rPr>
              <a:t>Discuss Letter Creator for processing DRC DIC Exclusions</a:t>
            </a:r>
          </a:p>
        </p:txBody>
      </p:sp>
      <p:sp>
        <p:nvSpPr>
          <p:cNvPr id="7" name="Slide Number Placeholder 6"/>
          <p:cNvSpPr>
            <a:spLocks noGrp="1"/>
          </p:cNvSpPr>
          <p:nvPr>
            <p:ph type="sldNum" sz="quarter" idx="4294967295"/>
          </p:nvPr>
        </p:nvSpPr>
        <p:spPr>
          <a:xfrm>
            <a:off x="9250440" y="6400139"/>
            <a:ext cx="2844800" cy="365125"/>
          </a:xfrm>
          <a:prstGeom prst="rect">
            <a:avLst/>
          </a:prstGeom>
        </p:spPr>
        <p:txBody>
          <a:bodyPr/>
          <a:lstStyle/>
          <a:p>
            <a:pPr>
              <a:defRPr/>
            </a:pPr>
            <a:fld id="{57785668-4F44-4F3C-8A49-1BF091D1843C}" type="slidenum">
              <a:rPr lang="en-US"/>
              <a:pPr>
                <a:defRPr/>
              </a:pPr>
              <a:t>3</a:t>
            </a:fld>
            <a:endParaRPr lang="en-US" dirty="0"/>
          </a:p>
        </p:txBody>
      </p:sp>
      <p:sp>
        <p:nvSpPr>
          <p:cNvPr id="4101" name="Text Box 1031"/>
          <p:cNvSpPr txBox="1">
            <a:spLocks noChangeArrowheads="1"/>
          </p:cNvSpPr>
          <p:nvPr/>
        </p:nvSpPr>
        <p:spPr bwMode="auto">
          <a:xfrm>
            <a:off x="609600" y="6430963"/>
            <a:ext cx="10972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defTabSz="457200" eaLnBrk="0" fontAlgn="base" hangingPunct="0">
              <a:spcBef>
                <a:spcPct val="0"/>
              </a:spcBef>
              <a:spcAft>
                <a:spcPct val="0"/>
              </a:spcAft>
              <a:defRPr sz="1600">
                <a:solidFill>
                  <a:schemeClr val="tx1"/>
                </a:solidFill>
                <a:latin typeface="Arial" charset="0"/>
                <a:cs typeface="Arial" charset="0"/>
              </a:defRPr>
            </a:lvl6pPr>
            <a:lvl7pPr marL="2971800" indent="-228600" defTabSz="457200" eaLnBrk="0" fontAlgn="base" hangingPunct="0">
              <a:spcBef>
                <a:spcPct val="0"/>
              </a:spcBef>
              <a:spcAft>
                <a:spcPct val="0"/>
              </a:spcAft>
              <a:defRPr sz="1600">
                <a:solidFill>
                  <a:schemeClr val="tx1"/>
                </a:solidFill>
                <a:latin typeface="Arial" charset="0"/>
                <a:cs typeface="Arial" charset="0"/>
              </a:defRPr>
            </a:lvl7pPr>
            <a:lvl8pPr marL="3429000" indent="-228600" defTabSz="457200" eaLnBrk="0" fontAlgn="base" hangingPunct="0">
              <a:spcBef>
                <a:spcPct val="0"/>
              </a:spcBef>
              <a:spcAft>
                <a:spcPct val="0"/>
              </a:spcAft>
              <a:defRPr sz="1600">
                <a:solidFill>
                  <a:schemeClr val="tx1"/>
                </a:solidFill>
                <a:latin typeface="Arial" charset="0"/>
                <a:cs typeface="Arial" charset="0"/>
              </a:defRPr>
            </a:lvl8pPr>
            <a:lvl9pPr marL="3886200" indent="-228600" defTabSz="4572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sz="1800" dirty="0"/>
          </a:p>
        </p:txBody>
      </p:sp>
    </p:spTree>
    <p:extLst>
      <p:ext uri="{BB962C8B-B14F-4D97-AF65-F5344CB8AC3E}">
        <p14:creationId xmlns:p14="http://schemas.microsoft.com/office/powerpoint/2010/main" val="35091620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1497" y="1574988"/>
            <a:ext cx="4319493" cy="4683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138081" y="0"/>
            <a:ext cx="10053919" cy="1200150"/>
          </a:xfrm>
        </p:spPr>
        <p:txBody>
          <a:bodyPr/>
          <a:lstStyle/>
          <a:p>
            <a:r>
              <a:rPr lang="en-US" sz="4800" b="1" dirty="0" smtClean="0">
                <a:latin typeface="Times New Roman" panose="02020603050405020304" pitchFamily="18" charset="0"/>
                <a:cs typeface="Times New Roman" panose="02020603050405020304" pitchFamily="18" charset="0"/>
              </a:rPr>
              <a:t>Creating a DRC Exclusion Letter</a:t>
            </a:r>
            <a:endParaRPr lang="en-US" sz="4800" b="1" dirty="0">
              <a:latin typeface="Times New Roman" panose="02020603050405020304" pitchFamily="18" charset="0"/>
              <a:cs typeface="Times New Roman" panose="02020603050405020304" pitchFamily="18" charset="0"/>
            </a:endParaRPr>
          </a:p>
        </p:txBody>
      </p:sp>
      <p:sp>
        <p:nvSpPr>
          <p:cNvPr id="5" name="Right Arrow 4"/>
          <p:cNvSpPr/>
          <p:nvPr/>
        </p:nvSpPr>
        <p:spPr>
          <a:xfrm rot="10800000">
            <a:off x="5930860" y="4821613"/>
            <a:ext cx="2784514" cy="341194"/>
          </a:xfrm>
          <a:prstGeom prst="rightArrow">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9124645" y="4793476"/>
            <a:ext cx="2733979" cy="369332"/>
          </a:xfrm>
          <a:prstGeom prst="rect">
            <a:avLst/>
          </a:prstGeom>
          <a:noFill/>
        </p:spPr>
        <p:txBody>
          <a:bodyPr wrap="square" rtlCol="0">
            <a:spAutoFit/>
          </a:bodyPr>
          <a:lstStyle/>
          <a:p>
            <a:r>
              <a:rPr lang="en-US" b="1" dirty="0" smtClean="0"/>
              <a:t>Select Rating Job Aids</a:t>
            </a:r>
            <a:endParaRPr lang="en-US" b="1" dirty="0"/>
          </a:p>
        </p:txBody>
      </p:sp>
      <p:sp>
        <p:nvSpPr>
          <p:cNvPr id="3" name="TextBox 2"/>
          <p:cNvSpPr txBox="1"/>
          <p:nvPr/>
        </p:nvSpPr>
        <p:spPr>
          <a:xfrm>
            <a:off x="775504" y="1817225"/>
            <a:ext cx="3553428" cy="646331"/>
          </a:xfrm>
          <a:prstGeom prst="rect">
            <a:avLst/>
          </a:prstGeom>
          <a:noFill/>
        </p:spPr>
        <p:txBody>
          <a:bodyPr wrap="square" rtlCol="0">
            <a:spAutoFit/>
          </a:bodyPr>
          <a:lstStyle/>
          <a:p>
            <a:r>
              <a:rPr lang="en-US" dirty="0" smtClean="0"/>
              <a:t>1.Proceed to Compensation Intranet Home page</a:t>
            </a:r>
          </a:p>
        </p:txBody>
      </p:sp>
      <p:sp>
        <p:nvSpPr>
          <p:cNvPr id="7" name="TextBox 6"/>
          <p:cNvSpPr txBox="1"/>
          <p:nvPr/>
        </p:nvSpPr>
        <p:spPr>
          <a:xfrm>
            <a:off x="703596" y="2871734"/>
            <a:ext cx="3235993" cy="1200329"/>
          </a:xfrm>
          <a:prstGeom prst="rect">
            <a:avLst/>
          </a:prstGeom>
          <a:noFill/>
        </p:spPr>
        <p:txBody>
          <a:bodyPr wrap="square" rtlCol="0">
            <a:spAutoFit/>
          </a:bodyPr>
          <a:lstStyle/>
          <a:p>
            <a:r>
              <a:rPr lang="en-US" dirty="0" smtClean="0"/>
              <a:t> 2. Make sure VBMS is   </a:t>
            </a:r>
          </a:p>
          <a:p>
            <a:r>
              <a:rPr lang="en-US" dirty="0"/>
              <a:t> </a:t>
            </a:r>
            <a:r>
              <a:rPr lang="en-US" dirty="0" smtClean="0"/>
              <a:t>active/open before    </a:t>
            </a:r>
          </a:p>
          <a:p>
            <a:r>
              <a:rPr lang="en-US" dirty="0"/>
              <a:t> </a:t>
            </a:r>
            <a:r>
              <a:rPr lang="en-US" dirty="0" smtClean="0"/>
              <a:t>launching </a:t>
            </a:r>
            <a:r>
              <a:rPr lang="en-US" dirty="0" smtClean="0"/>
              <a:t>Letter Creator</a:t>
            </a:r>
          </a:p>
          <a:p>
            <a:endParaRPr lang="en-US" dirty="0"/>
          </a:p>
        </p:txBody>
      </p:sp>
    </p:spTree>
    <p:extLst>
      <p:ext uri="{BB962C8B-B14F-4D97-AF65-F5344CB8AC3E}">
        <p14:creationId xmlns:p14="http://schemas.microsoft.com/office/powerpoint/2010/main" val="40829362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latin typeface="Times New Roman" panose="02020603050405020304" pitchFamily="18" charset="0"/>
                <a:cs typeface="Times New Roman" panose="02020603050405020304" pitchFamily="18" charset="0"/>
              </a:rPr>
              <a:t>DRC </a:t>
            </a:r>
            <a:r>
              <a:rPr lang="en-US" sz="4800" b="1" dirty="0">
                <a:latin typeface="Times New Roman" panose="02020603050405020304" pitchFamily="18" charset="0"/>
                <a:cs typeface="Times New Roman" panose="02020603050405020304" pitchFamily="18" charset="0"/>
              </a:rPr>
              <a:t>Exclusion </a:t>
            </a:r>
            <a:r>
              <a:rPr lang="en-US" sz="4800" b="1" dirty="0" smtClean="0">
                <a:latin typeface="Times New Roman" panose="02020603050405020304" pitchFamily="18" charset="0"/>
                <a:cs typeface="Times New Roman" panose="02020603050405020304" pitchFamily="18" charset="0"/>
              </a:rPr>
              <a:t>Letter cont’d</a:t>
            </a:r>
            <a:endParaRPr lang="en-US" sz="4800" b="1" dirty="0">
              <a:latin typeface="Times New Roman" panose="02020603050405020304" pitchFamily="18" charset="0"/>
              <a:cs typeface="Times New Roman" panose="02020603050405020304" pitchFamily="18"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6461" y="1668996"/>
            <a:ext cx="10494953" cy="3448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rot="12276661">
            <a:off x="2178250" y="5097259"/>
            <a:ext cx="1401171" cy="532263"/>
          </a:xfrm>
          <a:prstGeom prst="rightArrow">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3626610" y="5553795"/>
            <a:ext cx="3955595" cy="369332"/>
          </a:xfrm>
          <a:prstGeom prst="rect">
            <a:avLst/>
          </a:prstGeom>
          <a:noFill/>
        </p:spPr>
        <p:txBody>
          <a:bodyPr wrap="square" rtlCol="0">
            <a:spAutoFit/>
          </a:bodyPr>
          <a:lstStyle/>
          <a:p>
            <a:r>
              <a:rPr lang="en-US" b="1" dirty="0" smtClean="0"/>
              <a:t>Select Letter Creator</a:t>
            </a:r>
            <a:endParaRPr lang="en-US" b="1" dirty="0"/>
          </a:p>
        </p:txBody>
      </p:sp>
      <p:sp>
        <p:nvSpPr>
          <p:cNvPr id="7" name="Rectangle 6"/>
          <p:cNvSpPr/>
          <p:nvPr/>
        </p:nvSpPr>
        <p:spPr>
          <a:xfrm>
            <a:off x="6401105" y="4829672"/>
            <a:ext cx="2362200" cy="1353591"/>
          </a:xfrm>
          <a:prstGeom prst="rect">
            <a:avLst/>
          </a:prstGeom>
          <a:solidFill>
            <a:schemeClr val="tx2">
              <a:lumMod val="50000"/>
              <a:lumOff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n-US" sz="1200" dirty="0" smtClean="0"/>
              <a:t>Click on the letter Creator to process a DRC Exclusion Notification</a:t>
            </a:r>
          </a:p>
          <a:p>
            <a:pPr marL="285750" indent="-285750">
              <a:buFont typeface="Wingdings" panose="05000000000000000000" pitchFamily="2" charset="2"/>
              <a:buChar char="Ø"/>
            </a:pPr>
            <a:r>
              <a:rPr lang="en-US" sz="1200" dirty="0" smtClean="0"/>
              <a:t>Click Letter Creator User Guide for more information on the tool</a:t>
            </a:r>
          </a:p>
          <a:p>
            <a:pPr marL="285750" indent="-285750" algn="ctr">
              <a:buFont typeface="Wingdings" panose="05000000000000000000" pitchFamily="2" charset="2"/>
              <a:buChar char="Ø"/>
            </a:pPr>
            <a:endParaRPr lang="en-US" sz="1100" dirty="0"/>
          </a:p>
        </p:txBody>
      </p:sp>
    </p:spTree>
    <p:extLst>
      <p:ext uri="{BB962C8B-B14F-4D97-AF65-F5344CB8AC3E}">
        <p14:creationId xmlns:p14="http://schemas.microsoft.com/office/powerpoint/2010/main" val="35665015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latin typeface="Times New Roman" panose="02020603050405020304" pitchFamily="18" charset="0"/>
                <a:cs typeface="Times New Roman" panose="02020603050405020304" pitchFamily="18" charset="0"/>
              </a:rPr>
              <a:t>DRC Exclusion Letter</a:t>
            </a:r>
            <a:endParaRPr lang="en-US" sz="4800" b="1"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2900" y="1588118"/>
            <a:ext cx="4388699" cy="4529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ight Arrow 7"/>
          <p:cNvSpPr/>
          <p:nvPr/>
        </p:nvSpPr>
        <p:spPr>
          <a:xfrm rot="10800000">
            <a:off x="6283728" y="1806950"/>
            <a:ext cx="2784514" cy="341194"/>
          </a:xfrm>
          <a:prstGeom prst="rightArrow">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9229724" y="1778812"/>
            <a:ext cx="2728913" cy="369332"/>
          </a:xfrm>
          <a:prstGeom prst="rect">
            <a:avLst/>
          </a:prstGeom>
          <a:noFill/>
        </p:spPr>
        <p:txBody>
          <a:bodyPr wrap="square" rtlCol="0">
            <a:spAutoFit/>
          </a:bodyPr>
          <a:lstStyle/>
          <a:p>
            <a:r>
              <a:rPr lang="en-US" b="1" dirty="0" smtClean="0"/>
              <a:t>Select VSC</a:t>
            </a:r>
            <a:endParaRPr lang="en-US" b="1" dirty="0"/>
          </a:p>
        </p:txBody>
      </p:sp>
      <p:sp>
        <p:nvSpPr>
          <p:cNvPr id="11" name="Right Arrow 10"/>
          <p:cNvSpPr/>
          <p:nvPr/>
        </p:nvSpPr>
        <p:spPr>
          <a:xfrm rot="10800000">
            <a:off x="6940953" y="2162432"/>
            <a:ext cx="2784514" cy="341194"/>
          </a:xfrm>
          <a:prstGeom prst="rightArrow">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9463085" y="2148144"/>
            <a:ext cx="2728913" cy="646331"/>
          </a:xfrm>
          <a:prstGeom prst="rect">
            <a:avLst/>
          </a:prstGeom>
          <a:noFill/>
        </p:spPr>
        <p:txBody>
          <a:bodyPr wrap="square" rtlCol="0">
            <a:spAutoFit/>
          </a:bodyPr>
          <a:lstStyle/>
          <a:p>
            <a:pPr algn="ctr"/>
            <a:r>
              <a:rPr lang="en-US" b="1" dirty="0" smtClean="0"/>
              <a:t>Select DRC </a:t>
            </a:r>
          </a:p>
          <a:p>
            <a:pPr algn="ctr"/>
            <a:r>
              <a:rPr lang="en-US" b="1" dirty="0" smtClean="0"/>
              <a:t>Exclusion Letter</a:t>
            </a:r>
            <a:endParaRPr lang="en-US" b="1" dirty="0"/>
          </a:p>
        </p:txBody>
      </p:sp>
      <p:sp>
        <p:nvSpPr>
          <p:cNvPr id="14" name="TextBox 13"/>
          <p:cNvSpPr txBox="1"/>
          <p:nvPr/>
        </p:nvSpPr>
        <p:spPr>
          <a:xfrm>
            <a:off x="576260" y="3767477"/>
            <a:ext cx="2728913" cy="646331"/>
          </a:xfrm>
          <a:prstGeom prst="rect">
            <a:avLst/>
          </a:prstGeom>
          <a:noFill/>
        </p:spPr>
        <p:txBody>
          <a:bodyPr wrap="square" rtlCol="0">
            <a:spAutoFit/>
          </a:bodyPr>
          <a:lstStyle/>
          <a:p>
            <a:pPr algn="ctr"/>
            <a:r>
              <a:rPr lang="en-US" b="1" dirty="0" smtClean="0"/>
              <a:t>Select Appropriate Exclusion Reason</a:t>
            </a:r>
            <a:endParaRPr lang="en-US" b="1" dirty="0"/>
          </a:p>
        </p:txBody>
      </p:sp>
      <p:cxnSp>
        <p:nvCxnSpPr>
          <p:cNvPr id="22" name="Elbow Connector 21"/>
          <p:cNvCxnSpPr/>
          <p:nvPr/>
        </p:nvCxnSpPr>
        <p:spPr bwMode="auto">
          <a:xfrm flipV="1">
            <a:off x="3028950" y="3186116"/>
            <a:ext cx="1366837" cy="904526"/>
          </a:xfrm>
          <a:prstGeom prst="bentConnector3">
            <a:avLst>
              <a:gd name="adj1" fmla="val 50000"/>
            </a:avLst>
          </a:prstGeom>
          <a:solidFill>
            <a:schemeClr val="accent1"/>
          </a:solidFill>
          <a:ln w="38100" cap="flat" cmpd="sng" algn="ctr">
            <a:solidFill>
              <a:srgbClr val="FF0000"/>
            </a:solidFill>
            <a:prstDash val="solid"/>
            <a:round/>
            <a:headEnd type="none" w="sm" len="sm"/>
            <a:tailEnd type="arrow"/>
          </a:ln>
          <a:effectLst/>
        </p:spPr>
      </p:cxnSp>
      <p:cxnSp>
        <p:nvCxnSpPr>
          <p:cNvPr id="25" name="Straight Arrow Connector 24"/>
          <p:cNvCxnSpPr/>
          <p:nvPr/>
        </p:nvCxnSpPr>
        <p:spPr bwMode="auto">
          <a:xfrm>
            <a:off x="3712368" y="3481718"/>
            <a:ext cx="669131" cy="0"/>
          </a:xfrm>
          <a:prstGeom prst="straightConnector1">
            <a:avLst/>
          </a:prstGeom>
          <a:solidFill>
            <a:schemeClr val="accent1"/>
          </a:solidFill>
          <a:ln w="38100" cap="flat" cmpd="sng" algn="ctr">
            <a:solidFill>
              <a:srgbClr val="FF0000"/>
            </a:solidFill>
            <a:prstDash val="solid"/>
            <a:round/>
            <a:headEnd type="none" w="sm" len="sm"/>
            <a:tailEnd type="arrow"/>
          </a:ln>
          <a:effectLst/>
        </p:spPr>
      </p:cxnSp>
      <p:cxnSp>
        <p:nvCxnSpPr>
          <p:cNvPr id="50" name="Straight Arrow Connector 49"/>
          <p:cNvCxnSpPr/>
          <p:nvPr/>
        </p:nvCxnSpPr>
        <p:spPr bwMode="auto">
          <a:xfrm>
            <a:off x="3726656" y="3786858"/>
            <a:ext cx="669131" cy="0"/>
          </a:xfrm>
          <a:prstGeom prst="straightConnector1">
            <a:avLst/>
          </a:prstGeom>
          <a:solidFill>
            <a:schemeClr val="accent1"/>
          </a:solidFill>
          <a:ln w="38100" cap="flat" cmpd="sng" algn="ctr">
            <a:solidFill>
              <a:srgbClr val="FF0000"/>
            </a:solidFill>
            <a:prstDash val="solid"/>
            <a:round/>
            <a:headEnd type="none" w="sm" len="sm"/>
            <a:tailEnd type="arrow"/>
          </a:ln>
          <a:effectLst/>
        </p:spPr>
      </p:cxnSp>
      <p:cxnSp>
        <p:nvCxnSpPr>
          <p:cNvPr id="54" name="Straight Arrow Connector 53"/>
          <p:cNvCxnSpPr/>
          <p:nvPr/>
        </p:nvCxnSpPr>
        <p:spPr bwMode="auto">
          <a:xfrm>
            <a:off x="3726656" y="4086550"/>
            <a:ext cx="669131" cy="0"/>
          </a:xfrm>
          <a:prstGeom prst="straightConnector1">
            <a:avLst/>
          </a:prstGeom>
          <a:solidFill>
            <a:schemeClr val="accent1"/>
          </a:solidFill>
          <a:ln w="38100" cap="flat" cmpd="sng" algn="ctr">
            <a:solidFill>
              <a:srgbClr val="FF0000"/>
            </a:solidFill>
            <a:prstDash val="solid"/>
            <a:round/>
            <a:headEnd type="none" w="sm" len="sm"/>
            <a:tailEnd type="arrow"/>
          </a:ln>
          <a:effectLst/>
        </p:spPr>
      </p:cxnSp>
      <p:cxnSp>
        <p:nvCxnSpPr>
          <p:cNvPr id="55" name="Elbow Connector 54"/>
          <p:cNvCxnSpPr/>
          <p:nvPr/>
        </p:nvCxnSpPr>
        <p:spPr bwMode="auto">
          <a:xfrm>
            <a:off x="3028950" y="4090642"/>
            <a:ext cx="1366837" cy="895696"/>
          </a:xfrm>
          <a:prstGeom prst="bentConnector3">
            <a:avLst>
              <a:gd name="adj1" fmla="val 50000"/>
            </a:avLst>
          </a:prstGeom>
          <a:solidFill>
            <a:schemeClr val="accent1"/>
          </a:solidFill>
          <a:ln w="38100" cap="flat" cmpd="sng" algn="ctr">
            <a:solidFill>
              <a:srgbClr val="FF0000"/>
            </a:solidFill>
            <a:prstDash val="solid"/>
            <a:round/>
            <a:headEnd type="none" w="sm" len="sm"/>
            <a:tailEnd type="arrow"/>
          </a:ln>
          <a:effectLst/>
        </p:spPr>
      </p:cxnSp>
      <p:cxnSp>
        <p:nvCxnSpPr>
          <p:cNvPr id="58" name="Straight Arrow Connector 57"/>
          <p:cNvCxnSpPr/>
          <p:nvPr/>
        </p:nvCxnSpPr>
        <p:spPr bwMode="auto">
          <a:xfrm>
            <a:off x="3726656" y="4385232"/>
            <a:ext cx="669131" cy="0"/>
          </a:xfrm>
          <a:prstGeom prst="straightConnector1">
            <a:avLst/>
          </a:prstGeom>
          <a:solidFill>
            <a:schemeClr val="accent1"/>
          </a:solidFill>
          <a:ln w="38100" cap="flat" cmpd="sng" algn="ctr">
            <a:solidFill>
              <a:srgbClr val="FF0000"/>
            </a:solidFill>
            <a:prstDash val="solid"/>
            <a:round/>
            <a:headEnd type="none" w="sm" len="sm"/>
            <a:tailEnd type="arrow"/>
          </a:ln>
          <a:effectLst/>
        </p:spPr>
      </p:cxnSp>
      <p:cxnSp>
        <p:nvCxnSpPr>
          <p:cNvPr id="59" name="Straight Arrow Connector 58"/>
          <p:cNvCxnSpPr/>
          <p:nvPr/>
        </p:nvCxnSpPr>
        <p:spPr bwMode="auto">
          <a:xfrm>
            <a:off x="3712367" y="4666219"/>
            <a:ext cx="669131" cy="0"/>
          </a:xfrm>
          <a:prstGeom prst="straightConnector1">
            <a:avLst/>
          </a:prstGeom>
          <a:solidFill>
            <a:schemeClr val="accent1"/>
          </a:solidFill>
          <a:ln w="38100" cap="flat" cmpd="sng" algn="ctr">
            <a:solidFill>
              <a:srgbClr val="FF0000"/>
            </a:solidFill>
            <a:prstDash val="solid"/>
            <a:round/>
            <a:headEnd type="none" w="sm" len="sm"/>
            <a:tailEnd type="arrow"/>
          </a:ln>
          <a:effectLst/>
        </p:spPr>
      </p:cxnSp>
    </p:spTree>
    <p:extLst>
      <p:ext uri="{BB962C8B-B14F-4D97-AF65-F5344CB8AC3E}">
        <p14:creationId xmlns:p14="http://schemas.microsoft.com/office/powerpoint/2010/main" val="40736846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latin typeface="Times New Roman" panose="02020603050405020304" pitchFamily="18" charset="0"/>
                <a:cs typeface="Times New Roman" panose="02020603050405020304" pitchFamily="18" charset="0"/>
              </a:rPr>
              <a:t>Example DRC Exclusion Letter</a:t>
            </a:r>
            <a:endParaRPr lang="en-US" sz="4800" b="1" dirty="0">
              <a:latin typeface="Times New Roman" panose="02020603050405020304" pitchFamily="18" charset="0"/>
              <a:cs typeface="Times New Roman" panose="02020603050405020304" pitchFamily="18" charset="0"/>
            </a:endParaRPr>
          </a:p>
        </p:txBody>
      </p:sp>
      <p:cxnSp>
        <p:nvCxnSpPr>
          <p:cNvPr id="50" name="Straight Arrow Connector 49"/>
          <p:cNvCxnSpPr/>
          <p:nvPr/>
        </p:nvCxnSpPr>
        <p:spPr bwMode="auto">
          <a:xfrm>
            <a:off x="8193246" y="3983628"/>
            <a:ext cx="669131" cy="0"/>
          </a:xfrm>
          <a:prstGeom prst="straightConnector1">
            <a:avLst/>
          </a:prstGeom>
          <a:solidFill>
            <a:schemeClr val="accent1"/>
          </a:solidFill>
          <a:ln w="38100" cap="flat" cmpd="sng" algn="ctr">
            <a:solidFill>
              <a:srgbClr val="FF0000"/>
            </a:solidFill>
            <a:prstDash val="solid"/>
            <a:round/>
            <a:headEnd type="none" w="sm" len="sm"/>
            <a:tailEnd type="arrow"/>
          </a:ln>
          <a:effectLst/>
        </p:spPr>
      </p:cxnSp>
      <p:cxnSp>
        <p:nvCxnSpPr>
          <p:cNvPr id="58" name="Straight Arrow Connector 57"/>
          <p:cNvCxnSpPr/>
          <p:nvPr/>
        </p:nvCxnSpPr>
        <p:spPr bwMode="auto">
          <a:xfrm>
            <a:off x="1979921" y="4514222"/>
            <a:ext cx="669131" cy="0"/>
          </a:xfrm>
          <a:prstGeom prst="straightConnector1">
            <a:avLst/>
          </a:prstGeom>
          <a:solidFill>
            <a:schemeClr val="accent1"/>
          </a:solidFill>
          <a:ln w="38100" cap="flat" cmpd="sng" algn="ctr">
            <a:solidFill>
              <a:srgbClr val="FF0000"/>
            </a:solidFill>
            <a:prstDash val="solid"/>
            <a:round/>
            <a:headEnd type="none" w="sm" len="sm"/>
            <a:tailEnd type="arrow"/>
          </a:ln>
          <a:effectLst/>
        </p:spPr>
      </p:cxnSp>
      <p:cxnSp>
        <p:nvCxnSpPr>
          <p:cNvPr id="59" name="Straight Arrow Connector 58"/>
          <p:cNvCxnSpPr/>
          <p:nvPr/>
        </p:nvCxnSpPr>
        <p:spPr bwMode="auto">
          <a:xfrm>
            <a:off x="2871183" y="3474026"/>
            <a:ext cx="669131" cy="0"/>
          </a:xfrm>
          <a:prstGeom prst="straightConnector1">
            <a:avLst/>
          </a:prstGeom>
          <a:solidFill>
            <a:schemeClr val="accent1"/>
          </a:solidFill>
          <a:ln w="38100" cap="flat" cmpd="sng" algn="ctr">
            <a:solidFill>
              <a:srgbClr val="FF0000"/>
            </a:solidFill>
            <a:prstDash val="solid"/>
            <a:round/>
            <a:headEnd type="none" w="sm" len="sm"/>
            <a:tailEnd type="arrow"/>
          </a:ln>
          <a:effectLst/>
        </p:spPr>
      </p:cxn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871182" y="1632031"/>
            <a:ext cx="8486775" cy="4423290"/>
          </a:xfrm>
          <a:prstGeom prst="rect">
            <a:avLst/>
          </a:prstGeom>
          <a:noFill/>
          <a:ln>
            <a:noFill/>
          </a:ln>
          <a:effectLst>
            <a:innerShdw blurRad="63500" dist="50800">
              <a:prstClr val="black">
                <a:alpha val="50000"/>
              </a:prstClr>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86137" y="2041269"/>
            <a:ext cx="1828349" cy="3293209"/>
          </a:xfrm>
          <a:prstGeom prst="rect">
            <a:avLst/>
          </a:prstGeom>
          <a:noFill/>
        </p:spPr>
        <p:txBody>
          <a:bodyPr wrap="square" rtlCol="0">
            <a:spAutoFit/>
          </a:bodyPr>
          <a:lstStyle/>
          <a:p>
            <a:endParaRPr lang="en-US" sz="1600" dirty="0" smtClean="0"/>
          </a:p>
          <a:p>
            <a:pPr marL="285750" indent="-285750">
              <a:buFont typeface="Arial" panose="020B0604020202020204" pitchFamily="34" charset="0"/>
              <a:buChar char="•"/>
            </a:pPr>
            <a:r>
              <a:rPr lang="en-US" sz="1600" dirty="0" smtClean="0"/>
              <a:t>Name </a:t>
            </a:r>
            <a:r>
              <a:rPr lang="en-US" sz="1600" dirty="0" smtClean="0"/>
              <a:t>populates based on information </a:t>
            </a:r>
            <a:r>
              <a:rPr lang="en-US" sz="1600" dirty="0" smtClean="0"/>
              <a:t>entered; review letter for accuracy</a:t>
            </a:r>
          </a:p>
          <a:p>
            <a:pPr marL="285750" indent="-285750">
              <a:buFont typeface="Arial" panose="020B0604020202020204" pitchFamily="34" charset="0"/>
              <a:buChar char="•"/>
            </a:pPr>
            <a:r>
              <a:rPr lang="en-US" sz="1600" dirty="0" smtClean="0"/>
              <a:t>Decision notice must be uploaded in VBMS after review activity</a:t>
            </a:r>
            <a:endParaRPr lang="en-US" sz="1600" dirty="0"/>
          </a:p>
        </p:txBody>
      </p:sp>
    </p:spTree>
    <p:extLst>
      <p:ext uri="{BB962C8B-B14F-4D97-AF65-F5344CB8AC3E}">
        <p14:creationId xmlns:p14="http://schemas.microsoft.com/office/powerpoint/2010/main" val="28695781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81" y="0"/>
            <a:ext cx="10053919" cy="1214438"/>
          </a:xfrm>
        </p:spPr>
        <p:txBody>
          <a:bodyPr/>
          <a:lstStyle/>
          <a:p>
            <a:r>
              <a:rPr lang="en-US" sz="4800" b="1" dirty="0" smtClean="0">
                <a:latin typeface="Times New Roman" panose="02020603050405020304" pitchFamily="18" charset="0"/>
                <a:cs typeface="Times New Roman" panose="02020603050405020304" pitchFamily="18" charset="0"/>
              </a:rPr>
              <a:t>Letter Creator Tips</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sz="4000" dirty="0" smtClean="0">
                <a:latin typeface="Times New Roman" panose="02020603050405020304" pitchFamily="18" charset="0"/>
                <a:cs typeface="Times New Roman" panose="02020603050405020304" pitchFamily="18" charset="0"/>
              </a:rPr>
              <a:t>Ensure VBMS is open before launching letter creator</a:t>
            </a:r>
          </a:p>
          <a:p>
            <a:r>
              <a:rPr lang="en-US" sz="4000" dirty="0" smtClean="0">
                <a:latin typeface="Times New Roman" panose="02020603050405020304" pitchFamily="18" charset="0"/>
                <a:cs typeface="Times New Roman" panose="02020603050405020304" pitchFamily="18" charset="0"/>
              </a:rPr>
              <a:t>Review letter to ensure proper claimant is addressed</a:t>
            </a:r>
          </a:p>
          <a:p>
            <a:r>
              <a:rPr lang="en-US" sz="4000" dirty="0" smtClean="0">
                <a:latin typeface="Times New Roman" panose="02020603050405020304" pitchFamily="18" charset="0"/>
                <a:cs typeface="Times New Roman" panose="02020603050405020304" pitchFamily="18" charset="0"/>
              </a:rPr>
              <a:t>DRC Exclusion Letters must be uploaded into VBMS systems</a:t>
            </a:r>
            <a:endParaRPr lang="en-US" sz="4000" dirty="0">
              <a:latin typeface="Times New Roman" panose="02020603050405020304" pitchFamily="18" charset="0"/>
              <a:cs typeface="Times New Roman" panose="02020603050405020304" pitchFamily="18" charset="0"/>
            </a:endParaRPr>
          </a:p>
          <a:p>
            <a:pPr marL="0" indent="0">
              <a:spcBef>
                <a:spcPts val="0"/>
              </a:spcBef>
              <a:buNone/>
            </a:pP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49762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81" y="0"/>
            <a:ext cx="10053919" cy="1214438"/>
          </a:xfrm>
        </p:spPr>
        <p:txBody>
          <a:bodyPr/>
          <a:lstStyle/>
          <a:p>
            <a:r>
              <a:rPr lang="en-US" sz="4800" b="1" dirty="0" smtClean="0">
                <a:latin typeface="Times New Roman" panose="02020603050405020304" pitchFamily="18" charset="0"/>
                <a:cs typeface="Times New Roman" panose="02020603050405020304" pitchFamily="18" charset="0"/>
              </a:rPr>
              <a:t>Summary</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sz="4000" dirty="0">
                <a:latin typeface="Times New Roman" panose="02020603050405020304" pitchFamily="18" charset="0"/>
                <a:cs typeface="Times New Roman" panose="02020603050405020304" pitchFamily="18" charset="0"/>
              </a:rPr>
              <a:t>DRC is an exciting new program that will begin in the PMCs effective December 11, 2017</a:t>
            </a:r>
          </a:p>
          <a:p>
            <a:r>
              <a:rPr lang="en-US" sz="4000" dirty="0" smtClean="0">
                <a:latin typeface="Times New Roman" panose="02020603050405020304" pitchFamily="18" charset="0"/>
                <a:cs typeface="Times New Roman" panose="02020603050405020304" pitchFamily="18" charset="0"/>
              </a:rPr>
              <a:t>DRC </a:t>
            </a:r>
            <a:r>
              <a:rPr lang="en-US" sz="4000" dirty="0">
                <a:latin typeface="Times New Roman" panose="02020603050405020304" pitchFamily="18" charset="0"/>
                <a:cs typeface="Times New Roman" panose="02020603050405020304" pitchFamily="18" charset="0"/>
              </a:rPr>
              <a:t>Policy and Procedure Questions can be submitted to P&amp;F: pensionpolproc.vbaco@va.gov</a:t>
            </a:r>
          </a:p>
          <a:p>
            <a:r>
              <a:rPr lang="en-US" sz="4000" dirty="0">
                <a:latin typeface="Times New Roman" panose="02020603050405020304" pitchFamily="18" charset="0"/>
                <a:cs typeface="Times New Roman" panose="02020603050405020304" pitchFamily="18" charset="0"/>
              </a:rPr>
              <a:t>DRC Training Questions can be submitted to P&amp;F: pensiontrngqual.vbaco@va.gov</a:t>
            </a:r>
          </a:p>
          <a:p>
            <a:pPr marL="0" indent="0">
              <a:spcBef>
                <a:spcPts val="0"/>
              </a:spcBef>
              <a:buNone/>
            </a:pP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07369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81" y="0"/>
            <a:ext cx="10053919" cy="1200150"/>
          </a:xfrm>
        </p:spPr>
        <p:txBody>
          <a:bodyPr/>
          <a:lstStyle/>
          <a:p>
            <a:r>
              <a:rPr lang="en-US" sz="4800" b="1" dirty="0" smtClean="0">
                <a:latin typeface="Times New Roman" panose="02020603050405020304" pitchFamily="18" charset="0"/>
                <a:cs typeface="Times New Roman" panose="02020603050405020304" pitchFamily="18" charset="0"/>
              </a:rPr>
              <a:t>Questions</a:t>
            </a:r>
            <a:endParaRPr lang="en-US" sz="4800" b="1" dirty="0">
              <a:latin typeface="Times New Roman" panose="02020603050405020304" pitchFamily="18" charset="0"/>
              <a:cs typeface="Times New Roman" panose="02020603050405020304" pitchFamily="18" charset="0"/>
            </a:endParaRPr>
          </a:p>
        </p:txBody>
      </p:sp>
      <p:pic>
        <p:nvPicPr>
          <p:cNvPr id="2052" name="Picture 4" descr="C:\Users\VBACONwaA\AppData\Local\Microsoft\Windows\Temporary Internet Files\Content.IE5\TOHOCLAX\question_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516284"/>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50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81" y="-1"/>
            <a:ext cx="10053919" cy="1228725"/>
          </a:xfrm>
        </p:spPr>
        <p:txBody>
          <a:bodyPr/>
          <a:lstStyle/>
          <a:p>
            <a:r>
              <a:rPr lang="en-US" sz="4800" b="1" dirty="0" smtClean="0">
                <a:latin typeface="Times New Roman" panose="02020603050405020304" pitchFamily="18" charset="0"/>
                <a:cs typeface="Times New Roman" panose="02020603050405020304" pitchFamily="18" charset="0"/>
              </a:rPr>
              <a:t>DRC Overview</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sz="7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DRC Overview</a:t>
            </a:r>
            <a:endParaRPr lang="en-US" sz="7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419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81" y="0"/>
            <a:ext cx="10053919" cy="1200150"/>
          </a:xfrm>
        </p:spPr>
        <p:txBody>
          <a:bodyPr/>
          <a:lstStyle/>
          <a:p>
            <a:r>
              <a:rPr lang="en-US" sz="4800" b="1" dirty="0" smtClean="0">
                <a:latin typeface="Times New Roman" panose="02020603050405020304" pitchFamily="18" charset="0"/>
                <a:cs typeface="Times New Roman" panose="02020603050405020304" pitchFamily="18" charset="0"/>
              </a:rPr>
              <a:t>DRC Overview</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marL="0" indent="0">
              <a:spcBef>
                <a:spcPts val="0"/>
              </a:spcBef>
              <a:buNone/>
            </a:pPr>
            <a:r>
              <a:rPr lang="en-US" dirty="0" smtClean="0">
                <a:latin typeface="Times New Roman" panose="02020603050405020304" pitchFamily="18" charset="0"/>
                <a:cs typeface="Times New Roman" panose="02020603050405020304" pitchFamily="18" charset="0"/>
              </a:rPr>
              <a:t>The Department of Veterans Affairs (VA) designed the Decision Ready Claim (DRC) initiative for the purposes of improving:</a:t>
            </a:r>
          </a:p>
          <a:p>
            <a:pPr>
              <a:spcBef>
                <a:spcPts val="0"/>
              </a:spcBef>
            </a:pPr>
            <a:r>
              <a:rPr lang="en-US" dirty="0" smtClean="0">
                <a:latin typeface="Times New Roman" panose="02020603050405020304" pitchFamily="18" charset="0"/>
                <a:cs typeface="Times New Roman" panose="02020603050405020304" pitchFamily="18" charset="0"/>
              </a:rPr>
              <a:t>Claims-processing timeliness, </a:t>
            </a:r>
          </a:p>
          <a:p>
            <a:pPr>
              <a:spcBef>
                <a:spcPts val="0"/>
              </a:spcBef>
            </a:pPr>
            <a:r>
              <a:rPr lang="en-US" dirty="0" smtClean="0">
                <a:latin typeface="Times New Roman" panose="02020603050405020304" pitchFamily="18" charset="0"/>
                <a:cs typeface="Times New Roman" panose="02020603050405020304" pitchFamily="18" charset="0"/>
              </a:rPr>
              <a:t>Claimant experience</a:t>
            </a:r>
          </a:p>
          <a:p>
            <a:pPr>
              <a:spcBef>
                <a:spcPts val="0"/>
              </a:spcBef>
            </a:pPr>
            <a:r>
              <a:rPr lang="en-US" dirty="0" smtClean="0">
                <a:latin typeface="Times New Roman" panose="02020603050405020304" pitchFamily="18" charset="0"/>
                <a:cs typeface="Times New Roman" panose="02020603050405020304" pitchFamily="18" charset="0"/>
              </a:rPr>
              <a:t>Offering expedited decisions on certain types of claims for Compensation and Pension</a:t>
            </a:r>
          </a:p>
          <a:p>
            <a:pPr marL="0" indent="0">
              <a:spcBef>
                <a:spcPts val="0"/>
              </a:spcBef>
              <a:buNone/>
            </a:pPr>
            <a:endParaRPr lang="en-US" dirty="0">
              <a:latin typeface="Times New Roman" panose="02020603050405020304" pitchFamily="18" charset="0"/>
              <a:cs typeface="Times New Roman" panose="02020603050405020304" pitchFamily="18" charset="0"/>
            </a:endParaRPr>
          </a:p>
          <a:p>
            <a:pPr marL="0" indent="0">
              <a:spcBef>
                <a:spcPts val="0"/>
              </a:spcBef>
              <a:buNone/>
            </a:pPr>
            <a:r>
              <a:rPr lang="en-US" dirty="0" smtClean="0">
                <a:latin typeface="Times New Roman" panose="02020603050405020304" pitchFamily="18" charset="0"/>
                <a:cs typeface="Times New Roman" panose="02020603050405020304" pitchFamily="18" charset="0"/>
              </a:rPr>
              <a:t>Successful participation in the DRC Initiative will result in the issuance of a decision within 30 days of submission.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83468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81" y="0"/>
            <a:ext cx="10053919" cy="1200150"/>
          </a:xfrm>
        </p:spPr>
        <p:txBody>
          <a:bodyPr/>
          <a:lstStyle/>
          <a:p>
            <a:r>
              <a:rPr lang="en-US" sz="4800" b="1" dirty="0" smtClean="0">
                <a:latin typeface="Times New Roman" panose="02020603050405020304" pitchFamily="18" charset="0"/>
                <a:cs typeface="Times New Roman" panose="02020603050405020304" pitchFamily="18" charset="0"/>
              </a:rPr>
              <a:t>DRC Overview cont’d</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marL="0" indent="0">
              <a:spcBef>
                <a:spcPts val="0"/>
              </a:spcBef>
              <a:buNone/>
            </a:pPr>
            <a:r>
              <a:rPr lang="en-US" dirty="0" smtClean="0">
                <a:latin typeface="Times New Roman" panose="02020603050405020304" pitchFamily="18" charset="0"/>
                <a:cs typeface="Times New Roman" panose="02020603050405020304" pitchFamily="18" charset="0"/>
              </a:rPr>
              <a:t>To </a:t>
            </a:r>
            <a:r>
              <a:rPr lang="en-US" sz="2800" dirty="0" smtClean="0">
                <a:latin typeface="Times New Roman" panose="02020603050405020304" pitchFamily="18" charset="0"/>
                <a:cs typeface="Times New Roman" panose="02020603050405020304" pitchFamily="18" charset="0"/>
              </a:rPr>
              <a:t> participate in the DRC Initiative, a Veteran or eligible surviving spouse must:</a:t>
            </a:r>
          </a:p>
          <a:p>
            <a:pPr>
              <a:spcBef>
                <a:spcPts val="0"/>
              </a:spcBef>
            </a:pPr>
            <a:r>
              <a:rPr lang="en-US" sz="2800" dirty="0" smtClean="0">
                <a:latin typeface="Times New Roman" panose="02020603050405020304" pitchFamily="18" charset="0"/>
                <a:cs typeface="Times New Roman" panose="02020603050405020304" pitchFamily="18" charset="0"/>
              </a:rPr>
              <a:t>Be represented by an accredited Veterans Service Organization (VSO)</a:t>
            </a:r>
          </a:p>
          <a:p>
            <a:pPr>
              <a:spcBef>
                <a:spcPts val="0"/>
              </a:spcBef>
            </a:pPr>
            <a:r>
              <a:rPr lang="en-US" dirty="0" smtClean="0">
                <a:latin typeface="Times New Roman" panose="02020603050405020304" pitchFamily="18" charset="0"/>
                <a:cs typeface="Times New Roman" panose="02020603050405020304" pitchFamily="18" charset="0"/>
              </a:rPr>
              <a:t>Include all relevant evidence needed to render a decision for the VSO to submit into the DRC Direct Upload portal</a:t>
            </a:r>
          </a:p>
          <a:p>
            <a:pPr>
              <a:spcBef>
                <a:spcPts val="0"/>
              </a:spcBef>
            </a:pPr>
            <a:r>
              <a:rPr lang="en-US" sz="2800" dirty="0" smtClean="0">
                <a:latin typeface="Times New Roman" panose="02020603050405020304" pitchFamily="18" charset="0"/>
                <a:cs typeface="Times New Roman" panose="02020603050405020304" pitchFamily="18" charset="0"/>
              </a:rPr>
              <a:t>Simultaneously submit signed claims on specific forms containing language (i.e. 21P-534EZ) satisfying the general notice requirements of 38 U.S.C.5103 for the VSO to submit into the DRC Direct Upload portal</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4798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81" y="0"/>
            <a:ext cx="10053919" cy="1200150"/>
          </a:xfrm>
        </p:spPr>
        <p:txBody>
          <a:bodyPr/>
          <a:lstStyle/>
          <a:p>
            <a:r>
              <a:rPr lang="en-US" sz="4800" b="1" dirty="0" smtClean="0">
                <a:latin typeface="Times New Roman" panose="02020603050405020304" pitchFamily="18" charset="0"/>
                <a:cs typeface="Times New Roman" panose="02020603050405020304" pitchFamily="18" charset="0"/>
              </a:rPr>
              <a:t>DRC Claim Types</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marL="0" indent="0">
              <a:spcBef>
                <a:spcPts val="0"/>
              </a:spcBef>
              <a:buNone/>
            </a:pPr>
            <a:r>
              <a:rPr lang="en-US" sz="2400" dirty="0" smtClean="0">
                <a:latin typeface="Times New Roman" panose="02020603050405020304" pitchFamily="18" charset="0"/>
                <a:cs typeface="Times New Roman" panose="02020603050405020304" pitchFamily="18" charset="0"/>
              </a:rPr>
              <a:t>For </a:t>
            </a:r>
            <a:r>
              <a:rPr lang="en-US" sz="2400" dirty="0">
                <a:latin typeface="Times New Roman" panose="02020603050405020304" pitchFamily="18" charset="0"/>
                <a:cs typeface="Times New Roman" panose="02020603050405020304" pitchFamily="18" charset="0"/>
              </a:rPr>
              <a:t>the purpose of this </a:t>
            </a:r>
            <a:r>
              <a:rPr lang="en-US" sz="2400" dirty="0" smtClean="0">
                <a:latin typeface="Times New Roman" panose="02020603050405020304" pitchFamily="18" charset="0"/>
                <a:cs typeface="Times New Roman" panose="02020603050405020304" pitchFamily="18" charset="0"/>
              </a:rPr>
              <a:t>initiative, certain types of Compensation and Pension </a:t>
            </a:r>
            <a:r>
              <a:rPr lang="en-US" sz="2400" dirty="0">
                <a:latin typeface="Times New Roman" panose="02020603050405020304" pitchFamily="18" charset="0"/>
                <a:cs typeface="Times New Roman" panose="02020603050405020304" pitchFamily="18" charset="0"/>
              </a:rPr>
              <a:t>claims are defined as:</a:t>
            </a:r>
          </a:p>
          <a:p>
            <a:pPr lvl="1">
              <a:spcBef>
                <a:spcPts val="0"/>
              </a:spcBef>
            </a:pPr>
            <a:r>
              <a:rPr lang="en-US" b="1" u="sng" dirty="0">
                <a:latin typeface="Times New Roman" panose="02020603050405020304" pitchFamily="18" charset="0"/>
                <a:cs typeface="Times New Roman" panose="02020603050405020304" pitchFamily="18" charset="0"/>
              </a:rPr>
              <a:t>Claims for </a:t>
            </a:r>
            <a:r>
              <a:rPr lang="en-US" b="1" u="sng" dirty="0" smtClean="0">
                <a:latin typeface="Times New Roman" panose="02020603050405020304" pitchFamily="18" charset="0"/>
                <a:cs typeface="Times New Roman" panose="02020603050405020304" pitchFamily="18" charset="0"/>
              </a:rPr>
              <a:t>Increase</a:t>
            </a:r>
            <a:r>
              <a:rPr lang="en-US" dirty="0" smtClean="0">
                <a:latin typeface="Times New Roman" panose="02020603050405020304" pitchFamily="18" charset="0"/>
                <a:cs typeface="Times New Roman" panose="02020603050405020304" pitchFamily="18" charset="0"/>
              </a:rPr>
              <a:t>:  Claim </a:t>
            </a:r>
            <a:r>
              <a:rPr lang="en-US" dirty="0">
                <a:latin typeface="Times New Roman" panose="02020603050405020304" pitchFamily="18" charset="0"/>
                <a:cs typeface="Times New Roman" panose="02020603050405020304" pitchFamily="18" charset="0"/>
              </a:rPr>
              <a:t>for disability compensation where the Veteran is currently service-connected for the condition and is requesting an increased </a:t>
            </a:r>
            <a:r>
              <a:rPr lang="en-US" dirty="0" smtClean="0">
                <a:latin typeface="Times New Roman" panose="02020603050405020304" pitchFamily="18" charset="0"/>
                <a:cs typeface="Times New Roman" panose="02020603050405020304" pitchFamily="18" charset="0"/>
              </a:rPr>
              <a:t>evaluation. </a:t>
            </a:r>
            <a:endParaRPr lang="en-US" dirty="0">
              <a:latin typeface="Times New Roman" panose="02020603050405020304" pitchFamily="18" charset="0"/>
              <a:cs typeface="Times New Roman" panose="02020603050405020304" pitchFamily="18" charset="0"/>
            </a:endParaRPr>
          </a:p>
          <a:p>
            <a:pPr lvl="1">
              <a:spcBef>
                <a:spcPts val="0"/>
              </a:spcBef>
            </a:pPr>
            <a:r>
              <a:rPr lang="en-US" b="1" u="sng" dirty="0" smtClean="0">
                <a:latin typeface="Times New Roman" panose="02020603050405020304" pitchFamily="18" charset="0"/>
                <a:cs typeface="Times New Roman" panose="02020603050405020304" pitchFamily="18" charset="0"/>
              </a:rPr>
              <a:t>Original Dependency and Indemnity Compensation (DIC)</a:t>
            </a:r>
            <a:r>
              <a:rPr lang="en-US" dirty="0" smtClean="0">
                <a:latin typeface="Times New Roman" panose="02020603050405020304" pitchFamily="18" charset="0"/>
                <a:cs typeface="Times New Roman" panose="02020603050405020304" pitchFamily="18" charset="0"/>
              </a:rPr>
              <a:t>:  Original </a:t>
            </a:r>
            <a:r>
              <a:rPr lang="en-US" dirty="0">
                <a:latin typeface="Times New Roman" panose="02020603050405020304" pitchFamily="18" charset="0"/>
                <a:cs typeface="Times New Roman" panose="02020603050405020304" pitchFamily="18" charset="0"/>
              </a:rPr>
              <a:t>service-connected death claims where the Veteran’s death certificate lists at least one of his or her service-connected conditions; or he or she was rated 100% disabled due to service-connected conditions (including entitlement to Individual Unemployability) for 10 years prior to death</a:t>
            </a:r>
            <a:r>
              <a:rPr lang="en-US" dirty="0" smtClean="0">
                <a:latin typeface="Times New Roman" panose="02020603050405020304" pitchFamily="18" charset="0"/>
                <a:cs typeface="Times New Roman" panose="02020603050405020304" pitchFamily="18" charset="0"/>
              </a:rPr>
              <a:t>. </a:t>
            </a:r>
          </a:p>
          <a:p>
            <a:pPr lvl="1">
              <a:spcBef>
                <a:spcPts val="0"/>
              </a:spcBef>
            </a:pPr>
            <a:r>
              <a:rPr lang="en-US" dirty="0" smtClean="0">
                <a:latin typeface="Times New Roman" panose="02020603050405020304" pitchFamily="18" charset="0"/>
                <a:cs typeface="Times New Roman" panose="02020603050405020304" pitchFamily="18" charset="0"/>
              </a:rPr>
              <a:t>These claims will be submitted to the VSO  by the surviving spouse.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2896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81" y="-1"/>
            <a:ext cx="10053919" cy="1228725"/>
          </a:xfrm>
        </p:spPr>
        <p:txBody>
          <a:bodyPr/>
          <a:lstStyle/>
          <a:p>
            <a:r>
              <a:rPr lang="en-US" sz="4800" b="1" dirty="0" smtClean="0">
                <a:latin typeface="Times New Roman" panose="02020603050405020304" pitchFamily="18" charset="0"/>
                <a:cs typeface="Times New Roman" panose="02020603050405020304" pitchFamily="18" charset="0"/>
              </a:rPr>
              <a:t>VSO Process</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sz="7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DRC </a:t>
            </a:r>
            <a:r>
              <a:rPr lang="en-US" sz="7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VSO </a:t>
            </a:r>
            <a:r>
              <a:rPr lang="en-US" sz="7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PROCESS</a:t>
            </a:r>
            <a:endParaRPr lang="en-US" sz="7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1432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81" y="0"/>
            <a:ext cx="10053919" cy="1200150"/>
          </a:xfrm>
        </p:spPr>
        <p:txBody>
          <a:bodyPr/>
          <a:lstStyle/>
          <a:p>
            <a:r>
              <a:rPr lang="en-US" sz="4800" b="1" dirty="0" smtClean="0">
                <a:latin typeface="Times New Roman" panose="02020603050405020304" pitchFamily="18" charset="0"/>
                <a:cs typeface="Times New Roman" panose="02020603050405020304" pitchFamily="18" charset="0"/>
              </a:rPr>
              <a:t>DRC</a:t>
            </a:r>
            <a:r>
              <a:rPr lang="en-US" sz="4800" b="1" baseline="0" dirty="0" smtClean="0">
                <a:latin typeface="Times New Roman" panose="02020603050405020304" pitchFamily="18" charset="0"/>
                <a:cs typeface="Times New Roman" panose="02020603050405020304" pitchFamily="18" charset="0"/>
              </a:rPr>
              <a:t> Process</a:t>
            </a:r>
            <a:br>
              <a:rPr lang="en-US" sz="4800" b="1" baseline="0" dirty="0" smtClean="0">
                <a:latin typeface="Times New Roman" panose="02020603050405020304" pitchFamily="18" charset="0"/>
                <a:cs typeface="Times New Roman" panose="02020603050405020304" pitchFamily="18" charset="0"/>
              </a:rPr>
            </a:br>
            <a:r>
              <a:rPr lang="en-US" sz="4800" b="1" dirty="0" smtClean="0">
                <a:latin typeface="Times New Roman" panose="02020603050405020304" pitchFamily="18" charset="0"/>
                <a:cs typeface="Times New Roman" panose="02020603050405020304" pitchFamily="18" charset="0"/>
              </a:rPr>
              <a:t>(VSO Initial Actions)</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47165" y="1789114"/>
            <a:ext cx="10945906" cy="4537545"/>
          </a:xfrm>
        </p:spPr>
        <p:txBody>
          <a:bodyPr>
            <a:noAutofit/>
          </a:bodyPr>
          <a:lstStyle/>
          <a:p>
            <a:pPr>
              <a:spcBef>
                <a:spcPts val="0"/>
              </a:spcBef>
            </a:pPr>
            <a:r>
              <a:rPr lang="en-US" sz="3200" dirty="0" smtClean="0">
                <a:latin typeface="Times New Roman" panose="02020603050405020304" pitchFamily="18" charset="0"/>
                <a:cs typeface="Times New Roman" panose="02020603050405020304" pitchFamily="18" charset="0"/>
              </a:rPr>
              <a:t>Veterans Service Organizations (VSOs) are a primary function of the DRC Program</a:t>
            </a:r>
          </a:p>
          <a:p>
            <a:pPr>
              <a:spcBef>
                <a:spcPts val="0"/>
              </a:spcBef>
            </a:pPr>
            <a:r>
              <a:rPr lang="en-US" sz="3200" dirty="0" smtClean="0">
                <a:latin typeface="Times New Roman" panose="02020603050405020304" pitchFamily="18" charset="0"/>
                <a:cs typeface="Times New Roman" panose="02020603050405020304" pitchFamily="18" charset="0"/>
              </a:rPr>
              <a:t>VSOs must complete a few initial actions before a claim can be included in the </a:t>
            </a:r>
            <a:r>
              <a:rPr lang="en-US"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DIC </a:t>
            </a:r>
            <a:r>
              <a:rPr lang="en-US" sz="3200" dirty="0" smtClean="0">
                <a:latin typeface="Times New Roman" panose="02020603050405020304" pitchFamily="18" charset="0"/>
                <a:cs typeface="Times New Roman" panose="02020603050405020304" pitchFamily="18" charset="0"/>
              </a:rPr>
              <a:t>Decision Ready Claim Program</a:t>
            </a:r>
            <a:endParaRPr lang="en-US" sz="3200" dirty="0" smtClean="0">
              <a:latin typeface="Times New Roman" panose="02020603050405020304" pitchFamily="18" charset="0"/>
              <a:cs typeface="Times New Roman" panose="02020603050405020304" pitchFamily="18" charset="0"/>
            </a:endParaRPr>
          </a:p>
          <a:p>
            <a:pPr>
              <a:spcBef>
                <a:spcPts val="0"/>
              </a:spcBef>
            </a:pPr>
            <a:r>
              <a:rPr lang="en-US" sz="3200" dirty="0" smtClean="0">
                <a:latin typeface="Times New Roman" panose="02020603050405020304" pitchFamily="18" charset="0"/>
                <a:cs typeface="Times New Roman" panose="02020603050405020304" pitchFamily="18" charset="0"/>
              </a:rPr>
              <a:t>VSOs may contact the IPC </a:t>
            </a:r>
            <a:r>
              <a:rPr lang="en-US" sz="3200" dirty="0" smtClean="0">
                <a:latin typeface="Times New Roman" panose="02020603050405020304" pitchFamily="18" charset="0"/>
                <a:cs typeface="Times New Roman" panose="02020603050405020304" pitchFamily="18" charset="0"/>
              </a:rPr>
              <a:t>Coach(</a:t>
            </a:r>
            <a:r>
              <a:rPr lang="en-US" sz="3200" dirty="0" smtClean="0">
                <a:latin typeface="Times New Roman" panose="02020603050405020304" pitchFamily="18" charset="0"/>
                <a:cs typeface="Times New Roman" panose="02020603050405020304" pitchFamily="18" charset="0"/>
              </a:rPr>
              <a:t>es</a:t>
            </a:r>
            <a:r>
              <a:rPr lang="en-US" sz="32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(also known as a DRC Superuser) if the claimant’s electronic file is not accessible</a:t>
            </a:r>
          </a:p>
          <a:p>
            <a:pPr marL="0" indent="0">
              <a:spcBef>
                <a:spcPts val="0"/>
              </a:spcBef>
              <a:buNone/>
            </a:pPr>
            <a:endParaRPr lang="en-US" dirty="0" smtClean="0">
              <a:latin typeface="Times New Roman" panose="02020603050405020304" pitchFamily="18" charset="0"/>
              <a:cs typeface="Times New Roman" panose="02020603050405020304" pitchFamily="18" charset="0"/>
            </a:endParaRPr>
          </a:p>
          <a:p>
            <a:pPr marL="0" indent="0">
              <a:spcBef>
                <a:spcPts val="0"/>
              </a:spcBef>
              <a:buNone/>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260483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heme/theme1.xml><?xml version="1.0" encoding="utf-8"?>
<a:theme xmlns:a="http://schemas.openxmlformats.org/drawingml/2006/main" name="Ppt0000000">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ecBrfNov200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ecBrfNov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ecBrfNov2002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ecBrfNov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ecBrfNov2002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ecBrfNov2002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ecBrfNov2002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b62c6c12-24c5-4d47-ac4d-c5cc93bcdf7b">RO317-839076992-8499</_dlc_DocId>
    <_dlc_DocIdUrl xmlns="b62c6c12-24c5-4d47-ac4d-c5cc93bcdf7b">
      <Url>https://vaww.vashare.vba.va.gov/sites/SPTNCIO/focusedveterans/training/VSRvirtualtraining/_layouts/15/DocIdRedir.aspx?ID=RO317-839076992-8499</Url>
      <Description>RO317-839076992-8499</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F2CD256425E394BBECA7FD08F3566E6" ma:contentTypeVersion="0" ma:contentTypeDescription="Create a new document." ma:contentTypeScope="" ma:versionID="eb376cf8095a25631db41085a7d2a670">
  <xsd:schema xmlns:xsd="http://www.w3.org/2001/XMLSchema" xmlns:xs="http://www.w3.org/2001/XMLSchema" xmlns:p="http://schemas.microsoft.com/office/2006/metadata/properties" xmlns:ns2="b62c6c12-24c5-4d47-ac4d-c5cc93bcdf7b" targetNamespace="http://schemas.microsoft.com/office/2006/metadata/properties" ma:root="true" ma:fieldsID="db514a7e10f5e04aa6af4dc5a965740e" ns2:_="">
    <xsd:import namespace="b62c6c12-24c5-4d47-ac4d-c5cc93bcdf7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2c6c12-24c5-4d47-ac4d-c5cc93bcdf7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35E050F-F6DD-446A-BC54-722BE857956D}">
  <ds:schemaRefs>
    <ds:schemaRef ds:uri="http://www.w3.org/XML/1998/namespace"/>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purl.org/dc/terms/"/>
    <ds:schemaRef ds:uri="http://schemas.openxmlformats.org/package/2006/metadata/core-properties"/>
    <ds:schemaRef ds:uri="b62c6c12-24c5-4d47-ac4d-c5cc93bcdf7b"/>
    <ds:schemaRef ds:uri="http://purl.org/dc/dcmitype/"/>
  </ds:schemaRefs>
</ds:datastoreItem>
</file>

<file path=customXml/itemProps2.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3.xml><?xml version="1.0" encoding="utf-8"?>
<ds:datastoreItem xmlns:ds="http://schemas.openxmlformats.org/officeDocument/2006/customXml" ds:itemID="{E3A75895-9872-47B6-ADCA-EDEB25BA54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2c6c12-24c5-4d47-ac4d-c5cc93bcd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AB51F43-20F4-4E37-A7DE-A4DE11FB7B8A}">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8171</TotalTime>
  <Words>1971</Words>
  <Application>Microsoft Office PowerPoint</Application>
  <PresentationFormat>Custom</PresentationFormat>
  <Paragraphs>249</Paragraphs>
  <Slides>36</Slides>
  <Notes>19</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Ppt0000000</vt:lpstr>
      <vt:lpstr>PowerPoint Presentation</vt:lpstr>
      <vt:lpstr>References</vt:lpstr>
      <vt:lpstr>Objectives</vt:lpstr>
      <vt:lpstr>DRC Overview</vt:lpstr>
      <vt:lpstr>DRC Overview</vt:lpstr>
      <vt:lpstr>DRC Overview cont’d</vt:lpstr>
      <vt:lpstr>DRC Claim Types</vt:lpstr>
      <vt:lpstr>VSO Process</vt:lpstr>
      <vt:lpstr>DRC Process (VSO Initial Actions)</vt:lpstr>
      <vt:lpstr>VSO DRC DIC Process</vt:lpstr>
      <vt:lpstr>DRC Evidence Coversheet Example</vt:lpstr>
      <vt:lpstr>DRC Coversheet Example</vt:lpstr>
      <vt:lpstr>VSO Checklist</vt:lpstr>
      <vt:lpstr>VSO DRC DIC Process</vt:lpstr>
      <vt:lpstr>PMC DRC DIC</vt:lpstr>
      <vt:lpstr>PMC DRC DIC Process</vt:lpstr>
      <vt:lpstr>PMC DRC DIC Process cont’d</vt:lpstr>
      <vt:lpstr>Timeline for DRC</vt:lpstr>
      <vt:lpstr>DIC Exclusions</vt:lpstr>
      <vt:lpstr>DRC DIC Exclusions</vt:lpstr>
      <vt:lpstr>DRC DIC Exclusions</vt:lpstr>
      <vt:lpstr>RVSR – DRC TIPS </vt:lpstr>
      <vt:lpstr>RVSR – Issuing a Decision on a DRC</vt:lpstr>
      <vt:lpstr>VSR – DRC DIC</vt:lpstr>
      <vt:lpstr>VSR Actions</vt:lpstr>
      <vt:lpstr>VSR Excluded Actions</vt:lpstr>
      <vt:lpstr>VSR Development</vt:lpstr>
      <vt:lpstr>Systems Compliance</vt:lpstr>
      <vt:lpstr>Letter Creator</vt:lpstr>
      <vt:lpstr>Creating a DRC Exclusion Letter</vt:lpstr>
      <vt:lpstr>DRC Exclusion Letter cont’d</vt:lpstr>
      <vt:lpstr>DRC Exclusion Letter</vt:lpstr>
      <vt:lpstr>Example DRC Exclusion Letter</vt:lpstr>
      <vt:lpstr>Letter Creator Tips</vt:lpstr>
      <vt:lpstr>Summary</vt:lpstr>
      <vt:lpstr>Questions</vt:lpstr>
    </vt:vector>
  </TitlesOfParts>
  <Company>Veterans Benefits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Decision Ready Claims (DRC) Phase Two (VSR/RVSR) PowerPoint Presentation</dc:title>
  <dc:subject>VSR, RVSR</dc:subject>
  <dc:creator>Department of Veterans Affairs, Veterans Benefits Administration, Compensation Service, STAFF</dc:creator>
  <cp:keywords>DRC,decision ready claim,eligible claims,special claims,exclusions;DIC, VSO, Exclusions;DIC, Letter Creator, VSR, RVSR</cp:keywords>
  <dc:description>This course provides a discussion of the standard operating procedures for Decision Ready Claims (DRC) Phase Two with regard to the VSR and RVSR.</dc:description>
  <cp:lastModifiedBy>Ayama</cp:lastModifiedBy>
  <cp:revision>758</cp:revision>
  <cp:lastPrinted>2015-09-08T18:02:00Z</cp:lastPrinted>
  <dcterms:created xsi:type="dcterms:W3CDTF">2014-04-30T02:32:11Z</dcterms:created>
  <dcterms:modified xsi:type="dcterms:W3CDTF">2017-12-07T19:52:55Z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0x010100DF2CD256425E394BBECA7FD08F3566E6</vt:lpwstr>
  </property>
  <property fmtid="{D5CDD505-2E9C-101B-9397-08002B2CF9AE}" pid="8" name="Language">
    <vt:lpwstr>en</vt:lpwstr>
  </property>
  <property fmtid="{D5CDD505-2E9C-101B-9397-08002B2CF9AE}" pid="9" name="Type">
    <vt:lpwstr>Presentation</vt:lpwstr>
  </property>
  <property fmtid="{D5CDD505-2E9C-101B-9397-08002B2CF9AE}" pid="10" name="_dlc_DocIdItemGuid">
    <vt:lpwstr>87962f5f-e2a7-4b84-90b3-88bf413f4c71</vt:lpwstr>
  </property>
</Properties>
</file>