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4"/>
  </p:notesMasterIdLst>
  <p:handoutMasterIdLst>
    <p:handoutMasterId r:id="rId45"/>
  </p:handoutMasterIdLst>
  <p:sldIdLst>
    <p:sldId id="256" r:id="rId6"/>
    <p:sldId id="288" r:id="rId7"/>
    <p:sldId id="376" r:id="rId8"/>
    <p:sldId id="368" r:id="rId9"/>
    <p:sldId id="369" r:id="rId10"/>
    <p:sldId id="370" r:id="rId11"/>
    <p:sldId id="371" r:id="rId12"/>
    <p:sldId id="372" r:id="rId13"/>
    <p:sldId id="373" r:id="rId14"/>
    <p:sldId id="374" r:id="rId15"/>
    <p:sldId id="375" r:id="rId16"/>
    <p:sldId id="377" r:id="rId17"/>
    <p:sldId id="378" r:id="rId18"/>
    <p:sldId id="379" r:id="rId19"/>
    <p:sldId id="326" r:id="rId20"/>
    <p:sldId id="337" r:id="rId21"/>
    <p:sldId id="330" r:id="rId22"/>
    <p:sldId id="331" r:id="rId23"/>
    <p:sldId id="390" r:id="rId24"/>
    <p:sldId id="383" r:id="rId25"/>
    <p:sldId id="382" r:id="rId26"/>
    <p:sldId id="391" r:id="rId27"/>
    <p:sldId id="392" r:id="rId28"/>
    <p:sldId id="384" r:id="rId29"/>
    <p:sldId id="385" r:id="rId30"/>
    <p:sldId id="386" r:id="rId31"/>
    <p:sldId id="387" r:id="rId32"/>
    <p:sldId id="355" r:id="rId33"/>
    <p:sldId id="354" r:id="rId34"/>
    <p:sldId id="380" r:id="rId35"/>
    <p:sldId id="381" r:id="rId36"/>
    <p:sldId id="389" r:id="rId37"/>
    <p:sldId id="388" r:id="rId38"/>
    <p:sldId id="393" r:id="rId39"/>
    <p:sldId id="294" r:id="rId40"/>
    <p:sldId id="296" r:id="rId41"/>
    <p:sldId id="297" r:id="rId42"/>
    <p:sldId id="29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66" autoAdjust="0"/>
    <p:restoredTop sz="96380" autoAdjust="0"/>
  </p:normalViewPr>
  <p:slideViewPr>
    <p:cSldViewPr>
      <p:cViewPr varScale="1">
        <p:scale>
          <a:sx n="113" d="100"/>
          <a:sy n="113" d="100"/>
        </p:scale>
        <p:origin x="10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10/5/2017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10/5/2017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latin typeface="Arial" panose="020B0604020202020204" pitchFamily="34" charset="0"/>
              <a:cs typeface="Arial" panose="020B0604020202020204" pitchFamily="34" charset="0"/>
            </a:endParaRPr>
          </a:p>
          <a:p>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0" i="0" u="none" baseline="0"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3034718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6527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32004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886200" y="1447800"/>
            <a:ext cx="4876800" cy="4572000"/>
          </a:xfrm>
        </p:spPr>
        <p:txBody>
          <a:bodyPr/>
          <a:lstStyle>
            <a:lvl1pPr marL="0" indent="0">
              <a:buNone/>
              <a:defRPr/>
            </a:lvl1pPr>
          </a:lstStyle>
          <a:p>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333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4"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8875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1"/>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7" name="Picture Placeholder 6"/>
          <p:cNvSpPr>
            <a:spLocks noGrp="1"/>
          </p:cNvSpPr>
          <p:nvPr>
            <p:ph type="pic" sz="quarter" idx="10"/>
          </p:nvPr>
        </p:nvSpPr>
        <p:spPr>
          <a:xfrm>
            <a:off x="457200" y="2514600"/>
            <a:ext cx="8305800" cy="3886200"/>
          </a:xfrm>
        </p:spPr>
        <p:txBody>
          <a:bodyPr/>
          <a:lstStyle>
            <a:lvl1pPr marL="0" indent="0">
              <a:buNone/>
              <a:defRPr/>
            </a:lvl1pPr>
          </a:lstStyle>
          <a:p>
            <a:endParaRPr lang="en-US" dirty="0"/>
          </a:p>
        </p:txBody>
      </p:sp>
      <p:sp>
        <p:nvSpPr>
          <p:cNvPr id="8"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9"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2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447801"/>
            <a:ext cx="8305800" cy="36576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Object</a:t>
            </a:r>
            <a:endParaRPr lang="en-US" dirty="0"/>
          </a:p>
        </p:txBody>
      </p:sp>
      <p:sp>
        <p:nvSpPr>
          <p:cNvPr id="4" name="Content Placeholder 2"/>
          <p:cNvSpPr>
            <a:spLocks noGrp="1"/>
          </p:cNvSpPr>
          <p:nvPr>
            <p:ph idx="10"/>
          </p:nvPr>
        </p:nvSpPr>
        <p:spPr>
          <a:xfrm>
            <a:off x="457200" y="5257800"/>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5"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080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4" r:id="rId4"/>
    <p:sldLayoutId id="2147483652" r:id="rId5"/>
    <p:sldLayoutId id="2147483653"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cfr.gov/cgi-bin/retrieveECFR?gp=1&amp;SID=00468f5ee9dc8a5bc0e641896ae88bb4&amp;ty=HTML&amp;h=L&amp;mc=true&amp;r=SECTION&amp;n=se38.2.21_14135" TargetMode="External"/><Relationship Id="rId7" Type="http://schemas.openxmlformats.org/officeDocument/2006/relationships/hyperlink" Target="http://vbaw.vba.va.gov/bl/22/ref/m22-4/Part%20III/ch02.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cfr.gov/cgi-bin/retrieveECFR?gp=1&amp;SID=00468f5ee9dc8a5bc0e641896ae88bb4&amp;ty=HTML&amp;h=L&amp;mc=true&amp;r=SECTION&amp;n=se38.2.21_17135" TargetMode="External"/><Relationship Id="rId5" Type="http://schemas.openxmlformats.org/officeDocument/2006/relationships/hyperlink" Target="http://www.ecfr.gov/cgi-bin/retrieveECFR?gp=1&amp;SID=00468f5ee9dc8a5bc0e641896ae88bb4&amp;ty=HTML&amp;h=L&amp;mc=true&amp;r=SECTION&amp;n=se38.2.21_19635" TargetMode="External"/><Relationship Id="rId4" Type="http://schemas.openxmlformats.org/officeDocument/2006/relationships/hyperlink" Target="http://www.ecfr.gov/cgi-bin/retrieveECFR?gp=1&amp;SID=00468f5ee9dc8a5bc0e641896ae88bb4&amp;ty=HTML&amp;h=L&amp;mc=true&amp;r=SECTION&amp;n=se38.2.21_17635"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Error Procedures</a:t>
            </a:r>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Matrix for Eligibility Errors</a:t>
            </a:r>
            <a:endParaRPr lang="en-US" dirty="0"/>
          </a:p>
        </p:txBody>
      </p:sp>
      <p:graphicFrame>
        <p:nvGraphicFramePr>
          <p:cNvPr id="8" name="Table 2" descr="Decision Matrix for Eligibility Errors&#10;Column 1 header asks: Was pertinent information provided on the Application?&#10;Column 2 header asks: Was pertinent information available in DoD systems?&#10;Column 3 header asks: Administrative Error?&#10;Row 2: No - No - No&#10;Row 3: No - Yes - Yes&#10;Row 4: Yes - No - Yes&#10;Row 5: Yes - Yes - Yes" title="Decision Matrix for Eligibility Errors"/>
          <p:cNvGraphicFramePr>
            <a:graphicFrameLocks noGrp="1"/>
          </p:cNvGraphicFramePr>
          <p:nvPr>
            <p:extLst>
              <p:ext uri="{D42A27DB-BD31-4B8C-83A1-F6EECF244321}">
                <p14:modId xmlns:p14="http://schemas.microsoft.com/office/powerpoint/2010/main" val="3200220502"/>
              </p:ext>
            </p:extLst>
          </p:nvPr>
        </p:nvGraphicFramePr>
        <p:xfrm>
          <a:off x="762000" y="1295400"/>
          <a:ext cx="7620000" cy="4859868"/>
        </p:xfrm>
        <a:graphic>
          <a:graphicData uri="http://schemas.openxmlformats.org/drawingml/2006/table">
            <a:tbl>
              <a:tblPr firstRow="1" bandRow="1">
                <a:tableStyleId>{5C22544A-7EE6-4342-B048-85BDC9FD1C3A}</a:tableStyleId>
              </a:tblPr>
              <a:tblGrid>
                <a:gridCol w="2667000"/>
                <a:gridCol w="2590800"/>
                <a:gridCol w="2362200"/>
              </a:tblGrid>
              <a:tr h="1676400">
                <a:tc>
                  <a:txBody>
                    <a:bodyPr/>
                    <a:lstStyle/>
                    <a:p>
                      <a:r>
                        <a:rPr lang="en-US" sz="2400" dirty="0" smtClean="0">
                          <a:latin typeface="Arial" panose="020B0604020202020204" pitchFamily="34" charset="0"/>
                          <a:cs typeface="Arial" panose="020B0604020202020204" pitchFamily="34" charset="0"/>
                        </a:rPr>
                        <a:t>Was</a:t>
                      </a:r>
                      <a:r>
                        <a:rPr lang="en-US" sz="2400" baseline="0" dirty="0" smtClean="0">
                          <a:latin typeface="Arial" panose="020B0604020202020204" pitchFamily="34" charset="0"/>
                          <a:cs typeface="Arial" panose="020B0604020202020204" pitchFamily="34" charset="0"/>
                        </a:rPr>
                        <a:t> p</a:t>
                      </a:r>
                      <a:r>
                        <a:rPr lang="en-US" sz="2400" dirty="0" smtClean="0">
                          <a:latin typeface="Arial" panose="020B0604020202020204" pitchFamily="34" charset="0"/>
                          <a:cs typeface="Arial" panose="020B0604020202020204" pitchFamily="34" charset="0"/>
                        </a:rPr>
                        <a:t>ertinent information provided on the application?</a:t>
                      </a:r>
                      <a:endParaRPr lang="en-US" sz="24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Was</a:t>
                      </a:r>
                      <a:r>
                        <a:rPr lang="en-US" sz="2400" baseline="0" dirty="0" smtClean="0">
                          <a:latin typeface="Arial" panose="020B0604020202020204" pitchFamily="34" charset="0"/>
                          <a:cs typeface="Arial" panose="020B0604020202020204" pitchFamily="34" charset="0"/>
                        </a:rPr>
                        <a:t> p</a:t>
                      </a:r>
                      <a:r>
                        <a:rPr lang="en-US" sz="2400" dirty="0" smtClean="0">
                          <a:latin typeface="Arial" panose="020B0604020202020204" pitchFamily="34" charset="0"/>
                          <a:cs typeface="Arial" panose="020B0604020202020204" pitchFamily="34" charset="0"/>
                        </a:rPr>
                        <a:t>ertinent information available in DoD</a:t>
                      </a:r>
                      <a:r>
                        <a:rPr lang="en-US" sz="2400" baseline="0" dirty="0" smtClean="0">
                          <a:latin typeface="Arial" panose="020B0604020202020204" pitchFamily="34" charset="0"/>
                          <a:cs typeface="Arial" panose="020B0604020202020204" pitchFamily="34" charset="0"/>
                        </a:rPr>
                        <a:t> systems?</a:t>
                      </a:r>
                      <a:endParaRPr lang="en-US" sz="2400" dirty="0" smtClean="0">
                        <a:latin typeface="Arial" panose="020B0604020202020204" pitchFamily="34" charset="0"/>
                        <a:cs typeface="Arial" panose="020B0604020202020204" pitchFamily="34" charset="0"/>
                      </a:endParaRPr>
                    </a:p>
                    <a:p>
                      <a:endParaRPr lang="en-US" dirty="0"/>
                    </a:p>
                  </a:txBody>
                  <a:tcPr/>
                </a:tc>
                <a:tc>
                  <a:txBody>
                    <a:bodyPr/>
                    <a:lstStyle/>
                    <a:p>
                      <a:r>
                        <a:rPr lang="en-US" sz="2400" dirty="0" smtClean="0">
                          <a:latin typeface="Arial" panose="020B0604020202020204" pitchFamily="34" charset="0"/>
                          <a:cs typeface="Arial" panose="020B0604020202020204" pitchFamily="34" charset="0"/>
                        </a:rPr>
                        <a:t>Administrative Error?</a:t>
                      </a:r>
                      <a:endParaRPr lang="en-US" sz="2400" dirty="0">
                        <a:latin typeface="Arial" panose="020B0604020202020204" pitchFamily="34" charset="0"/>
                        <a:cs typeface="Arial" panose="020B0604020202020204" pitchFamily="34" charset="0"/>
                      </a:endParaRPr>
                    </a:p>
                  </a:txBody>
                  <a:tcPr/>
                </a:tc>
              </a:tr>
              <a:tr h="757767">
                <a:tc>
                  <a:txBody>
                    <a:bodyPr/>
                    <a:lstStyle/>
                    <a:p>
                      <a:pPr algn="ctr"/>
                      <a:r>
                        <a:rPr lang="en-US" sz="2400" dirty="0" smtClean="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r>
              <a:tr h="757767">
                <a:tc>
                  <a:txBody>
                    <a:bodyPr/>
                    <a:lstStyle/>
                    <a:p>
                      <a:pPr algn="ctr"/>
                      <a:r>
                        <a:rPr lang="en-US" sz="2400" dirty="0" smtClean="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757767">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No</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r h="757767">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Yes</a:t>
                      </a:r>
                      <a:endParaRPr lang="en-US" sz="2400" dirty="0">
                        <a:latin typeface="Arial" panose="020B0604020202020204" pitchFamily="34" charset="0"/>
                        <a:cs typeface="Arial" panose="020B0604020202020204" pitchFamily="34" charset="0"/>
                      </a:endParaRPr>
                    </a:p>
                  </a:txBody>
                  <a:tcPr/>
                </a:tc>
              </a:tr>
            </a:tbl>
          </a:graphicData>
        </a:graphic>
      </p:graphicFrame>
      <p:sp>
        <p:nvSpPr>
          <p:cNvPr id="5"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
        <p:nvSpPr>
          <p:cNvPr id="4" name="Slide Number Placeholder 4"/>
          <p:cNvSpPr>
            <a:spLocks noGrp="1"/>
          </p:cNvSpPr>
          <p:nvPr>
            <p:ph type="sldNum" sz="quarter" idx="12"/>
          </p:nvPr>
        </p:nvSpPr>
        <p:spPr/>
        <p:txBody>
          <a:bodyPr/>
          <a:lstStyle/>
          <a:p>
            <a:fld id="{3FE40F6C-36E6-4965-9D21-698197C3108F}" type="slidenum">
              <a:rPr lang="en-US" smtClean="0"/>
              <a:pPr/>
              <a:t>10</a:t>
            </a:fld>
            <a:endParaRPr lang="en-US" dirty="0"/>
          </a:p>
        </p:txBody>
      </p:sp>
    </p:spTree>
    <p:extLst>
      <p:ext uri="{BB962C8B-B14F-4D97-AF65-F5344CB8AC3E}">
        <p14:creationId xmlns:p14="http://schemas.microsoft.com/office/powerpoint/2010/main" val="337779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72840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457200" y="1066800"/>
            <a:ext cx="8229600" cy="4906963"/>
          </a:xfrm>
        </p:spPr>
        <p:txBody>
          <a:bodyPr/>
          <a:lstStyle/>
          <a:p>
            <a:pPr marL="0" indent="0">
              <a:buNone/>
            </a:pPr>
            <a:r>
              <a:rPr lang="en-US" dirty="0"/>
              <a:t>A spouse checked on his Chapter 35 application that </a:t>
            </a:r>
            <a:r>
              <a:rPr lang="en-US" u="sng" dirty="0"/>
              <a:t>no</a:t>
            </a:r>
            <a:r>
              <a:rPr lang="en-US" dirty="0"/>
              <a:t> divorce is pending. No documents sent to VA reflect a divorce. Eligibility was established – but later </a:t>
            </a:r>
            <a:r>
              <a:rPr lang="en-US" dirty="0" smtClean="0"/>
              <a:t>after benefits are paid it </a:t>
            </a:r>
            <a:r>
              <a:rPr lang="en-US" dirty="0"/>
              <a:t>is discovered that he was divorced from the Veteran at the time </a:t>
            </a:r>
            <a:r>
              <a:rPr lang="en-US" dirty="0" smtClean="0"/>
              <a:t>the claim was filed.</a:t>
            </a:r>
          </a:p>
          <a:p>
            <a:pPr marL="0" indent="0">
              <a:buNone/>
            </a:pPr>
            <a:endParaRPr lang="en-US" dirty="0"/>
          </a:p>
          <a:p>
            <a:pPr marL="0" indent="0">
              <a:buNone/>
            </a:pPr>
            <a:r>
              <a:rPr lang="en-US" dirty="0" smtClean="0"/>
              <a:t>Would this be an administrative error candidate?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70931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457200" y="1143000"/>
            <a:ext cx="8229600" cy="4830763"/>
          </a:xfrm>
        </p:spPr>
        <p:txBody>
          <a:bodyPr/>
          <a:lstStyle/>
          <a:p>
            <a:pPr marL="0" indent="0">
              <a:buNone/>
            </a:pPr>
            <a:r>
              <a:rPr lang="en-US" dirty="0"/>
              <a:t>A </a:t>
            </a:r>
            <a:r>
              <a:rPr lang="en-US" dirty="0" smtClean="0"/>
              <a:t>Veteran </a:t>
            </a:r>
            <a:r>
              <a:rPr lang="en-US" dirty="0"/>
              <a:t>applied for Chapter 33 benefits on July 1, </a:t>
            </a:r>
            <a:r>
              <a:rPr lang="en-US" dirty="0" smtClean="0"/>
              <a:t>2016. </a:t>
            </a:r>
            <a:r>
              <a:rPr lang="en-US" dirty="0"/>
              <a:t>Eligibility is established and benefits, including Monthly Housing Allowance (MHA), are </a:t>
            </a:r>
            <a:r>
              <a:rPr lang="en-US" dirty="0" smtClean="0"/>
              <a:t>released for training during the Fall of 2016, Spring 2017 and Summer of 2017. Information from DoD was reviewed and had not updated during this timeframe. In September 2017</a:t>
            </a:r>
            <a:r>
              <a:rPr lang="en-US" dirty="0"/>
              <a:t>, it is discovered that the claimant returned to Active Duty on January 1, </a:t>
            </a:r>
            <a:r>
              <a:rPr lang="en-US" dirty="0" smtClean="0"/>
              <a:t>2017. The </a:t>
            </a:r>
            <a:r>
              <a:rPr lang="en-US" dirty="0" smtClean="0"/>
              <a:t>claimant was enrolled in training through the Spring and Summer of 2017 with </a:t>
            </a:r>
            <a:r>
              <a:rPr lang="en-US" dirty="0" smtClean="0"/>
              <a:t>MHA. The </a:t>
            </a:r>
            <a:r>
              <a:rPr lang="en-US" dirty="0"/>
              <a:t>VA was not notified by the claimant </a:t>
            </a:r>
            <a:r>
              <a:rPr lang="en-US" dirty="0" smtClean="0"/>
              <a:t>about returning to </a:t>
            </a:r>
            <a:r>
              <a:rPr lang="en-US" dirty="0"/>
              <a:t>Active Duty.</a:t>
            </a:r>
          </a:p>
          <a:p>
            <a:pPr marL="0" indent="0">
              <a:buNone/>
            </a:pPr>
            <a:endParaRPr lang="en-US" dirty="0" smtClean="0"/>
          </a:p>
          <a:p>
            <a:pPr marL="0" indent="0">
              <a:buNone/>
            </a:pPr>
            <a:r>
              <a:rPr lang="en-US" dirty="0"/>
              <a:t>Would this be an administrative error candidate?</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4126776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a:xfrm>
            <a:off x="457200" y="1143000"/>
            <a:ext cx="8229600" cy="5105400"/>
          </a:xfrm>
        </p:spPr>
        <p:txBody>
          <a:bodyPr>
            <a:normAutofit lnSpcReduction="10000"/>
          </a:bodyPr>
          <a:lstStyle/>
          <a:p>
            <a:pPr marL="0" indent="0">
              <a:buNone/>
            </a:pPr>
            <a:r>
              <a:rPr lang="en-US" dirty="0"/>
              <a:t>A </a:t>
            </a:r>
            <a:r>
              <a:rPr lang="en-US" dirty="0" smtClean="0"/>
              <a:t>Veteran </a:t>
            </a:r>
            <a:r>
              <a:rPr lang="en-US" dirty="0"/>
              <a:t>applied for Chapter 33 benefits on July 1, </a:t>
            </a:r>
            <a:r>
              <a:rPr lang="en-US" dirty="0" smtClean="0"/>
              <a:t>2016. </a:t>
            </a:r>
            <a:r>
              <a:rPr lang="en-US" dirty="0"/>
              <a:t>Eligibility is established and benefits, including Monthly Housing Allowance (MHA), are </a:t>
            </a:r>
            <a:r>
              <a:rPr lang="en-US" dirty="0" smtClean="0"/>
              <a:t>released for training during the Fall of 2016. When processing the Spring 2017, the </a:t>
            </a:r>
            <a:r>
              <a:rPr lang="en-US" dirty="0"/>
              <a:t>Veteran’s Information Solution </a:t>
            </a:r>
            <a:r>
              <a:rPr lang="en-US" dirty="0" smtClean="0"/>
              <a:t>(VIS) indicated that </a:t>
            </a:r>
            <a:r>
              <a:rPr lang="en-US" dirty="0"/>
              <a:t>the claimant returned to Active Duty on January 1, </a:t>
            </a:r>
            <a:r>
              <a:rPr lang="en-US" dirty="0" smtClean="0"/>
              <a:t>2017. The </a:t>
            </a:r>
            <a:r>
              <a:rPr lang="en-US" dirty="0" smtClean="0"/>
              <a:t>VIS was captured into the claimant’s folder but the Long Term Solution (LTS) was not updated with the service period. The claimant received MHA payments for the Spring and Summer of 2017 terms before the error was identified. The </a:t>
            </a:r>
            <a:r>
              <a:rPr lang="en-US" dirty="0"/>
              <a:t>VA was not notified by the claimant </a:t>
            </a:r>
            <a:r>
              <a:rPr lang="en-US" dirty="0" smtClean="0"/>
              <a:t>about returning to </a:t>
            </a:r>
            <a:r>
              <a:rPr lang="en-US" dirty="0"/>
              <a:t>Active Duty</a:t>
            </a:r>
            <a:r>
              <a:rPr lang="en-US" dirty="0" smtClean="0"/>
              <a:t>. </a:t>
            </a:r>
            <a:endParaRPr lang="en-US" dirty="0"/>
          </a:p>
          <a:p>
            <a:pPr marL="0" indent="0">
              <a:buNone/>
            </a:pPr>
            <a:endParaRPr lang="en-US" dirty="0" smtClean="0"/>
          </a:p>
          <a:p>
            <a:pPr marL="0" indent="0">
              <a:buNone/>
            </a:pPr>
            <a:r>
              <a:rPr lang="en-US" dirty="0"/>
              <a:t>Would this be an administrative error candidate?</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84640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Scenario 4</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dirty="0"/>
              <a:t>Administrative Procedures</a:t>
            </a:r>
            <a:endParaRPr lang="en-US" sz="1400" dirty="0">
              <a:solidFill>
                <a:schemeClr val="bg1"/>
              </a:solidFill>
            </a:endParaRPr>
          </a:p>
        </p:txBody>
      </p:sp>
      <p:sp>
        <p:nvSpPr>
          <p:cNvPr id="7" name="Content Placeholder 2"/>
          <p:cNvSpPr>
            <a:spLocks noGrp="1"/>
          </p:cNvSpPr>
          <p:nvPr>
            <p:ph idx="1"/>
          </p:nvPr>
        </p:nvSpPr>
        <p:spPr>
          <a:xfrm>
            <a:off x="457200" y="1066800"/>
            <a:ext cx="8229600" cy="5029200"/>
          </a:xfrm>
        </p:spPr>
        <p:txBody>
          <a:bodyPr>
            <a:normAutofit lnSpcReduction="10000"/>
          </a:bodyPr>
          <a:lstStyle/>
          <a:p>
            <a:pPr marL="0" indent="0">
              <a:buNone/>
            </a:pPr>
            <a:r>
              <a:rPr lang="en-US" dirty="0" smtClean="0"/>
              <a:t>A claimant checked “NO” on his Chapter 33 application that he does not have a period of service that counts for repaying an education loan. The Veteran’s </a:t>
            </a:r>
            <a:r>
              <a:rPr lang="en-US" dirty="0"/>
              <a:t>Information Solution (VIS) </a:t>
            </a:r>
            <a:r>
              <a:rPr lang="en-US" dirty="0" smtClean="0"/>
              <a:t>is reviewed and captured into his folder. The VIS provides no information on the claimant having an education loan and eligibility is established. After paying Education benefits for a year, the VIS is reviewed and shows that part of the claimant’s service period was obligated due to the Loan Repayment Program. The VCE develops out to the DoD point of contact (POC) and they confirm the obligated service period which when deducted reduces the benefit level for this claimant.</a:t>
            </a:r>
          </a:p>
          <a:p>
            <a:pPr marL="0" indent="0">
              <a:buNone/>
            </a:pPr>
            <a:endParaRPr lang="en-US" dirty="0" smtClean="0"/>
          </a:p>
          <a:p>
            <a:pPr marL="0" indent="0">
              <a:buNone/>
            </a:pPr>
            <a:r>
              <a:rPr lang="en-US" dirty="0"/>
              <a:t>Would this be an administrative error candidate</a:t>
            </a:r>
            <a:r>
              <a:rPr lang="en-US" dirty="0" smtClean="0"/>
              <a: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4200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a:t>
            </a:r>
            <a:endParaRPr lang="en-US" dirty="0"/>
          </a:p>
        </p:txBody>
      </p:sp>
      <p:sp>
        <p:nvSpPr>
          <p:cNvPr id="8" name="Content Placeholder 2"/>
          <p:cNvSpPr txBox="1">
            <a:spLocks/>
          </p:cNvSpPr>
          <p:nvPr/>
        </p:nvSpPr>
        <p:spPr>
          <a:xfrm>
            <a:off x="386992" y="1219200"/>
            <a:ext cx="8299808" cy="4876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t>A claimant submits her Chapter 33 application and leaves </a:t>
            </a:r>
            <a:r>
              <a:rPr lang="en-US" sz="2600" dirty="0" smtClean="0"/>
              <a:t>the questions of attending a Service </a:t>
            </a:r>
            <a:r>
              <a:rPr lang="en-US" sz="2600" dirty="0"/>
              <a:t>A</a:t>
            </a:r>
            <a:r>
              <a:rPr lang="en-US" sz="2600" dirty="0" smtClean="0"/>
              <a:t>cademy and the prior education section blank</a:t>
            </a:r>
            <a:r>
              <a:rPr lang="en-US" sz="2600" dirty="0"/>
              <a:t>. The </a:t>
            </a:r>
            <a:r>
              <a:rPr lang="en-US" sz="2600" dirty="0" smtClean="0"/>
              <a:t>VIS is reviewed and initially provides no information on the claimant attending a Service Academy or having an active duty service obligation (ADSO). The Veteran is discharged after 2 years for a service connected disability and initial benefits are paid at the 100% benefit level. Later the VIS is reviewed. VIS has updated indicating an ADSO for attending a Service Academy. The VCE develops out to the DoD POC and they confirm the obligated period for </a:t>
            </a:r>
            <a:r>
              <a:rPr lang="en-US" sz="2600" dirty="0"/>
              <a:t>this </a:t>
            </a:r>
            <a:r>
              <a:rPr lang="en-US" sz="2600" dirty="0" smtClean="0"/>
              <a:t>Veteran.</a:t>
            </a:r>
            <a:endParaRPr lang="en-US" sz="2600" dirty="0"/>
          </a:p>
          <a:p>
            <a:pPr marL="0" indent="0">
              <a:buNone/>
            </a:pPr>
            <a:endParaRPr lang="en-US" sz="2600" dirty="0" smtClean="0"/>
          </a:p>
          <a:p>
            <a:pPr marL="0" indent="0">
              <a:buNone/>
            </a:pPr>
            <a:r>
              <a:rPr lang="en-US" sz="2600" dirty="0" smtClean="0"/>
              <a:t>Would this be an administrative error candidate?</a:t>
            </a:r>
          </a:p>
          <a:p>
            <a:pPr marL="0" indent="0">
              <a:buFont typeface="Arial" panose="020B0604020202020204" pitchFamily="34" charset="0"/>
              <a:buNone/>
            </a:pPr>
            <a:endParaRPr lang="en-US" sz="3400" dirty="0" smtClean="0"/>
          </a:p>
          <a:p>
            <a:pPr marL="0" indent="0">
              <a:buFont typeface="Arial" panose="020B0604020202020204" pitchFamily="34" charset="0"/>
              <a:buNone/>
            </a:pPr>
            <a:endParaRPr lang="en-US" sz="3700" dirty="0" smtClean="0"/>
          </a:p>
        </p:txBody>
      </p:sp>
      <p:sp>
        <p:nvSpPr>
          <p:cNvPr id="5" name="Footer Placeholder 3"/>
          <p:cNvSpPr>
            <a:spLocks noGrp="1"/>
          </p:cNvSpPr>
          <p:nvPr>
            <p:ph type="ftr" sz="quarter" idx="3"/>
          </p:nvPr>
        </p:nvSpPr>
        <p:spPr/>
        <p:txBody>
          <a:bodyPr/>
          <a:lstStyle/>
          <a:p>
            <a:r>
              <a:rPr lang="en-US" sz="1400" dirty="0"/>
              <a:t>Administrative Procedures</a:t>
            </a:r>
            <a:endParaRPr lang="en-US" sz="1400" dirty="0">
              <a:solidFill>
                <a:schemeClr val="bg1"/>
              </a:solidFill>
            </a:endParaRPr>
          </a:p>
        </p:txBody>
      </p:sp>
      <p:sp>
        <p:nvSpPr>
          <p:cNvPr id="4" name="Slide Number Placeholder 4"/>
          <p:cNvSpPr>
            <a:spLocks noGrp="1"/>
          </p:cNvSpPr>
          <p:nvPr>
            <p:ph type="sldNum" sz="quarter" idx="12"/>
          </p:nvPr>
        </p:nvSpPr>
        <p:spPr/>
        <p:txBody>
          <a:bodyPr/>
          <a:lstStyle/>
          <a:p>
            <a:fld id="{3FE40F6C-36E6-4965-9D21-698197C3108F}" type="slidenum">
              <a:rPr lang="en-US" smtClean="0"/>
              <a:pPr/>
              <a:t>16</a:t>
            </a:fld>
            <a:endParaRPr lang="en-US" dirty="0"/>
          </a:p>
        </p:txBody>
      </p:sp>
    </p:spTree>
    <p:extLst>
      <p:ext uri="{BB962C8B-B14F-4D97-AF65-F5344CB8AC3E}">
        <p14:creationId xmlns:p14="http://schemas.microsoft.com/office/powerpoint/2010/main" val="3015538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6</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dirty="0"/>
              <a:t>Administrative Procedures</a:t>
            </a:r>
            <a:endParaRPr lang="en-US" sz="1400" dirty="0">
              <a:solidFill>
                <a:schemeClr val="bg1"/>
              </a:solidFill>
            </a:endParaRPr>
          </a:p>
        </p:txBody>
      </p:sp>
      <p:sp>
        <p:nvSpPr>
          <p:cNvPr id="7" name="Content Placeholder 2"/>
          <p:cNvSpPr>
            <a:spLocks noGrp="1"/>
          </p:cNvSpPr>
          <p:nvPr>
            <p:ph idx="1"/>
          </p:nvPr>
        </p:nvSpPr>
        <p:spPr>
          <a:xfrm>
            <a:off x="457200" y="1143000"/>
            <a:ext cx="8229600" cy="5257800"/>
          </a:xfrm>
        </p:spPr>
        <p:txBody>
          <a:bodyPr>
            <a:normAutofit/>
          </a:bodyPr>
          <a:lstStyle/>
          <a:p>
            <a:pPr marL="0" indent="0">
              <a:buNone/>
            </a:pPr>
            <a:r>
              <a:rPr lang="en-US" dirty="0" smtClean="0"/>
              <a:t>A claimant receives Chapter 30 benefits at the full-time rate (12 semester credits) for the Fall 2016 semester. Later, it is discovered that the claimant reduced to half-time (6 semester hours) mid-term.</a:t>
            </a:r>
          </a:p>
          <a:p>
            <a:pPr marL="0" indent="0">
              <a:buNone/>
            </a:pPr>
            <a:endParaRPr lang="en-US" dirty="0"/>
          </a:p>
          <a:p>
            <a:pPr marL="0" indent="0">
              <a:buNone/>
            </a:pPr>
            <a:r>
              <a:rPr lang="en-US" dirty="0" smtClean="0"/>
              <a:t>The claimant never reported this reduction and the school reported the reduction a year later after a VA Compliance Survey.</a:t>
            </a:r>
          </a:p>
          <a:p>
            <a:pPr marL="0" indent="0">
              <a:buNone/>
            </a:pPr>
            <a:endParaRPr lang="en-US" dirty="0"/>
          </a:p>
          <a:p>
            <a:pPr marL="0" indent="0">
              <a:buNone/>
            </a:pPr>
            <a:r>
              <a:rPr lang="en-US" dirty="0"/>
              <a:t>Would this be an administrative error candidate?</a:t>
            </a:r>
          </a:p>
          <a:p>
            <a:pPr marL="0" indent="0">
              <a:buNone/>
            </a:pPr>
            <a:endParaRPr lang="en-US" dirty="0"/>
          </a:p>
          <a:p>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088185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r>
              <a:rPr lang="en-US" sz="100" dirty="0" smtClean="0"/>
              <a:t>0</a:t>
            </a:r>
            <a:endParaRPr lang="en-US" sz="1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dirty="0"/>
              <a:t>Administrative </a:t>
            </a:r>
            <a:r>
              <a:rPr lang="en-US" sz="1400" dirty="0" smtClean="0"/>
              <a:t>Error Procedures</a:t>
            </a:r>
            <a:endParaRPr lang="en-US" sz="1400" dirty="0">
              <a:solidFill>
                <a:schemeClr val="bg1"/>
              </a:solidFill>
            </a:endParaRPr>
          </a:p>
        </p:txBody>
      </p:sp>
      <p:sp>
        <p:nvSpPr>
          <p:cNvPr id="7" name="Content Placeholder 2"/>
          <p:cNvSpPr>
            <a:spLocks noGrp="1"/>
          </p:cNvSpPr>
          <p:nvPr>
            <p:ph idx="1"/>
          </p:nvPr>
        </p:nvSpPr>
        <p:spPr>
          <a:xfrm>
            <a:off x="457200" y="1143000"/>
            <a:ext cx="8229600" cy="5181600"/>
          </a:xfrm>
        </p:spPr>
        <p:txBody>
          <a:bodyPr>
            <a:noAutofit/>
          </a:bodyPr>
          <a:lstStyle/>
          <a:p>
            <a:pPr marL="0" indent="0">
              <a:buNone/>
            </a:pPr>
            <a:r>
              <a:rPr lang="en-US" dirty="0" smtClean="0"/>
              <a:t>A claimant applied for Chapter 33 and VIS reflected qualifying service from:</a:t>
            </a:r>
          </a:p>
          <a:p>
            <a:pPr marL="0" indent="0">
              <a:buNone/>
            </a:pPr>
            <a:endParaRPr lang="en-US" sz="1000" dirty="0" smtClean="0"/>
          </a:p>
          <a:p>
            <a:pPr lvl="1"/>
            <a:r>
              <a:rPr lang="en-US" dirty="0" smtClean="0"/>
              <a:t>March 1, 2012 – March 1, 2014</a:t>
            </a:r>
          </a:p>
          <a:p>
            <a:pPr lvl="1"/>
            <a:r>
              <a:rPr lang="en-US" dirty="0" smtClean="0"/>
              <a:t>June 1, 2015 – June 1, 2016</a:t>
            </a:r>
          </a:p>
          <a:p>
            <a:pPr marL="57150" indent="0">
              <a:buNone/>
            </a:pPr>
            <a:endParaRPr lang="en-US" sz="1000" dirty="0" smtClean="0"/>
          </a:p>
          <a:p>
            <a:pPr marL="0" indent="0">
              <a:buNone/>
            </a:pPr>
            <a:r>
              <a:rPr lang="en-US" dirty="0" smtClean="0"/>
              <a:t>Eligibility is established and a letter is sent to the claimant which shows all qualifying service periods used in the eligibility determination.</a:t>
            </a:r>
            <a:r>
              <a:rPr lang="en-US" dirty="0"/>
              <a:t> </a:t>
            </a:r>
            <a:r>
              <a:rPr lang="en-US" dirty="0" smtClean="0"/>
              <a:t>It is later discovered (through VIS) that the claimant was not on active duty, nor in the reserves, from June 1, 2015 – June 1, 2016. This is confirmed by the DoD POC.</a:t>
            </a:r>
          </a:p>
          <a:p>
            <a:pPr marL="0" indent="0">
              <a:buNone/>
            </a:pPr>
            <a:endParaRPr lang="en-US" dirty="0"/>
          </a:p>
          <a:p>
            <a:pPr marL="0" indent="0">
              <a:buNone/>
            </a:pPr>
            <a:r>
              <a:rPr lang="en-US" dirty="0"/>
              <a:t>Would this be an administrative error candidate?</a:t>
            </a:r>
          </a:p>
          <a:p>
            <a:pPr marL="0" indent="0">
              <a:buNone/>
            </a:pPr>
            <a:endParaRPr lang="en-US" dirty="0"/>
          </a:p>
          <a:p>
            <a:endParaRPr lang="en-US" sz="1200" dirty="0" smtClean="0"/>
          </a:p>
          <a:p>
            <a:pPr marL="0" indent="0">
              <a:buNone/>
            </a:pPr>
            <a:endParaRPr lang="en-US" sz="1200" dirty="0"/>
          </a:p>
          <a:p>
            <a:pPr marL="0" indent="0">
              <a:buNone/>
            </a:pPr>
            <a:endParaRPr lang="en-US" sz="1200" dirty="0" smtClean="0"/>
          </a:p>
        </p:txBody>
      </p:sp>
    </p:spTree>
    <p:extLst>
      <p:ext uri="{BB962C8B-B14F-4D97-AF65-F5344CB8AC3E}">
        <p14:creationId xmlns:p14="http://schemas.microsoft.com/office/powerpoint/2010/main" val="406522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Error Processing Preparation</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82980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rPr>
              <a:t>At the end of this lesson, you will be able to</a:t>
            </a:r>
            <a:r>
              <a:rPr lang="en-US" dirty="0" smtClean="0">
                <a:latin typeface="Arial" panose="020B0604020202020204" pitchFamily="34" charset="0"/>
              </a:rPr>
              <a:t>:</a:t>
            </a:r>
          </a:p>
          <a:p>
            <a:r>
              <a:rPr lang="en-US" dirty="0" smtClean="0"/>
              <a:t>Identify conditions where an Administrative Error applies</a:t>
            </a:r>
          </a:p>
          <a:p>
            <a:r>
              <a:rPr lang="en-US" dirty="0" smtClean="0"/>
              <a:t>Prepare an Administrative Error </a:t>
            </a:r>
          </a:p>
          <a:p>
            <a:endParaRPr lang="en-US" dirty="0" smtClean="0">
              <a:latin typeface="Arial" panose="020B0604020202020204" pitchFamily="34" charset="0"/>
            </a:endParaRPr>
          </a:p>
          <a:p>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Chapter 33 LTS Awards</a:t>
            </a:r>
            <a:endParaRPr lang="en-US" dirty="0"/>
          </a:p>
        </p:txBody>
      </p:sp>
      <p:sp>
        <p:nvSpPr>
          <p:cNvPr id="3" name="Content Placeholder 2"/>
          <p:cNvSpPr>
            <a:spLocks noGrp="1"/>
          </p:cNvSpPr>
          <p:nvPr>
            <p:ph idx="1"/>
          </p:nvPr>
        </p:nvSpPr>
        <p:spPr>
          <a:xfrm>
            <a:off x="457200" y="1066800"/>
            <a:ext cx="8229600" cy="4800600"/>
          </a:xfrm>
        </p:spPr>
        <p:txBody>
          <a:bodyPr>
            <a:noAutofit/>
          </a:bodyPr>
          <a:lstStyle/>
          <a:p>
            <a:pPr marL="0" indent="0">
              <a:buNone/>
            </a:pPr>
            <a:r>
              <a:rPr lang="en-US" dirty="0" smtClean="0"/>
              <a:t>The </a:t>
            </a:r>
            <a:r>
              <a:rPr lang="en-US" dirty="0"/>
              <a:t>Veterans Claims Examiner (VCE) </a:t>
            </a:r>
            <a:r>
              <a:rPr lang="en-US" dirty="0" smtClean="0"/>
              <a:t>will prepare the Administrative Error and update the Long Term Solution (LTS) as necessary to correct the error on the Work Product Summary, calculate, document and verify total amount of debts that resulted from the changes made. </a:t>
            </a:r>
            <a:endParaRPr lang="en-US" sz="1000" dirty="0" smtClean="0"/>
          </a:p>
          <a:p>
            <a:pPr marL="0" indent="0">
              <a:buNone/>
            </a:pPr>
            <a:endParaRPr lang="en-US" dirty="0" smtClean="0"/>
          </a:p>
          <a:p>
            <a:pPr marL="0" indent="0">
              <a:buNone/>
            </a:pPr>
            <a:r>
              <a:rPr lang="en-US" dirty="0" smtClean="0"/>
              <a:t>Process FIST and request immediate FAUT to running recurring payments adjusted to end effective on the date last paid to avoid releasing potential improper payments. </a:t>
            </a:r>
          </a:p>
          <a:p>
            <a:pPr marL="0" indent="0">
              <a:buNone/>
            </a:pPr>
            <a:r>
              <a:rPr lang="en-US" dirty="0" smtClean="0"/>
              <a:t> </a:t>
            </a:r>
          </a:p>
          <a:p>
            <a:pPr marL="0" indent="0">
              <a:buNone/>
            </a:pPr>
            <a:r>
              <a:rPr lang="en-US" dirty="0"/>
              <a:t>Update The Image Management System (TIMS) and route the claim to a Senior Veterans Claims Examiner (SVCE) for </a:t>
            </a:r>
            <a:r>
              <a:rPr lang="en-US" dirty="0" smtClean="0"/>
              <a:t>review, concurrence, </a:t>
            </a:r>
            <a:r>
              <a:rPr lang="en-US" dirty="0"/>
              <a:t>and authorization of the award with audit, written decision when necessary and claimant letter.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382167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Non-Chapter 33 BDN Awards</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pPr marL="0" indent="0">
              <a:buNone/>
            </a:pPr>
            <a:r>
              <a:rPr lang="en-US" dirty="0" smtClean="0"/>
              <a:t>The VCE shall prepare an Administrative Error. Once approved the VCE will process </a:t>
            </a:r>
            <a:r>
              <a:rPr lang="en-US" dirty="0"/>
              <a:t>an amended </a:t>
            </a:r>
            <a:r>
              <a:rPr lang="en-US" dirty="0" smtClean="0"/>
              <a:t>award effective the date last paid, under an appropriate supplemental end product </a:t>
            </a:r>
            <a:r>
              <a:rPr lang="en-US" dirty="0"/>
              <a:t>using End Reason Code 39 to update the master record. </a:t>
            </a:r>
            <a:r>
              <a:rPr lang="en-US" dirty="0" smtClean="0"/>
              <a:t> </a:t>
            </a:r>
          </a:p>
          <a:p>
            <a:pPr marL="0" indent="0">
              <a:buNone/>
            </a:pPr>
            <a:endParaRPr lang="en-US" dirty="0" smtClean="0"/>
          </a:p>
          <a:p>
            <a:pPr marL="0" indent="0">
              <a:buNone/>
            </a:pPr>
            <a:r>
              <a:rPr lang="en-US" dirty="0" smtClean="0"/>
              <a:t>NOTE: Use an ep 930 and the SUSP (suspend) command when a running award may release additional potentially erroneous payments while awaiting approval. </a:t>
            </a:r>
          </a:p>
          <a:p>
            <a:pPr marL="0" indent="0">
              <a:buNone/>
            </a:pPr>
            <a:endParaRPr lang="en-US" dirty="0"/>
          </a:p>
          <a:p>
            <a:pPr marL="0" indent="0">
              <a:buNone/>
            </a:pPr>
            <a:r>
              <a:rPr lang="en-US" dirty="0" smtClean="0"/>
              <a:t>Update TIMS and route </a:t>
            </a:r>
            <a:r>
              <a:rPr lang="en-US" dirty="0"/>
              <a:t>the claim to </a:t>
            </a:r>
            <a:r>
              <a:rPr lang="en-US" dirty="0" smtClean="0"/>
              <a:t>a SVCE </a:t>
            </a:r>
            <a:r>
              <a:rPr lang="en-US" dirty="0"/>
              <a:t>for </a:t>
            </a:r>
            <a:r>
              <a:rPr lang="en-US" dirty="0" smtClean="0"/>
              <a:t>review, concurrence, and </a:t>
            </a:r>
            <a:r>
              <a:rPr lang="en-US" dirty="0"/>
              <a:t>authorization </a:t>
            </a:r>
            <a:r>
              <a:rPr lang="en-US" dirty="0" smtClean="0"/>
              <a:t>of the award with audit, written </a:t>
            </a:r>
            <a:r>
              <a:rPr lang="en-US" dirty="0"/>
              <a:t>decision when necessary and claimant letter. </a:t>
            </a:r>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372212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Pending Actions</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0" indent="0">
              <a:buNone/>
            </a:pPr>
            <a:r>
              <a:rPr lang="en-US" dirty="0" smtClean="0"/>
              <a:t>Pending actions that would normally result in the creation of a valid debt that were not caused by previous actions on the part of VA should be processed prior to making administrative error corrections. </a:t>
            </a:r>
          </a:p>
          <a:p>
            <a:pPr marL="0" indent="0">
              <a:buNone/>
            </a:pPr>
            <a:endParaRPr lang="en-US" dirty="0"/>
          </a:p>
          <a:p>
            <a:pPr marL="0" indent="0">
              <a:buNone/>
            </a:pPr>
            <a:r>
              <a:rPr lang="en-US" dirty="0" smtClean="0"/>
              <a:t>Example: Student not attend a term reported on a VA Form 22-1999b received prior to discovery of the administrative error. Create the debt first.</a:t>
            </a:r>
          </a:p>
          <a:p>
            <a:pPr marL="0" indent="0">
              <a:buNone/>
            </a:pPr>
            <a:endParaRPr lang="en-US" dirty="0"/>
          </a:p>
          <a:p>
            <a:pPr marL="0" indent="0">
              <a:buNone/>
            </a:pPr>
            <a:r>
              <a:rPr lang="en-US" dirty="0" smtClean="0"/>
              <a:t>However, pending actions that would release additional improper payments should be delayed until the error is approved and corrected.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331863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Products</a:t>
            </a:r>
            <a:endParaRPr lang="en-US" dirty="0"/>
          </a:p>
        </p:txBody>
      </p:sp>
      <p:sp>
        <p:nvSpPr>
          <p:cNvPr id="3" name="Content Placeholder 2"/>
          <p:cNvSpPr>
            <a:spLocks noGrp="1"/>
          </p:cNvSpPr>
          <p:nvPr>
            <p:ph idx="1"/>
          </p:nvPr>
        </p:nvSpPr>
        <p:spPr>
          <a:xfrm>
            <a:off x="304800" y="1143000"/>
            <a:ext cx="8686800" cy="5486400"/>
          </a:xfrm>
        </p:spPr>
        <p:txBody>
          <a:bodyPr>
            <a:normAutofit/>
          </a:bodyPr>
          <a:lstStyle/>
          <a:p>
            <a:pPr marL="0" indent="0">
              <a:buNone/>
            </a:pPr>
            <a:r>
              <a:rPr lang="en-US" dirty="0" smtClean="0"/>
              <a:t>The authorizer of the award may take supplemental </a:t>
            </a:r>
            <a:r>
              <a:rPr lang="en-US" dirty="0"/>
              <a:t>ep credit for an administrative error </a:t>
            </a:r>
            <a:r>
              <a:rPr lang="en-US" dirty="0" smtClean="0"/>
              <a:t>in </a:t>
            </a:r>
            <a:r>
              <a:rPr lang="en-US" dirty="0"/>
              <a:t>addition to any other pending actions. </a:t>
            </a:r>
            <a:r>
              <a:rPr lang="en-US" dirty="0" smtClean="0"/>
              <a:t>The </a:t>
            </a:r>
            <a:r>
              <a:rPr lang="en-US" dirty="0"/>
              <a:t>date the Administrative Error is </a:t>
            </a:r>
            <a:r>
              <a:rPr lang="en-US" dirty="0" smtClean="0"/>
              <a:t>approved is the </a:t>
            </a:r>
            <a:r>
              <a:rPr lang="en-US" dirty="0"/>
              <a:t>claim date. </a:t>
            </a:r>
            <a:endParaRPr lang="en-US" dirty="0" smtClean="0"/>
          </a:p>
          <a:p>
            <a:pPr marL="0" indent="0">
              <a:buNone/>
            </a:pPr>
            <a:endParaRPr lang="en-US" dirty="0"/>
          </a:p>
          <a:p>
            <a:pPr marL="0" indent="0">
              <a:buNone/>
            </a:pPr>
            <a:r>
              <a:rPr lang="en-US" dirty="0" smtClean="0"/>
              <a:t>As </a:t>
            </a:r>
            <a:r>
              <a:rPr lang="en-US" dirty="0"/>
              <a:t>would be appropriate during routine </a:t>
            </a:r>
            <a:r>
              <a:rPr lang="en-US" dirty="0" smtClean="0"/>
              <a:t>processing, credit </a:t>
            </a:r>
            <a:r>
              <a:rPr lang="en-US" dirty="0"/>
              <a:t>may also be taken for other pending actions using the date received as the claim </a:t>
            </a:r>
            <a:r>
              <a:rPr lang="en-US" dirty="0" smtClean="0"/>
              <a:t>date. </a:t>
            </a:r>
          </a:p>
          <a:p>
            <a:pPr marL="0" indent="0">
              <a:buNone/>
            </a:pPr>
            <a:endParaRPr lang="en-US" dirty="0" smtClean="0"/>
          </a:p>
          <a:p>
            <a:pPr marL="0" indent="0">
              <a:buNone/>
            </a:pPr>
            <a:r>
              <a:rPr lang="en-US" dirty="0" smtClean="0"/>
              <a:t>A VCE preparing a Chapter 33 Administrative Error shall either take an ep 400 at the proper time per station policy or request excluded time as the RPO determines appropriate for the activity.</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310323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and Tracking</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24</a:t>
            </a:fld>
            <a:endParaRPr lang="en-US" dirty="0"/>
          </a:p>
        </p:txBody>
      </p:sp>
      <p:sp>
        <p:nvSpPr>
          <p:cNvPr id="4"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0009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Decisions and Tracking</a:t>
            </a:r>
          </a:p>
        </p:txBody>
      </p:sp>
      <p:sp>
        <p:nvSpPr>
          <p:cNvPr id="3" name="Content Placeholder 2"/>
          <p:cNvSpPr>
            <a:spLocks noGrp="1"/>
          </p:cNvSpPr>
          <p:nvPr>
            <p:ph idx="1"/>
          </p:nvPr>
        </p:nvSpPr>
        <p:spPr/>
        <p:txBody>
          <a:bodyPr/>
          <a:lstStyle/>
          <a:p>
            <a:pPr marL="0" indent="0">
              <a:buNone/>
            </a:pPr>
            <a:r>
              <a:rPr lang="en-US" u="sng" dirty="0"/>
              <a:t>All</a:t>
            </a:r>
            <a:r>
              <a:rPr lang="en-US" dirty="0"/>
              <a:t> administrative error determinations must be logged on the spreadsheet the Quality Assurance (QA) team has </a:t>
            </a:r>
            <a:r>
              <a:rPr lang="en-US" dirty="0" smtClean="0"/>
              <a:t>provided to the RPOs. </a:t>
            </a:r>
            <a:r>
              <a:rPr lang="en-US" dirty="0"/>
              <a:t>The spreadsheet serves as the internal control</a:t>
            </a:r>
            <a:r>
              <a:rPr lang="en-US"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45659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Decisions, </a:t>
            </a:r>
            <a:br>
              <a:rPr lang="en-US" dirty="0" smtClean="0"/>
            </a:br>
            <a:r>
              <a:rPr lang="en-US" dirty="0" smtClean="0"/>
              <a:t>Chapters 1606, 1607 and 32</a:t>
            </a:r>
            <a:endParaRPr lang="en-US" dirty="0"/>
          </a:p>
        </p:txBody>
      </p:sp>
      <p:sp>
        <p:nvSpPr>
          <p:cNvPr id="3" name="Content Placeholder 2"/>
          <p:cNvSpPr>
            <a:spLocks noGrp="1"/>
          </p:cNvSpPr>
          <p:nvPr>
            <p:ph idx="1"/>
          </p:nvPr>
        </p:nvSpPr>
        <p:spPr/>
        <p:txBody>
          <a:bodyPr/>
          <a:lstStyle/>
          <a:p>
            <a:r>
              <a:rPr lang="en-US" dirty="0" smtClean="0"/>
              <a:t>Less than $15,000, no written decision required</a:t>
            </a:r>
          </a:p>
          <a:p>
            <a:pPr lvl="1"/>
            <a:r>
              <a:rPr lang="en-US" dirty="0" smtClean="0"/>
              <a:t>Approved no lower than Section Chief by placing a note in the Image Management System (TIMS)</a:t>
            </a:r>
          </a:p>
          <a:p>
            <a:r>
              <a:rPr lang="en-US" dirty="0" smtClean="0"/>
              <a:t>$15,000 or greater but less than $50,000, VCE submits written decision to Section Chief and Education Officer for concurrence </a:t>
            </a:r>
            <a:r>
              <a:rPr lang="en-US" dirty="0"/>
              <a:t>with final approval by the Assistant </a:t>
            </a:r>
            <a:r>
              <a:rPr lang="en-US" dirty="0" smtClean="0"/>
              <a:t>Director</a:t>
            </a:r>
          </a:p>
          <a:p>
            <a:r>
              <a:rPr lang="en-US" dirty="0" smtClean="0"/>
              <a:t>$50,000 or greater, VCE submits written decision recommended by Section Chief, concurred by Education Officer forwarded to Education Service for approval by the Director or Education Service.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42541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Decisions, </a:t>
            </a:r>
            <a:br>
              <a:rPr lang="en-US" dirty="0" smtClean="0"/>
            </a:br>
            <a:r>
              <a:rPr lang="en-US" dirty="0" smtClean="0"/>
              <a:t>Chapters 30, 33 and 35</a:t>
            </a:r>
            <a:endParaRPr lang="en-US" dirty="0"/>
          </a:p>
        </p:txBody>
      </p:sp>
      <p:sp>
        <p:nvSpPr>
          <p:cNvPr id="3" name="Content Placeholder 2"/>
          <p:cNvSpPr>
            <a:spLocks noGrp="1"/>
          </p:cNvSpPr>
          <p:nvPr>
            <p:ph idx="1"/>
          </p:nvPr>
        </p:nvSpPr>
        <p:spPr/>
        <p:txBody>
          <a:bodyPr/>
          <a:lstStyle/>
          <a:p>
            <a:r>
              <a:rPr lang="en-US" dirty="0" smtClean="0"/>
              <a:t>Less than $20,000, no written decision required</a:t>
            </a:r>
          </a:p>
          <a:p>
            <a:pPr lvl="1"/>
            <a:r>
              <a:rPr lang="en-US" dirty="0" smtClean="0"/>
              <a:t>Approved no lower than Section Chief </a:t>
            </a:r>
            <a:r>
              <a:rPr lang="en-US" dirty="0"/>
              <a:t>by placing a note in </a:t>
            </a:r>
            <a:r>
              <a:rPr lang="en-US" dirty="0" smtClean="0"/>
              <a:t>TIMS</a:t>
            </a:r>
          </a:p>
          <a:p>
            <a:r>
              <a:rPr lang="en-US" dirty="0" smtClean="0"/>
              <a:t>$20,000 or greater but less than $50,000, VCE submits written decision to Section Chief and Education Officer </a:t>
            </a:r>
            <a:r>
              <a:rPr lang="en-US" dirty="0"/>
              <a:t>concurrence with final approval by the Assistant </a:t>
            </a:r>
            <a:r>
              <a:rPr lang="en-US" dirty="0" smtClean="0"/>
              <a:t>Director</a:t>
            </a:r>
          </a:p>
          <a:p>
            <a:r>
              <a:rPr lang="en-US" dirty="0" smtClean="0"/>
              <a:t>$50,000 or greater, VCE submits written decision recommended by Section Chief, concurred by Education Officer forwarded to Education Service for approval by the Director or Education Service.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002813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r>
              <a:rPr lang="en-US" sz="100" dirty="0" smtClean="0"/>
              <a:t>1</a:t>
            </a:r>
            <a:endParaRPr lang="en-US" sz="100" dirty="0"/>
          </a:p>
        </p:txBody>
      </p:sp>
      <p:sp>
        <p:nvSpPr>
          <p:cNvPr id="8" name="Content Placeholder 2"/>
          <p:cNvSpPr txBox="1">
            <a:spLocks/>
          </p:cNvSpPr>
          <p:nvPr/>
        </p:nvSpPr>
        <p:spPr>
          <a:xfrm>
            <a:off x="386992" y="1143000"/>
            <a:ext cx="8299808" cy="541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A VCE discovers that a Veteran has erroneously been approved for Chapter 33 benefits at the 100% benefit level due to a VA error. After updating the file and LTS the Veteran is eligible for Chapter 33 benefits at the 50% benefit level. The LTS indicates that the claimant was overpaid the following amounts:</a:t>
            </a:r>
          </a:p>
          <a:p>
            <a:pPr lvl="1">
              <a:buFont typeface="Arial" panose="020B0604020202020204" pitchFamily="34" charset="0"/>
              <a:buChar char="•"/>
            </a:pPr>
            <a:r>
              <a:rPr lang="en-US" dirty="0" smtClean="0"/>
              <a:t>Tuition and Fees – $10, 000 </a:t>
            </a:r>
          </a:p>
          <a:p>
            <a:pPr lvl="1">
              <a:buFont typeface="Arial" panose="020B0604020202020204" pitchFamily="34" charset="0"/>
              <a:buChar char="•"/>
            </a:pPr>
            <a:r>
              <a:rPr lang="en-US" dirty="0" smtClean="0"/>
              <a:t>Books and Supplies - $500</a:t>
            </a:r>
          </a:p>
          <a:p>
            <a:pPr lvl="1">
              <a:buFont typeface="Arial" panose="020B0604020202020204" pitchFamily="34" charset="0"/>
              <a:buChar char="•"/>
            </a:pPr>
            <a:r>
              <a:rPr lang="en-US" dirty="0" smtClean="0"/>
              <a:t>MHA - $10, 000</a:t>
            </a:r>
          </a:p>
          <a:p>
            <a:pPr marL="457200" lvl="1" indent="0">
              <a:buNone/>
            </a:pPr>
            <a:endParaRPr lang="en-US" dirty="0"/>
          </a:p>
          <a:p>
            <a:pPr marL="57150" indent="0">
              <a:buNone/>
            </a:pPr>
            <a:r>
              <a:rPr lang="en-US" dirty="0" smtClean="0"/>
              <a:t>Does the VCE need to complete a written Administrative Error decision?  </a:t>
            </a:r>
          </a:p>
        </p:txBody>
      </p:sp>
      <p:sp>
        <p:nvSpPr>
          <p:cNvPr id="5"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
        <p:nvSpPr>
          <p:cNvPr id="4" name="Slide Number Placeholder 4"/>
          <p:cNvSpPr>
            <a:spLocks noGrp="1"/>
          </p:cNvSpPr>
          <p:nvPr>
            <p:ph type="sldNum" sz="quarter" idx="12"/>
          </p:nvPr>
        </p:nvSpPr>
        <p:spPr/>
        <p:txBody>
          <a:bodyPr/>
          <a:lstStyle/>
          <a:p>
            <a:fld id="{3FE40F6C-36E6-4965-9D21-698197C3108F}" type="slidenum">
              <a:rPr lang="en-US" smtClean="0"/>
              <a:pPr/>
              <a:t>28</a:t>
            </a:fld>
            <a:endParaRPr lang="en-US" dirty="0"/>
          </a:p>
        </p:txBody>
      </p:sp>
    </p:spTree>
    <p:extLst>
      <p:ext uri="{BB962C8B-B14F-4D97-AF65-F5344CB8AC3E}">
        <p14:creationId xmlns:p14="http://schemas.microsoft.com/office/powerpoint/2010/main" val="3037412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r>
              <a:rPr lang="en-US" sz="100" dirty="0" smtClean="0"/>
              <a:t>2</a:t>
            </a:r>
            <a:endParaRPr lang="en-US" sz="100" dirty="0"/>
          </a:p>
        </p:txBody>
      </p:sp>
      <p:sp>
        <p:nvSpPr>
          <p:cNvPr id="8" name="Content Placeholder 2"/>
          <p:cNvSpPr txBox="1">
            <a:spLocks/>
          </p:cNvSpPr>
          <p:nvPr/>
        </p:nvSpPr>
        <p:spPr>
          <a:xfrm>
            <a:off x="990600" y="1219200"/>
            <a:ext cx="70104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At what amount does the Administrative Error Tracking spreadsheet not need to logged with an administrative error?</a:t>
            </a:r>
          </a:p>
        </p:txBody>
      </p:sp>
      <p:sp>
        <p:nvSpPr>
          <p:cNvPr id="5"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
        <p:nvSpPr>
          <p:cNvPr id="4" name="Slide Number Placeholder 4"/>
          <p:cNvSpPr>
            <a:spLocks noGrp="1"/>
          </p:cNvSpPr>
          <p:nvPr>
            <p:ph type="sldNum" sz="quarter" idx="12"/>
          </p:nvPr>
        </p:nvSpPr>
        <p:spPr/>
        <p:txBody>
          <a:bodyPr/>
          <a:lstStyle/>
          <a:p>
            <a:fld id="{3FE40F6C-36E6-4965-9D21-698197C3108F}" type="slidenum">
              <a:rPr lang="en-US" smtClean="0"/>
              <a:pPr/>
              <a:t>29</a:t>
            </a:fld>
            <a:endParaRPr lang="en-US" dirty="0"/>
          </a:p>
        </p:txBody>
      </p:sp>
    </p:spTree>
    <p:extLst>
      <p:ext uri="{BB962C8B-B14F-4D97-AF65-F5344CB8AC3E}">
        <p14:creationId xmlns:p14="http://schemas.microsoft.com/office/powerpoint/2010/main" val="327968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Error Terminology</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3</a:t>
            </a:fld>
            <a:endParaRPr lang="en-US" dirty="0"/>
          </a:p>
        </p:txBody>
      </p:sp>
      <p:sp>
        <p:nvSpPr>
          <p:cNvPr id="4"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398106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an Approved Administrative Error</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30</a:t>
            </a:fld>
            <a:endParaRPr lang="en-US" dirty="0"/>
          </a:p>
        </p:txBody>
      </p:sp>
      <p:sp>
        <p:nvSpPr>
          <p:cNvPr id="4" name="Footer Placeholder 3"/>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29429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Error Approved</a:t>
            </a:r>
            <a:endParaRPr lang="en-US" dirty="0"/>
          </a:p>
        </p:txBody>
      </p:sp>
      <p:sp>
        <p:nvSpPr>
          <p:cNvPr id="3" name="Content Placeholder 2"/>
          <p:cNvSpPr>
            <a:spLocks noGrp="1"/>
          </p:cNvSpPr>
          <p:nvPr>
            <p:ph idx="1"/>
          </p:nvPr>
        </p:nvSpPr>
        <p:spPr/>
        <p:txBody>
          <a:bodyPr/>
          <a:lstStyle/>
          <a:p>
            <a:pPr marL="0" indent="0">
              <a:buNone/>
            </a:pPr>
            <a:r>
              <a:rPr lang="en-US" dirty="0"/>
              <a:t>When </a:t>
            </a:r>
            <a:r>
              <a:rPr lang="en-US" dirty="0" smtClean="0"/>
              <a:t>an </a:t>
            </a:r>
            <a:r>
              <a:rPr lang="en-US" dirty="0"/>
              <a:t>administrative error has occurred</a:t>
            </a:r>
            <a:r>
              <a:rPr lang="en-US" dirty="0" smtClean="0"/>
              <a:t>, do the following: </a:t>
            </a:r>
          </a:p>
          <a:p>
            <a:r>
              <a:rPr lang="en-US" dirty="0" smtClean="0"/>
              <a:t>Ensure award adjusted effective on the “date last paid”</a:t>
            </a:r>
          </a:p>
          <a:p>
            <a:pPr lvl="1"/>
            <a:r>
              <a:rPr lang="en-US" dirty="0" smtClean="0"/>
              <a:t>Do not establish debts</a:t>
            </a:r>
          </a:p>
          <a:p>
            <a:r>
              <a:rPr lang="en-US" dirty="0" smtClean="0"/>
              <a:t>Update as necessary the Flash in the </a:t>
            </a:r>
            <a:r>
              <a:rPr lang="en-US" dirty="0"/>
              <a:t>TIMS folder </a:t>
            </a:r>
            <a:endParaRPr lang="en-US" dirty="0" smtClean="0"/>
          </a:p>
          <a:p>
            <a:r>
              <a:rPr lang="en-US" dirty="0" smtClean="0"/>
              <a:t>Update as necessary the LTS Biography page </a:t>
            </a:r>
          </a:p>
          <a:p>
            <a:r>
              <a:rPr lang="en-US" dirty="0" smtClean="0"/>
              <a:t>Restore entitlement whenever necessary</a:t>
            </a:r>
          </a:p>
          <a:p>
            <a:pPr marL="0" indent="0">
              <a:buNone/>
            </a:pPr>
            <a:endParaRPr lang="en-US" dirty="0" smtClean="0"/>
          </a:p>
          <a:p>
            <a:pPr marL="0" indent="0">
              <a:buNone/>
            </a:pPr>
            <a:r>
              <a:rPr lang="en-US" dirty="0" smtClean="0"/>
              <a:t>NOTE: </a:t>
            </a:r>
            <a:r>
              <a:rPr lang="en-US" dirty="0" smtClean="0"/>
              <a:t>Awards must be second signed </a:t>
            </a:r>
            <a:r>
              <a:rPr lang="en-US" dirty="0"/>
              <a:t>by a </a:t>
            </a:r>
            <a:r>
              <a:rPr lang="en-US" dirty="0" smtClean="0"/>
              <a:t>SVCE or </a:t>
            </a:r>
            <a:r>
              <a:rPr lang="en-US" dirty="0"/>
              <a:t>higher level of </a:t>
            </a:r>
            <a:r>
              <a:rPr lang="en-US" dirty="0" smtClean="0"/>
              <a:t>authority</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911566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Chapter 33 Awards</a:t>
            </a:r>
            <a:endParaRPr lang="en-US" dirty="0"/>
          </a:p>
        </p:txBody>
      </p:sp>
      <p:sp>
        <p:nvSpPr>
          <p:cNvPr id="3" name="Content Placeholder 2"/>
          <p:cNvSpPr>
            <a:spLocks noGrp="1"/>
          </p:cNvSpPr>
          <p:nvPr>
            <p:ph idx="1"/>
          </p:nvPr>
        </p:nvSpPr>
        <p:spPr>
          <a:xfrm>
            <a:off x="457200" y="990600"/>
            <a:ext cx="8229600" cy="5334000"/>
          </a:xfrm>
        </p:spPr>
        <p:txBody>
          <a:bodyPr>
            <a:noAutofit/>
          </a:bodyPr>
          <a:lstStyle/>
          <a:p>
            <a:pPr marL="0" indent="0">
              <a:buNone/>
            </a:pPr>
            <a:r>
              <a:rPr lang="en-US" dirty="0" smtClean="0"/>
              <a:t>SVCE will review the updated LTS Work Product Summary to ensure award entered correctly</a:t>
            </a:r>
            <a:r>
              <a:rPr lang="en-US" dirty="0" smtClean="0">
                <a:solidFill>
                  <a:srgbClr val="FF0000"/>
                </a:solidFill>
              </a:rPr>
              <a:t> </a:t>
            </a:r>
            <a:r>
              <a:rPr lang="en-US" dirty="0" smtClean="0"/>
              <a:t>and must verify the total amount of debts that resulted from changes made.</a:t>
            </a:r>
          </a:p>
          <a:p>
            <a:pPr marL="0" indent="0">
              <a:buNone/>
            </a:pPr>
            <a:r>
              <a:rPr lang="en-US" dirty="0" smtClean="0"/>
              <a:t> </a:t>
            </a:r>
            <a:endParaRPr lang="en-US" sz="1000" dirty="0" smtClean="0"/>
          </a:p>
          <a:p>
            <a:pPr marL="0" indent="0">
              <a:buNone/>
            </a:pPr>
            <a:r>
              <a:rPr lang="en-US" dirty="0" smtClean="0"/>
              <a:t>The </a:t>
            </a:r>
            <a:r>
              <a:rPr lang="en-US" dirty="0"/>
              <a:t>authorizer of the award will ensure a copy of all required documentation for the decision is placed in the claimant’s TIMS folder. A copy of the letter to the </a:t>
            </a:r>
            <a:r>
              <a:rPr lang="en-US" dirty="0" smtClean="0"/>
              <a:t>claimant (INF-2) </a:t>
            </a:r>
            <a:r>
              <a:rPr lang="en-US" dirty="0"/>
              <a:t>regarding the administrative error decision will also be captured into </a:t>
            </a:r>
            <a:r>
              <a:rPr lang="en-US" dirty="0" smtClean="0"/>
              <a:t>TIMS. </a:t>
            </a:r>
          </a:p>
          <a:p>
            <a:pPr marL="0" indent="0">
              <a:buNone/>
            </a:pPr>
            <a:endParaRPr lang="en-US" dirty="0" smtClean="0"/>
          </a:p>
          <a:p>
            <a:pPr marL="0" indent="0">
              <a:buNone/>
            </a:pPr>
            <a:r>
              <a:rPr lang="en-US" dirty="0" smtClean="0"/>
              <a:t>Authorize </a:t>
            </a:r>
            <a:r>
              <a:rPr lang="en-US" dirty="0"/>
              <a:t>with No </a:t>
            </a:r>
            <a:r>
              <a:rPr lang="en-US" dirty="0" smtClean="0"/>
              <a:t>Payments if correct and complete or return for corrections as necessary. </a:t>
            </a:r>
            <a:r>
              <a:rPr lang="en-US" dirty="0"/>
              <a:t>SVCE PCLR ep </a:t>
            </a:r>
            <a:r>
              <a:rPr lang="en-US" dirty="0" smtClean="0"/>
              <a:t>350 </a:t>
            </a:r>
            <a:r>
              <a:rPr lang="en-US" dirty="0"/>
              <a:t>(Claim date is the date the error is </a:t>
            </a:r>
            <a:r>
              <a:rPr lang="en-US" dirty="0" smtClean="0"/>
              <a:t>approved)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17355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Non-Chapter 33 Awards</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marL="0" indent="0">
              <a:buNone/>
            </a:pPr>
            <a:r>
              <a:rPr lang="en-US" dirty="0" smtClean="0"/>
              <a:t>SVCE will review the folder, the audit and BDN updates prior to authorizing and return for corrections as necessary.</a:t>
            </a:r>
          </a:p>
          <a:p>
            <a:pPr marL="0" indent="0">
              <a:buNone/>
            </a:pPr>
            <a:r>
              <a:rPr lang="en-US" dirty="0" smtClean="0"/>
              <a:t> </a:t>
            </a:r>
          </a:p>
          <a:p>
            <a:pPr marL="0" indent="0">
              <a:buNone/>
            </a:pPr>
            <a:r>
              <a:rPr lang="en-US" dirty="0" smtClean="0"/>
              <a:t>The </a:t>
            </a:r>
            <a:r>
              <a:rPr lang="en-US" dirty="0"/>
              <a:t>authorizer of the award will ensure a copy of all required documentation for the decision is placed in the claimant’s TIMS folder. A copy of the letter to the </a:t>
            </a:r>
            <a:r>
              <a:rPr lang="en-US" dirty="0" smtClean="0"/>
              <a:t>claimant (INF-2) </a:t>
            </a:r>
            <a:r>
              <a:rPr lang="en-US" dirty="0"/>
              <a:t>regarding the administrative error decision will also be captured into TIMS.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8735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a:xfrm>
            <a:off x="381000" y="1143000"/>
            <a:ext cx="8458200" cy="5257800"/>
          </a:xfrm>
        </p:spPr>
        <p:txBody>
          <a:bodyPr>
            <a:normAutofit/>
          </a:bodyPr>
          <a:lstStyle/>
          <a:p>
            <a:pPr marL="0" indent="0">
              <a:buNone/>
            </a:pPr>
            <a:r>
              <a:rPr lang="en-US" dirty="0" smtClean="0"/>
              <a:t>Review for potential eligibility under another Education benefit when basic eligibility was established in error. Offset the Administrative </a:t>
            </a:r>
            <a:r>
              <a:rPr lang="en-US" dirty="0"/>
              <a:t>E</a:t>
            </a:r>
            <a:r>
              <a:rPr lang="en-US" dirty="0" smtClean="0"/>
              <a:t>rror by the amount payable to the claimant.</a:t>
            </a:r>
          </a:p>
          <a:p>
            <a:pPr marL="0" indent="0">
              <a:buNone/>
            </a:pPr>
            <a:endParaRPr lang="en-US" dirty="0" smtClean="0"/>
          </a:p>
          <a:p>
            <a:pPr marL="0" indent="0">
              <a:buNone/>
            </a:pPr>
            <a:r>
              <a:rPr lang="en-US" dirty="0" smtClean="0"/>
              <a:t>Every situation is unique and based upon the circumstances, an error may or may not have been </a:t>
            </a:r>
            <a:r>
              <a:rPr lang="en-US" b="1" dirty="0" smtClean="0"/>
              <a:t>caused </a:t>
            </a:r>
            <a:r>
              <a:rPr lang="en-US" b="1" u="sng" dirty="0" smtClean="0"/>
              <a:t>in part</a:t>
            </a:r>
            <a:r>
              <a:rPr lang="en-US" b="1" dirty="0" smtClean="0"/>
              <a:t> by VA or another federal agency</a:t>
            </a:r>
            <a:r>
              <a:rPr lang="en-US" dirty="0" smtClean="0"/>
              <a:t>. This should guide our decision making when determining Administrative Errors.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936158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References</a:t>
            </a:r>
          </a:p>
        </p:txBody>
      </p:sp>
      <p:sp>
        <p:nvSpPr>
          <p:cNvPr id="3" name="Content Placeholder 2"/>
          <p:cNvSpPr>
            <a:spLocks noGrp="1"/>
          </p:cNvSpPr>
          <p:nvPr>
            <p:ph idx="1"/>
          </p:nvPr>
        </p:nvSpPr>
        <p:spPr/>
        <p:txBody>
          <a:bodyPr anchor="t" anchorCtr="0"/>
          <a:lstStyle/>
          <a:p>
            <a:r>
              <a:rPr lang="en-US" dirty="0">
                <a:hlinkClick r:id="rId3"/>
              </a:rPr>
              <a:t>38 CFR 21.4135 (p) (2)</a:t>
            </a:r>
            <a:endParaRPr lang="en-US" dirty="0">
              <a:hlinkClick r:id="rId4"/>
            </a:endParaRPr>
          </a:p>
          <a:p>
            <a:r>
              <a:rPr lang="pt-BR" dirty="0" smtClean="0">
                <a:hlinkClick r:id="rId5"/>
              </a:rPr>
              <a:t>38 CFR 21.9635 (r) (1 - 2)</a:t>
            </a:r>
            <a:endParaRPr lang="en-US" dirty="0" smtClean="0"/>
          </a:p>
          <a:p>
            <a:pPr lvl="0"/>
            <a:r>
              <a:rPr lang="en-US" dirty="0" smtClean="0">
                <a:hlinkClick r:id="rId6"/>
              </a:rPr>
              <a:t>38 CFR 21.7135 (v) (2)</a:t>
            </a:r>
            <a:endParaRPr lang="en-US" dirty="0" smtClean="0"/>
          </a:p>
          <a:p>
            <a:r>
              <a:rPr lang="fr-FR" dirty="0" smtClean="0">
                <a:hlinkClick r:id="rId4"/>
              </a:rPr>
              <a:t>38 CFR 21.7635 (q) (2)</a:t>
            </a:r>
            <a:endParaRPr lang="fr-FR" dirty="0" smtClean="0"/>
          </a:p>
          <a:p>
            <a:r>
              <a:rPr lang="en-US" dirty="0">
                <a:hlinkClick r:id="rId7"/>
              </a:rPr>
              <a:t>M22-4 – Part </a:t>
            </a:r>
            <a:r>
              <a:rPr lang="en-US" dirty="0" smtClean="0">
                <a:hlinkClick r:id="rId7"/>
              </a:rPr>
              <a:t>III </a:t>
            </a:r>
            <a:r>
              <a:rPr lang="en-US" dirty="0">
                <a:hlinkClick r:id="rId7"/>
              </a:rPr>
              <a:t>– Chapter </a:t>
            </a:r>
            <a:r>
              <a:rPr lang="en-US" dirty="0" smtClean="0">
                <a:hlinkClick r:id="rId7"/>
              </a:rPr>
              <a:t>2</a:t>
            </a:r>
            <a:endParaRPr lang="fr-FR"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3038162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rPr>
              <a:t>Today you</a:t>
            </a:r>
            <a:r>
              <a:rPr lang="en-US" dirty="0" smtClean="0">
                <a:latin typeface="Arial" panose="020B0604020202020204" pitchFamily="34" charset="0"/>
              </a:rPr>
              <a:t>:</a:t>
            </a:r>
          </a:p>
          <a:p>
            <a:r>
              <a:rPr lang="en-US" dirty="0" smtClean="0"/>
              <a:t>Identified </a:t>
            </a:r>
            <a:r>
              <a:rPr lang="en-US" dirty="0"/>
              <a:t>conditions where an Administrative Error applies</a:t>
            </a:r>
          </a:p>
          <a:p>
            <a:r>
              <a:rPr lang="en-US" dirty="0" smtClean="0"/>
              <a:t>Reviewed how to prepare </a:t>
            </a:r>
            <a:r>
              <a:rPr lang="en-US" dirty="0"/>
              <a:t>an Administrative Error </a:t>
            </a:r>
          </a:p>
          <a:p>
            <a:pPr marL="0" indent="0">
              <a:buNone/>
            </a:pPr>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5" name="Footer Placeholder 4"/>
          <p:cNvSpPr>
            <a:spLocks noGrp="1"/>
          </p:cNvSpPr>
          <p:nvPr>
            <p:ph type="ftr" sz="quarter" idx="3"/>
          </p:nvPr>
        </p:nvSpPr>
        <p:spPr/>
        <p:txBody>
          <a:bodyPr/>
          <a:lstStyle/>
          <a:p>
            <a:r>
              <a:rPr lang="en-US" sz="1400" dirty="0"/>
              <a:t>Processing Chapter 33 Incarceration Claims</a:t>
            </a:r>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in </a:t>
            </a:r>
            <a:r>
              <a:rPr lang="en-US" dirty="0" smtClean="0">
                <a:latin typeface="Arial" panose="020B0604020202020204" pitchFamily="34" charset="0"/>
              </a:rPr>
              <a:t>TMS</a:t>
            </a:r>
            <a:endParaRPr lang="en-US" dirty="0">
              <a:latin typeface="Arial" panose="020B0604020202020204" pitchFamily="34" charset="0"/>
            </a:endParaRPr>
          </a:p>
          <a:p>
            <a:r>
              <a:rPr lang="en-US" dirty="0">
                <a:latin typeface="Arial" panose="020B0604020202020204" pitchFamily="34" charset="0"/>
              </a:rPr>
              <a:t>The assessment is comprised of </a:t>
            </a:r>
            <a:r>
              <a:rPr lang="en-US" dirty="0" smtClean="0">
                <a:latin typeface="Arial" panose="020B0604020202020204" pitchFamily="34" charset="0"/>
              </a:rPr>
              <a:t>5 </a:t>
            </a:r>
            <a:r>
              <a:rPr lang="en-US" dirty="0">
                <a:latin typeface="Arial" panose="020B0604020202020204" pitchFamily="34" charset="0"/>
              </a:rPr>
              <a:t>scenario-based </a:t>
            </a:r>
            <a:r>
              <a:rPr lang="en-US" dirty="0" smtClean="0">
                <a:latin typeface="Arial" panose="020B0604020202020204" pitchFamily="34" charset="0"/>
              </a:rPr>
              <a:t>questions</a:t>
            </a:r>
            <a:endParaRPr lang="en-US" dirty="0">
              <a:latin typeface="Arial" panose="020B0604020202020204" pitchFamily="34" charset="0"/>
            </a:endParaRPr>
          </a:p>
          <a:p>
            <a:r>
              <a:rPr lang="en-US" dirty="0">
                <a:latin typeface="Arial" panose="020B0604020202020204" pitchFamily="34" charset="0"/>
              </a:rPr>
              <a:t>The questions are based on the information you learned </a:t>
            </a:r>
            <a:r>
              <a:rPr lang="en-US" dirty="0" smtClean="0">
                <a:latin typeface="Arial" panose="020B0604020202020204" pitchFamily="34" charset="0"/>
              </a:rPr>
              <a:t>today</a:t>
            </a:r>
            <a:endParaRPr lang="en-US" dirty="0">
              <a:latin typeface="Arial" panose="020B0604020202020204" pitchFamily="34" charset="0"/>
            </a:endParaRPr>
          </a:p>
          <a:p>
            <a:r>
              <a:rPr lang="en-US" dirty="0">
                <a:latin typeface="Arial" panose="020B0604020202020204" pitchFamily="34" charset="0"/>
              </a:rPr>
              <a:t>You should be able to complete the assessment and survey within </a:t>
            </a:r>
            <a:r>
              <a:rPr lang="en-US" dirty="0" smtClean="0">
                <a:latin typeface="Arial" panose="020B0604020202020204" pitchFamily="34" charset="0"/>
              </a:rPr>
              <a:t>a half hour</a:t>
            </a:r>
            <a:endParaRPr lang="en-US" dirty="0">
              <a:latin typeface="Arial" panose="020B0604020202020204" pitchFamily="34" charset="0"/>
            </a:endParaRPr>
          </a:p>
          <a:p>
            <a:r>
              <a:rPr lang="en-US" dirty="0">
                <a:latin typeface="Arial" panose="020B0604020202020204" pitchFamily="34" charset="0"/>
              </a:rPr>
              <a:t>Be sure to complete both the assessment and the survey in TMS to receive credit for this </a:t>
            </a:r>
            <a:r>
              <a:rPr lang="en-US" dirty="0" smtClean="0">
                <a:latin typeface="Arial" panose="020B0604020202020204" pitchFamily="34" charset="0"/>
              </a:rPr>
              <a:t>training</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Error</a:t>
            </a:r>
            <a:endParaRPr lang="en-US" dirty="0"/>
          </a:p>
        </p:txBody>
      </p:sp>
      <p:sp>
        <p:nvSpPr>
          <p:cNvPr id="3" name="Content Placeholder 2"/>
          <p:cNvSpPr>
            <a:spLocks noGrp="1"/>
          </p:cNvSpPr>
          <p:nvPr>
            <p:ph idx="1"/>
          </p:nvPr>
        </p:nvSpPr>
        <p:spPr/>
        <p:txBody>
          <a:bodyPr/>
          <a:lstStyle/>
          <a:p>
            <a:pPr marL="0" indent="0">
              <a:buNone/>
            </a:pPr>
            <a:r>
              <a:rPr lang="en-US" b="1" i="1" dirty="0"/>
              <a:t>Administrative errors </a:t>
            </a:r>
            <a:r>
              <a:rPr lang="en-US" dirty="0"/>
              <a:t>occur when VA pays benefits to a beneficiary in an amount </a:t>
            </a:r>
            <a:r>
              <a:rPr lang="en-US" b="1" dirty="0"/>
              <a:t>due to actions on the part of VA </a:t>
            </a:r>
            <a:r>
              <a:rPr lang="en-US" dirty="0"/>
              <a:t>usually, but not always, due to a misapplication of the law</a:t>
            </a:r>
            <a:r>
              <a:rPr lang="en-US" dirty="0" smtClean="0"/>
              <a:t>.</a:t>
            </a:r>
          </a:p>
          <a:p>
            <a:pPr marL="0" indent="0">
              <a:buNone/>
            </a:pPr>
            <a:endParaRPr lang="en-US" dirty="0"/>
          </a:p>
          <a:p>
            <a:pPr marL="0" indent="0">
              <a:buNone/>
            </a:pPr>
            <a:r>
              <a:rPr lang="en-US" dirty="0"/>
              <a:t>Administrative errors include errors in judgement on the part of VA employees</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54402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a:t>
            </a:r>
            <a:endParaRPr lang="en-US" dirty="0"/>
          </a:p>
        </p:txBody>
      </p:sp>
      <p:sp>
        <p:nvSpPr>
          <p:cNvPr id="3" name="Content Placeholder 2"/>
          <p:cNvSpPr>
            <a:spLocks noGrp="1"/>
          </p:cNvSpPr>
          <p:nvPr>
            <p:ph idx="1"/>
          </p:nvPr>
        </p:nvSpPr>
        <p:spPr/>
        <p:txBody>
          <a:bodyPr/>
          <a:lstStyle/>
          <a:p>
            <a:pPr marL="0" indent="0">
              <a:buNone/>
            </a:pPr>
            <a:r>
              <a:rPr lang="en-US" b="1" i="1" dirty="0"/>
              <a:t>Commission </a:t>
            </a:r>
            <a:r>
              <a:rPr lang="en-US" dirty="0"/>
              <a:t>occurs when the claimant knowingly takes a wrongful action. </a:t>
            </a:r>
            <a:endParaRPr lang="en-US" dirty="0" smtClean="0"/>
          </a:p>
          <a:p>
            <a:pPr marL="0" indent="0">
              <a:buNone/>
            </a:pPr>
            <a:endParaRPr lang="en-US" dirty="0"/>
          </a:p>
          <a:p>
            <a:pPr marL="0" indent="0">
              <a:buNone/>
            </a:pPr>
            <a:r>
              <a:rPr lang="en-US" dirty="0" smtClean="0"/>
              <a:t>An </a:t>
            </a:r>
            <a:r>
              <a:rPr lang="en-US" dirty="0"/>
              <a:t>example includes a </a:t>
            </a:r>
            <a:r>
              <a:rPr lang="en-US" dirty="0" smtClean="0"/>
              <a:t>claimant </a:t>
            </a:r>
            <a:r>
              <a:rPr lang="en-US" dirty="0"/>
              <a:t>who </a:t>
            </a:r>
            <a:r>
              <a:rPr lang="en-US" dirty="0" smtClean="0"/>
              <a:t>provides false responses to questions on an application.</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563069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Omission</a:t>
            </a:r>
            <a:endParaRPr lang="en-US" dirty="0"/>
          </a:p>
        </p:txBody>
      </p:sp>
      <p:sp>
        <p:nvSpPr>
          <p:cNvPr id="3" name="Content Placeholder 2"/>
          <p:cNvSpPr>
            <a:spLocks noGrp="1"/>
          </p:cNvSpPr>
          <p:nvPr>
            <p:ph idx="1"/>
          </p:nvPr>
        </p:nvSpPr>
        <p:spPr/>
        <p:txBody>
          <a:bodyPr/>
          <a:lstStyle/>
          <a:p>
            <a:pPr marL="0" indent="0">
              <a:buNone/>
            </a:pPr>
            <a:r>
              <a:rPr lang="en-US" b="1" i="1" dirty="0"/>
              <a:t>Omission </a:t>
            </a:r>
            <a:r>
              <a:rPr lang="en-US" dirty="0"/>
              <a:t>occurs when the claimant has not taken an action or has left something out. </a:t>
            </a:r>
            <a:endParaRPr lang="en-US" dirty="0" smtClean="0"/>
          </a:p>
          <a:p>
            <a:pPr marL="0" indent="0">
              <a:buNone/>
            </a:pPr>
            <a:endParaRPr lang="en-US" dirty="0"/>
          </a:p>
          <a:p>
            <a:pPr marL="0" indent="0">
              <a:buNone/>
            </a:pPr>
            <a:r>
              <a:rPr lang="en-US" dirty="0" smtClean="0"/>
              <a:t>An </a:t>
            </a:r>
            <a:r>
              <a:rPr lang="en-US" dirty="0"/>
              <a:t>example includes </a:t>
            </a:r>
            <a:r>
              <a:rPr lang="en-US" dirty="0" smtClean="0"/>
              <a:t>skipping or not answering questions on an application for benefits.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899821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a:t>
            </a:r>
            <a:endParaRPr lang="en-US" dirty="0"/>
          </a:p>
        </p:txBody>
      </p:sp>
      <p:sp>
        <p:nvSpPr>
          <p:cNvPr id="3" name="Content Placeholder 2"/>
          <p:cNvSpPr>
            <a:spLocks noGrp="1"/>
          </p:cNvSpPr>
          <p:nvPr>
            <p:ph idx="1"/>
          </p:nvPr>
        </p:nvSpPr>
        <p:spPr/>
        <p:txBody>
          <a:bodyPr/>
          <a:lstStyle/>
          <a:p>
            <a:pPr marL="0" indent="0">
              <a:buNone/>
            </a:pPr>
            <a:r>
              <a:rPr lang="en-US" b="1" i="1" dirty="0"/>
              <a:t>Fraud </a:t>
            </a:r>
            <a:r>
              <a:rPr lang="en-US" dirty="0"/>
              <a:t>is wrongful deception intended to result in financial or personal gain. </a:t>
            </a:r>
            <a:endParaRPr lang="en-US" dirty="0" smtClean="0"/>
          </a:p>
          <a:p>
            <a:pPr marL="0" indent="0">
              <a:buNone/>
            </a:pPr>
            <a:endParaRPr lang="en-US" dirty="0"/>
          </a:p>
          <a:p>
            <a:pPr marL="0" indent="0">
              <a:buNone/>
            </a:pPr>
            <a:r>
              <a:rPr lang="en-US" dirty="0" smtClean="0"/>
              <a:t>It </a:t>
            </a:r>
            <a:r>
              <a:rPr lang="en-US" dirty="0"/>
              <a:t>occurs either through a knowing act of commission or </a:t>
            </a:r>
            <a:r>
              <a:rPr lang="en-US" dirty="0" smtClean="0"/>
              <a:t>omission </a:t>
            </a:r>
            <a:r>
              <a:rPr lang="en-US" dirty="0"/>
              <a:t>by the beneficiary</a:t>
            </a:r>
            <a:r>
              <a:rPr lang="en-US" dirty="0" smtClean="0"/>
              <a:t>. </a:t>
            </a:r>
          </a:p>
          <a:p>
            <a:pPr marL="0" indent="0">
              <a:buNone/>
            </a:pPr>
            <a:endParaRPr lang="en-US" dirty="0"/>
          </a:p>
          <a:p>
            <a:pPr marL="0" indent="0">
              <a:buNone/>
            </a:pPr>
            <a:r>
              <a:rPr lang="en-US" dirty="0" smtClean="0"/>
              <a:t>Fraud is uncommon but when </a:t>
            </a:r>
            <a:r>
              <a:rPr lang="en-US" dirty="0"/>
              <a:t>fraud is suspected, notify the Education Officer </a:t>
            </a:r>
            <a:r>
              <a:rPr lang="en-US" dirty="0" smtClean="0"/>
              <a:t>through your supervisor immediately </a:t>
            </a:r>
            <a:r>
              <a:rPr lang="en-US" dirty="0"/>
              <a:t>for additional instructions.</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185901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Administrative Error Categories</a:t>
            </a:r>
            <a:endParaRPr lang="en-US" dirty="0"/>
          </a:p>
        </p:txBody>
      </p:sp>
      <p:sp>
        <p:nvSpPr>
          <p:cNvPr id="3" name="Content Placeholder 2"/>
          <p:cNvSpPr>
            <a:spLocks noGrp="1"/>
          </p:cNvSpPr>
          <p:nvPr>
            <p:ph idx="1"/>
          </p:nvPr>
        </p:nvSpPr>
        <p:spPr/>
        <p:txBody>
          <a:bodyPr/>
          <a:lstStyle/>
          <a:p>
            <a:r>
              <a:rPr lang="en-US" dirty="0" smtClean="0"/>
              <a:t>Service Periods (Creditable/Excluded/Deductible)</a:t>
            </a:r>
          </a:p>
          <a:p>
            <a:r>
              <a:rPr lang="en-US" dirty="0" smtClean="0"/>
              <a:t>Excessive Entitlement</a:t>
            </a:r>
          </a:p>
          <a:p>
            <a:r>
              <a:rPr lang="en-US" dirty="0" smtClean="0"/>
              <a:t>Eligibility</a:t>
            </a:r>
          </a:p>
          <a:p>
            <a:r>
              <a:rPr lang="en-US" dirty="0" smtClean="0"/>
              <a:t>Kickers</a:t>
            </a:r>
          </a:p>
          <a:p>
            <a:r>
              <a:rPr lang="en-US" dirty="0" smtClean="0"/>
              <a:t>Transfer of Entitlement</a:t>
            </a:r>
          </a:p>
          <a:p>
            <a:r>
              <a:rPr lang="en-US" dirty="0" smtClean="0"/>
              <a:t>Program Not Approved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264765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an Administrative Error</a:t>
            </a:r>
            <a:endParaRPr lang="en-US" dirty="0"/>
          </a:p>
        </p:txBody>
      </p:sp>
      <p:sp>
        <p:nvSpPr>
          <p:cNvPr id="3" name="Content Placeholder 2"/>
          <p:cNvSpPr>
            <a:spLocks noGrp="1"/>
          </p:cNvSpPr>
          <p:nvPr>
            <p:ph idx="1"/>
          </p:nvPr>
        </p:nvSpPr>
        <p:spPr>
          <a:xfrm>
            <a:off x="381000" y="1371600"/>
            <a:ext cx="8458200" cy="4525963"/>
          </a:xfrm>
        </p:spPr>
        <p:txBody>
          <a:bodyPr>
            <a:normAutofit/>
          </a:bodyPr>
          <a:lstStyle/>
          <a:p>
            <a:r>
              <a:rPr lang="en-US" dirty="0" smtClean="0"/>
              <a:t>Reporting errors by school or training facility</a:t>
            </a:r>
          </a:p>
          <a:p>
            <a:r>
              <a:rPr lang="en-US" dirty="0" smtClean="0"/>
              <a:t>Failure to notify VA:</a:t>
            </a:r>
          </a:p>
          <a:p>
            <a:pPr lvl="1"/>
            <a:r>
              <a:rPr lang="en-US" dirty="0" smtClean="0"/>
              <a:t>Loss of eligibility for spouse that remarries</a:t>
            </a:r>
          </a:p>
          <a:p>
            <a:pPr lvl="1"/>
            <a:r>
              <a:rPr lang="en-US" dirty="0" smtClean="0"/>
              <a:t>Changes in training</a:t>
            </a:r>
          </a:p>
          <a:p>
            <a:pPr lvl="1"/>
            <a:r>
              <a:rPr lang="en-US" dirty="0" smtClean="0"/>
              <a:t>Returning on active duty</a:t>
            </a:r>
          </a:p>
          <a:p>
            <a:pPr marL="0" indent="0">
              <a:buNone/>
            </a:pPr>
            <a:endParaRPr lang="en-US" b="1" dirty="0" smtClean="0">
              <a:solidFill>
                <a:srgbClr val="FF0000"/>
              </a:solidFill>
            </a:endParaRPr>
          </a:p>
          <a:p>
            <a:pPr marL="0" indent="0">
              <a:buNone/>
            </a:pPr>
            <a:r>
              <a:rPr lang="en-US" b="1" dirty="0" smtClean="0"/>
              <a:t>Lesson Tip: </a:t>
            </a:r>
            <a:r>
              <a:rPr lang="en-US" dirty="0" smtClean="0"/>
              <a:t>Generally, process as an Administrative Error when an error is the result of actions on the part of VA or another federal agency.</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a:t>Administrative Error Procedures</a:t>
            </a:r>
            <a:endParaRPr lang="en-US" sz="1400" dirty="0">
              <a:solidFill>
                <a:schemeClr val="bg1"/>
              </a:solidFill>
            </a:endParaRPr>
          </a:p>
        </p:txBody>
      </p:sp>
    </p:spTree>
    <p:extLst>
      <p:ext uri="{BB962C8B-B14F-4D97-AF65-F5344CB8AC3E}">
        <p14:creationId xmlns:p14="http://schemas.microsoft.com/office/powerpoint/2010/main" val="3179966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EDUSHARE-199-162</_dlc_DocId>
    <_dlc_DocIdUrl xmlns="ced1f988-d16c-4eb7-9443-312b8723c36c">
      <Url>http://vaww.infoshare.va.gov/sites/educationservice/225/225A/_layouts/DocIdRedir.aspx?ID=EDUSHARE-199-162</Url>
      <Description>EDUSHARE-199-162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89B4C-95E5-4A69-A5B6-12ACA6FFF17A}">
  <ds:schemaRefs>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http://purl.org/dc/elements/1.1/"/>
    <ds:schemaRef ds:uri="ced1f988-d16c-4eb7-9443-312b8723c36c"/>
    <ds:schemaRef ds:uri="http://schemas.microsoft.com/office/2006/metadata/properties"/>
  </ds:schemaRefs>
</ds:datastoreItem>
</file>

<file path=customXml/itemProps2.xml><?xml version="1.0" encoding="utf-8"?>
<ds:datastoreItem xmlns:ds="http://schemas.openxmlformats.org/officeDocument/2006/customXml" ds:itemID="{97ED98D2-B645-410E-8C0C-F674433E1E17}">
  <ds:schemaRefs>
    <ds:schemaRef ds:uri="http://schemas.microsoft.com/sharepoint/events"/>
  </ds:schemaRefs>
</ds:datastoreItem>
</file>

<file path=customXml/itemProps3.xml><?xml version="1.0" encoding="utf-8"?>
<ds:datastoreItem xmlns:ds="http://schemas.openxmlformats.org/officeDocument/2006/customXml" ds:itemID="{8309E679-3F30-4F45-81AD-CCFF491F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FFBF52-CA27-49CE-BC0D-6472A767B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36630</TotalTime>
  <Words>2383</Words>
  <Application>Microsoft Office PowerPoint</Application>
  <PresentationFormat>On-screen Show (4:3)</PresentationFormat>
  <Paragraphs>269</Paragraphs>
  <Slides>38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Administrative Error Procedures</vt:lpstr>
      <vt:lpstr>Lesson Objectives</vt:lpstr>
      <vt:lpstr>Administrative Error Terminology</vt:lpstr>
      <vt:lpstr>Administrative Error</vt:lpstr>
      <vt:lpstr>Commission</vt:lpstr>
      <vt:lpstr>Omission</vt:lpstr>
      <vt:lpstr>Fraud</vt:lpstr>
      <vt:lpstr>Common Administrative Error Categories</vt:lpstr>
      <vt:lpstr>Not an Administrative Error</vt:lpstr>
      <vt:lpstr>Decision Matrix for Eligibility Errors</vt:lpstr>
      <vt:lpstr>Scenarios</vt:lpstr>
      <vt:lpstr>Scenario 1</vt:lpstr>
      <vt:lpstr>Scenario 2</vt:lpstr>
      <vt:lpstr>Scenario 3</vt:lpstr>
      <vt:lpstr>Example Scenario 4</vt:lpstr>
      <vt:lpstr>Scenario 5</vt:lpstr>
      <vt:lpstr>Scenario 6</vt:lpstr>
      <vt:lpstr>Comprehension Check0</vt:lpstr>
      <vt:lpstr>Administrative Error Processing Preparation</vt:lpstr>
      <vt:lpstr>Preparing Chapter 33 LTS Awards</vt:lpstr>
      <vt:lpstr>Preparing Non-Chapter 33 BDN Awards</vt:lpstr>
      <vt:lpstr>Other Pending Actions</vt:lpstr>
      <vt:lpstr>End Products</vt:lpstr>
      <vt:lpstr>Decisions and Tracking</vt:lpstr>
      <vt:lpstr>Requirements for Decisions and Tracking</vt:lpstr>
      <vt:lpstr>Written Decisions,  Chapters 1606, 1607 and 32</vt:lpstr>
      <vt:lpstr>Written Decisions,  Chapters 30, 33 and 35</vt:lpstr>
      <vt:lpstr>Comprehension Check1</vt:lpstr>
      <vt:lpstr>Comprehension Check2</vt:lpstr>
      <vt:lpstr>Authorizing an Approved Administrative Error</vt:lpstr>
      <vt:lpstr>Administrative Error Approved</vt:lpstr>
      <vt:lpstr>Authorizing Chapter 33 Awards</vt:lpstr>
      <vt:lpstr>Authorizing Non-Chapter 33 Awards</vt:lpstr>
      <vt:lpstr>Other Issues</vt:lpstr>
      <vt:lpstr>Lesson References</vt:lpstr>
      <vt:lpstr>Summary</vt:lpstr>
      <vt:lpstr>Questions?</vt:lpstr>
      <vt:lpstr>TMS Assessment and Survey</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Error Procedures PowerPoint Presentation</dc:title>
  <dc:subject>VCE, ECM</dc:subject>
  <dc:creator>Department of Veterans Affairs, Veterans Benefits Administration, Education Service, STAFF</dc:creator>
  <cp:keywords>administrative error,commission,omission,fraud</cp:keywords>
  <dc:description>This lesson provides instruction to employees for the proper identification and processing procedures of Administrative Errors.</dc:description>
  <cp:lastModifiedBy>Poole, Kathleen</cp:lastModifiedBy>
  <cp:revision>653</cp:revision>
  <cp:lastPrinted>2017-03-16T16:02:09Z</cp:lastPrinted>
  <dcterms:created xsi:type="dcterms:W3CDTF">2014-09-26T18:35:36Z</dcterms:created>
  <dcterms:modified xsi:type="dcterms:W3CDTF">2017-10-05T18:00:14Z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Language">
    <vt:lpwstr>English (U.S.)</vt:lpwstr>
  </property>
  <property fmtid="{D5CDD505-2E9C-101B-9397-08002B2CF9AE}" pid="4" name="_dlc_DocIdItemGuid">
    <vt:lpwstr>c8d1b68b-c48e-495f-89ae-25650c700793</vt:lpwstr>
  </property>
  <property fmtid="{D5CDD505-2E9C-101B-9397-08002B2CF9AE}" pid="5" name="RPO">
    <vt:lpwstr>Multiple RPOs</vt:lpwstr>
  </property>
  <property fmtid="{D5CDD505-2E9C-101B-9397-08002B2CF9AE}" pid="6" name="Topic">
    <vt:lpwstr>Standardized templates</vt:lpwstr>
  </property>
  <property fmtid="{D5CDD505-2E9C-101B-9397-08002B2CF9AE}" pid="7" name="Type">
    <vt:lpwstr>Presentation</vt:lpwstr>
  </property>
</Properties>
</file>