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32"/>
  </p:notesMasterIdLst>
  <p:handoutMasterIdLst>
    <p:handoutMasterId r:id="rId33"/>
  </p:handoutMasterIdLst>
  <p:sldIdLst>
    <p:sldId id="295" r:id="rId6"/>
    <p:sldId id="258" r:id="rId7"/>
    <p:sldId id="259" r:id="rId8"/>
    <p:sldId id="264" r:id="rId9"/>
    <p:sldId id="267" r:id="rId10"/>
    <p:sldId id="268" r:id="rId11"/>
    <p:sldId id="269" r:id="rId12"/>
    <p:sldId id="270" r:id="rId13"/>
    <p:sldId id="271" r:id="rId14"/>
    <p:sldId id="272" r:id="rId15"/>
    <p:sldId id="274" r:id="rId16"/>
    <p:sldId id="275" r:id="rId17"/>
    <p:sldId id="291" r:id="rId18"/>
    <p:sldId id="292" r:id="rId19"/>
    <p:sldId id="280" r:id="rId20"/>
    <p:sldId id="281" r:id="rId21"/>
    <p:sldId id="282" r:id="rId22"/>
    <p:sldId id="283" r:id="rId23"/>
    <p:sldId id="284" r:id="rId24"/>
    <p:sldId id="285" r:id="rId25"/>
    <p:sldId id="286" r:id="rId26"/>
    <p:sldId id="287" r:id="rId27"/>
    <p:sldId id="288" r:id="rId28"/>
    <p:sldId id="289" r:id="rId29"/>
    <p:sldId id="294" r:id="rId30"/>
    <p:sldId id="279"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 id="1" name="Nick Braddock" initials="NPB" lastIdx="13" clrIdx="1"/>
  <p:cmAuthor id="2" name="Barry Cooper" initials="BEC" lastIdx="4" clrIdx="2"/>
  <p:cmAuthor id="3" name="Cooper, Barrett E., VBAVACO" initials="CBEV" lastIdx="1" clrIdx="3">
    <p:extLst>
      <p:ext uri="{19B8F6BF-5375-455C-9EA6-DF929625EA0E}">
        <p15:presenceInfo xmlns:p15="http://schemas.microsoft.com/office/powerpoint/2012/main" userId="S-1-5-21-1409082233-764733703-682003330-476836" providerId="AD"/>
      </p:ext>
    </p:extLst>
  </p:cmAuthor>
  <p:cmAuthor id="4" name="Standfield, Keith VBAVACO" initials="SKV" lastIdx="1" clrIdx="4">
    <p:extLst>
      <p:ext uri="{19B8F6BF-5375-455C-9EA6-DF929625EA0E}">
        <p15:presenceInfo xmlns:p15="http://schemas.microsoft.com/office/powerpoint/2012/main" userId="S-1-5-21-1409082233-764733703-682003330-90190" providerId="AD"/>
      </p:ext>
    </p:extLst>
  </p:cmAuthor>
  <p:cmAuthor id="5" name="Washburn, Reginald, VBAVACO" initials="WRV" lastIdx="1" clrIdx="5">
    <p:extLst>
      <p:ext uri="{19B8F6BF-5375-455C-9EA6-DF929625EA0E}">
        <p15:presenceInfo xmlns:p15="http://schemas.microsoft.com/office/powerpoint/2012/main" userId="S-1-5-21-1409082233-764733703-682003330-403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0A4"/>
    <a:srgbClr val="66CCFF"/>
    <a:srgbClr val="7C5F1E"/>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50" autoAdjust="0"/>
    <p:restoredTop sz="91079" autoAdjust="0"/>
  </p:normalViewPr>
  <p:slideViewPr>
    <p:cSldViewPr snapToGrid="0">
      <p:cViewPr varScale="1">
        <p:scale>
          <a:sx n="100" d="100"/>
          <a:sy n="100" d="100"/>
        </p:scale>
        <p:origin x="576"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9/23/2019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97278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423193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400811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71600" y="1143000"/>
            <a:ext cx="4114800" cy="30861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a:t>
            </a:r>
          </a:p>
        </p:txBody>
      </p:sp>
      <p:sp>
        <p:nvSpPr>
          <p:cNvPr id="2458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648302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78353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defRPr sz="21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607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defRPr sz="21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lnSpc>
                <a:spcPct val="100000"/>
              </a:lnSpc>
              <a:spcBef>
                <a:spcPts val="0"/>
              </a:spcBef>
              <a:spcAft>
                <a:spcPts val="450"/>
              </a:spcAft>
              <a:buClr>
                <a:schemeClr val="tx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1pPr>
            <a:lvl2pPr marL="269231" indent="-160735">
              <a:spcBef>
                <a:spcPts val="0"/>
              </a:spcBef>
              <a:spcAft>
                <a:spcPts val="45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377726" indent="-160735">
              <a:spcBef>
                <a:spcPts val="0"/>
              </a:spcBef>
              <a:spcAft>
                <a:spcPts val="450"/>
              </a:spcAft>
              <a:buClr>
                <a:schemeClr val="tx1"/>
              </a:buClr>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3pPr>
            <a:lvl4pPr marL="486222" indent="-160735">
              <a:spcBef>
                <a:spcPts val="0"/>
              </a:spcBef>
              <a:spcAft>
                <a:spcPts val="450"/>
              </a:spcAft>
              <a:buClr>
                <a:schemeClr val="tx1"/>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112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71643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312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6"/>
            <a:ext cx="3743325" cy="4262437"/>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6"/>
            <a:ext cx="3744912" cy="4262437"/>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266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28"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736850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vbacoweb02.vba.va.gov/bl/21/DEMO/ZIP/default.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101/M21-1-Part-III-Subpart-i-Chapter-2-Section-B-Division-of-Responsibilities-for-Processing-Benefits-Delivery-at-Discharge-BDD-and-BDD-Excluded-Claims" TargetMode="External"/><Relationship Id="rId2" Type="http://schemas.openxmlformats.org/officeDocument/2006/relationships/hyperlink" Target="https://vaww.vrm.km.va.gov/system/templates/selfservice/va_kanew/help/agent/locale/en-US/portal/554400000001034/content/554400000014099/M21-1-Part-III-Subpart-i-Chapter-2-Section-A-General-Information-on-Pre-Discharge-Clai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uscode/text/32" TargetMode="External"/><Relationship Id="rId2" Type="http://schemas.openxmlformats.org/officeDocument/2006/relationships/hyperlink" Target="https://www.law.cornell.edu/uscode/text/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A0DC-ABBC-47B0-82B3-1B03D433B894}"/>
              </a:ext>
            </a:extLst>
          </p:cNvPr>
          <p:cNvSpPr>
            <a:spLocks noGrp="1"/>
          </p:cNvSpPr>
          <p:nvPr>
            <p:ph type="ctrTitle"/>
          </p:nvPr>
        </p:nvSpPr>
        <p:spPr/>
        <p:txBody>
          <a:bodyPr/>
          <a:lstStyle/>
          <a:p>
            <a:r>
              <a:rPr lang="en-US" sz="2800" dirty="0">
                <a:latin typeface="+mj-lt"/>
              </a:rPr>
              <a:t>Pre-Discharge BDD Claim Development</a:t>
            </a:r>
            <a:br>
              <a:rPr lang="en-US" dirty="0"/>
            </a:br>
            <a:endParaRPr lang="en-US" dirty="0"/>
          </a:p>
        </p:txBody>
      </p:sp>
      <p:sp>
        <p:nvSpPr>
          <p:cNvPr id="3" name="Text Placeholder 2">
            <a:extLst>
              <a:ext uri="{FF2B5EF4-FFF2-40B4-BE49-F238E27FC236}">
                <a16:creationId xmlns:a16="http://schemas.microsoft.com/office/drawing/2014/main" id="{C8B28F7A-1096-4FDF-AFB5-34FE6BF5E366}"/>
              </a:ext>
            </a:extLst>
          </p:cNvPr>
          <p:cNvSpPr>
            <a:spLocks noGrp="1"/>
          </p:cNvSpPr>
          <p:nvPr>
            <p:ph type="body" sz="quarter" idx="10"/>
          </p:nvPr>
        </p:nvSpPr>
        <p:spPr/>
        <p:txBody>
          <a:bodyPr/>
          <a:lstStyle/>
          <a:p>
            <a:r>
              <a:rPr lang="en-US" sz="2100" dirty="0"/>
              <a:t>Compensation Service</a:t>
            </a:r>
          </a:p>
          <a:p>
            <a:endParaRPr lang="en-US" dirty="0"/>
          </a:p>
        </p:txBody>
      </p:sp>
      <p:sp>
        <p:nvSpPr>
          <p:cNvPr id="4" name="Text Placeholder 3">
            <a:extLst>
              <a:ext uri="{FF2B5EF4-FFF2-40B4-BE49-F238E27FC236}">
                <a16:creationId xmlns:a16="http://schemas.microsoft.com/office/drawing/2014/main" id="{CBDEBD9B-9BA6-4574-BE71-5E3176CBA0B6}"/>
              </a:ext>
            </a:extLst>
          </p:cNvPr>
          <p:cNvSpPr>
            <a:spLocks noGrp="1"/>
          </p:cNvSpPr>
          <p:nvPr>
            <p:ph type="body" sz="quarter" idx="11"/>
          </p:nvPr>
        </p:nvSpPr>
        <p:spPr/>
        <p:txBody>
          <a:bodyPr/>
          <a:lstStyle/>
          <a:p>
            <a:r>
              <a:rPr lang="en-US" sz="2100" dirty="0"/>
              <a:t>August 2019</a:t>
            </a:r>
          </a:p>
        </p:txBody>
      </p:sp>
    </p:spTree>
    <p:extLst>
      <p:ext uri="{BB962C8B-B14F-4D97-AF65-F5344CB8AC3E}">
        <p14:creationId xmlns:p14="http://schemas.microsoft.com/office/powerpoint/2010/main" val="23085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Reasons for Exclusion from BDD Program (Cont.) </a:t>
            </a:r>
          </a:p>
        </p:txBody>
      </p:sp>
      <p:sp>
        <p:nvSpPr>
          <p:cNvPr id="3" name="Content Placeholder 2"/>
          <p:cNvSpPr>
            <a:spLocks noGrp="1"/>
          </p:cNvSpPr>
          <p:nvPr>
            <p:ph idx="1"/>
          </p:nvPr>
        </p:nvSpPr>
        <p:spPr>
          <a:xfrm>
            <a:off x="469232" y="2012282"/>
            <a:ext cx="8375572" cy="3681663"/>
          </a:xfrm>
        </p:spPr>
        <p:txBody>
          <a:bodyPr>
            <a:normAutofit/>
          </a:bodyPr>
          <a:lstStyle/>
          <a:p>
            <a:pPr marL="0" indent="0" hangingPunct="0">
              <a:buNone/>
            </a:pPr>
            <a:endParaRPr lang="en-US" sz="2400" dirty="0"/>
          </a:p>
          <a:p>
            <a:pPr marL="0" indent="0" hangingPunct="0">
              <a:buNone/>
            </a:pPr>
            <a:endParaRPr lang="en-US" sz="2400" dirty="0"/>
          </a:p>
          <a:p>
            <a:pPr marL="0" indent="0" hangingPunct="0">
              <a:buNone/>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10</a:t>
            </a:fld>
            <a:endParaRPr lang="en-US" sz="1400" dirty="0"/>
          </a:p>
        </p:txBody>
      </p:sp>
      <p:graphicFrame>
        <p:nvGraphicFramePr>
          <p:cNvPr id="6" name="Content Placeholder 6"/>
          <p:cNvGraphicFramePr>
            <a:graphicFrameLocks/>
          </p:cNvGraphicFramePr>
          <p:nvPr>
            <p:extLst>
              <p:ext uri="{D42A27DB-BD31-4B8C-83A1-F6EECF244321}">
                <p14:modId xmlns:p14="http://schemas.microsoft.com/office/powerpoint/2010/main" val="3198470175"/>
              </p:ext>
            </p:extLst>
          </p:nvPr>
        </p:nvGraphicFramePr>
        <p:xfrm>
          <a:off x="416681" y="2202305"/>
          <a:ext cx="8428123" cy="3088506"/>
        </p:xfrm>
        <a:graphic>
          <a:graphicData uri="http://schemas.openxmlformats.org/drawingml/2006/table">
            <a:tbl>
              <a:tblPr firstRow="1" bandRow="1">
                <a:tableStyleId>{5C22544A-7EE6-4342-B048-85BDC9FD1C3A}</a:tableStyleId>
              </a:tblPr>
              <a:tblGrid>
                <a:gridCol w="2809374">
                  <a:extLst>
                    <a:ext uri="{9D8B030D-6E8A-4147-A177-3AD203B41FA5}">
                      <a16:colId xmlns:a16="http://schemas.microsoft.com/office/drawing/2014/main" val="20000"/>
                    </a:ext>
                  </a:extLst>
                </a:gridCol>
                <a:gridCol w="3326732">
                  <a:extLst>
                    <a:ext uri="{9D8B030D-6E8A-4147-A177-3AD203B41FA5}">
                      <a16:colId xmlns:a16="http://schemas.microsoft.com/office/drawing/2014/main" val="20001"/>
                    </a:ext>
                  </a:extLst>
                </a:gridCol>
                <a:gridCol w="2292017">
                  <a:extLst>
                    <a:ext uri="{9D8B030D-6E8A-4147-A177-3AD203B41FA5}">
                      <a16:colId xmlns:a16="http://schemas.microsoft.com/office/drawing/2014/main" val="20002"/>
                    </a:ext>
                  </a:extLst>
                </a:gridCol>
              </a:tblGrid>
              <a:tr h="1419726">
                <a:tc>
                  <a:txBody>
                    <a:bodyPr/>
                    <a:lstStyle/>
                    <a:p>
                      <a:r>
                        <a:rPr lang="en-US" sz="2000" b="0" dirty="0">
                          <a:solidFill>
                            <a:schemeClr val="tx1"/>
                          </a:solidFill>
                          <a:latin typeface="+mn-lt"/>
                          <a:cs typeface="Times New Roman" panose="02020603050405020304" pitchFamily="18" charset="0"/>
                        </a:rPr>
                        <a:t>Claims from pregnant service women</a:t>
                      </a:r>
                    </a:p>
                    <a:p>
                      <a:endParaRPr lang="en-US" sz="2000" b="0" dirty="0">
                        <a:solidFill>
                          <a:schemeClr val="tx1"/>
                        </a:solidFill>
                        <a:latin typeface="+mn-lt"/>
                        <a:cs typeface="Times New Roman" panose="02020603050405020304" pitchFamily="18" charset="0"/>
                      </a:endParaRPr>
                    </a:p>
                    <a:p>
                      <a:endParaRPr lang="en-US" sz="2000" b="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b="0" dirty="0">
                          <a:solidFill>
                            <a:schemeClr val="tx1"/>
                          </a:solidFill>
                          <a:latin typeface="+mn-lt"/>
                          <a:cs typeface="Times New Roman" panose="02020603050405020304" pitchFamily="18" charset="0"/>
                        </a:rPr>
                        <a:t>claims involving a SM who is awaiting discharge, while hospitalized in a VA or military treatment facility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Times New Roman" panose="02020603050405020304" pitchFamily="18" charset="0"/>
                        </a:rPr>
                        <a:t>Claim from a terminally ill 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668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Times New Roman" panose="02020603050405020304" pitchFamily="18" charset="0"/>
                        </a:rPr>
                        <a:t>Claims from SMs that are:</a:t>
                      </a:r>
                    </a:p>
                    <a:p>
                      <a:pPr marL="698500" marR="0" indent="-3365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latin typeface="+mn-lt"/>
                          <a:cs typeface="Times New Roman" panose="02020603050405020304" pitchFamily="18" charset="0"/>
                        </a:rPr>
                        <a:t>VSI</a:t>
                      </a:r>
                    </a:p>
                    <a:p>
                      <a:pPr marL="698500" marR="0" indent="-3365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latin typeface="+mn-lt"/>
                          <a:cs typeface="Times New Roman" panose="02020603050405020304" pitchFamily="18" charset="0"/>
                        </a:rPr>
                        <a:t>SI, or</a:t>
                      </a:r>
                    </a:p>
                    <a:p>
                      <a:pPr marL="698500" marR="0" indent="-3365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latin typeface="+mn-lt"/>
                          <a:cs typeface="Times New Roman" panose="02020603050405020304" pitchFamily="18" charset="0"/>
                        </a:rPr>
                        <a:t>SPC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latin typeface="+mn-lt"/>
                          <a:cs typeface="Times New Roman" panose="02020603050405020304" pitchFamily="18" charset="0"/>
                        </a:rPr>
                        <a:t>Claims requiring a VA exam that must be completed in a foreign country, except when the exam can be completed by VA offices in Landstuhl, Germany, or Yongsan, Korea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0805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Additional Contentions</a:t>
            </a:r>
          </a:p>
        </p:txBody>
      </p:sp>
      <p:sp>
        <p:nvSpPr>
          <p:cNvPr id="3" name="Content Placeholder 2"/>
          <p:cNvSpPr>
            <a:spLocks noGrp="1"/>
          </p:cNvSpPr>
          <p:nvPr>
            <p:ph idx="1"/>
          </p:nvPr>
        </p:nvSpPr>
        <p:spPr>
          <a:xfrm>
            <a:off x="469232" y="2012282"/>
            <a:ext cx="8375572" cy="3681663"/>
          </a:xfrm>
        </p:spPr>
        <p:txBody>
          <a:bodyPr>
            <a:normAutofit/>
          </a:bodyPr>
          <a:lstStyle/>
          <a:p>
            <a:pPr marL="0" indent="0" hangingPunct="0">
              <a:buNone/>
            </a:pPr>
            <a:endParaRPr lang="en-US" sz="2000" dirty="0"/>
          </a:p>
          <a:p>
            <a:pPr marL="0" indent="0" hangingPunct="0">
              <a:buNone/>
            </a:pPr>
            <a:endParaRPr lang="en-US" sz="2000" dirty="0"/>
          </a:p>
          <a:p>
            <a:pPr marL="0" indent="0" hangingPunct="0">
              <a:buNone/>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11</a:t>
            </a:fld>
            <a:endParaRPr lang="en-US" sz="1400" dirty="0"/>
          </a:p>
        </p:txBody>
      </p:sp>
      <p:sp>
        <p:nvSpPr>
          <p:cNvPr id="7" name="Content Placeholder 2"/>
          <p:cNvSpPr txBox="1">
            <a:spLocks/>
          </p:cNvSpPr>
          <p:nvPr/>
        </p:nvSpPr>
        <p:spPr bwMode="auto">
          <a:xfrm>
            <a:off x="635374" y="1737409"/>
            <a:ext cx="8209430" cy="319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fontAlgn="auto">
              <a:spcBef>
                <a:spcPts val="450"/>
              </a:spcBef>
              <a:spcAft>
                <a:spcPts val="0"/>
              </a:spcAft>
              <a:buNone/>
            </a:pPr>
            <a:r>
              <a:rPr lang="en-US" sz="2400" dirty="0">
                <a:solidFill>
                  <a:schemeClr val="tx1"/>
                </a:solidFill>
                <a:latin typeface="+mn-lt"/>
                <a:ea typeface="Times New Roman"/>
              </a:rPr>
              <a:t>Additional contentions received after the the initial BDD claim has been established, with 90 or more days remaining on active duty at the time the additional contentions are submitted, will be associated with the pending BDD diary 336 EP or proper rating EP (110, 010, or 020). </a:t>
            </a:r>
          </a:p>
          <a:p>
            <a:pPr marL="0" indent="0" fontAlgn="auto">
              <a:spcBef>
                <a:spcPts val="0"/>
              </a:spcBef>
              <a:spcAft>
                <a:spcPts val="0"/>
              </a:spcAft>
              <a:buNone/>
            </a:pPr>
            <a:endParaRPr lang="en-US" sz="2400" dirty="0">
              <a:solidFill>
                <a:schemeClr val="tx1"/>
              </a:solidFill>
              <a:latin typeface="+mn-lt"/>
              <a:ea typeface="Times New Roman"/>
            </a:endParaRPr>
          </a:p>
          <a:p>
            <a:pPr marL="0" indent="0" fontAlgn="auto">
              <a:spcBef>
                <a:spcPts val="0"/>
              </a:spcBef>
              <a:spcAft>
                <a:spcPts val="0"/>
              </a:spcAft>
              <a:buNone/>
            </a:pPr>
            <a:r>
              <a:rPr lang="en-US" sz="2400" dirty="0">
                <a:solidFill>
                  <a:schemeClr val="tx1"/>
                </a:solidFill>
                <a:latin typeface="+mn-lt"/>
                <a:ea typeface="Times New Roman"/>
              </a:rPr>
              <a:t>BDD claimants with less than 90 days remaining on active duty who submit claims for additional contentions will have those additional contentions processed under a separate BDD excluded EP 020 or 021 as a BDD-excluded claim</a:t>
            </a:r>
            <a:r>
              <a:rPr lang="en-US" sz="2400" dirty="0">
                <a:latin typeface="+mn-lt"/>
                <a:ea typeface="Times New Roman"/>
              </a:rPr>
              <a:t>. </a:t>
            </a:r>
          </a:p>
        </p:txBody>
      </p:sp>
    </p:spTree>
    <p:extLst>
      <p:ext uri="{BB962C8B-B14F-4D97-AF65-F5344CB8AC3E}">
        <p14:creationId xmlns:p14="http://schemas.microsoft.com/office/powerpoint/2010/main" val="13152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Additional Contentions (Cont.)</a:t>
            </a:r>
          </a:p>
        </p:txBody>
      </p:sp>
      <p:sp>
        <p:nvSpPr>
          <p:cNvPr id="3" name="Content Placeholder 2"/>
          <p:cNvSpPr>
            <a:spLocks noGrp="1"/>
          </p:cNvSpPr>
          <p:nvPr>
            <p:ph idx="1"/>
          </p:nvPr>
        </p:nvSpPr>
        <p:spPr>
          <a:xfrm>
            <a:off x="469232" y="2012282"/>
            <a:ext cx="8375572" cy="3681663"/>
          </a:xfrm>
        </p:spPr>
        <p:txBody>
          <a:bodyPr>
            <a:normAutofit/>
          </a:bodyPr>
          <a:lstStyle/>
          <a:p>
            <a:pPr marL="0" indent="0" hangingPunct="0">
              <a:buNone/>
            </a:pPr>
            <a:endParaRPr lang="en-US" sz="2400" dirty="0"/>
          </a:p>
          <a:p>
            <a:pPr marL="0" indent="0" hangingPunct="0">
              <a:buNone/>
            </a:pPr>
            <a:endParaRPr lang="en-US" sz="2400" dirty="0"/>
          </a:p>
          <a:p>
            <a:pPr marL="0" indent="0" hangingPunct="0">
              <a:buNone/>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12</a:t>
            </a:fld>
            <a:endParaRPr lang="en-US" sz="1400" dirty="0"/>
          </a:p>
        </p:txBody>
      </p:sp>
      <p:sp>
        <p:nvSpPr>
          <p:cNvPr id="7" name="Content Placeholder 2"/>
          <p:cNvSpPr txBox="1">
            <a:spLocks/>
          </p:cNvSpPr>
          <p:nvPr/>
        </p:nvSpPr>
        <p:spPr bwMode="auto">
          <a:xfrm>
            <a:off x="635374" y="2199086"/>
            <a:ext cx="8209430" cy="319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fontAlgn="auto">
              <a:spcBef>
                <a:spcPts val="450"/>
              </a:spcBef>
              <a:spcAft>
                <a:spcPts val="0"/>
              </a:spcAft>
              <a:buNone/>
            </a:pPr>
            <a:r>
              <a:rPr lang="en-US" sz="2400" dirty="0">
                <a:solidFill>
                  <a:schemeClr val="tx1"/>
                </a:solidFill>
                <a:latin typeface="+mn-lt"/>
                <a:ea typeface="Times New Roman"/>
              </a:rPr>
              <a:t>Concurrently pending BDD and BDD-excluded rating EPs </a:t>
            </a:r>
            <a:r>
              <a:rPr lang="en-US" sz="2400" b="1" dirty="0">
                <a:solidFill>
                  <a:schemeClr val="tx1"/>
                </a:solidFill>
                <a:latin typeface="+mn-lt"/>
                <a:ea typeface="Times New Roman"/>
              </a:rPr>
              <a:t>are allowed </a:t>
            </a:r>
            <a:r>
              <a:rPr lang="en-US" sz="2400" dirty="0">
                <a:solidFill>
                  <a:schemeClr val="tx1"/>
                </a:solidFill>
                <a:latin typeface="+mn-lt"/>
                <a:ea typeface="Times New Roman"/>
              </a:rPr>
              <a:t>and should not be combined</a:t>
            </a:r>
            <a:r>
              <a:rPr lang="en-US" sz="2400" dirty="0">
                <a:latin typeface="+mn-lt"/>
                <a:ea typeface="Times New Roman"/>
              </a:rPr>
              <a:t>.</a:t>
            </a:r>
          </a:p>
          <a:p>
            <a:pPr marL="0" indent="0" fontAlgn="auto">
              <a:spcBef>
                <a:spcPts val="450"/>
              </a:spcBef>
              <a:spcAft>
                <a:spcPts val="0"/>
              </a:spcAft>
              <a:buNone/>
            </a:pPr>
            <a:endParaRPr lang="en-US" sz="2000" dirty="0">
              <a:latin typeface="Times New Roman"/>
              <a:ea typeface="Times New Roman"/>
            </a:endParaRPr>
          </a:p>
          <a:p>
            <a:pPr marL="0" indent="0" fontAlgn="auto">
              <a:spcBef>
                <a:spcPts val="450"/>
              </a:spcBef>
              <a:spcAft>
                <a:spcPts val="0"/>
              </a:spcAft>
              <a:buNone/>
            </a:pPr>
            <a:endParaRPr lang="en-US" sz="2000" dirty="0">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4083177265"/>
              </p:ext>
            </p:extLst>
          </p:nvPr>
        </p:nvGraphicFramePr>
        <p:xfrm>
          <a:off x="839675" y="3221456"/>
          <a:ext cx="7800828" cy="1805940"/>
        </p:xfrm>
        <a:graphic>
          <a:graphicData uri="http://schemas.openxmlformats.org/drawingml/2006/table">
            <a:tbl>
              <a:tblPr firstRow="1" bandRow="1">
                <a:tableStyleId>{5C22544A-7EE6-4342-B048-85BDC9FD1C3A}</a:tableStyleId>
              </a:tblPr>
              <a:tblGrid>
                <a:gridCol w="3900414">
                  <a:extLst>
                    <a:ext uri="{9D8B030D-6E8A-4147-A177-3AD203B41FA5}">
                      <a16:colId xmlns:a16="http://schemas.microsoft.com/office/drawing/2014/main" val="20000"/>
                    </a:ext>
                  </a:extLst>
                </a:gridCol>
                <a:gridCol w="3900414">
                  <a:extLst>
                    <a:ext uri="{9D8B030D-6E8A-4147-A177-3AD203B41FA5}">
                      <a16:colId xmlns:a16="http://schemas.microsoft.com/office/drawing/2014/main" val="20001"/>
                    </a:ext>
                  </a:extLst>
                </a:gridCol>
              </a:tblGrid>
              <a:tr h="388620">
                <a:tc>
                  <a:txBody>
                    <a:bodyPr/>
                    <a:lstStyle/>
                    <a:p>
                      <a:r>
                        <a:rPr lang="en-US" sz="2000" b="1" dirty="0">
                          <a:solidFill>
                            <a:schemeClr val="tx1"/>
                          </a:solidFill>
                          <a:latin typeface="+mn-lt"/>
                          <a:cs typeface="Times New Roman" panose="02020603050405020304" pitchFamily="18" charset="0"/>
                        </a:rPr>
                        <a:t>If</a:t>
                      </a:r>
                      <a:r>
                        <a:rPr lang="en-US" sz="2000" b="1" baseline="0" dirty="0">
                          <a:solidFill>
                            <a:schemeClr val="tx1"/>
                          </a:solidFill>
                          <a:latin typeface="+mn-lt"/>
                          <a:cs typeface="Times New Roman" panose="02020603050405020304" pitchFamily="18" charset="0"/>
                        </a:rPr>
                        <a:t> the pending BDD EP is an…</a:t>
                      </a:r>
                      <a:endParaRPr lang="en-US" sz="2000" b="1"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Then establish…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708660">
                <a:tc>
                  <a:txBody>
                    <a:bodyPr/>
                    <a:lstStyle/>
                    <a:p>
                      <a:r>
                        <a:rPr lang="en-US" sz="2000" dirty="0">
                          <a:solidFill>
                            <a:schemeClr val="tx1"/>
                          </a:solidFill>
                          <a:latin typeface="+mn-lt"/>
                          <a:cs typeface="Times New Roman" panose="02020603050405020304" pitchFamily="18" charset="0"/>
                        </a:rPr>
                        <a:t>•	110 – BDD-Initial, or</a:t>
                      </a:r>
                    </a:p>
                    <a:p>
                      <a:r>
                        <a:rPr lang="en-US" sz="2000" dirty="0">
                          <a:solidFill>
                            <a:schemeClr val="tx1"/>
                          </a:solidFill>
                          <a:latin typeface="+mn-lt"/>
                          <a:cs typeface="Times New Roman" panose="02020603050405020304" pitchFamily="18" charset="0"/>
                        </a:rPr>
                        <a:t>•	010 – BDD-Initial 8+ issues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an EP 020 with the appropriate claim label.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708660">
                <a:tc>
                  <a:txBody>
                    <a:bodyPr/>
                    <a:lstStyle/>
                    <a:p>
                      <a:r>
                        <a:rPr lang="en-US" sz="2000" dirty="0">
                          <a:solidFill>
                            <a:schemeClr val="tx1"/>
                          </a:solidFill>
                          <a:latin typeface="+mn-lt"/>
                          <a:cs typeface="Times New Roman" panose="02020603050405020304" pitchFamily="18" charset="0"/>
                        </a:rPr>
                        <a:t>020 – BDD-Supplemental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an EP 021 with the appropriate claim label.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4320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EB0A2AF3-B113-4C46-BAF2-0AE2A6008E45}" type="slidenum">
              <a:rPr lang="en-US" sz="1400" smtClean="0"/>
              <a:pPr>
                <a:defRPr/>
              </a:pPr>
              <a:t>13</a:t>
            </a:fld>
            <a:endParaRPr lang="en-US" sz="1400" dirty="0"/>
          </a:p>
        </p:txBody>
      </p:sp>
      <p:sp>
        <p:nvSpPr>
          <p:cNvPr id="504834" name="Rectangle 2"/>
          <p:cNvSpPr>
            <a:spLocks noGrp="1" noChangeArrowheads="1"/>
          </p:cNvSpPr>
          <p:nvPr>
            <p:ph type="title" idx="4294967295"/>
          </p:nvPr>
        </p:nvSpPr>
        <p:spPr>
          <a:xfrm>
            <a:off x="1010444" y="822741"/>
            <a:ext cx="7123112" cy="661988"/>
          </a:xfrm>
        </p:spPr>
        <p:txBody>
          <a:bodyPr>
            <a:normAutofit/>
          </a:bodyPr>
          <a:lstStyle/>
          <a:p>
            <a:pPr eaLnBrk="1" hangingPunct="1">
              <a:defRPr/>
            </a:pPr>
            <a:r>
              <a:rPr lang="en-US" sz="2800" dirty="0">
                <a:cs typeface="Times New Roman" panose="02020603050405020304" pitchFamily="18" charset="0"/>
              </a:rPr>
              <a:t>Notification of BDD Exclusion</a:t>
            </a:r>
            <a:endParaRPr lang="en-US" sz="2800" dirty="0"/>
          </a:p>
        </p:txBody>
      </p:sp>
      <p:sp>
        <p:nvSpPr>
          <p:cNvPr id="6" name="Content Placeholder 2"/>
          <p:cNvSpPr txBox="1">
            <a:spLocks/>
          </p:cNvSpPr>
          <p:nvPr/>
        </p:nvSpPr>
        <p:spPr bwMode="auto">
          <a:xfrm>
            <a:off x="584767" y="1484729"/>
            <a:ext cx="7974465" cy="361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buClr>
                <a:srgbClr val="2D2DB9">
                  <a:lumMod val="75000"/>
                </a:srgbClr>
              </a:buClr>
              <a:buNone/>
              <a:defRPr/>
            </a:pPr>
            <a:r>
              <a:rPr lang="en-US" sz="2400" kern="0" dirty="0">
                <a:solidFill>
                  <a:schemeClr val="tx1"/>
                </a:solidFill>
                <a:latin typeface="Arial" panose="020B0604020202020204" pitchFamily="34" charset="0"/>
                <a:cs typeface="Arial" panose="020B0604020202020204" pitchFamily="34" charset="0"/>
              </a:rPr>
              <a:t>If a claim is excluded from the BDD program, the following actions must be taken:</a:t>
            </a:r>
          </a:p>
          <a:p>
            <a:pPr marL="0" indent="0">
              <a:spcBef>
                <a:spcPts val="0"/>
              </a:spcBef>
              <a:buClr>
                <a:srgbClr val="2D2DB9">
                  <a:lumMod val="75000"/>
                </a:srgbClr>
              </a:buClr>
              <a:buNone/>
              <a:defRPr/>
            </a:pPr>
            <a:endParaRPr lang="en-US" sz="2400" kern="0" dirty="0">
              <a:solidFill>
                <a:schemeClr val="tx1"/>
              </a:solidFill>
              <a:latin typeface="Arial" panose="020B0604020202020204" pitchFamily="34" charset="0"/>
              <a:cs typeface="Arial" panose="020B0604020202020204" pitchFamily="34" charset="0"/>
            </a:endParaRPr>
          </a:p>
          <a:p>
            <a:pPr marL="385763">
              <a:buClr>
                <a:srgbClr val="2D2DB9">
                  <a:lumMod val="75000"/>
                </a:srgbClr>
              </a:buClr>
              <a:buFont typeface="Arial" panose="020B0604020202020204" pitchFamily="34" charset="0"/>
              <a:buChar char="•"/>
              <a:defRPr/>
            </a:pPr>
            <a:r>
              <a:rPr lang="en-US" sz="2400" kern="0" dirty="0">
                <a:solidFill>
                  <a:schemeClr val="tx1"/>
                </a:solidFill>
                <a:latin typeface="Arial" panose="020B0604020202020204" pitchFamily="34" charset="0"/>
                <a:cs typeface="Arial" panose="020B0604020202020204" pitchFamily="34" charset="0"/>
              </a:rPr>
              <a:t>Generate the BDD exclusion letter using the Letter Creator tool</a:t>
            </a:r>
          </a:p>
          <a:p>
            <a:pPr marL="385763">
              <a:buClr>
                <a:srgbClr val="2D2DB9">
                  <a:lumMod val="75000"/>
                </a:srgbClr>
              </a:buClr>
              <a:buFont typeface="Arial" panose="020B0604020202020204" pitchFamily="34" charset="0"/>
              <a:buChar char="•"/>
              <a:defRPr/>
            </a:pPr>
            <a:r>
              <a:rPr lang="en-US" sz="2400" kern="0" dirty="0">
                <a:solidFill>
                  <a:schemeClr val="tx1"/>
                </a:solidFill>
                <a:latin typeface="Arial" panose="020B0604020202020204" pitchFamily="34" charset="0"/>
                <a:cs typeface="Arial" panose="020B0604020202020204" pitchFamily="34" charset="0"/>
              </a:rPr>
              <a:t>Select the appropriate reason for not meeting the BDD requirements, and</a:t>
            </a:r>
          </a:p>
          <a:p>
            <a:pPr marL="385763">
              <a:buClr>
                <a:srgbClr val="2D2DB9">
                  <a:lumMod val="75000"/>
                </a:srgbClr>
              </a:buClr>
              <a:buFont typeface="Arial" panose="020B0604020202020204" pitchFamily="34" charset="0"/>
              <a:buChar char="•"/>
              <a:defRPr/>
            </a:pPr>
            <a:r>
              <a:rPr lang="en-US" sz="2400" kern="0" dirty="0">
                <a:solidFill>
                  <a:schemeClr val="tx1"/>
                </a:solidFill>
                <a:latin typeface="Arial" panose="020B0604020202020204" pitchFamily="34" charset="0"/>
                <a:cs typeface="Arial" panose="020B0604020202020204" pitchFamily="34" charset="0"/>
              </a:rPr>
              <a:t>Change the EP to the proper non-BDD EP and claim label.  </a:t>
            </a:r>
          </a:p>
          <a:p>
            <a:pPr marL="385763">
              <a:buClr>
                <a:srgbClr val="2D2DB9">
                  <a:lumMod val="75000"/>
                </a:srgbClr>
              </a:buClr>
              <a:buFont typeface="Arial" panose="020B0604020202020204" pitchFamily="34" charset="0"/>
              <a:buChar char="•"/>
              <a:defRPr/>
            </a:pPr>
            <a:r>
              <a:rPr lang="en-US" sz="2400" kern="0" dirty="0">
                <a:solidFill>
                  <a:schemeClr val="tx1"/>
                </a:solidFill>
                <a:latin typeface="Arial" panose="020B0604020202020204" pitchFamily="34" charset="0"/>
                <a:cs typeface="Arial" panose="020B0604020202020204" pitchFamily="34" charset="0"/>
              </a:rPr>
              <a:t>Change the “Pre-Discharge Type” to “Quick Start”</a:t>
            </a:r>
          </a:p>
          <a:p>
            <a:pPr marL="385763">
              <a:buClr>
                <a:srgbClr val="2D2DB9">
                  <a:lumMod val="75000"/>
                </a:srgbClr>
              </a:buClr>
              <a:buFont typeface="Arial" panose="020B0604020202020204" pitchFamily="34" charset="0"/>
              <a:buChar char="•"/>
              <a:defRPr/>
            </a:pPr>
            <a:r>
              <a:rPr lang="en-US" sz="2400" kern="0" dirty="0">
                <a:solidFill>
                  <a:schemeClr val="tx1"/>
                </a:solidFill>
                <a:latin typeface="Arial" panose="020B0604020202020204" pitchFamily="34" charset="0"/>
                <a:cs typeface="Arial" panose="020B0604020202020204" pitchFamily="34" charset="0"/>
              </a:rPr>
              <a:t>Add the “BDD Excluded” Special Issue to one BDD excluded contention requiring an examination.</a:t>
            </a:r>
          </a:p>
        </p:txBody>
      </p:sp>
    </p:spTree>
    <p:extLst>
      <p:ext uri="{BB962C8B-B14F-4D97-AF65-F5344CB8AC3E}">
        <p14:creationId xmlns:p14="http://schemas.microsoft.com/office/powerpoint/2010/main" val="15742973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7AD58C8-BD31-4C33-A5F2-E16BEE37537B}" type="slidenum">
              <a:rPr lang="en-US" sz="1400" smtClean="0"/>
              <a:pPr>
                <a:defRPr/>
              </a:pPr>
              <a:t>14</a:t>
            </a:fld>
            <a:endParaRPr lang="en-US" sz="1400" dirty="0"/>
          </a:p>
        </p:txBody>
      </p:sp>
      <p:sp>
        <p:nvSpPr>
          <p:cNvPr id="4" name="Rectangle 3"/>
          <p:cNvSpPr/>
          <p:nvPr/>
        </p:nvSpPr>
        <p:spPr>
          <a:xfrm>
            <a:off x="1607344" y="616687"/>
            <a:ext cx="5929312" cy="523220"/>
          </a:xfrm>
          <a:prstGeom prst="rect">
            <a:avLst/>
          </a:prstGeom>
        </p:spPr>
        <p:txBody>
          <a:bodyPr wrap="square">
            <a:spAutoFit/>
          </a:bodyPr>
          <a:lstStyle/>
          <a:p>
            <a:pPr algn="ctr">
              <a:defRPr/>
            </a:pPr>
            <a:r>
              <a:rPr lang="en-US" sz="2800" kern="0" dirty="0">
                <a:solidFill>
                  <a:srgbClr val="000066"/>
                </a:solidFill>
                <a:effectLst>
                  <a:outerShdw blurRad="38100" dist="38100" dir="2700000" algn="tl">
                    <a:srgbClr val="C0C0C0"/>
                  </a:outerShdw>
                </a:effectLst>
                <a:ea typeface="+mj-ea"/>
                <a:cs typeface="Times New Roman" panose="02020603050405020304" pitchFamily="18" charset="0"/>
              </a:rPr>
              <a:t>Notification of BDD Exclusion</a:t>
            </a:r>
            <a:endParaRPr lang="en-US" sz="2800" dirty="0"/>
          </a:p>
        </p:txBody>
      </p:sp>
      <p:sp>
        <p:nvSpPr>
          <p:cNvPr id="5" name="TextBox 4"/>
          <p:cNvSpPr txBox="1"/>
          <p:nvPr/>
        </p:nvSpPr>
        <p:spPr>
          <a:xfrm>
            <a:off x="393051" y="1271855"/>
            <a:ext cx="8357897" cy="5586145"/>
          </a:xfrm>
          <a:prstGeom prst="rect">
            <a:avLst/>
          </a:prstGeom>
          <a:noFill/>
        </p:spPr>
        <p:txBody>
          <a:bodyPr wrap="square">
            <a:spAutoFit/>
          </a:bodyPr>
          <a:lstStyle/>
          <a:p>
            <a:pPr>
              <a:buClr>
                <a:srgbClr val="2D2DB9">
                  <a:lumMod val="75000"/>
                </a:srgbClr>
              </a:buClr>
              <a:defRPr/>
            </a:pPr>
            <a:endParaRPr lang="en-US" sz="750" kern="0" dirty="0">
              <a:latin typeface="Times New Roman" panose="02020603050405020304" pitchFamily="18" charset="0"/>
              <a:cs typeface="Times New Roman" panose="02020603050405020304" pitchFamily="18" charset="0"/>
            </a:endParaRPr>
          </a:p>
          <a:p>
            <a:pPr>
              <a:buClr>
                <a:srgbClr val="2D2DB9">
                  <a:lumMod val="75000"/>
                </a:srgbClr>
              </a:buClr>
              <a:defRPr/>
            </a:pPr>
            <a:r>
              <a:rPr lang="en-US" sz="2400" kern="0" dirty="0">
                <a:latin typeface="Arial" panose="020B0604020202020204" pitchFamily="34" charset="0"/>
                <a:cs typeface="Arial" panose="020B0604020202020204" pitchFamily="34" charset="0"/>
              </a:rPr>
              <a:t>This is the responsibility of whomever is processing the claim and identifies it as an excluded BDD claim. However, if a claim processor notices that the BDD exclusion letter has not been provided to the claimant, it is their responsibility to provide notification. </a:t>
            </a:r>
          </a:p>
          <a:p>
            <a:pPr>
              <a:buClr>
                <a:srgbClr val="2D2DB9">
                  <a:lumMod val="75000"/>
                </a:srgbClr>
              </a:buClr>
              <a:defRPr/>
            </a:pPr>
            <a:endParaRPr lang="en-US" sz="2400" kern="0" dirty="0">
              <a:latin typeface="Arial" panose="020B0604020202020204" pitchFamily="34" charset="0"/>
              <a:cs typeface="Arial" panose="020B0604020202020204" pitchFamily="34" charset="0"/>
            </a:endParaRPr>
          </a:p>
          <a:p>
            <a:pPr>
              <a:buClr>
                <a:srgbClr val="2D2DB9">
                  <a:lumMod val="75000"/>
                </a:srgbClr>
              </a:buClr>
              <a:defRPr/>
            </a:pPr>
            <a:r>
              <a:rPr lang="en-US" sz="2400" kern="0" dirty="0">
                <a:latin typeface="Arial" panose="020B0604020202020204" pitchFamily="34" charset="0"/>
                <a:cs typeface="Arial" panose="020B0604020202020204" pitchFamily="34" charset="0"/>
              </a:rPr>
              <a:t>If the SM is informed verbally in person of the reason why their claim is excluded from BDD and this verbal notification is documented in the VBMS notes, then a BDD exclusion letter does not need to be sent. </a:t>
            </a:r>
          </a:p>
          <a:p>
            <a:pPr>
              <a:buClr>
                <a:srgbClr val="2D2DB9">
                  <a:lumMod val="75000"/>
                </a:srgbClr>
              </a:buClr>
              <a:defRPr/>
            </a:pPr>
            <a:endParaRPr lang="en-US" sz="2400" kern="0" dirty="0">
              <a:latin typeface="Arial" panose="020B0604020202020204" pitchFamily="34" charset="0"/>
              <a:cs typeface="Arial" panose="020B0604020202020204" pitchFamily="34" charset="0"/>
            </a:endParaRPr>
          </a:p>
          <a:p>
            <a:pPr>
              <a:buClr>
                <a:srgbClr val="2D2DB9">
                  <a:lumMod val="75000"/>
                </a:srgbClr>
              </a:buClr>
              <a:defRPr/>
            </a:pPr>
            <a:r>
              <a:rPr lang="en-US" sz="2400" b="1" kern="0" dirty="0">
                <a:latin typeface="Arial" panose="020B0604020202020204" pitchFamily="34" charset="0"/>
                <a:cs typeface="Arial" panose="020B0604020202020204" pitchFamily="34" charset="0"/>
              </a:rPr>
              <a:t>Note:</a:t>
            </a:r>
            <a:r>
              <a:rPr lang="en-US" sz="2400" kern="0" dirty="0">
                <a:latin typeface="Arial" panose="020B0604020202020204" pitchFamily="34" charset="0"/>
                <a:cs typeface="Arial" panose="020B0604020202020204" pitchFamily="34" charset="0"/>
              </a:rPr>
              <a:t> VBMS is in the process of updating the "Quick Start" Pre-Discharge type to "BDD Excluded." Until then, the user has to select "Quick Start."</a:t>
            </a:r>
          </a:p>
          <a:p>
            <a:pPr>
              <a:buClr>
                <a:srgbClr val="2D2DB9">
                  <a:lumMod val="75000"/>
                </a:srgbClr>
              </a:buClr>
              <a:defRPr/>
            </a:pPr>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013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Responsibility for BDD Excluded Claims</a:t>
            </a:r>
          </a:p>
        </p:txBody>
      </p:sp>
      <p:sp>
        <p:nvSpPr>
          <p:cNvPr id="3" name="Content Placeholder 2"/>
          <p:cNvSpPr>
            <a:spLocks noGrp="1"/>
          </p:cNvSpPr>
          <p:nvPr>
            <p:ph idx="1"/>
          </p:nvPr>
        </p:nvSpPr>
        <p:spPr>
          <a:xfrm>
            <a:off x="433138" y="1976187"/>
            <a:ext cx="8411666" cy="4293983"/>
          </a:xfrm>
        </p:spPr>
        <p:txBody>
          <a:bodyPr>
            <a:noAutofit/>
          </a:bodyPr>
          <a:lstStyle/>
          <a:p>
            <a:pPr marL="0" indent="0">
              <a:buClr>
                <a:srgbClr val="2D2DB9">
                  <a:lumMod val="75000"/>
                </a:srgbClr>
              </a:buClr>
              <a:buNone/>
            </a:pPr>
            <a:r>
              <a:rPr lang="en-US" sz="2400" dirty="0"/>
              <a:t>The ROJ is responsible for processing BDD-excluded claims through the standard claims process, the FDC program, or any other applicable claims process unless otherwise stated.</a:t>
            </a:r>
          </a:p>
          <a:p>
            <a:pPr marL="0" indent="0">
              <a:buClr>
                <a:srgbClr val="2D2DB9">
                  <a:lumMod val="75000"/>
                </a:srgbClr>
              </a:buClr>
              <a:buNone/>
            </a:pPr>
            <a:endParaRPr lang="en-US" sz="2400" dirty="0"/>
          </a:p>
          <a:p>
            <a:pPr marL="0" indent="0">
              <a:buClr>
                <a:srgbClr val="2D2DB9">
                  <a:lumMod val="75000"/>
                </a:srgbClr>
              </a:buClr>
              <a:buNone/>
            </a:pPr>
            <a:r>
              <a:rPr lang="en-US" sz="2400" dirty="0"/>
              <a:t>The ROJ is the RO that receives the BDD-excluded claim from NWQ routing. </a:t>
            </a:r>
            <a:endParaRPr lang="en-US" sz="2400" dirty="0">
              <a:highlight>
                <a:srgbClr val="FFFF00"/>
              </a:highlight>
            </a:endParaRPr>
          </a:p>
          <a:p>
            <a:pPr marL="0" indent="0">
              <a:buClr>
                <a:srgbClr val="2D2DB9">
                  <a:lumMod val="75000"/>
                </a:srgbClr>
              </a:buClr>
              <a:buNone/>
              <a:defRPr/>
            </a:pPr>
            <a:endParaRPr lang="en-US" sz="2000" b="1" i="1" dirty="0">
              <a:ea typeface="Times New Roman"/>
            </a:endParaRPr>
          </a:p>
          <a:p>
            <a:pPr marL="0" indent="0">
              <a:buClr>
                <a:srgbClr val="2D2DB9">
                  <a:lumMod val="75000"/>
                </a:srgbClr>
              </a:buClr>
              <a:buNone/>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15</a:t>
            </a:fld>
            <a:endParaRPr lang="en-US" sz="1400" dirty="0"/>
          </a:p>
        </p:txBody>
      </p:sp>
    </p:spTree>
    <p:extLst>
      <p:ext uri="{BB962C8B-B14F-4D97-AF65-F5344CB8AC3E}">
        <p14:creationId xmlns:p14="http://schemas.microsoft.com/office/powerpoint/2010/main" val="251799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Importance of Development</a:t>
            </a:r>
          </a:p>
        </p:txBody>
      </p:sp>
      <p:sp>
        <p:nvSpPr>
          <p:cNvPr id="3" name="Content Placeholder 2"/>
          <p:cNvSpPr>
            <a:spLocks noGrp="1"/>
          </p:cNvSpPr>
          <p:nvPr>
            <p:ph idx="1"/>
          </p:nvPr>
        </p:nvSpPr>
        <p:spPr/>
        <p:txBody>
          <a:bodyPr>
            <a:normAutofit/>
          </a:bodyPr>
          <a:lstStyle/>
          <a:p>
            <a:pPr marL="0" indent="0">
              <a:buNone/>
            </a:pPr>
            <a:r>
              <a:rPr lang="en-US" sz="2400" dirty="0"/>
              <a:t>To ensure a timely decision on the claim, any required development, (such as requests for records or a VA examination) should be initiated while the SM is still on active duty, when possible. </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16</a:t>
            </a:fld>
            <a:endParaRPr lang="en-US" sz="1400" dirty="0"/>
          </a:p>
        </p:txBody>
      </p:sp>
      <p:pic>
        <p:nvPicPr>
          <p:cNvPr id="6" name="Picture 5">
            <a:extLst>
              <a:ext uri="{FF2B5EF4-FFF2-40B4-BE49-F238E27FC236}">
                <a16:creationId xmlns:a16="http://schemas.microsoft.com/office/drawing/2014/main" id="{3076CDD7-1929-4AAA-8690-29F0FF0CD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284" y="3567672"/>
            <a:ext cx="2143125" cy="2143125"/>
          </a:xfrm>
          <a:prstGeom prst="rect">
            <a:avLst/>
          </a:prstGeom>
        </p:spPr>
      </p:pic>
    </p:spTree>
    <p:extLst>
      <p:ext uri="{BB962C8B-B14F-4D97-AF65-F5344CB8AC3E}">
        <p14:creationId xmlns:p14="http://schemas.microsoft.com/office/powerpoint/2010/main" val="128992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2"/>
            <a:ext cx="9144000" cy="585226"/>
          </a:xfrm>
        </p:spPr>
        <p:txBody>
          <a:bodyPr>
            <a:normAutofit/>
          </a:bodyPr>
          <a:lstStyle/>
          <a:p>
            <a:r>
              <a:rPr lang="en-US" sz="2800" dirty="0"/>
              <a:t>Initial Actions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3699709"/>
              </p:ext>
            </p:extLst>
          </p:nvPr>
        </p:nvGraphicFramePr>
        <p:xfrm>
          <a:off x="467319" y="2242628"/>
          <a:ext cx="8209361" cy="2651760"/>
        </p:xfrm>
        <a:graphic>
          <a:graphicData uri="http://schemas.openxmlformats.org/drawingml/2006/table">
            <a:tbl>
              <a:tblPr firstRow="1" bandRow="1">
                <a:tableStyleId>{5C22544A-7EE6-4342-B048-85BDC9FD1C3A}</a:tableStyleId>
              </a:tblPr>
              <a:tblGrid>
                <a:gridCol w="753854">
                  <a:extLst>
                    <a:ext uri="{9D8B030D-6E8A-4147-A177-3AD203B41FA5}">
                      <a16:colId xmlns:a16="http://schemas.microsoft.com/office/drawing/2014/main" val="20000"/>
                    </a:ext>
                  </a:extLst>
                </a:gridCol>
                <a:gridCol w="7455507">
                  <a:extLst>
                    <a:ext uri="{9D8B030D-6E8A-4147-A177-3AD203B41FA5}">
                      <a16:colId xmlns:a16="http://schemas.microsoft.com/office/drawing/2014/main" val="20001"/>
                    </a:ext>
                  </a:extLst>
                </a:gridCol>
              </a:tblGrid>
              <a:tr h="388620">
                <a:tc>
                  <a:txBody>
                    <a:bodyPr/>
                    <a:lstStyle/>
                    <a:p>
                      <a:pPr algn="ctr"/>
                      <a:r>
                        <a:rPr lang="en-US" sz="2000" b="1" dirty="0">
                          <a:solidFill>
                            <a:schemeClr val="tx1"/>
                          </a:solidFill>
                          <a:latin typeface="+mn-lt"/>
                          <a:cs typeface="Times New Roman" panose="02020603050405020304" pitchFamily="18" charset="0"/>
                        </a:rPr>
                        <a:t>Step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tx1"/>
                          </a:solidFill>
                          <a:latin typeface="+mn-lt"/>
                          <a:cs typeface="Times New Roman" panose="02020603050405020304" pitchFamily="18" charset="0"/>
                        </a:rPr>
                        <a:t>Action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88620">
                <a:tc>
                  <a:txBody>
                    <a:bodyPr/>
                    <a:lstStyle/>
                    <a:p>
                      <a:pPr algn="ctr"/>
                      <a:r>
                        <a:rPr lang="en-US" sz="2000" dirty="0">
                          <a:solidFill>
                            <a:schemeClr val="tx1"/>
                          </a:solidFill>
                          <a:latin typeface="+mn-lt"/>
                          <a:cs typeface="Times New Roman" panose="02020603050405020304" pitchFamily="18"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Ensure application</a:t>
                      </a:r>
                      <a:r>
                        <a:rPr lang="en-US" sz="2000" baseline="0" dirty="0">
                          <a:solidFill>
                            <a:schemeClr val="tx1"/>
                          </a:solidFill>
                          <a:latin typeface="+mn-lt"/>
                          <a:cs typeface="Times New Roman" panose="02020603050405020304" pitchFamily="18" charset="0"/>
                        </a:rPr>
                        <a:t> is complete</a:t>
                      </a:r>
                      <a:endParaRPr lang="en-US" sz="200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708660">
                <a:tc>
                  <a:txBody>
                    <a:bodyPr/>
                    <a:lstStyle/>
                    <a:p>
                      <a:pPr algn="ctr"/>
                      <a:r>
                        <a:rPr lang="en-US" sz="2000" dirty="0">
                          <a:solidFill>
                            <a:schemeClr val="tx1"/>
                          </a:solidFill>
                          <a:latin typeface="+mn-lt"/>
                          <a:cs typeface="Times New Roman" panose="02020603050405020304" pitchFamily="18"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Ensure correct diary</a:t>
                      </a:r>
                      <a:r>
                        <a:rPr lang="en-US" sz="2000" baseline="0" dirty="0">
                          <a:solidFill>
                            <a:schemeClr val="tx1"/>
                          </a:solidFill>
                          <a:latin typeface="+mn-lt"/>
                          <a:cs typeface="Times New Roman" panose="02020603050405020304" pitchFamily="18" charset="0"/>
                        </a:rPr>
                        <a:t> EP 336, claim label, and DOC (day after anticipated discharge date)</a:t>
                      </a:r>
                      <a:endParaRPr lang="en-US" sz="200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88620">
                <a:tc>
                  <a:txBody>
                    <a:bodyPr/>
                    <a:lstStyle/>
                    <a:p>
                      <a:pPr algn="ctr"/>
                      <a:r>
                        <a:rPr lang="en-US" sz="2000" dirty="0">
                          <a:solidFill>
                            <a:schemeClr val="tx1"/>
                          </a:solidFill>
                          <a:latin typeface="+mn-lt"/>
                          <a:cs typeface="Times New Roman" panose="02020603050405020304" pitchFamily="18"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Ensure VBMS has correct POA and corporate</a:t>
                      </a:r>
                      <a:r>
                        <a:rPr lang="en-US" sz="2000" baseline="0" dirty="0">
                          <a:solidFill>
                            <a:schemeClr val="tx1"/>
                          </a:solidFill>
                          <a:latin typeface="+mn-lt"/>
                          <a:cs typeface="Times New Roman" panose="02020603050405020304" pitchFamily="18" charset="0"/>
                        </a:rPr>
                        <a:t> flashes</a:t>
                      </a:r>
                      <a:endParaRPr lang="en-US" sz="200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88620">
                <a:tc>
                  <a:txBody>
                    <a:bodyPr/>
                    <a:lstStyle/>
                    <a:p>
                      <a:pPr algn="ctr"/>
                      <a:r>
                        <a:rPr lang="en-US" sz="2000" dirty="0">
                          <a:solidFill>
                            <a:schemeClr val="tx1"/>
                          </a:solidFill>
                          <a:latin typeface="+mn-lt"/>
                          <a:cs typeface="Times New Roman" panose="02020603050405020304" pitchFamily="18" charset="0"/>
                        </a:rPr>
                        <a:t>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Ensure</a:t>
                      </a:r>
                      <a:r>
                        <a:rPr lang="en-US" sz="2000" baseline="0" dirty="0">
                          <a:solidFill>
                            <a:schemeClr val="tx1"/>
                          </a:solidFill>
                          <a:latin typeface="+mn-lt"/>
                          <a:cs typeface="Times New Roman" panose="02020603050405020304" pitchFamily="18" charset="0"/>
                        </a:rPr>
                        <a:t> 21-686c is of record if dependents are indicated</a:t>
                      </a:r>
                      <a:endParaRPr lang="en-US" sz="200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88620">
                <a:tc>
                  <a:txBody>
                    <a:bodyPr/>
                    <a:lstStyle/>
                    <a:p>
                      <a:pPr algn="ctr"/>
                      <a:r>
                        <a:rPr lang="en-US" sz="2000" dirty="0">
                          <a:solidFill>
                            <a:schemeClr val="tx1"/>
                          </a:solidFill>
                          <a:latin typeface="+mn-lt"/>
                          <a:cs typeface="Times New Roman" panose="02020603050405020304" pitchFamily="18" charset="0"/>
                        </a:rPr>
                        <a:t>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dirty="0">
                          <a:solidFill>
                            <a:schemeClr val="tx1"/>
                          </a:solidFill>
                          <a:latin typeface="+mn-lt"/>
                          <a:cs typeface="Times New Roman" panose="02020603050405020304" pitchFamily="18" charset="0"/>
                        </a:rPr>
                        <a:t>Ensure</a:t>
                      </a:r>
                      <a:r>
                        <a:rPr lang="en-US" sz="2000" baseline="0" dirty="0">
                          <a:solidFill>
                            <a:schemeClr val="tx1"/>
                          </a:solidFill>
                          <a:latin typeface="+mn-lt"/>
                          <a:cs typeface="Times New Roman" panose="02020603050405020304" pitchFamily="18" charset="0"/>
                        </a:rPr>
                        <a:t> </a:t>
                      </a:r>
                      <a:r>
                        <a:rPr lang="en-US" sz="2000" dirty="0">
                          <a:solidFill>
                            <a:schemeClr val="tx1"/>
                          </a:solidFill>
                          <a:latin typeface="+mn-lt"/>
                          <a:cs typeface="Times New Roman" panose="02020603050405020304" pitchFamily="18" charset="0"/>
                        </a:rPr>
                        <a:t>SM’s STRs for current period of service are of record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7C414AED-89CE-4A48-8B2B-1B3A5C68EA2A}" type="slidenum">
              <a:rPr lang="en-US" sz="1400" smtClean="0"/>
              <a:t>17</a:t>
            </a:fld>
            <a:endParaRPr lang="en-US" sz="1400" dirty="0"/>
          </a:p>
        </p:txBody>
      </p:sp>
    </p:spTree>
    <p:extLst>
      <p:ext uri="{BB962C8B-B14F-4D97-AF65-F5344CB8AC3E}">
        <p14:creationId xmlns:p14="http://schemas.microsoft.com/office/powerpoint/2010/main" val="33303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2"/>
            <a:ext cx="9144000" cy="585226"/>
          </a:xfrm>
        </p:spPr>
        <p:txBody>
          <a:bodyPr>
            <a:normAutofit/>
          </a:bodyPr>
          <a:lstStyle/>
          <a:p>
            <a:r>
              <a:rPr lang="en-US" sz="2800" dirty="0"/>
              <a:t>Development Actions</a:t>
            </a:r>
          </a:p>
        </p:txBody>
      </p:sp>
      <p:sp>
        <p:nvSpPr>
          <p:cNvPr id="3" name="Content Placeholder 2"/>
          <p:cNvSpPr>
            <a:spLocks noGrp="1"/>
          </p:cNvSpPr>
          <p:nvPr>
            <p:ph idx="1"/>
          </p:nvPr>
        </p:nvSpPr>
        <p:spPr>
          <a:xfrm>
            <a:off x="357143" y="1378858"/>
            <a:ext cx="8429714" cy="4747651"/>
          </a:xfrm>
        </p:spPr>
        <p:txBody>
          <a:bodyPr>
            <a:noAutofit/>
          </a:bodyPr>
          <a:lstStyle/>
          <a:p>
            <a:pPr marL="0" indent="0">
              <a:buNone/>
            </a:pPr>
            <a:r>
              <a:rPr lang="en-US" sz="2200" dirty="0"/>
              <a:t>After completing initial actions, the MSC or other BDD claims processors must undertake any necessary development actions, such as </a:t>
            </a:r>
          </a:p>
          <a:p>
            <a:pPr marL="342900" lvl="0" indent="-342900" hangingPunct="0">
              <a:buFont typeface="Arial" panose="020B0604020202020204" pitchFamily="34" charset="0"/>
              <a:buChar char="•"/>
            </a:pPr>
            <a:r>
              <a:rPr lang="en-US" sz="2200" dirty="0"/>
              <a:t>obtaining STRs for any earlier periods of record</a:t>
            </a:r>
          </a:p>
          <a:p>
            <a:pPr marL="342900" lvl="0" indent="-342900" hangingPunct="0">
              <a:buFont typeface="Arial" panose="020B0604020202020204" pitchFamily="34" charset="0"/>
              <a:buChar char="•"/>
            </a:pPr>
            <a:r>
              <a:rPr lang="en-US" sz="2200" dirty="0"/>
              <a:t>verifying prior periods of service</a:t>
            </a:r>
          </a:p>
          <a:p>
            <a:pPr marL="342900" lvl="0" indent="-342900" hangingPunct="0">
              <a:buFont typeface="Arial" panose="020B0604020202020204" pitchFamily="34" charset="0"/>
              <a:buChar char="•"/>
            </a:pPr>
            <a:r>
              <a:rPr lang="en-US" sz="2200" dirty="0"/>
              <a:t>obtain private treatment records if indicated, and</a:t>
            </a:r>
          </a:p>
          <a:p>
            <a:pPr marL="342900" lvl="0" indent="-342900" hangingPunct="0">
              <a:buFont typeface="Arial" panose="020B0604020202020204" pitchFamily="34" charset="0"/>
              <a:buChar char="•"/>
            </a:pPr>
            <a:r>
              <a:rPr lang="en-US" sz="2200" dirty="0"/>
              <a:t>conduct development for any conditions that require specialized development, such as PTSD and herbicide exposure that cannot be conceded based upon evidence already of record.</a:t>
            </a:r>
          </a:p>
          <a:p>
            <a:pPr lvl="0" hangingPunct="0"/>
            <a:endParaRPr lang="en-US" sz="2200" dirty="0"/>
          </a:p>
          <a:p>
            <a:pPr marL="0" indent="0" hangingPunct="0">
              <a:buNone/>
            </a:pPr>
            <a:r>
              <a:rPr lang="en-US" sz="2200" b="1" i="1" dirty="0"/>
              <a:t>Important:</a:t>
            </a:r>
            <a:r>
              <a:rPr lang="en-US" sz="2200" dirty="0"/>
              <a:t>  The SMs current period of service cannot be verified until the day following discharge from active duty. As such, in-service rating decision action on the claim should </a:t>
            </a:r>
            <a:r>
              <a:rPr lang="en-US" sz="2200" b="1" u="sng" dirty="0"/>
              <a:t>not</a:t>
            </a:r>
            <a:r>
              <a:rPr lang="en-US" sz="2200" dirty="0"/>
              <a:t> be delayed for verifying the current period of service.</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18</a:t>
            </a:fld>
            <a:endParaRPr lang="en-US" sz="1400" dirty="0"/>
          </a:p>
        </p:txBody>
      </p:sp>
    </p:spTree>
    <p:extLst>
      <p:ext uri="{BB962C8B-B14F-4D97-AF65-F5344CB8AC3E}">
        <p14:creationId xmlns:p14="http://schemas.microsoft.com/office/powerpoint/2010/main" val="417414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668455"/>
          </a:xfrm>
        </p:spPr>
        <p:txBody>
          <a:bodyPr>
            <a:normAutofit/>
          </a:bodyPr>
          <a:lstStyle/>
          <a:p>
            <a:r>
              <a:rPr lang="en-US" sz="2800" dirty="0"/>
              <a:t>Examinations</a:t>
            </a:r>
          </a:p>
        </p:txBody>
      </p:sp>
      <p:sp>
        <p:nvSpPr>
          <p:cNvPr id="3" name="Content Placeholder 2"/>
          <p:cNvSpPr>
            <a:spLocks noGrp="1"/>
          </p:cNvSpPr>
          <p:nvPr>
            <p:ph idx="1"/>
          </p:nvPr>
        </p:nvSpPr>
        <p:spPr>
          <a:xfrm>
            <a:off x="415090" y="1994235"/>
            <a:ext cx="8429714" cy="3401679"/>
          </a:xfrm>
        </p:spPr>
        <p:txBody>
          <a:bodyPr>
            <a:noAutofit/>
          </a:bodyPr>
          <a:lstStyle/>
          <a:p>
            <a:pPr marL="0" indent="0">
              <a:buNone/>
            </a:pPr>
            <a:r>
              <a:rPr lang="en-US" sz="2400" dirty="0">
                <a:ea typeface="Times New Roman"/>
              </a:rPr>
              <a:t>The MSC or other BDD claims processor must request an examination for all conditions claimed. A SHA examination must be requested for all BDD claimants still on active duty at the time of the examination request, along with any necessary specialist examinations.</a:t>
            </a:r>
          </a:p>
          <a:p>
            <a:pPr marL="0" indent="0">
              <a:buNone/>
            </a:pPr>
            <a:endParaRPr lang="en-US" sz="2400" dirty="0"/>
          </a:p>
          <a:p>
            <a:pPr marL="0" indent="0">
              <a:buNone/>
            </a:pPr>
            <a:r>
              <a:rPr lang="en-US" sz="2400" dirty="0">
                <a:ea typeface="Times New Roman"/>
              </a:rPr>
              <a:t>Determine whether a contract examination or VHA examination is required by utilizing the </a:t>
            </a:r>
            <a:r>
              <a:rPr lang="en-US" sz="2400" u="sng" dirty="0">
                <a:solidFill>
                  <a:srgbClr val="0000FF"/>
                </a:solidFill>
                <a:ea typeface="Times New Roman"/>
                <a:hlinkClick r:id="rId3"/>
              </a:rPr>
              <a:t>Examination Request Routing Assistant (ERRA)</a:t>
            </a:r>
            <a:r>
              <a:rPr lang="en-US" sz="2400" dirty="0">
                <a:ea typeface="Times New Roman"/>
              </a:rPr>
              <a:t> </a:t>
            </a: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19</a:t>
            </a:fld>
            <a:endParaRPr lang="en-US" sz="1400" dirty="0"/>
          </a:p>
        </p:txBody>
      </p:sp>
    </p:spTree>
    <p:extLst>
      <p:ext uri="{BB962C8B-B14F-4D97-AF65-F5344CB8AC3E}">
        <p14:creationId xmlns:p14="http://schemas.microsoft.com/office/powerpoint/2010/main" val="79595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Objectives</a:t>
            </a:r>
          </a:p>
        </p:txBody>
      </p:sp>
      <p:sp>
        <p:nvSpPr>
          <p:cNvPr id="3" name="Content Placeholder 2"/>
          <p:cNvSpPr>
            <a:spLocks noGrp="1"/>
          </p:cNvSpPr>
          <p:nvPr>
            <p:ph idx="1"/>
          </p:nvPr>
        </p:nvSpPr>
        <p:spPr/>
        <p:txBody>
          <a:bodyPr>
            <a:normAutofit/>
          </a:bodyPr>
          <a:lstStyle/>
          <a:p>
            <a:pPr marL="285750" lvl="0" indent="-285750" hangingPunct="0">
              <a:buFont typeface="Arial" panose="020B0604020202020204" pitchFamily="34" charset="0"/>
              <a:buChar char="•"/>
            </a:pPr>
            <a:r>
              <a:rPr lang="en-US" sz="2400" dirty="0"/>
              <a:t>Identify a BDD claim and distinguish it from an excluded BDD claim</a:t>
            </a:r>
          </a:p>
          <a:p>
            <a:pPr marL="285750" lvl="0" indent="-285750" hangingPunct="0">
              <a:buFont typeface="Arial" panose="020B0604020202020204" pitchFamily="34" charset="0"/>
              <a:buChar char="•"/>
            </a:pPr>
            <a:r>
              <a:rPr lang="en-US" sz="2400" dirty="0"/>
              <a:t>Understand the development procedures for Pre-Discharge BDD claims</a:t>
            </a:r>
          </a:p>
          <a:p>
            <a:pPr marL="285750" indent="-285750">
              <a:buFont typeface="Arial" panose="020B0604020202020204" pitchFamily="34" charset="0"/>
              <a:buChar char="•"/>
            </a:pPr>
            <a:r>
              <a:rPr lang="en-US" sz="2400" dirty="0"/>
              <a:t>Understand the process for determining a BDD claim is ready for a decision</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2</a:t>
            </a:fld>
            <a:endParaRPr lang="en-US" sz="1400"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668455"/>
          </a:xfrm>
        </p:spPr>
        <p:txBody>
          <a:bodyPr>
            <a:normAutofit/>
          </a:bodyPr>
          <a:lstStyle/>
          <a:p>
            <a:r>
              <a:rPr lang="en-US" sz="2800" dirty="0"/>
              <a:t>Contract or VHA Exam</a:t>
            </a:r>
          </a:p>
        </p:txBody>
      </p:sp>
      <p:sp>
        <p:nvSpPr>
          <p:cNvPr id="3" name="Content Placeholder 2"/>
          <p:cNvSpPr>
            <a:spLocks noGrp="1"/>
          </p:cNvSpPr>
          <p:nvPr>
            <p:ph idx="1"/>
          </p:nvPr>
        </p:nvSpPr>
        <p:spPr>
          <a:xfrm>
            <a:off x="357143" y="2037778"/>
            <a:ext cx="8429714" cy="3401679"/>
          </a:xfrm>
        </p:spPr>
        <p:txBody>
          <a:bodyPr>
            <a:normAutofit/>
          </a:bodyPr>
          <a:lstStyle/>
          <a:p>
            <a:endParaRPr lang="en-US" sz="2000" dirty="0"/>
          </a:p>
          <a:p>
            <a:pPr marL="342900" indent="-342900">
              <a:buFont typeface="Arial" panose="020B0604020202020204" pitchFamily="34" charset="0"/>
              <a:buChar char="•"/>
            </a:pPr>
            <a:r>
              <a:rPr lang="en-US" sz="2400" dirty="0"/>
              <a:t>Enter requests for contract examinations using VBMS Exam Management System (EMS).</a:t>
            </a:r>
          </a:p>
          <a:p>
            <a:pPr marL="342900" indent="-342900">
              <a:buFont typeface="Arial" panose="020B0604020202020204" pitchFamily="34" charset="0"/>
              <a:buChar char="•"/>
            </a:pPr>
            <a:r>
              <a:rPr lang="en-US" sz="2400" dirty="0"/>
              <a:t>CAPRI is required for VHA examinations.</a:t>
            </a:r>
          </a:p>
          <a:p>
            <a:pPr marL="696913" indent="-342900">
              <a:buFont typeface="Arial" panose="020B0604020202020204" pitchFamily="34" charset="0"/>
              <a:buChar char="•"/>
            </a:pPr>
            <a:r>
              <a:rPr lang="en-US" sz="2400" dirty="0"/>
              <a:t>select the BDD – DOD SHA claim type in CAPRI.</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20</a:t>
            </a:fld>
            <a:endParaRPr lang="en-US" sz="1400" dirty="0"/>
          </a:p>
        </p:txBody>
      </p:sp>
    </p:spTree>
    <p:extLst>
      <p:ext uri="{BB962C8B-B14F-4D97-AF65-F5344CB8AC3E}">
        <p14:creationId xmlns:p14="http://schemas.microsoft.com/office/powerpoint/2010/main" val="324801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668455"/>
          </a:xfrm>
        </p:spPr>
        <p:txBody>
          <a:bodyPr>
            <a:normAutofit/>
          </a:bodyPr>
          <a:lstStyle/>
          <a:p>
            <a:r>
              <a:rPr lang="en-US" sz="2800" dirty="0"/>
              <a:t>Clarification on Follow-up of BDD Examinations</a:t>
            </a:r>
          </a:p>
        </p:txBody>
      </p:sp>
      <p:sp>
        <p:nvSpPr>
          <p:cNvPr id="3" name="Content Placeholder 2"/>
          <p:cNvSpPr>
            <a:spLocks noGrp="1"/>
          </p:cNvSpPr>
          <p:nvPr>
            <p:ph idx="1"/>
          </p:nvPr>
        </p:nvSpPr>
        <p:spPr>
          <a:xfrm>
            <a:off x="357143" y="1728160"/>
            <a:ext cx="8429714" cy="3401679"/>
          </a:xfrm>
        </p:spPr>
        <p:txBody>
          <a:bodyPr>
            <a:noAutofit/>
          </a:bodyPr>
          <a:lstStyle/>
          <a:p>
            <a:pPr marL="342900" indent="-342900">
              <a:buClr>
                <a:srgbClr val="2D2DB9">
                  <a:lumMod val="75000"/>
                </a:srgbClr>
              </a:buClr>
              <a:buFont typeface="Arial" panose="020B0604020202020204" pitchFamily="34" charset="0"/>
              <a:buChar char="•"/>
            </a:pPr>
            <a:r>
              <a:rPr lang="en-US" sz="2400" dirty="0"/>
              <a:t>In order to ensure timely processing of BDD claims, MSCs or other BDD claims processors must ensure that requested examinations are not rejected/cancelled.</a:t>
            </a:r>
          </a:p>
          <a:p>
            <a:pPr marL="342900" indent="-342900">
              <a:buClr>
                <a:srgbClr val="2D2DB9">
                  <a:lumMod val="75000"/>
                </a:srgbClr>
              </a:buClr>
              <a:buFont typeface="Arial" panose="020B0604020202020204" pitchFamily="34" charset="0"/>
              <a:buChar char="•"/>
            </a:pPr>
            <a:endParaRPr lang="en-US" sz="2400" dirty="0"/>
          </a:p>
          <a:p>
            <a:pPr marL="342900" indent="-342900">
              <a:buClr>
                <a:srgbClr val="2D2DB9">
                  <a:lumMod val="75000"/>
                </a:srgbClr>
              </a:buClr>
              <a:buFont typeface="Arial" panose="020B0604020202020204" pitchFamily="34" charset="0"/>
              <a:buChar char="•"/>
            </a:pPr>
            <a:r>
              <a:rPr lang="en-US" sz="2400" dirty="0"/>
              <a:t>Make every reasonable effort to contact the SM via telephone and/or email to verify why an examination was cancelled or rejected.</a:t>
            </a:r>
          </a:p>
          <a:p>
            <a:pPr marL="342900" indent="-342900">
              <a:buClr>
                <a:srgbClr val="2D2DB9">
                  <a:lumMod val="75000"/>
                </a:srgbClr>
              </a:buClr>
              <a:buFont typeface="Arial" panose="020B0604020202020204" pitchFamily="34" charset="0"/>
              <a:buChar char="•"/>
            </a:pPr>
            <a:endParaRPr lang="en-US" sz="2400" dirty="0"/>
          </a:p>
          <a:p>
            <a:pPr marL="342900" indent="-342900">
              <a:buClr>
                <a:srgbClr val="2D2DB9">
                  <a:lumMod val="75000"/>
                </a:srgbClr>
              </a:buClr>
              <a:buFont typeface="Arial" panose="020B0604020202020204" pitchFamily="34" charset="0"/>
              <a:buChar char="•"/>
            </a:pPr>
            <a:r>
              <a:rPr lang="en-US" sz="2400" dirty="0"/>
              <a:t>If the exam is rejected or cancelled, the MSC or other BDD claims processer must review and follow the direction provided in the table on the next slide.</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21</a:t>
            </a:fld>
            <a:endParaRPr lang="en-US" sz="1400" dirty="0"/>
          </a:p>
        </p:txBody>
      </p:sp>
    </p:spTree>
    <p:extLst>
      <p:ext uri="{BB962C8B-B14F-4D97-AF65-F5344CB8AC3E}">
        <p14:creationId xmlns:p14="http://schemas.microsoft.com/office/powerpoint/2010/main" val="82134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831969"/>
          </a:xfrm>
        </p:spPr>
        <p:txBody>
          <a:bodyPr>
            <a:normAutofit fontScale="90000"/>
          </a:bodyPr>
          <a:lstStyle/>
          <a:p>
            <a:r>
              <a:rPr lang="en-US" sz="2800" dirty="0"/>
              <a:t>Clarification on Follow-up of BDD Examinations (Cont.)</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22</a:t>
            </a:fld>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2802242274"/>
              </p:ext>
            </p:extLst>
          </p:nvPr>
        </p:nvGraphicFramePr>
        <p:xfrm>
          <a:off x="359228" y="1964192"/>
          <a:ext cx="8425543" cy="4299194"/>
        </p:xfrm>
        <a:graphic>
          <a:graphicData uri="http://schemas.openxmlformats.org/drawingml/2006/table">
            <a:tbl>
              <a:tblPr firstRow="1" bandRow="1">
                <a:tableStyleId>{5C22544A-7EE6-4342-B048-85BDC9FD1C3A}</a:tableStyleId>
              </a:tblPr>
              <a:tblGrid>
                <a:gridCol w="3095172">
                  <a:extLst>
                    <a:ext uri="{9D8B030D-6E8A-4147-A177-3AD203B41FA5}">
                      <a16:colId xmlns:a16="http://schemas.microsoft.com/office/drawing/2014/main" val="20000"/>
                    </a:ext>
                  </a:extLst>
                </a:gridCol>
                <a:gridCol w="5330371">
                  <a:extLst>
                    <a:ext uri="{9D8B030D-6E8A-4147-A177-3AD203B41FA5}">
                      <a16:colId xmlns:a16="http://schemas.microsoft.com/office/drawing/2014/main" val="20001"/>
                    </a:ext>
                  </a:extLst>
                </a:gridCol>
              </a:tblGrid>
              <a:tr h="683045">
                <a:tc>
                  <a:txBody>
                    <a:bodyPr/>
                    <a:lstStyle/>
                    <a:p>
                      <a:pPr algn="l"/>
                      <a:r>
                        <a:rPr lang="en-US" sz="2000" dirty="0">
                          <a:solidFill>
                            <a:schemeClr val="tx1"/>
                          </a:solidFill>
                          <a:latin typeface="Arial" panose="020B0604020202020204" pitchFamily="34" charset="0"/>
                          <a:cs typeface="Arial" panose="020B0604020202020204" pitchFamily="34" charset="0"/>
                        </a:rPr>
                        <a:t>If</a:t>
                      </a:r>
                      <a:r>
                        <a:rPr lang="en-US" sz="2000" baseline="0" dirty="0">
                          <a:solidFill>
                            <a:schemeClr val="tx1"/>
                          </a:solidFill>
                          <a:latin typeface="Arial" panose="020B0604020202020204" pitchFamily="34" charset="0"/>
                          <a:cs typeface="Arial" panose="020B0604020202020204" pitchFamily="34" charset="0"/>
                        </a:rPr>
                        <a:t> the examination cancellation is due to…</a:t>
                      </a:r>
                      <a:endParaRPr lang="en-US" sz="2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tx1"/>
                          </a:solidFill>
                          <a:latin typeface="Arial" panose="020B0604020202020204" pitchFamily="34" charset="0"/>
                          <a:cs typeface="Arial" panose="020B0604020202020204" pitchFamily="34" charset="0"/>
                        </a:rPr>
                        <a:t>Then…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89505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SM’s failure to adhere to BDD requirements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PIF change the pending</a:t>
                      </a:r>
                      <a:r>
                        <a:rPr lang="en-US" sz="2000" baseline="0" dirty="0">
                          <a:solidFill>
                            <a:schemeClr val="tx1"/>
                          </a:solidFill>
                          <a:latin typeface="Arial" panose="020B0604020202020204" pitchFamily="34" charset="0"/>
                          <a:cs typeface="Arial" panose="020B0604020202020204" pitchFamily="34" charset="0"/>
                        </a:rPr>
                        <a:t> EP to a non BDD rating EP,</a:t>
                      </a:r>
                    </a:p>
                    <a:p>
                      <a:pPr marL="342900"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Enter a note in VBMS indicating the SM was removed from BDD program, and </a:t>
                      </a:r>
                    </a:p>
                    <a:p>
                      <a:pPr marL="342900"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continue processing the claim as a BDD excluded claim</a:t>
                      </a:r>
                      <a:endParaRPr lang="en-US" sz="2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718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 reason outside of the control of SM or failure to report with “good cause”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Take the</a:t>
                      </a:r>
                      <a:r>
                        <a:rPr lang="en-US" sz="2000" baseline="0" dirty="0">
                          <a:solidFill>
                            <a:schemeClr val="tx1"/>
                          </a:solidFill>
                          <a:latin typeface="Arial" panose="020B0604020202020204" pitchFamily="34" charset="0"/>
                          <a:cs typeface="Arial" panose="020B0604020202020204" pitchFamily="34" charset="0"/>
                        </a:rPr>
                        <a:t> necessary steps to submit a new exam request, and</a:t>
                      </a:r>
                    </a:p>
                    <a:p>
                      <a:pPr marL="342900"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Continue processing the claims as a BDD claim</a:t>
                      </a:r>
                      <a:endParaRPr lang="en-US" sz="2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6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668455"/>
          </a:xfrm>
        </p:spPr>
        <p:txBody>
          <a:bodyPr>
            <a:normAutofit/>
          </a:bodyPr>
          <a:lstStyle/>
          <a:p>
            <a:r>
              <a:rPr lang="en-US" sz="2800" dirty="0"/>
              <a:t>Once Development is Complete…</a:t>
            </a:r>
          </a:p>
        </p:txBody>
      </p:sp>
      <p:sp>
        <p:nvSpPr>
          <p:cNvPr id="3" name="Content Placeholder 2"/>
          <p:cNvSpPr>
            <a:spLocks noGrp="1"/>
          </p:cNvSpPr>
          <p:nvPr>
            <p:ph idx="1"/>
          </p:nvPr>
        </p:nvSpPr>
        <p:spPr>
          <a:xfrm>
            <a:off x="357143" y="2124864"/>
            <a:ext cx="8429714" cy="3401679"/>
          </a:xfrm>
        </p:spPr>
        <p:txBody>
          <a:bodyPr>
            <a:normAutofit/>
          </a:bodyPr>
          <a:lstStyle/>
          <a:p>
            <a:pPr marL="342900" indent="-342900" fontAlgn="auto">
              <a:spcBef>
                <a:spcPts val="0"/>
              </a:spcBef>
              <a:spcAft>
                <a:spcPts val="0"/>
              </a:spcAft>
              <a:buFont typeface="Arial" panose="020B0604020202020204" pitchFamily="34" charset="0"/>
              <a:buChar char="•"/>
            </a:pPr>
            <a:r>
              <a:rPr lang="en-US" sz="2400" dirty="0"/>
              <a:t>ensure all pending tracked items have the proper suspense dates</a:t>
            </a:r>
          </a:p>
          <a:p>
            <a:pPr marL="342900" indent="-342900" fontAlgn="auto">
              <a:spcBef>
                <a:spcPts val="0"/>
              </a:spcBef>
              <a:spcAft>
                <a:spcPts val="0"/>
              </a:spcAft>
              <a:buFont typeface="Arial" panose="020B0604020202020204" pitchFamily="34" charset="0"/>
              <a:buChar char="•"/>
            </a:pPr>
            <a:endParaRPr lang="en-US" sz="2400" dirty="0"/>
          </a:p>
          <a:p>
            <a:pPr marL="342900" indent="-342900" fontAlgn="auto">
              <a:spcBef>
                <a:spcPts val="0"/>
              </a:spcBef>
              <a:spcAft>
                <a:spcPts val="0"/>
              </a:spcAft>
              <a:buFont typeface="Arial" panose="020B0604020202020204" pitchFamily="34" charset="0"/>
              <a:buChar char="•"/>
            </a:pPr>
            <a:r>
              <a:rPr lang="en-US" sz="2400" dirty="0"/>
              <a:t>close any completed update tracked items,   </a:t>
            </a:r>
          </a:p>
          <a:p>
            <a:pPr marL="342900" indent="-342900" fontAlgn="auto">
              <a:spcBef>
                <a:spcPts val="0"/>
              </a:spcBef>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a:t>change the pending EP 336 to the proper rating EP, and</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a:t>ensure the claim is in open status unless the claim has already been determined to be RFD.</a:t>
            </a:r>
            <a:endParaRPr lang="en-US" sz="2400" dirty="0">
              <a:effectLst/>
            </a:endParaRPr>
          </a:p>
        </p:txBody>
      </p:sp>
      <p:sp>
        <p:nvSpPr>
          <p:cNvPr id="4" name="Slide Number Placeholder 3"/>
          <p:cNvSpPr>
            <a:spLocks noGrp="1"/>
          </p:cNvSpPr>
          <p:nvPr>
            <p:ph type="sldNum" sz="quarter" idx="12"/>
          </p:nvPr>
        </p:nvSpPr>
        <p:spPr/>
        <p:txBody>
          <a:bodyPr/>
          <a:lstStyle/>
          <a:p>
            <a:fld id="{7C414AED-89CE-4A48-8B2B-1B3A5C68EA2A}" type="slidenum">
              <a:rPr lang="en-US" sz="1400" smtClean="0"/>
              <a:t>23</a:t>
            </a:fld>
            <a:endParaRPr lang="en-US" sz="1400" dirty="0"/>
          </a:p>
        </p:txBody>
      </p:sp>
    </p:spTree>
    <p:extLst>
      <p:ext uri="{BB962C8B-B14F-4D97-AF65-F5344CB8AC3E}">
        <p14:creationId xmlns:p14="http://schemas.microsoft.com/office/powerpoint/2010/main" val="3824399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668455"/>
          </a:xfrm>
        </p:spPr>
        <p:txBody>
          <a:bodyPr>
            <a:normAutofit/>
          </a:bodyPr>
          <a:lstStyle/>
          <a:p>
            <a:r>
              <a:rPr lang="en-US" sz="2800" dirty="0"/>
              <a:t>Once Development is Complete…</a:t>
            </a:r>
          </a:p>
        </p:txBody>
      </p:sp>
      <p:sp>
        <p:nvSpPr>
          <p:cNvPr id="3" name="Content Placeholder 2"/>
          <p:cNvSpPr>
            <a:spLocks noGrp="1"/>
          </p:cNvSpPr>
          <p:nvPr>
            <p:ph idx="1"/>
          </p:nvPr>
        </p:nvSpPr>
        <p:spPr>
          <a:xfrm>
            <a:off x="415090" y="1994235"/>
            <a:ext cx="8429714" cy="4070134"/>
          </a:xfrm>
        </p:spPr>
        <p:txBody>
          <a:bodyPr>
            <a:normAutofit/>
          </a:bodyPr>
          <a:lstStyle/>
          <a:p>
            <a:pPr marL="0" indent="0" hangingPunct="0">
              <a:spcBef>
                <a:spcPts val="450"/>
              </a:spcBef>
              <a:spcAft>
                <a:spcPts val="900"/>
              </a:spcAft>
              <a:buNone/>
            </a:pPr>
            <a:r>
              <a:rPr lang="en-US" sz="2400" dirty="0">
                <a:solidFill>
                  <a:srgbClr val="002060"/>
                </a:solidFill>
                <a:latin typeface="+mn-lt"/>
                <a:ea typeface="Times New Roman"/>
              </a:rPr>
              <a:t>T</a:t>
            </a:r>
            <a:r>
              <a:rPr lang="en-US" sz="2400" dirty="0">
                <a:latin typeface="+mn-lt"/>
                <a:ea typeface="Times New Roman"/>
              </a:rPr>
              <a:t>he diary 336 EP for a BDD claim will be changed to the proper EP and claim label as shown in the table below:</a:t>
            </a:r>
          </a:p>
          <a:p>
            <a:pPr marL="0" indent="0" hangingPunct="0">
              <a:spcBef>
                <a:spcPts val="450"/>
              </a:spcBef>
              <a:spcAft>
                <a:spcPts val="900"/>
              </a:spcAft>
              <a:buNone/>
            </a:pPr>
            <a:endParaRPr lang="en-US" sz="2000" dirty="0">
              <a:latin typeface="Times New Roman"/>
              <a:ea typeface="Times New Roman"/>
            </a:endParaRPr>
          </a:p>
          <a:p>
            <a:pPr marL="0" indent="0" hangingPunct="0">
              <a:spcBef>
                <a:spcPts val="450"/>
              </a:spcBef>
              <a:spcAft>
                <a:spcPts val="900"/>
              </a:spcAft>
              <a:buNone/>
            </a:pPr>
            <a:endParaRPr lang="en-US" sz="2000" dirty="0">
              <a:effectLst/>
              <a:latin typeface="Times New Roman"/>
              <a:ea typeface="Times New Roman"/>
            </a:endParaRPr>
          </a:p>
        </p:txBody>
      </p:sp>
      <p:sp>
        <p:nvSpPr>
          <p:cNvPr id="4" name="Slide Number Placeholder 3"/>
          <p:cNvSpPr>
            <a:spLocks noGrp="1"/>
          </p:cNvSpPr>
          <p:nvPr>
            <p:ph type="sldNum" sz="quarter" idx="12"/>
          </p:nvPr>
        </p:nvSpPr>
        <p:spPr/>
        <p:txBody>
          <a:bodyPr/>
          <a:lstStyle/>
          <a:p>
            <a:fld id="{7C414AED-89CE-4A48-8B2B-1B3A5C68EA2A}" type="slidenum">
              <a:rPr lang="en-US" sz="1400" smtClean="0"/>
              <a:t>24</a:t>
            </a:fld>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152960545"/>
              </p:ext>
            </p:extLst>
          </p:nvPr>
        </p:nvGraphicFramePr>
        <p:xfrm>
          <a:off x="1007644" y="3074690"/>
          <a:ext cx="7128711" cy="2539398"/>
        </p:xfrm>
        <a:graphic>
          <a:graphicData uri="http://schemas.openxmlformats.org/drawingml/2006/table">
            <a:tbl>
              <a:tblPr firstRow="1" bandRow="1">
                <a:tableStyleId>{5C22544A-7EE6-4342-B048-85BDC9FD1C3A}</a:tableStyleId>
              </a:tblPr>
              <a:tblGrid>
                <a:gridCol w="3050182">
                  <a:extLst>
                    <a:ext uri="{9D8B030D-6E8A-4147-A177-3AD203B41FA5}">
                      <a16:colId xmlns:a16="http://schemas.microsoft.com/office/drawing/2014/main" val="20000"/>
                    </a:ext>
                  </a:extLst>
                </a:gridCol>
                <a:gridCol w="4078529">
                  <a:extLst>
                    <a:ext uri="{9D8B030D-6E8A-4147-A177-3AD203B41FA5}">
                      <a16:colId xmlns:a16="http://schemas.microsoft.com/office/drawing/2014/main" val="20001"/>
                    </a:ext>
                  </a:extLst>
                </a:gridCol>
              </a:tblGrid>
              <a:tr h="464191">
                <a:tc>
                  <a:txBody>
                    <a:bodyPr/>
                    <a:lstStyle/>
                    <a:p>
                      <a:pPr algn="ctr"/>
                      <a:r>
                        <a:rPr lang="en-US" sz="2000" dirty="0">
                          <a:solidFill>
                            <a:schemeClr val="tx1"/>
                          </a:solidFill>
                          <a:latin typeface="+mn-lt"/>
                          <a:cs typeface="Times New Roman" panose="02020603050405020304" pitchFamily="18" charset="0"/>
                        </a:rPr>
                        <a:t>Claim Type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tx1"/>
                          </a:solidFill>
                          <a:latin typeface="+mn-lt"/>
                          <a:cs typeface="Times New Roman" panose="02020603050405020304" pitchFamily="18" charset="0"/>
                        </a:rPr>
                        <a:t>BDD EP – Claim Label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846466">
                <a:tc>
                  <a:txBody>
                    <a:bodyPr/>
                    <a:lstStyle/>
                    <a:p>
                      <a:pPr algn="l"/>
                      <a:r>
                        <a:rPr lang="en-US" sz="2000" dirty="0">
                          <a:solidFill>
                            <a:schemeClr val="tx1"/>
                          </a:solidFill>
                          <a:latin typeface="+mn-lt"/>
                          <a:cs typeface="Times New Roman" panose="02020603050405020304" pitchFamily="18" charset="0"/>
                        </a:rPr>
                        <a:t>Original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457200" indent="-457200" algn="l">
                        <a:buFont typeface="Arial" panose="020B0604020202020204" pitchFamily="34" charset="0"/>
                        <a:buChar char="•"/>
                      </a:pPr>
                      <a:r>
                        <a:rPr lang="en-US" sz="2000" dirty="0">
                          <a:solidFill>
                            <a:schemeClr val="tx1"/>
                          </a:solidFill>
                          <a:latin typeface="+mn-lt"/>
                          <a:cs typeface="Times New Roman" panose="02020603050405020304" pitchFamily="18" charset="0"/>
                        </a:rPr>
                        <a:t>110 – BDD-Initial,</a:t>
                      </a:r>
                      <a:r>
                        <a:rPr lang="en-US" sz="2000" baseline="0" dirty="0">
                          <a:solidFill>
                            <a:schemeClr val="tx1"/>
                          </a:solidFill>
                          <a:latin typeface="+mn-lt"/>
                          <a:cs typeface="Times New Roman" panose="02020603050405020304" pitchFamily="18" charset="0"/>
                        </a:rPr>
                        <a:t> or</a:t>
                      </a:r>
                    </a:p>
                    <a:p>
                      <a:pPr marL="457200" indent="-457200" algn="l">
                        <a:buFont typeface="Arial" panose="020B0604020202020204" pitchFamily="34" charset="0"/>
                        <a:buChar char="•"/>
                      </a:pPr>
                      <a:r>
                        <a:rPr lang="en-US" sz="2000" baseline="0" dirty="0">
                          <a:solidFill>
                            <a:schemeClr val="tx1"/>
                          </a:solidFill>
                          <a:latin typeface="+mn-lt"/>
                          <a:cs typeface="Times New Roman" panose="02020603050405020304" pitchFamily="18" charset="0"/>
                        </a:rPr>
                        <a:t>010 – BDD-Initial 8+ issues</a:t>
                      </a:r>
                      <a:endParaRPr lang="en-US" sz="200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228741">
                <a:tc>
                  <a:txBody>
                    <a:bodyPr/>
                    <a:lstStyle/>
                    <a:p>
                      <a:pPr marL="457200" indent="-457200" algn="l">
                        <a:buFont typeface="Arial" panose="020B0604020202020204" pitchFamily="34" charset="0"/>
                        <a:buChar char="•"/>
                      </a:pPr>
                      <a:r>
                        <a:rPr lang="en-US" sz="2000">
                          <a:solidFill>
                            <a:schemeClr val="tx1"/>
                          </a:solidFill>
                          <a:latin typeface="+mn-lt"/>
                          <a:cs typeface="Times New Roman" panose="02020603050405020304" pitchFamily="18" charset="0"/>
                        </a:rPr>
                        <a:t>New SC </a:t>
                      </a:r>
                      <a:r>
                        <a:rPr lang="en-US" sz="2000" baseline="0">
                          <a:solidFill>
                            <a:schemeClr val="tx1"/>
                          </a:solidFill>
                          <a:latin typeface="+mn-lt"/>
                          <a:cs typeface="Times New Roman" panose="02020603050405020304" pitchFamily="18" charset="0"/>
                        </a:rPr>
                        <a:t>or</a:t>
                      </a:r>
                      <a:endParaRPr lang="en-US" sz="2000" baseline="0" dirty="0">
                        <a:solidFill>
                          <a:schemeClr val="tx1"/>
                        </a:solidFill>
                        <a:latin typeface="+mn-lt"/>
                        <a:cs typeface="Times New Roman" panose="02020603050405020304" pitchFamily="18" charset="0"/>
                      </a:endParaRPr>
                    </a:p>
                    <a:p>
                      <a:pPr marL="457200" indent="-457200" algn="l">
                        <a:buFont typeface="Arial" panose="020B0604020202020204" pitchFamily="34" charset="0"/>
                        <a:buChar char="•"/>
                      </a:pPr>
                      <a:r>
                        <a:rPr lang="en-US" sz="2000" baseline="0" dirty="0">
                          <a:solidFill>
                            <a:schemeClr val="tx1"/>
                          </a:solidFill>
                          <a:latin typeface="+mn-lt"/>
                          <a:cs typeface="Times New Roman" panose="02020603050405020304" pitchFamily="18" charset="0"/>
                        </a:rPr>
                        <a:t>Increased evaluation</a:t>
                      </a:r>
                      <a:endParaRPr lang="en-US" sz="2000" dirty="0">
                        <a:solidFill>
                          <a:schemeClr val="tx1"/>
                        </a:solidFill>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2000" dirty="0">
                          <a:solidFill>
                            <a:schemeClr val="tx1"/>
                          </a:solidFill>
                          <a:latin typeface="+mn-lt"/>
                          <a:cs typeface="Times New Roman" panose="02020603050405020304" pitchFamily="18" charset="0"/>
                        </a:rPr>
                        <a:t>020 – BDD Supplemental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6382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2"/>
            <a:ext cx="9144000" cy="635554"/>
          </a:xfrm>
        </p:spPr>
        <p:txBody>
          <a:bodyPr>
            <a:normAutofit/>
          </a:bodyPr>
          <a:lstStyle/>
          <a:p>
            <a:r>
              <a:rPr lang="en-US" sz="2800" dirty="0"/>
              <a:t>National Work Queue (NWQ)</a:t>
            </a:r>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a:t>Following the actions taken at the BDD intake site, the National Work Queue (NWQ) will route the BDD claim </a:t>
            </a:r>
            <a:r>
              <a:rPr lang="en-US" sz="2600"/>
              <a:t>to ROs nationally </a:t>
            </a:r>
            <a:r>
              <a:rPr lang="en-US" sz="2600" dirty="0"/>
              <a:t>for review for ready for decision (RFD) status as soon as all examinations have been completed or all tracked items have expired. </a:t>
            </a:r>
          </a:p>
          <a:p>
            <a:pPr marL="0" indent="0">
              <a:buNone/>
            </a:pPr>
            <a:endParaRPr lang="en-US" sz="2600" dirty="0"/>
          </a:p>
          <a:p>
            <a:pPr marL="0" indent="0">
              <a:buNone/>
            </a:pPr>
            <a:r>
              <a:rPr lang="en-US" sz="2600" b="1" dirty="0"/>
              <a:t>NOTE:</a:t>
            </a:r>
            <a:r>
              <a:rPr lang="en-US" sz="2600" dirty="0"/>
              <a:t>  This will occur while the SM is still on active duty, therefore </a:t>
            </a:r>
            <a:r>
              <a:rPr lang="en-US" sz="2600" u="sng" dirty="0"/>
              <a:t>deferral for service verification should not occur</a:t>
            </a:r>
            <a:r>
              <a:rPr lang="en-US" sz="2600" dirty="0"/>
              <a:t>. Service verification for BDD claims does not occur until </a:t>
            </a:r>
            <a:r>
              <a:rPr lang="en-US" sz="2600" b="1" dirty="0"/>
              <a:t>after</a:t>
            </a:r>
            <a:r>
              <a:rPr lang="en-US" sz="2600" dirty="0"/>
              <a:t> the completion of the in-service rating decision and the </a:t>
            </a:r>
            <a:r>
              <a:rPr lang="en-US" sz="2600" b="1" u="sng" dirty="0"/>
              <a:t>SM’s discharge from active duty</a:t>
            </a:r>
            <a:r>
              <a:rPr lang="en-US" sz="2600" dirty="0"/>
              <a:t>.</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25</a:t>
            </a:fld>
            <a:endParaRPr lang="en-US" sz="1400" dirty="0"/>
          </a:p>
        </p:txBody>
      </p:sp>
    </p:spTree>
    <p:extLst>
      <p:ext uri="{BB962C8B-B14F-4D97-AF65-F5344CB8AC3E}">
        <p14:creationId xmlns:p14="http://schemas.microsoft.com/office/powerpoint/2010/main" val="104873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14" y="2342133"/>
            <a:ext cx="8375572" cy="1086867"/>
          </a:xfrm>
        </p:spPr>
        <p:txBody>
          <a:bodyPr>
            <a:noAutofit/>
          </a:bodyPr>
          <a:lstStyle/>
          <a:p>
            <a:pPr>
              <a:spcBef>
                <a:spcPts val="600"/>
              </a:spcBef>
            </a:pPr>
            <a:r>
              <a:rPr lang="en-US" sz="7200" b="0" dirty="0">
                <a:latin typeface="+mn-lt"/>
              </a:rPr>
              <a:t>Questions</a:t>
            </a:r>
          </a:p>
        </p:txBody>
      </p:sp>
      <p:sp>
        <p:nvSpPr>
          <p:cNvPr id="3" name="Content Placeholder 2"/>
          <p:cNvSpPr>
            <a:spLocks noGrp="1"/>
          </p:cNvSpPr>
          <p:nvPr>
            <p:ph idx="1"/>
          </p:nvPr>
        </p:nvSpPr>
        <p:spPr>
          <a:xfrm>
            <a:off x="469232" y="2012282"/>
            <a:ext cx="8375572" cy="3681663"/>
          </a:xfrm>
        </p:spPr>
        <p:txBody>
          <a:bodyPr>
            <a:normAutofit/>
          </a:bodyPr>
          <a:lstStyle/>
          <a:p>
            <a:pPr marL="0" indent="0" hangingPunct="0">
              <a:buNone/>
            </a:pPr>
            <a:endParaRPr lang="en-US" sz="2400" dirty="0"/>
          </a:p>
          <a:p>
            <a:pPr marL="0" indent="0" hangingPunct="0">
              <a:buNone/>
            </a:pPr>
            <a:endParaRPr lang="en-US" sz="2400" dirty="0"/>
          </a:p>
          <a:p>
            <a:pPr marL="0" indent="0" hangingPunct="0">
              <a:buNone/>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26</a:t>
            </a:fld>
            <a:endParaRPr lang="en-US" sz="1400" dirty="0"/>
          </a:p>
        </p:txBody>
      </p:sp>
      <p:sp>
        <p:nvSpPr>
          <p:cNvPr id="7" name="Content Placeholder 2"/>
          <p:cNvSpPr txBox="1">
            <a:spLocks/>
          </p:cNvSpPr>
          <p:nvPr/>
        </p:nvSpPr>
        <p:spPr bwMode="auto">
          <a:xfrm>
            <a:off x="635374" y="2199086"/>
            <a:ext cx="8209430" cy="319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buClr>
                <a:srgbClr val="2D2DB9">
                  <a:lumMod val="75000"/>
                </a:srgbClr>
              </a:buClr>
              <a:buNone/>
            </a:pPr>
            <a:endParaRPr lang="en-US" sz="2100" dirty="0">
              <a:latin typeface="Times New Roman"/>
              <a:ea typeface="Times New Roman"/>
            </a:endParaRPr>
          </a:p>
        </p:txBody>
      </p:sp>
    </p:spTree>
    <p:extLst>
      <p:ext uri="{BB962C8B-B14F-4D97-AF65-F5344CB8AC3E}">
        <p14:creationId xmlns:p14="http://schemas.microsoft.com/office/powerpoint/2010/main" val="246892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References</a:t>
            </a:r>
          </a:p>
        </p:txBody>
      </p:sp>
      <p:sp>
        <p:nvSpPr>
          <p:cNvPr id="3" name="Content Placeholder 2"/>
          <p:cNvSpPr>
            <a:spLocks noGrp="1"/>
          </p:cNvSpPr>
          <p:nvPr>
            <p:ph idx="1"/>
          </p:nvPr>
        </p:nvSpPr>
        <p:spPr/>
        <p:txBody>
          <a:bodyPr>
            <a:normAutofit/>
          </a:bodyPr>
          <a:lstStyle/>
          <a:p>
            <a:pPr lvl="0" hangingPunct="0"/>
            <a:r>
              <a:rPr lang="en-US" sz="2000" u="sng" dirty="0">
                <a:hlinkClick r:id="rId2"/>
              </a:rPr>
              <a:t>M21-1, Part III, Subpart i, 2.A, General Information on Pre-Discharge Claims</a:t>
            </a:r>
            <a:endParaRPr lang="en-US" sz="2000" dirty="0"/>
          </a:p>
          <a:p>
            <a:r>
              <a:rPr lang="en-US" sz="2000" u="sng" dirty="0">
                <a:hlinkClick r:id="rId3"/>
              </a:rPr>
              <a:t>M21-1, Part III, Subpart i, 2.B, Division of Responsibilities for Processing Benefits Delivery at Discharge (BDD) and BDD Excluded Claims</a:t>
            </a: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3</a:t>
            </a:fld>
            <a:endParaRPr lang="en-US" sz="1400"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Eligibility for BDD</a:t>
            </a:r>
          </a:p>
        </p:txBody>
      </p:sp>
      <p:sp>
        <p:nvSpPr>
          <p:cNvPr id="3" name="Content Placeholder 2"/>
          <p:cNvSpPr>
            <a:spLocks noGrp="1"/>
          </p:cNvSpPr>
          <p:nvPr>
            <p:ph idx="1"/>
          </p:nvPr>
        </p:nvSpPr>
        <p:spPr/>
        <p:txBody>
          <a:bodyPr>
            <a:normAutofit lnSpcReduction="10000"/>
          </a:bodyPr>
          <a:lstStyle/>
          <a:p>
            <a:pPr marL="0" indent="0" fontAlgn="auto">
              <a:buNone/>
            </a:pPr>
            <a:r>
              <a:rPr lang="en-US" sz="2400" dirty="0"/>
              <a:t>Any Servicemember (SM) on active duty may file a pre-discharge claim. This includes:</a:t>
            </a:r>
          </a:p>
          <a:p>
            <a:pPr marL="816769" indent="-342900" fontAlgn="auto">
              <a:buFont typeface="Arial" panose="020B0604020202020204" pitchFamily="34" charset="0"/>
              <a:buChar char="•"/>
              <a:tabLst>
                <a:tab pos="469106" algn="l"/>
              </a:tabLst>
            </a:pPr>
            <a:r>
              <a:rPr lang="en-US" sz="2400" dirty="0"/>
              <a:t>reservists serving on active duty in an Active Guard Reserve (AGR) role under </a:t>
            </a:r>
            <a:r>
              <a:rPr lang="en-US" sz="2400" u="sng" dirty="0">
                <a:hlinkClick r:id="rId2"/>
              </a:rPr>
              <a:t>10 U.S.C.</a:t>
            </a:r>
            <a:endParaRPr lang="en-US" sz="2400" dirty="0"/>
          </a:p>
          <a:p>
            <a:pPr marL="816769" indent="-342900" fontAlgn="auto">
              <a:buFont typeface="Arial" panose="020B0604020202020204" pitchFamily="34" charset="0"/>
              <a:buChar char="•"/>
              <a:tabLst>
                <a:tab pos="469106" algn="l"/>
              </a:tabLst>
            </a:pPr>
            <a:r>
              <a:rPr lang="en-US" sz="2400" dirty="0"/>
              <a:t>full-time National Guard members serving in an AGR role under </a:t>
            </a:r>
            <a:r>
              <a:rPr lang="en-US" sz="2400" u="sng" dirty="0">
                <a:hlinkClick r:id="rId3"/>
              </a:rPr>
              <a:t>32 U.S.C.</a:t>
            </a:r>
            <a:r>
              <a:rPr lang="en-US" sz="2400" dirty="0"/>
              <a:t>, and</a:t>
            </a:r>
          </a:p>
          <a:p>
            <a:pPr marL="816769" indent="-342900">
              <a:buFont typeface="Arial" panose="020B0604020202020204" pitchFamily="34" charset="0"/>
              <a:buChar char="•"/>
              <a:tabLst>
                <a:tab pos="469106" algn="l"/>
              </a:tabLst>
            </a:pPr>
            <a:r>
              <a:rPr lang="en-US" sz="2400" dirty="0"/>
              <a:t>SMs undergoing medical evaluation board (MEB) or physical evaluation board (PEB) proceedings who are not currently enrolled in the Integrated Disability Evaluation System (IDES) program.</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4</a:t>
            </a:fld>
            <a:endParaRPr lang="en-US" sz="1400" dirty="0"/>
          </a:p>
        </p:txBody>
      </p:sp>
    </p:spTree>
    <p:extLst>
      <p:ext uri="{BB962C8B-B14F-4D97-AF65-F5344CB8AC3E}">
        <p14:creationId xmlns:p14="http://schemas.microsoft.com/office/powerpoint/2010/main" val="214265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32"/>
            <a:ext cx="9144000" cy="599740"/>
          </a:xfrm>
        </p:spPr>
        <p:txBody>
          <a:bodyPr>
            <a:normAutofit/>
          </a:bodyPr>
          <a:lstStyle/>
          <a:p>
            <a:r>
              <a:rPr lang="en-US" sz="2800" dirty="0"/>
              <a:t>Prescribed Form</a:t>
            </a:r>
          </a:p>
        </p:txBody>
      </p:sp>
      <p:sp>
        <p:nvSpPr>
          <p:cNvPr id="3" name="Content Placeholder 2"/>
          <p:cNvSpPr>
            <a:spLocks noGrp="1"/>
          </p:cNvSpPr>
          <p:nvPr>
            <p:ph idx="1"/>
          </p:nvPr>
        </p:nvSpPr>
        <p:spPr>
          <a:xfrm>
            <a:off x="457200" y="1393371"/>
            <a:ext cx="8229600" cy="5208607"/>
          </a:xfrm>
        </p:spPr>
        <p:txBody>
          <a:bodyPr>
            <a:normAutofit/>
          </a:bodyPr>
          <a:lstStyle/>
          <a:p>
            <a:pPr hangingPunct="0"/>
            <a:r>
              <a:rPr lang="en-US" sz="2400" dirty="0"/>
              <a:t>To file a BDD claim, a SM must complete VA Form 21-526EZ, Application for Disability Compensation and Related Compensation Benefits. </a:t>
            </a:r>
          </a:p>
          <a:p>
            <a:pPr hangingPunct="0"/>
            <a:endParaRPr lang="en-US" sz="2400" dirty="0"/>
          </a:p>
          <a:p>
            <a:pPr hangingPunct="0">
              <a:buNone/>
            </a:pPr>
            <a:r>
              <a:rPr lang="en-US" sz="2400" b="1" dirty="0"/>
              <a:t>Note:</a:t>
            </a:r>
            <a:r>
              <a:rPr lang="en-US" sz="2400" dirty="0"/>
              <a:t> the claim must </a:t>
            </a:r>
            <a:r>
              <a:rPr lang="en-US" sz="2400" b="1" dirty="0"/>
              <a:t>not</a:t>
            </a:r>
            <a:r>
              <a:rPr lang="en-US" sz="2400" dirty="0"/>
              <a:t> be excluded from Veterans Benefits Management System (VBMS) processing. </a:t>
            </a:r>
          </a:p>
        </p:txBody>
      </p:sp>
      <p:sp>
        <p:nvSpPr>
          <p:cNvPr id="4" name="Slide Number Placeholder 3"/>
          <p:cNvSpPr>
            <a:spLocks noGrp="1"/>
          </p:cNvSpPr>
          <p:nvPr>
            <p:ph type="sldNum" sz="quarter" idx="12"/>
          </p:nvPr>
        </p:nvSpPr>
        <p:spPr/>
        <p:txBody>
          <a:bodyPr/>
          <a:lstStyle/>
          <a:p>
            <a:fld id="{7C414AED-89CE-4A48-8B2B-1B3A5C68EA2A}" type="slidenum">
              <a:rPr lang="en-US" sz="1400" smtClean="0"/>
              <a:t>5</a:t>
            </a:fld>
            <a:endParaRPr lang="en-US" sz="1400" dirty="0"/>
          </a:p>
        </p:txBody>
      </p:sp>
    </p:spTree>
    <p:extLst>
      <p:ext uri="{BB962C8B-B14F-4D97-AF65-F5344CB8AC3E}">
        <p14:creationId xmlns:p14="http://schemas.microsoft.com/office/powerpoint/2010/main" val="330534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BDD vs. BDD Excluded</a:t>
            </a:r>
          </a:p>
        </p:txBody>
      </p:sp>
      <p:sp>
        <p:nvSpPr>
          <p:cNvPr id="3" name="Content Placeholder 2"/>
          <p:cNvSpPr>
            <a:spLocks noGrp="1"/>
          </p:cNvSpPr>
          <p:nvPr>
            <p:ph idx="1"/>
          </p:nvPr>
        </p:nvSpPr>
        <p:spPr/>
        <p:txBody>
          <a:bodyPr>
            <a:normAutofit/>
          </a:bodyPr>
          <a:lstStyle/>
          <a:p>
            <a:pPr marL="0" indent="0" hangingPunct="0">
              <a:buNone/>
            </a:pPr>
            <a:r>
              <a:rPr lang="en-US" sz="2000" dirty="0"/>
              <a:t>Pre-Discharge claims received within 180 days prior to discharge will be identified as Benefits Delivery at Discharge (BDD) claims and excluded BDD claims.</a:t>
            </a:r>
          </a:p>
          <a:p>
            <a:pPr marL="0" indent="0" hangingPunct="0">
              <a:buNone/>
            </a:pPr>
            <a:endParaRPr lang="en-US" sz="2000" dirty="0"/>
          </a:p>
          <a:p>
            <a:pPr marL="0" indent="0" hangingPunct="0">
              <a:buNone/>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6</a:t>
            </a:fld>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462" y="3741576"/>
            <a:ext cx="647938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86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Qualifying for BDD</a:t>
            </a:r>
          </a:p>
        </p:txBody>
      </p:sp>
      <p:sp>
        <p:nvSpPr>
          <p:cNvPr id="3" name="Content Placeholder 2"/>
          <p:cNvSpPr>
            <a:spLocks noGrp="1"/>
          </p:cNvSpPr>
          <p:nvPr>
            <p:ph idx="1"/>
          </p:nvPr>
        </p:nvSpPr>
        <p:spPr>
          <a:xfrm>
            <a:off x="465407" y="2012282"/>
            <a:ext cx="8379397" cy="3985106"/>
          </a:xfrm>
        </p:spPr>
        <p:txBody>
          <a:bodyPr>
            <a:normAutofit/>
          </a:bodyPr>
          <a:lstStyle/>
          <a:p>
            <a:pPr marL="0" indent="0" hangingPunct="0">
              <a:buNone/>
              <a:tabLst>
                <a:tab pos="3429000" algn="l"/>
              </a:tabLst>
            </a:pPr>
            <a:r>
              <a:rPr lang="en-US" sz="2400" dirty="0"/>
              <a:t>The SM must</a:t>
            </a:r>
          </a:p>
          <a:p>
            <a:pPr marL="0" indent="0" hangingPunct="0">
              <a:buNone/>
              <a:tabLst>
                <a:tab pos="3429000" algn="l"/>
              </a:tabLst>
            </a:pPr>
            <a:endParaRPr lang="en-US" sz="2000" dirty="0"/>
          </a:p>
          <a:p>
            <a:pPr marL="0" indent="0" hangingPunct="0">
              <a:buNone/>
              <a:tabLst>
                <a:tab pos="3429000" algn="l"/>
              </a:tabLst>
            </a:pPr>
            <a:endParaRPr lang="en-US" sz="2000" dirty="0"/>
          </a:p>
          <a:p>
            <a:pPr marL="0" indent="0" hangingPunct="0">
              <a:buNone/>
              <a:tabLst>
                <a:tab pos="3429000" algn="l"/>
              </a:tabLst>
            </a:pPr>
            <a:endParaRPr lang="en-US" sz="2000" dirty="0"/>
          </a:p>
          <a:p>
            <a:pPr marL="0" indent="0" hangingPunct="0">
              <a:buNone/>
              <a:tabLst>
                <a:tab pos="3429000" algn="l"/>
              </a:tabLst>
            </a:pPr>
            <a:endParaRPr lang="en-US" sz="2000" dirty="0"/>
          </a:p>
          <a:p>
            <a:pPr marL="0" indent="0" hangingPunct="0">
              <a:buNone/>
              <a:tabLst>
                <a:tab pos="3429000" algn="l"/>
              </a:tabLst>
            </a:pPr>
            <a:endParaRPr lang="en-US" sz="2000" dirty="0"/>
          </a:p>
          <a:p>
            <a:pPr marL="0" indent="0" hangingPunct="0">
              <a:buNone/>
              <a:tabLst>
                <a:tab pos="3429000" algn="l"/>
              </a:tabLst>
            </a:pPr>
            <a:endParaRPr lang="en-US" sz="2000" dirty="0"/>
          </a:p>
          <a:p>
            <a:pPr marL="0" indent="0" hangingPunct="0">
              <a:buNone/>
              <a:tabLst>
                <a:tab pos="3429000" algn="l"/>
              </a:tabLst>
            </a:pPr>
            <a:endParaRPr lang="en-US" sz="2000" dirty="0"/>
          </a:p>
          <a:p>
            <a:pPr marL="0" indent="0">
              <a:lnSpc>
                <a:spcPct val="120000"/>
              </a:lnSpc>
              <a:spcBef>
                <a:spcPts val="900"/>
              </a:spcBef>
              <a:buClr>
                <a:srgbClr val="2D2DB9">
                  <a:lumMod val="75000"/>
                </a:srgbClr>
              </a:buClr>
              <a:buNone/>
            </a:pPr>
            <a:endParaRPr lang="en-US" sz="2400" dirty="0"/>
          </a:p>
          <a:p>
            <a:pPr marL="0" indent="0" hangingPunct="0">
              <a:buNone/>
            </a:pPr>
            <a:endParaRPr lang="en-US" sz="2000" dirty="0"/>
          </a:p>
          <a:p>
            <a:pPr marL="0" indent="0" hangingPunct="0">
              <a:buNone/>
            </a:pPr>
            <a:endParaRPr lang="en-US" sz="2000" dirty="0"/>
          </a:p>
          <a:p>
            <a:pPr marL="0" indent="0" hangingPunct="0">
              <a:buNone/>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7</a:t>
            </a:fld>
            <a:endParaRPr lang="en-US" sz="1400" dirty="0"/>
          </a:p>
        </p:txBody>
      </p:sp>
      <p:graphicFrame>
        <p:nvGraphicFramePr>
          <p:cNvPr id="7" name="Content Placeholder 4"/>
          <p:cNvGraphicFramePr>
            <a:graphicFrameLocks/>
          </p:cNvGraphicFramePr>
          <p:nvPr>
            <p:extLst>
              <p:ext uri="{D42A27DB-BD31-4B8C-83A1-F6EECF244321}">
                <p14:modId xmlns:p14="http://schemas.microsoft.com/office/powerpoint/2010/main" val="4095967797"/>
              </p:ext>
            </p:extLst>
          </p:nvPr>
        </p:nvGraphicFramePr>
        <p:xfrm>
          <a:off x="403038" y="2485088"/>
          <a:ext cx="8504134" cy="2652962"/>
        </p:xfrm>
        <a:graphic>
          <a:graphicData uri="http://schemas.openxmlformats.org/drawingml/2006/table">
            <a:tbl>
              <a:tblPr firstRow="1" bandRow="1">
                <a:tableStyleId>{5C22544A-7EE6-4342-B048-85BDC9FD1C3A}</a:tableStyleId>
              </a:tblPr>
              <a:tblGrid>
                <a:gridCol w="1435964">
                  <a:extLst>
                    <a:ext uri="{9D8B030D-6E8A-4147-A177-3AD203B41FA5}">
                      <a16:colId xmlns:a16="http://schemas.microsoft.com/office/drawing/2014/main" val="20000"/>
                    </a:ext>
                  </a:extLst>
                </a:gridCol>
                <a:gridCol w="1514216">
                  <a:extLst>
                    <a:ext uri="{9D8B030D-6E8A-4147-A177-3AD203B41FA5}">
                      <a16:colId xmlns:a16="http://schemas.microsoft.com/office/drawing/2014/main" val="20001"/>
                    </a:ext>
                  </a:extLst>
                </a:gridCol>
                <a:gridCol w="2041354">
                  <a:extLst>
                    <a:ext uri="{9D8B030D-6E8A-4147-A177-3AD203B41FA5}">
                      <a16:colId xmlns:a16="http://schemas.microsoft.com/office/drawing/2014/main" val="20002"/>
                    </a:ext>
                  </a:extLst>
                </a:gridCol>
                <a:gridCol w="1877512">
                  <a:extLst>
                    <a:ext uri="{9D8B030D-6E8A-4147-A177-3AD203B41FA5}">
                      <a16:colId xmlns:a16="http://schemas.microsoft.com/office/drawing/2014/main" val="20003"/>
                    </a:ext>
                  </a:extLst>
                </a:gridCol>
                <a:gridCol w="1635088">
                  <a:extLst>
                    <a:ext uri="{9D8B030D-6E8A-4147-A177-3AD203B41FA5}">
                      <a16:colId xmlns:a16="http://schemas.microsoft.com/office/drawing/2014/main" val="20004"/>
                    </a:ext>
                  </a:extLst>
                </a:gridCol>
              </a:tblGrid>
              <a:tr h="26529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D3275"/>
                          </a:solidFill>
                          <a:effectLst/>
                          <a:uLnTx/>
                          <a:uFillTx/>
                          <a:latin typeface="+mn-lt"/>
                          <a:cs typeface="Times New Roman" panose="02020603050405020304" pitchFamily="18" charset="0"/>
                        </a:rPr>
                        <a:t>Have a known date of discharge</a:t>
                      </a:r>
                    </a:p>
                    <a:p>
                      <a:endParaRPr lang="en-US" sz="2000" b="0" dirty="0">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0" lang="en-US" sz="2000" b="0" i="0" u="none" strike="noStrike" kern="0" cap="none" spc="0" normalizeH="0" baseline="0" noProof="0" dirty="0">
                          <a:ln>
                            <a:noFill/>
                          </a:ln>
                          <a:solidFill>
                            <a:srgbClr val="1D3275"/>
                          </a:solidFill>
                          <a:effectLst/>
                          <a:uLnTx/>
                          <a:uFillTx/>
                          <a:latin typeface="+mn-lt"/>
                          <a:cs typeface="Times New Roman" panose="02020603050405020304" pitchFamily="18" charset="0"/>
                        </a:rPr>
                        <a:t>Be 180 days to 90 days from discharge at the time of filing</a:t>
                      </a:r>
                      <a:endParaRPr lang="en-US" sz="2000" b="0" dirty="0">
                        <a:latin typeface="+mn-lt"/>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D3275"/>
                          </a:solidFill>
                          <a:effectLst/>
                          <a:uLnTx/>
                          <a:uFillTx/>
                          <a:latin typeface="+mn-lt"/>
                          <a:cs typeface="Times New Roman" panose="02020603050405020304" pitchFamily="18" charset="0"/>
                        </a:rPr>
                        <a:t>Be available for examination between the 10th through 45th day from the receipt of claim. </a:t>
                      </a: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D3275"/>
                          </a:solidFill>
                          <a:effectLst/>
                          <a:uLnTx/>
                          <a:uFillTx/>
                          <a:latin typeface="+mn-lt"/>
                          <a:cs typeface="Times New Roman" panose="02020603050405020304" pitchFamily="18" charset="0"/>
                        </a:rPr>
                        <a:t>Provide a copy of the service treatment records (STRs) from their current period of service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D3275"/>
                          </a:solidFill>
                          <a:effectLst/>
                          <a:uLnTx/>
                          <a:uFillTx/>
                          <a:latin typeface="+mn-lt"/>
                          <a:cs typeface="Times New Roman" panose="02020603050405020304" pitchFamily="18" charset="0"/>
                        </a:rPr>
                        <a:t>Submit the claim on a VA Form 21-526EZ</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41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Qualifying for BDD Exceptions</a:t>
            </a:r>
          </a:p>
        </p:txBody>
      </p:sp>
      <p:sp>
        <p:nvSpPr>
          <p:cNvPr id="3" name="Content Placeholder 2"/>
          <p:cNvSpPr>
            <a:spLocks noGrp="1"/>
          </p:cNvSpPr>
          <p:nvPr>
            <p:ph idx="1"/>
          </p:nvPr>
        </p:nvSpPr>
        <p:spPr>
          <a:xfrm>
            <a:off x="469232" y="2012282"/>
            <a:ext cx="8375572" cy="3681663"/>
          </a:xfrm>
        </p:spPr>
        <p:txBody>
          <a:bodyPr>
            <a:normAutofit fontScale="92500" lnSpcReduction="20000"/>
          </a:bodyPr>
          <a:lstStyle/>
          <a:p>
            <a:pPr hangingPunct="0">
              <a:tabLst>
                <a:tab pos="3429000" algn="l"/>
              </a:tabLst>
            </a:pPr>
            <a:r>
              <a:rPr lang="en-US" sz="2600" dirty="0">
                <a:ea typeface="Times New Roman"/>
              </a:rPr>
              <a:t>Additional contentions received with less than 90 days remaining on active duty will be processed as a BDD-excluded claim </a:t>
            </a:r>
          </a:p>
          <a:p>
            <a:pPr hangingPunct="0">
              <a:tabLst>
                <a:tab pos="3429000" algn="l"/>
              </a:tabLst>
            </a:pPr>
            <a:endParaRPr lang="en-US" sz="2600" dirty="0">
              <a:ea typeface="Times New Roman"/>
            </a:endParaRPr>
          </a:p>
          <a:p>
            <a:pPr hangingPunct="0">
              <a:tabLst>
                <a:tab pos="3429000" algn="l"/>
              </a:tabLst>
            </a:pPr>
            <a:r>
              <a:rPr lang="en-US" sz="2600" dirty="0">
                <a:ea typeface="Times New Roman"/>
              </a:rPr>
              <a:t>VA does </a:t>
            </a:r>
            <a:r>
              <a:rPr lang="en-US" sz="2600" b="1" i="1" dirty="0">
                <a:ea typeface="Times New Roman"/>
              </a:rPr>
              <a:t>not</a:t>
            </a:r>
            <a:r>
              <a:rPr lang="en-US" sz="2600" dirty="0">
                <a:ea typeface="Times New Roman"/>
              </a:rPr>
              <a:t> penalize SMs who cannot attend a required exam if;</a:t>
            </a:r>
          </a:p>
          <a:p>
            <a:pPr marL="342900" indent="-342900" hangingPunct="0">
              <a:buFont typeface="Arial" panose="020B0604020202020204" pitchFamily="34" charset="0"/>
              <a:buChar char="•"/>
              <a:tabLst>
                <a:tab pos="3429000" algn="l"/>
              </a:tabLst>
            </a:pPr>
            <a:r>
              <a:rPr lang="en-US" sz="2600" dirty="0"/>
              <a:t>there is a certain type of examination that cannot be completed in the 10-45 day time frame</a:t>
            </a:r>
          </a:p>
          <a:p>
            <a:pPr marL="342900" indent="-342900" hangingPunct="0">
              <a:buFont typeface="Arial" panose="020B0604020202020204" pitchFamily="34" charset="0"/>
              <a:buChar char="•"/>
              <a:tabLst>
                <a:tab pos="3429000" algn="l"/>
              </a:tabLst>
            </a:pPr>
            <a:r>
              <a:rPr lang="en-US" sz="2600" dirty="0"/>
              <a:t>any delay in processing that is caused by the VA, not the SM</a:t>
            </a:r>
            <a:endParaRPr lang="en-US" sz="2000" dirty="0"/>
          </a:p>
          <a:p>
            <a:pPr marL="0" indent="0" hangingPunct="0">
              <a:buNone/>
            </a:pPr>
            <a:endParaRPr lang="en-US" sz="2000" dirty="0"/>
          </a:p>
          <a:p>
            <a:pPr marL="0" indent="0" hangingPunct="0">
              <a:buNone/>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8</a:t>
            </a:fld>
            <a:endParaRPr lang="en-US" sz="1400" dirty="0"/>
          </a:p>
        </p:txBody>
      </p:sp>
    </p:spTree>
    <p:extLst>
      <p:ext uri="{BB962C8B-B14F-4D97-AF65-F5344CB8AC3E}">
        <p14:creationId xmlns:p14="http://schemas.microsoft.com/office/powerpoint/2010/main" val="262033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Reasons for Exclusion from BDD Program </a:t>
            </a:r>
          </a:p>
        </p:txBody>
      </p:sp>
      <p:sp>
        <p:nvSpPr>
          <p:cNvPr id="3" name="Content Placeholder 2"/>
          <p:cNvSpPr>
            <a:spLocks noGrp="1"/>
          </p:cNvSpPr>
          <p:nvPr>
            <p:ph idx="1"/>
          </p:nvPr>
        </p:nvSpPr>
        <p:spPr>
          <a:xfrm>
            <a:off x="469232" y="2012282"/>
            <a:ext cx="8375572" cy="3681663"/>
          </a:xfrm>
        </p:spPr>
        <p:txBody>
          <a:bodyPr>
            <a:normAutofit/>
          </a:bodyPr>
          <a:lstStyle/>
          <a:p>
            <a:pPr marL="0" indent="0" hangingPunct="0">
              <a:buNone/>
            </a:pPr>
            <a:endParaRPr lang="en-US" sz="2400" dirty="0"/>
          </a:p>
          <a:p>
            <a:pPr marL="0" indent="0" hangingPunct="0">
              <a:buNone/>
            </a:pPr>
            <a:endParaRPr lang="en-US" sz="2400" dirty="0"/>
          </a:p>
          <a:p>
            <a:pPr marL="0" indent="0" hangingPunct="0">
              <a:buNone/>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z="1400" smtClean="0"/>
              <a:t>9</a:t>
            </a:fld>
            <a:endParaRPr lang="en-US" sz="1400" dirty="0"/>
          </a:p>
        </p:txBody>
      </p:sp>
      <p:graphicFrame>
        <p:nvGraphicFramePr>
          <p:cNvPr id="7" name="Content Placeholder 6"/>
          <p:cNvGraphicFramePr>
            <a:graphicFrameLocks/>
          </p:cNvGraphicFramePr>
          <p:nvPr>
            <p:extLst>
              <p:ext uri="{D42A27DB-BD31-4B8C-83A1-F6EECF244321}">
                <p14:modId xmlns:p14="http://schemas.microsoft.com/office/powerpoint/2010/main" val="2842035082"/>
              </p:ext>
            </p:extLst>
          </p:nvPr>
        </p:nvGraphicFramePr>
        <p:xfrm>
          <a:off x="357939" y="2012282"/>
          <a:ext cx="8428122" cy="3655490"/>
        </p:xfrm>
        <a:graphic>
          <a:graphicData uri="http://schemas.openxmlformats.org/drawingml/2006/table">
            <a:tbl>
              <a:tblPr firstRow="1" bandRow="1">
                <a:tableStyleId>{5C22544A-7EE6-4342-B048-85BDC9FD1C3A}</a:tableStyleId>
              </a:tblPr>
              <a:tblGrid>
                <a:gridCol w="2809374">
                  <a:extLst>
                    <a:ext uri="{9D8B030D-6E8A-4147-A177-3AD203B41FA5}">
                      <a16:colId xmlns:a16="http://schemas.microsoft.com/office/drawing/2014/main" val="20000"/>
                    </a:ext>
                  </a:extLst>
                </a:gridCol>
                <a:gridCol w="2809374">
                  <a:extLst>
                    <a:ext uri="{9D8B030D-6E8A-4147-A177-3AD203B41FA5}">
                      <a16:colId xmlns:a16="http://schemas.microsoft.com/office/drawing/2014/main" val="20001"/>
                    </a:ext>
                  </a:extLst>
                </a:gridCol>
                <a:gridCol w="2809374">
                  <a:extLst>
                    <a:ext uri="{9D8B030D-6E8A-4147-A177-3AD203B41FA5}">
                      <a16:colId xmlns:a16="http://schemas.microsoft.com/office/drawing/2014/main" val="20002"/>
                    </a:ext>
                  </a:extLst>
                </a:gridCol>
              </a:tblGrid>
              <a:tr h="1942604">
                <a:tc>
                  <a:txBody>
                    <a:bodyPr/>
                    <a:lstStyle/>
                    <a:p>
                      <a:r>
                        <a:rPr lang="en-US" sz="2000" b="0" dirty="0">
                          <a:solidFill>
                            <a:schemeClr val="tx1"/>
                          </a:solidFill>
                          <a:latin typeface="+mn-lt"/>
                          <a:cs typeface="Times New Roman" panose="02020603050405020304" pitchFamily="18" charset="0"/>
                        </a:rPr>
                        <a:t>Claims received from SMs with less than 90 days remaining on active duty</a:t>
                      </a:r>
                    </a:p>
                    <a:p>
                      <a:endParaRPr lang="en-US" sz="2000" b="0" dirty="0">
                        <a:solidFill>
                          <a:schemeClr val="tx1"/>
                        </a:solidFill>
                        <a:latin typeface="+mn-lt"/>
                        <a:cs typeface="Times New Roman" panose="02020603050405020304" pitchFamily="18" charset="0"/>
                      </a:endParaRPr>
                    </a:p>
                  </a:txBody>
                  <a:tcPr marL="68580" marR="68580" marT="34290" marB="34290">
                    <a:solidFill>
                      <a:schemeClr val="accent6">
                        <a:lumMod val="20000"/>
                        <a:lumOff val="80000"/>
                      </a:schemeClr>
                    </a:solidFill>
                  </a:tcPr>
                </a:tc>
                <a:tc>
                  <a:txBody>
                    <a:bodyPr/>
                    <a:lstStyle/>
                    <a:p>
                      <a:r>
                        <a:rPr lang="en-US" sz="2000" b="0" dirty="0">
                          <a:solidFill>
                            <a:schemeClr val="tx1"/>
                          </a:solidFill>
                          <a:latin typeface="+mn-lt"/>
                          <a:cs typeface="Times New Roman" panose="02020603050405020304" pitchFamily="18" charset="0"/>
                        </a:rPr>
                        <a:t>Additional conditions added</a:t>
                      </a:r>
                      <a:r>
                        <a:rPr lang="en-US" sz="2000" b="0" baseline="0" dirty="0">
                          <a:solidFill>
                            <a:schemeClr val="tx1"/>
                          </a:solidFill>
                          <a:latin typeface="+mn-lt"/>
                          <a:cs typeface="Times New Roman" panose="02020603050405020304" pitchFamily="18" charset="0"/>
                        </a:rPr>
                        <a:t> </a:t>
                      </a:r>
                      <a:r>
                        <a:rPr lang="en-US" sz="2000" b="0" dirty="0">
                          <a:solidFill>
                            <a:schemeClr val="tx1"/>
                          </a:solidFill>
                          <a:latin typeface="+mn-lt"/>
                          <a:cs typeface="Times New Roman" panose="02020603050405020304" pitchFamily="18" charset="0"/>
                        </a:rPr>
                        <a:t>with less than 90 days remaining on active duty</a:t>
                      </a:r>
                    </a:p>
                  </a:txBody>
                  <a:tcPr marL="68580" marR="68580" marT="34290" marB="3429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Times New Roman" panose="02020603050405020304" pitchFamily="18" charset="0"/>
                        </a:rPr>
                        <a:t>Service member did not provide a copy of STRs for the current period of service</a:t>
                      </a:r>
                      <a:r>
                        <a:rPr lang="en-US" sz="2000" b="0" baseline="0" dirty="0">
                          <a:solidFill>
                            <a:schemeClr val="tx1"/>
                          </a:solidFill>
                          <a:latin typeface="+mn-lt"/>
                          <a:cs typeface="Times New Roman" panose="02020603050405020304" pitchFamily="18" charset="0"/>
                        </a:rPr>
                        <a:t> with less than 90 days remaining on active duty</a:t>
                      </a:r>
                      <a:endParaRPr lang="en-US" sz="2000" b="0" dirty="0">
                        <a:solidFill>
                          <a:schemeClr val="tx1"/>
                        </a:solidFill>
                        <a:latin typeface="+mn-lt"/>
                        <a:cs typeface="Times New Roman" panose="02020603050405020304" pitchFamily="18" charset="0"/>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10000"/>
                  </a:ext>
                </a:extLst>
              </a:tr>
              <a:tr h="1453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Times New Roman" panose="02020603050405020304" pitchFamily="18" charset="0"/>
                        </a:rPr>
                        <a:t>Claims requiring a character of discharge (COD) determination</a:t>
                      </a:r>
                    </a:p>
                  </a:txBody>
                  <a:tcPr marL="68580" marR="68580" marT="34290" marB="34290">
                    <a:solidFill>
                      <a:schemeClr val="accent6">
                        <a:lumMod val="20000"/>
                        <a:lumOff val="80000"/>
                      </a:schemeClr>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latin typeface="+mn-lt"/>
                          <a:cs typeface="Times New Roman" panose="02020603050405020304" pitchFamily="18" charset="0"/>
                        </a:rPr>
                        <a:t>SM is unable to report for examinations as provided in M21-1, Part III,</a:t>
                      </a:r>
                      <a:r>
                        <a:rPr lang="en-US" sz="2000" b="0" baseline="0" dirty="0">
                          <a:latin typeface="+mn-lt"/>
                          <a:cs typeface="Times New Roman" panose="02020603050405020304" pitchFamily="18" charset="0"/>
                        </a:rPr>
                        <a:t> </a:t>
                      </a:r>
                      <a:r>
                        <a:rPr lang="en-US" sz="2000" b="0" dirty="0">
                          <a:latin typeface="+mn-lt"/>
                          <a:cs typeface="Times New Roman" panose="02020603050405020304" pitchFamily="18" charset="0"/>
                        </a:rPr>
                        <a:t>Subpart i.2.A.1.d,</a:t>
                      </a:r>
                      <a:r>
                        <a:rPr lang="en-US" sz="2000" b="0" baseline="0" dirty="0">
                          <a:latin typeface="+mn-lt"/>
                          <a:cs typeface="Times New Roman" panose="02020603050405020304" pitchFamily="18" charset="0"/>
                        </a:rPr>
                        <a:t> s</a:t>
                      </a:r>
                      <a:r>
                        <a:rPr lang="en-US" sz="2000" b="0" dirty="0">
                          <a:latin typeface="+mn-lt"/>
                          <a:cs typeface="Times New Roman" panose="02020603050405020304" pitchFamily="18" charset="0"/>
                        </a:rPr>
                        <a:t>ubject to exceptions in that block </a:t>
                      </a:r>
                    </a:p>
                  </a:txBody>
                  <a:tcPr marL="68580" marR="68580" marT="34290" marB="34290">
                    <a:solidFill>
                      <a:schemeClr val="accent6">
                        <a:lumMod val="20000"/>
                        <a:lumOff val="8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7438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RO317-839076992-14899</_dlc_DocId>
    <_dlc_DocIdUrl xmlns="b62c6c12-24c5-4d47-ac4d-c5cc93bcdf7b">
      <Url>https://vaww.vashare.vba.va.gov/sites/SPTNCIO/focusedveterans/training/VSRvirtualtraining/_layouts/15/DocIdRedir.aspx?ID=RO317-839076992-14899</Url>
      <Description>RO317-839076992-14899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3EED85-7D7D-4351-9FD1-BCFB26CAA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1517EF-3906-462B-AB46-33BEDF1C8794}">
  <ds:schemaRefs>
    <ds:schemaRef ds:uri="http://schemas.microsoft.com/sharepoint/events"/>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7214</TotalTime>
  <Words>1713</Words>
  <Application>Microsoft Office PowerPoint</Application>
  <PresentationFormat>On-screen Show (4:3)</PresentationFormat>
  <Paragraphs>196</Paragraphs>
  <Slides>26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Tahoma</vt:lpstr>
      <vt:lpstr>Times New Roman</vt:lpstr>
      <vt:lpstr>Wingdings</vt:lpstr>
      <vt:lpstr>Theme February</vt:lpstr>
      <vt:lpstr>Pre-Discharge BDD Claim Development </vt:lpstr>
      <vt:lpstr>Objectives</vt:lpstr>
      <vt:lpstr>References</vt:lpstr>
      <vt:lpstr>Eligibility for BDD</vt:lpstr>
      <vt:lpstr>Prescribed Form</vt:lpstr>
      <vt:lpstr>BDD vs. BDD Excluded</vt:lpstr>
      <vt:lpstr>Qualifying for BDD</vt:lpstr>
      <vt:lpstr>Qualifying for BDD Exceptions</vt:lpstr>
      <vt:lpstr>Reasons for Exclusion from BDD Program </vt:lpstr>
      <vt:lpstr>Reasons for Exclusion from BDD Program (Cont.) </vt:lpstr>
      <vt:lpstr>Additional Contentions</vt:lpstr>
      <vt:lpstr>Additional Contentions (Cont.)</vt:lpstr>
      <vt:lpstr>Notification of BDD Exclusion</vt:lpstr>
      <vt:lpstr>PowerPoint Presentation</vt:lpstr>
      <vt:lpstr>Responsibility for BDD Excluded Claims</vt:lpstr>
      <vt:lpstr>Importance of Development</vt:lpstr>
      <vt:lpstr>Initial Actions</vt:lpstr>
      <vt:lpstr>Development Actions</vt:lpstr>
      <vt:lpstr>Examinations</vt:lpstr>
      <vt:lpstr>Contract or VHA Exam</vt:lpstr>
      <vt:lpstr>Clarification on Follow-up of BDD Examinations</vt:lpstr>
      <vt:lpstr>Clarification on Follow-up of BDD Examinations (Cont.)</vt:lpstr>
      <vt:lpstr>Once Development is Complete…</vt:lpstr>
      <vt:lpstr>Once Development is Complete…</vt:lpstr>
      <vt:lpstr>National Work Queue (NWQ)</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Pre-Discharge BDD Claim Development PowerPoint Presentation</dc:title>
  <dc:subject>VSR, Pre-Discharge (MSC), MSC</dc:subject>
  <dc:creator>Department of Veterans Affairs, Veterans Benefits Administration, Compensation Service, STAFF</dc:creator>
  <cp:keywords>BDD,benefits delivery at discharge,pre-discharge,excluded BDD claim,pre-discharge BDD claim</cp:keywords>
  <dc:description>This lesson informs employees how to develop BDD claims.</dc:description>
  <cp:lastModifiedBy>Kathy Poole</cp:lastModifiedBy>
  <cp:revision>468</cp:revision>
  <dcterms:created xsi:type="dcterms:W3CDTF">2014-04-30T02:32:11Z</dcterms:created>
  <dcterms:modified xsi:type="dcterms:W3CDTF">2019-09-23T16:45:34Z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1bdfe0ea-24e7-45df-a23d-5d349f542aea</vt:lpwstr>
  </property>
  <property fmtid="{D5CDD505-2E9C-101B-9397-08002B2CF9AE}" pid="9" name="Language">
    <vt:lpwstr>en</vt:lpwstr>
  </property>
  <property fmtid="{D5CDD505-2E9C-101B-9397-08002B2CF9AE}" pid="10" name="Type">
    <vt:lpwstr>Presentation</vt:lpwstr>
  </property>
</Properties>
</file>