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6"/>
  </p:notesMasterIdLst>
  <p:sldIdLst>
    <p:sldId id="256" r:id="rId5"/>
    <p:sldId id="257" r:id="rId6"/>
    <p:sldId id="288" r:id="rId7"/>
    <p:sldId id="283" r:id="rId8"/>
    <p:sldId id="282" r:id="rId9"/>
    <p:sldId id="284" r:id="rId10"/>
    <p:sldId id="285" r:id="rId11"/>
    <p:sldId id="287" r:id="rId12"/>
    <p:sldId id="286" r:id="rId13"/>
    <p:sldId id="281" r:id="rId14"/>
    <p:sldId id="29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artment of Veterans Affairs" initials="GDV"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29" autoAdjust="0"/>
    <p:restoredTop sz="50266" autoAdjust="0"/>
  </p:normalViewPr>
  <p:slideViewPr>
    <p:cSldViewPr>
      <p:cViewPr varScale="1">
        <p:scale>
          <a:sx n="53" d="100"/>
          <a:sy n="53" d="100"/>
        </p:scale>
        <p:origin x="246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273F2-AC38-4C03-8E5C-2CFF03455D9E}" type="datetimeFigureOut">
              <a:rPr lang="en-US" smtClean="0"/>
              <a:t>8/17/2018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Course Description:</a:t>
            </a:r>
            <a:endParaRPr lang="en-US" u="none" dirty="0"/>
          </a:p>
          <a:p>
            <a:endParaRPr lang="en-US" u="none" dirty="0"/>
          </a:p>
          <a:p>
            <a:r>
              <a:rPr lang="en-US" sz="1200" kern="1200" dirty="0">
                <a:solidFill>
                  <a:schemeClr val="tx1"/>
                </a:solidFill>
                <a:effectLst/>
                <a:latin typeface="+mn-lt"/>
                <a:ea typeface="+mn-ea"/>
                <a:cs typeface="+mn-cs"/>
              </a:rPr>
              <a:t>The course</a:t>
            </a:r>
            <a:r>
              <a:rPr lang="en-US" sz="1200" kern="1200" baseline="0" dirty="0">
                <a:solidFill>
                  <a:schemeClr val="tx1"/>
                </a:solidFill>
                <a:effectLst/>
                <a:latin typeface="+mn-lt"/>
                <a:ea typeface="+mn-ea"/>
                <a:cs typeface="+mn-cs"/>
              </a:rPr>
              <a:t> provides a basic overview of the</a:t>
            </a:r>
            <a:r>
              <a:rPr lang="en-US" sz="1200" kern="1200" dirty="0">
                <a:solidFill>
                  <a:schemeClr val="tx1"/>
                </a:solidFill>
                <a:effectLst/>
                <a:latin typeface="+mn-lt"/>
                <a:ea typeface="+mn-ea"/>
                <a:cs typeface="+mn-cs"/>
              </a:rPr>
              <a:t> </a:t>
            </a:r>
            <a:r>
              <a:rPr lang="en-US" sz="1200" kern="1200" baseline="0" dirty="0">
                <a:solidFill>
                  <a:schemeClr val="tx1"/>
                </a:solidFill>
                <a:effectLst/>
                <a:latin typeface="+mn-lt"/>
                <a:ea typeface="+mn-ea"/>
                <a:cs typeface="+mn-cs"/>
              </a:rPr>
              <a:t>Beneficiary Fiduciary Field System (BFFS) which is the fiduciary system of record.  </a:t>
            </a:r>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242454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r>
              <a:rPr lang="en-US" u="none" dirty="0"/>
              <a:t>:</a:t>
            </a:r>
          </a:p>
          <a:p>
            <a:endParaRPr lang="en-US" u="none" dirty="0"/>
          </a:p>
          <a:p>
            <a:r>
              <a:rPr lang="en-US" u="none" dirty="0"/>
              <a:t>(Recall) </a:t>
            </a:r>
            <a:r>
              <a:rPr lang="en-US" sz="1200" kern="1200" dirty="0">
                <a:solidFill>
                  <a:schemeClr val="tx1"/>
                </a:solidFill>
                <a:effectLst/>
                <a:latin typeface="+mn-lt"/>
                <a:ea typeface="+mn-ea"/>
                <a:cs typeface="+mn-cs"/>
              </a:rPr>
              <a:t>These are our learning objectives as stated in the beginning of the training:</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Understand the purpose of BFFS and its users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Setup computer and system preferences</a:t>
            </a:r>
            <a:endParaRPr lang="en-US" sz="1200" kern="1200" baseline="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Identify the different types of BFFS</a:t>
            </a:r>
            <a:r>
              <a:rPr lang="en-US" sz="1200" kern="1200" baseline="0" dirty="0">
                <a:solidFill>
                  <a:schemeClr val="tx1"/>
                </a:solidFill>
                <a:effectLst/>
                <a:latin typeface="+mn-lt"/>
                <a:ea typeface="+mn-ea"/>
                <a:cs typeface="+mn-cs"/>
              </a:rPr>
              <a:t> records and entities</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Navigate and search with BFFS</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Set default views and dashboards</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Obtain assistance for BFFS technical difficulties</a:t>
            </a:r>
            <a:endParaRPr lang="en-US" sz="1200" u="none" kern="1200" baseline="0" dirty="0">
              <a:solidFill>
                <a:schemeClr val="tx1"/>
              </a:solidFill>
              <a:effectLst/>
              <a:latin typeface="+mn-lt"/>
              <a:ea typeface="+mn-ea"/>
              <a:cs typeface="+mn-cs"/>
            </a:endParaRPr>
          </a:p>
          <a:p>
            <a:endParaRPr lang="en-US" sz="1200" u="none"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(Recap) We discussed each of these learning objectives through the following topics in each slide today:</a:t>
            </a:r>
          </a:p>
          <a:p>
            <a:pPr marL="171450" indent="-171450">
              <a:buFont typeface="Arial" panose="020B0604020202020204" pitchFamily="34" charset="0"/>
              <a:buChar char="•"/>
            </a:pPr>
            <a:r>
              <a:rPr lang="en-US" sz="1200" dirty="0"/>
              <a:t>Purpose and Users</a:t>
            </a:r>
          </a:p>
          <a:p>
            <a:pPr marL="171450" indent="-171450">
              <a:buFont typeface="Arial" panose="020B0604020202020204" pitchFamily="34" charset="0"/>
              <a:buChar char="•"/>
            </a:pPr>
            <a:r>
              <a:rPr lang="en-US" sz="1200" dirty="0"/>
              <a:t>Set Internet Preferences</a:t>
            </a:r>
          </a:p>
          <a:p>
            <a:pPr marL="171450" indent="-171450">
              <a:buFont typeface="Arial" panose="020B0604020202020204" pitchFamily="34" charset="0"/>
              <a:buChar char="•"/>
            </a:pPr>
            <a:r>
              <a:rPr lang="en-US" sz="1200" dirty="0"/>
              <a:t>Records and Entities</a:t>
            </a:r>
          </a:p>
          <a:p>
            <a:pPr marL="171450" indent="-171450">
              <a:buFont typeface="Arial" panose="020B0604020202020204" pitchFamily="34" charset="0"/>
              <a:buChar char="•"/>
            </a:pPr>
            <a:r>
              <a:rPr lang="en-US" sz="1200" dirty="0"/>
              <a:t>Search and Display</a:t>
            </a:r>
          </a:p>
          <a:p>
            <a:pPr marL="171450" indent="-171450">
              <a:buFont typeface="Arial" panose="020B0604020202020204" pitchFamily="34" charset="0"/>
              <a:buChar char="•"/>
            </a:pPr>
            <a:r>
              <a:rPr lang="en-US" sz="1200" dirty="0"/>
              <a:t>Views and Dashboards</a:t>
            </a:r>
          </a:p>
          <a:p>
            <a:pPr marL="171450" indent="-171450">
              <a:buFont typeface="Arial" panose="020B0604020202020204" pitchFamily="34" charset="0"/>
              <a:buChar char="•"/>
            </a:pPr>
            <a:r>
              <a:rPr lang="en-US" sz="1200" dirty="0"/>
              <a:t>BFFS Assistant</a:t>
            </a:r>
          </a:p>
          <a:p>
            <a:pPr marL="171450" indent="-171450">
              <a:buFont typeface="Arial" panose="020B0604020202020204" pitchFamily="34" charset="0"/>
              <a:buChar char="•"/>
            </a:pPr>
            <a:endParaRPr lang="en-US" sz="1200" dirty="0"/>
          </a:p>
          <a:p>
            <a:pPr marL="0" indent="0">
              <a:buFont typeface="Arial" panose="020B0604020202020204" pitchFamily="34" charset="0"/>
              <a:buNone/>
            </a:pPr>
            <a:r>
              <a:rPr lang="en-US" sz="1200" b="1" dirty="0"/>
              <a:t>Are there any additional questions?</a:t>
            </a:r>
          </a:p>
          <a:p>
            <a:endParaRPr lang="en-US" u="none" baseline="0" dirty="0"/>
          </a:p>
          <a:p>
            <a:endParaRPr lang="en-US" u="none" baseline="0"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2218302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2439" indent="-231219"/>
            <a:r>
              <a:rPr lang="en-US" dirty="0"/>
              <a:t>Explain to students </a:t>
            </a:r>
            <a:r>
              <a:rPr lang="en-US" baseline="0" dirty="0"/>
              <a:t>that a satisfaction survey has been assigned to them in TMS.  This survey provides them with an opportunity to help improve the training.   The survey must be completed in order to receive training hours.  All feedback is welcome!</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a:p>
        </p:txBody>
      </p:sp>
    </p:spTree>
    <p:extLst>
      <p:ext uri="{BB962C8B-B14F-4D97-AF65-F5344CB8AC3E}">
        <p14:creationId xmlns:p14="http://schemas.microsoft.com/office/powerpoint/2010/main" val="529396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sz="1200" kern="1200" dirty="0">
                <a:solidFill>
                  <a:schemeClr val="tx1"/>
                </a:solidFill>
                <a:effectLst/>
                <a:latin typeface="+mn-lt"/>
                <a:ea typeface="+mn-ea"/>
                <a:cs typeface="+mn-cs"/>
              </a:rPr>
              <a:t>By the end of this lesson, the learner will be able to do the following:</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Understand the purpose of BFFS and its users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Setup computer and system preferences</a:t>
            </a:r>
            <a:endParaRPr lang="en-US" sz="1200" kern="1200" baseline="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Identify the different types of BFFS</a:t>
            </a:r>
            <a:r>
              <a:rPr lang="en-US" sz="1200" kern="1200" baseline="0" dirty="0">
                <a:solidFill>
                  <a:schemeClr val="tx1"/>
                </a:solidFill>
                <a:effectLst/>
                <a:latin typeface="+mn-lt"/>
                <a:ea typeface="+mn-ea"/>
                <a:cs typeface="+mn-cs"/>
              </a:rPr>
              <a:t> records and entities</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Navigate and search with BFFS</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Set default views and dashboards</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Obtain assistance for BFFS technical difficulties</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721155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references are applicable to today’s training:</a:t>
            </a:r>
          </a:p>
          <a:p>
            <a:pPr marL="171450" indent="-171450">
              <a:buFont typeface="Arial" panose="020B0604020202020204" pitchFamily="34" charset="0"/>
              <a:buChar char="•"/>
            </a:pPr>
            <a:r>
              <a:rPr lang="en-US" dirty="0"/>
              <a:t>Fiduciary Program Guide (FPG), </a:t>
            </a:r>
            <a:r>
              <a:rPr lang="en-US" i="1" dirty="0"/>
              <a:t>BFFS Basics</a:t>
            </a:r>
          </a:p>
          <a:p>
            <a:pPr marL="171450" indent="-171450">
              <a:buFont typeface="Arial" panose="020B0604020202020204" pitchFamily="34" charset="0"/>
              <a:buChar char="•"/>
            </a:pPr>
            <a:r>
              <a:rPr lang="en-US" dirty="0"/>
              <a:t>FPG, </a:t>
            </a:r>
            <a:r>
              <a:rPr lang="en-US" i="1" dirty="0"/>
              <a:t>How to Search in BFFS</a:t>
            </a:r>
          </a:p>
          <a:p>
            <a:pPr marL="171450" indent="-171450">
              <a:buFont typeface="Arial" panose="020B0604020202020204" pitchFamily="34" charset="0"/>
              <a:buChar char="•"/>
            </a:pPr>
            <a:r>
              <a:rPr lang="en-US" dirty="0"/>
              <a:t>FPG, </a:t>
            </a:r>
            <a:r>
              <a:rPr lang="en-US" i="1" dirty="0"/>
              <a:t>Work Items in BFFS</a:t>
            </a:r>
          </a:p>
          <a:p>
            <a:pPr marL="171450" indent="-171450">
              <a:buFont typeface="Arial" panose="020B0604020202020204" pitchFamily="34" charset="0"/>
              <a:buChar char="•"/>
            </a:pPr>
            <a:r>
              <a:rPr lang="en-US" dirty="0"/>
              <a:t>FPG, </a:t>
            </a:r>
            <a:r>
              <a:rPr lang="en-US" i="1" dirty="0"/>
              <a:t>Workload Management</a:t>
            </a:r>
            <a:endParaRPr lang="en-US"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3126387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u="none" dirty="0"/>
              <a:t>Learning</a:t>
            </a:r>
            <a:r>
              <a:rPr lang="en-US" i="1" u="none" baseline="0" dirty="0"/>
              <a:t> Objective:  </a:t>
            </a:r>
            <a:r>
              <a:rPr lang="en-US" sz="1200" i="1" kern="1200" dirty="0">
                <a:solidFill>
                  <a:schemeClr val="tx1"/>
                </a:solidFill>
                <a:effectLst/>
                <a:latin typeface="+mn-lt"/>
                <a:ea typeface="+mn-ea"/>
                <a:cs typeface="+mn-cs"/>
              </a:rPr>
              <a:t>Understand the purpose of BFFS and its users</a:t>
            </a:r>
          </a:p>
          <a:p>
            <a:endParaRPr lang="en-US" u="none" baseline="0" dirty="0"/>
          </a:p>
          <a:p>
            <a:r>
              <a:rPr lang="en-US" u="sng" baseline="0" dirty="0"/>
              <a:t>Instructor Notes:</a:t>
            </a:r>
          </a:p>
          <a:p>
            <a:endParaRPr lang="en-US" u="none" baseline="0" dirty="0"/>
          </a:p>
          <a:p>
            <a:r>
              <a:rPr lang="en-US" b="1" u="none" dirty="0"/>
              <a:t>What is BFFS?   </a:t>
            </a:r>
            <a:r>
              <a:rPr lang="en-US" u="none" dirty="0"/>
              <a:t>BFFS is the official system of record for beneficiaries and fiduciaries in the fiduciary program.  Records</a:t>
            </a:r>
            <a:r>
              <a:rPr lang="en-US" u="none" baseline="0" dirty="0"/>
              <a:t> in BFFS include proposed incompetent beneficiaries, existing and active beneficiaries and fiduciaries, as well as inactive records for beneficiaries and fiduciaries that are not in the program.  This is much like how VBMS and Share are also systems of record.  </a:t>
            </a:r>
          </a:p>
          <a:p>
            <a:endParaRPr lang="en-US" u="none" baseline="0" dirty="0"/>
          </a:p>
          <a:p>
            <a:r>
              <a:rPr lang="en-US" u="none" baseline="0" dirty="0"/>
              <a:t>It is also the primary workload management system for fiduciary hubs allowing employees, management, and Pension and Fiduciary Service to see active workload, trends, average days pending, work assignments to teams and employees, and much more.</a:t>
            </a:r>
          </a:p>
          <a:p>
            <a:endParaRPr lang="en-US" u="none" baseline="0" dirty="0"/>
          </a:p>
          <a:p>
            <a:r>
              <a:rPr lang="en-US" u="none" baseline="0" dirty="0"/>
              <a:t>Finally, BFFS is used for conducting and tracking both local and National quality reviews and accuracy.  </a:t>
            </a:r>
          </a:p>
          <a:p>
            <a:endParaRPr lang="en-US" u="none" baseline="0" dirty="0"/>
          </a:p>
          <a:p>
            <a:pPr lvl="0"/>
            <a:r>
              <a:rPr lang="en-US" sz="1200" b="1" kern="1200" dirty="0">
                <a:solidFill>
                  <a:schemeClr val="tx1"/>
                </a:solidFill>
                <a:effectLst/>
                <a:latin typeface="+mn-lt"/>
                <a:ea typeface="+mn-ea"/>
                <a:cs typeface="+mn-cs"/>
              </a:rPr>
              <a:t>Who uses BFFS?  </a:t>
            </a:r>
            <a:r>
              <a:rPr lang="en-US" sz="1200" kern="1200" dirty="0">
                <a:solidFill>
                  <a:schemeClr val="tx1"/>
                </a:solidFill>
                <a:effectLst/>
                <a:latin typeface="+mn-lt"/>
                <a:ea typeface="+mn-ea"/>
                <a:cs typeface="+mn-cs"/>
              </a:rPr>
              <a:t>All fiduciary employees have access to and use BFFS on a daily basis for work processing.  Each type of user has different access levels and capabilities within the system, such as Fiduciary Hub Management, Management Analysts, Quality Review Team personnel, Field Examiners, Fiduciary Service Representatives, and Legal Instrument Examiners.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addition to hub personnel, Pension and Fiduciary Service in VA Central Office uses BFFS for oversight, extracting information to run reports and analyze data, conducting national quality reviews, pulling accuracy data for the Director’s Performance Dashboard, and much more.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Finally, BFFS has several users external to P&amp;F Service such as the Office of Field Operations and District Area Offices (for national workload management), the Office of Inspector General (to review misuse cases), and the Office of Performance, Analysis, and Integrity (to assist in accuracy calculations).</a:t>
            </a:r>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630562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a:t>Learning Objective: Setup computer and system preferences</a:t>
            </a:r>
            <a:endParaRPr lang="en-US" i="0" dirty="0"/>
          </a:p>
          <a:p>
            <a:endParaRPr lang="en-US" dirty="0"/>
          </a:p>
          <a:p>
            <a:r>
              <a:rPr lang="en-US" b="1" dirty="0"/>
              <a:t>Instructor</a:t>
            </a:r>
            <a:r>
              <a:rPr lang="en-US" b="1" baseline="0" dirty="0"/>
              <a:t> Demonstration</a:t>
            </a:r>
          </a:p>
          <a:p>
            <a:endParaRPr lang="en-US" b="0" baseline="0" dirty="0"/>
          </a:p>
          <a:p>
            <a:pPr marL="171450" indent="-171450">
              <a:buFont typeface="Arial" panose="020B0604020202020204" pitchFamily="34" charset="0"/>
              <a:buChar char="•"/>
            </a:pPr>
            <a:r>
              <a:rPr lang="en-US" b="0" baseline="0" dirty="0"/>
              <a:t>Bring up BFFS and the FPG, </a:t>
            </a:r>
            <a:r>
              <a:rPr lang="en-US" b="0" i="1" baseline="0" dirty="0"/>
              <a:t>BFFS Basics, </a:t>
            </a:r>
            <a:r>
              <a:rPr lang="en-US" b="0" i="0" baseline="0" dirty="0"/>
              <a:t>and</a:t>
            </a:r>
            <a:r>
              <a:rPr lang="en-US" b="0" baseline="0" dirty="0"/>
              <a:t> show students how to:</a:t>
            </a:r>
          </a:p>
          <a:p>
            <a:pPr marL="628650" lvl="1" indent="-171450">
              <a:buFont typeface="Arial" panose="020B0604020202020204" pitchFamily="34" charset="0"/>
              <a:buChar char="•"/>
            </a:pPr>
            <a:r>
              <a:rPr lang="en-US" b="0" baseline="0" dirty="0"/>
              <a:t>Save the website as an internet favorite for easy access in the future (click on the star icon at the top right-hand corner of the internet browser and then ‘Add to Favorites’),</a:t>
            </a:r>
          </a:p>
          <a:p>
            <a:pPr marL="628650" lvl="1" indent="-171450">
              <a:buFont typeface="Arial" panose="020B0604020202020204" pitchFamily="34" charset="0"/>
              <a:buChar char="•"/>
            </a:pPr>
            <a:r>
              <a:rPr lang="en-US" b="0" baseline="0" dirty="0"/>
              <a:t>Save BFFS as a shortcut within the toolbar (bottom static tray/toolbar of the computer by clicking on the internet tab containing BFFS, and dragging it down to the toolbar until the words ‘Pin to Toolbar’ appear, and then release), and to</a:t>
            </a:r>
          </a:p>
          <a:p>
            <a:pPr marL="628650" lvl="1" indent="-171450">
              <a:buFont typeface="Arial" panose="020B0604020202020204" pitchFamily="34" charset="0"/>
              <a:buChar char="•"/>
            </a:pPr>
            <a:r>
              <a:rPr lang="en-US" b="0" baseline="0" dirty="0"/>
              <a:t>Setup how webpages are displayed in tabs for viewing of multiple BFFS entities within the same Internet Explorer window, but within separate tabs.  </a:t>
            </a:r>
          </a:p>
          <a:p>
            <a:pPr marL="171450" lvl="0" indent="-171450">
              <a:buFont typeface="Arial" panose="020B0604020202020204" pitchFamily="34" charset="0"/>
              <a:buChar char="•"/>
            </a:pPr>
            <a:endParaRPr lang="en-US" b="0" baseline="0" dirty="0"/>
          </a:p>
          <a:p>
            <a:endParaRPr lang="en-US" b="1"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244477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a:t>
            </a:r>
            <a:r>
              <a:rPr lang="en-US" i="1" baseline="0" dirty="0"/>
              <a:t>  Identify the different types of BFFS records and entities</a:t>
            </a:r>
          </a:p>
          <a:p>
            <a:endParaRPr lang="en-US" i="1" baseline="0" dirty="0"/>
          </a:p>
          <a:p>
            <a:r>
              <a:rPr lang="en-US" i="0" u="sng" baseline="0" dirty="0"/>
              <a:t>Instructor Notes:</a:t>
            </a:r>
          </a:p>
          <a:p>
            <a:endParaRPr lang="en-US" i="0" u="none" baseline="0" dirty="0"/>
          </a:p>
          <a:p>
            <a:r>
              <a:rPr lang="en-US" i="0" u="none" baseline="0" dirty="0"/>
              <a:t>These are the most commonly referred to records and entities in BFFS.  </a:t>
            </a:r>
          </a:p>
          <a:p>
            <a:endParaRPr lang="en-US" i="0" u="none" baseline="0" dirty="0"/>
          </a:p>
          <a:p>
            <a:r>
              <a:rPr lang="en-US" b="1" i="0" u="none" dirty="0"/>
              <a:t>Records:</a:t>
            </a:r>
          </a:p>
          <a:p>
            <a:pPr marL="171450" indent="-171450">
              <a:buFont typeface="Arial" panose="020B0604020202020204" pitchFamily="34" charset="0"/>
              <a:buChar char="•"/>
            </a:pPr>
            <a:r>
              <a:rPr lang="en-US" b="1" i="0" u="none" dirty="0"/>
              <a:t>Veteran</a:t>
            </a:r>
            <a:r>
              <a:rPr lang="en-US" i="0" u="none" baseline="0" dirty="0"/>
              <a:t> records are created within BFFS when a user searches for a Veteran record, which automatically pulls the information in from the corporate database (Share).  </a:t>
            </a:r>
          </a:p>
          <a:p>
            <a:pPr marL="171450" indent="-171450">
              <a:buFont typeface="Arial" panose="020B0604020202020204" pitchFamily="34" charset="0"/>
              <a:buChar char="•"/>
            </a:pPr>
            <a:r>
              <a:rPr lang="en-US" b="1" i="0" u="none" baseline="0" dirty="0"/>
              <a:t>Beneficiary</a:t>
            </a:r>
            <a:r>
              <a:rPr lang="en-US" i="0" u="none" baseline="0" dirty="0"/>
              <a:t> records are for the specific individual (Veteran, surviving spouse or dependent) that is rated unable to manage their affairs and is in the fiduciary program.  The are also created by searching for the beneficiary and pulling the information in from the corporate database.</a:t>
            </a:r>
          </a:p>
          <a:p>
            <a:pPr marL="171450" indent="-171450">
              <a:buFont typeface="Arial" panose="020B0604020202020204" pitchFamily="34" charset="0"/>
              <a:buChar char="•"/>
            </a:pPr>
            <a:r>
              <a:rPr lang="en-US" b="1" i="0" u="none" baseline="0" dirty="0"/>
              <a:t>Fiduciary</a:t>
            </a:r>
            <a:r>
              <a:rPr lang="en-US" i="0" u="none" baseline="0" dirty="0"/>
              <a:t> records are for the individuals that are proposed or appointed to manage a beneficiary’s affairs.  These records must be manually input and created by the user.</a:t>
            </a:r>
          </a:p>
          <a:p>
            <a:pPr marL="171450" indent="-171450">
              <a:buFont typeface="Arial" panose="020B0604020202020204" pitchFamily="34" charset="0"/>
              <a:buChar char="•"/>
            </a:pPr>
            <a:endParaRPr lang="en-US" i="0" u="none" baseline="0" dirty="0"/>
          </a:p>
          <a:p>
            <a:pPr marL="0" indent="0">
              <a:buFont typeface="Arial" panose="020B0604020202020204" pitchFamily="34" charset="0"/>
              <a:buNone/>
            </a:pPr>
            <a:r>
              <a:rPr lang="en-US" i="0" u="none" baseline="0" dirty="0"/>
              <a:t>*BFFS maintains active records (in the fiduciary program, or proposed to be) and inactive records (closed records due to death, competency determination, or benefits termination) on all of these individuals.  </a:t>
            </a:r>
          </a:p>
          <a:p>
            <a:pPr marL="0" indent="0">
              <a:buFont typeface="Arial" panose="020B0604020202020204" pitchFamily="34" charset="0"/>
              <a:buNone/>
            </a:pPr>
            <a:endParaRPr lang="en-US" i="0" u="none" baseline="0" dirty="0"/>
          </a:p>
          <a:p>
            <a:pPr marL="0" indent="0">
              <a:buFont typeface="Arial" panose="020B0604020202020204" pitchFamily="34" charset="0"/>
              <a:buNone/>
            </a:pPr>
            <a:r>
              <a:rPr lang="en-US" b="1" i="0" u="none" baseline="0" dirty="0"/>
              <a:t>Entities</a:t>
            </a:r>
          </a:p>
          <a:p>
            <a:pPr marL="171450" indent="-171450">
              <a:buFont typeface="Arial" panose="020B0604020202020204" pitchFamily="34" charset="0"/>
              <a:buChar char="•"/>
            </a:pPr>
            <a:r>
              <a:rPr lang="en-US" b="1" i="0" u="none" baseline="0" dirty="0"/>
              <a:t>Work Items </a:t>
            </a:r>
            <a:r>
              <a:rPr lang="en-US" b="0" i="0" u="none" baseline="0" dirty="0"/>
              <a:t>are three-digit codes that identify in BFFS that routine work processes are occurring for a beneficiary and/or fiduciary.  They are the primary workload monitoring and management tool for the fiduciary hub.  Correct use of work items facilitate proper control of pending workloads and appropriate work measurement credit.  Correct work measurement is essential to substantiate proper staffing requirements and determine productive capacity.  Every work process (rating determinations, accountings, field examinations, misuse, etc..) must be placed under proper work item control.  </a:t>
            </a:r>
          </a:p>
          <a:p>
            <a:pPr marL="171450" indent="-171450">
              <a:buFont typeface="Arial" panose="020B0604020202020204" pitchFamily="34" charset="0"/>
              <a:buChar char="•"/>
            </a:pPr>
            <a:r>
              <a:rPr lang="en-US" b="1" i="0" u="none" baseline="0" dirty="0"/>
              <a:t>Tasks</a:t>
            </a:r>
            <a:r>
              <a:rPr lang="en-US" b="0" i="0" u="none" baseline="0" dirty="0"/>
              <a:t> are user-generated controls for other miscellaneous activities outside of routine oversight controlled by work items.  An example is a Bond Task.  Once the hub determines that a fiduciary must obtain a bond, a task to control for the receipt of the bond is created.   </a:t>
            </a:r>
          </a:p>
          <a:p>
            <a:pPr marL="171450" indent="-171450">
              <a:buFont typeface="Arial" panose="020B0604020202020204" pitchFamily="34" charset="0"/>
              <a:buChar char="•"/>
            </a:pPr>
            <a:r>
              <a:rPr lang="en-US" b="1" i="0" u="none" baseline="0" dirty="0"/>
              <a:t>Activities </a:t>
            </a:r>
            <a:r>
              <a:rPr lang="en-US" b="0" i="0" u="none" baseline="0" dirty="0"/>
              <a:t>are system-generated tasks within a work item.  They are staged and planned actions within a workflow.  For example, activities within a misuse work item progress from Allegation, to Investigation, to Determination.  </a:t>
            </a:r>
            <a:endParaRPr lang="en-US" b="1" i="0" u="none" baseline="0" dirty="0"/>
          </a:p>
          <a:p>
            <a:pPr marL="171450" indent="-171450">
              <a:buFont typeface="Arial" panose="020B0604020202020204" pitchFamily="34" charset="0"/>
              <a:buChar char="•"/>
            </a:pPr>
            <a:endParaRPr lang="en-US" b="1" i="0" u="none" baseline="0" dirty="0"/>
          </a:p>
          <a:p>
            <a:pPr marL="0" indent="0">
              <a:buFont typeface="Arial" panose="020B0604020202020204" pitchFamily="34" charset="0"/>
              <a:buNone/>
            </a:pPr>
            <a:endParaRPr lang="en-US" i="0"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595299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dirty="0"/>
              <a:t>Learning Objective:  Navigate and search within BFFS</a:t>
            </a:r>
          </a:p>
          <a:p>
            <a:endParaRPr lang="en-US" dirty="0"/>
          </a:p>
          <a:p>
            <a:pPr marL="0" indent="0">
              <a:buFont typeface="Arial" panose="020B0604020202020204" pitchFamily="34" charset="0"/>
              <a:buNone/>
            </a:pPr>
            <a:r>
              <a:rPr lang="en-US" b="1" i="0" u="none" baseline="0" dirty="0"/>
              <a:t>Instructor Demonstration:</a:t>
            </a:r>
            <a:r>
              <a:rPr lang="en-US" b="0" i="0" u="none" baseline="0" dirty="0"/>
              <a:t>  Minimize the PowerPoint and navigate to BFFS.  Using the FPG articles, </a:t>
            </a:r>
            <a:r>
              <a:rPr lang="en-US" b="0" i="1" u="none" baseline="0" dirty="0"/>
              <a:t>How to Search in BFFS, </a:t>
            </a:r>
            <a:r>
              <a:rPr lang="en-US" b="0" i="0" u="none" baseline="0" dirty="0"/>
              <a:t>and </a:t>
            </a:r>
            <a:r>
              <a:rPr lang="en-US" b="0" i="1" u="none" baseline="0" dirty="0"/>
              <a:t>Work Items in BFFS, </a:t>
            </a:r>
            <a:r>
              <a:rPr lang="en-US" b="0" i="0" u="none" baseline="0" dirty="0"/>
              <a:t>show users:</a:t>
            </a:r>
          </a:p>
          <a:p>
            <a:pPr marL="228600" indent="-228600">
              <a:buFont typeface="Arial" panose="020B0604020202020204" pitchFamily="34" charset="0"/>
              <a:buAutoNum type="arabicParenR"/>
            </a:pPr>
            <a:r>
              <a:rPr lang="en-US" b="0" i="0" u="none" baseline="0" dirty="0"/>
              <a:t>How to conduct a quick search of the entire system (“global”)</a:t>
            </a:r>
          </a:p>
          <a:p>
            <a:pPr marL="228600" indent="-228600">
              <a:buFont typeface="Arial" panose="020B0604020202020204" pitchFamily="34" charset="0"/>
              <a:buAutoNum type="arabicParenR"/>
            </a:pPr>
            <a:r>
              <a:rPr lang="en-US" b="0" i="0" u="none" baseline="0" dirty="0"/>
              <a:t>How to search within an entity by navigating to the record or entity type first in Workplace</a:t>
            </a:r>
          </a:p>
          <a:p>
            <a:pPr marL="228600" indent="-228600">
              <a:buFont typeface="Arial" panose="020B0604020202020204" pitchFamily="34" charset="0"/>
              <a:buAutoNum type="arabicParenR"/>
            </a:pPr>
            <a:r>
              <a:rPr lang="en-US" b="0" i="0" u="none" baseline="0" dirty="0"/>
              <a:t>How to find recently viewed records by using the drop-down carrot on a record or entity from Workplace</a:t>
            </a:r>
          </a:p>
          <a:p>
            <a:pPr marL="228600" indent="-228600">
              <a:buFont typeface="Arial" panose="020B0604020202020204" pitchFamily="34" charset="0"/>
              <a:buAutoNum type="arabicParenR"/>
            </a:pPr>
            <a:r>
              <a:rPr lang="en-US" b="0" i="0" u="none" baseline="0" dirty="0"/>
              <a:t>How to view work items and tasks within a beneficiary record</a:t>
            </a:r>
          </a:p>
          <a:p>
            <a:pPr marL="228600" indent="-228600">
              <a:buFont typeface="Arial" panose="020B0604020202020204" pitchFamily="34" charset="0"/>
              <a:buAutoNum type="arabicParenR"/>
            </a:pPr>
            <a:r>
              <a:rPr lang="en-US" b="0" i="0" u="none" baseline="0" dirty="0"/>
              <a:t>How to pop-out and open in new window</a:t>
            </a:r>
          </a:p>
          <a:p>
            <a:endParaRPr lang="en-US" b="0" i="0" u="none" baseline="0" dirty="0"/>
          </a:p>
          <a:p>
            <a:r>
              <a:rPr lang="en-US" b="0" dirty="0"/>
              <a:t>Notes on Pop-out / Open in New Window – </a:t>
            </a:r>
          </a:p>
          <a:p>
            <a:pPr marL="171450" indent="-171450">
              <a:buFont typeface="Arial" panose="020B0604020202020204" pitchFamily="34" charset="0"/>
              <a:buChar char="•"/>
            </a:pPr>
            <a:r>
              <a:rPr lang="en-US" dirty="0"/>
              <a:t>Navigate to</a:t>
            </a:r>
            <a:r>
              <a:rPr lang="en-US" baseline="0" dirty="0"/>
              <a:t> a </a:t>
            </a:r>
            <a:r>
              <a:rPr lang="en-US" dirty="0"/>
              <a:t>record</a:t>
            </a:r>
            <a:r>
              <a:rPr lang="en-US" baseline="0" dirty="0"/>
              <a:t> and scroll-down to work items.  Show how if you click on a work item, it navigates to it within the same internet browser window that you have open. </a:t>
            </a:r>
          </a:p>
          <a:p>
            <a:pPr marL="171450" indent="-171450">
              <a:buFont typeface="Arial" panose="020B0604020202020204" pitchFamily="34" charset="0"/>
              <a:buChar char="•"/>
            </a:pPr>
            <a:r>
              <a:rPr lang="en-US" baseline="0" dirty="0"/>
              <a:t>Then show how when you’re in the work item, you can choose to have it popped-out into its own separate tab (top right-hand corner pop-out feature), and when you do that, the original window (now a separate tab), goes back to the last screen you were on – the bene record.</a:t>
            </a:r>
          </a:p>
          <a:p>
            <a:pPr marL="171450" indent="-171450">
              <a:buFont typeface="Arial" panose="020B0604020202020204" pitchFamily="34" charset="0"/>
              <a:buChar char="•"/>
            </a:pPr>
            <a:r>
              <a:rPr lang="en-US" baseline="0" dirty="0"/>
              <a:t>Alternatively - go back to bene record, scroll down to work items, and show them how to right-mouse-click on a WI and select open in new window.</a:t>
            </a:r>
            <a:endParaRPr lang="en-US" dirty="0"/>
          </a:p>
          <a:p>
            <a:pPr marL="228600" indent="-228600">
              <a:buFont typeface="Arial" panose="020B0604020202020204" pitchFamily="34" charset="0"/>
              <a:buAutoNum type="arabicParenR"/>
            </a:pPr>
            <a:endParaRPr lang="en-US" b="0" i="0" u="none" baseline="0"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3883614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dirty="0"/>
              <a:t>Learning Objective:  Set default views and dashboards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Instructor 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Views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A view is a list of data within BFFS based on a certain criteria – such as all active work items, or completed work items. Selecting a view can help you filter down to a list that meets your needs.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Dashboards</a:t>
            </a:r>
            <a:r>
              <a:rPr lang="en-US" dirty="0"/>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 dashboard is an interface that provides users with quick visual access to information or common tasks.  It can show a collection of views or a view organized in a specific way (graph/chart).</a:t>
            </a:r>
            <a:r>
              <a:rPr lang="en-US" baseline="0" dirty="0"/>
              <a:t>  There can be additional filtered views within a dashboard.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baseline="0" dirty="0"/>
              <a:t>Instructor Demonstration:</a:t>
            </a:r>
            <a:r>
              <a:rPr lang="en-US" b="0" baseline="0" dirty="0"/>
              <a:t>  Minimize the PowerPoint and navigate to BFFS.  Using the FPG article, </a:t>
            </a:r>
            <a:r>
              <a:rPr lang="en-US" b="0" i="1" baseline="0" dirty="0"/>
              <a:t>Workload Management, </a:t>
            </a:r>
            <a:r>
              <a:rPr lang="en-US" b="0" i="0" baseline="0" dirty="0"/>
              <a:t>show users how to:</a:t>
            </a:r>
            <a:endParaRPr lang="en-US" b="1" baseline="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Navigate into a Work Item entity, show the drop-down with the different views available.  Then demonstrate how to find all of the active work items assigned to you.  Go to Active Work Items, show how to filter and search for a user, show how to pin a view.</a:t>
            </a:r>
            <a:endParaRPr lang="en-US"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View a list of published dashboards, select a dashboard, and set one as a default dashboard when logging into the system and/or clicking on the home icon.</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3801674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a:t>Learning</a:t>
            </a:r>
            <a:r>
              <a:rPr lang="en-US" i="1" baseline="0" dirty="0"/>
              <a:t> Objective:  </a:t>
            </a:r>
            <a:r>
              <a:rPr lang="en-US" sz="1200" i="1" kern="1200" baseline="0" dirty="0">
                <a:solidFill>
                  <a:schemeClr val="tx1"/>
                </a:solidFill>
                <a:effectLst/>
                <a:latin typeface="+mn-lt"/>
                <a:ea typeface="+mn-ea"/>
                <a:cs typeface="+mn-cs"/>
              </a:rPr>
              <a:t>Obtain assistance for BFFS technical difficulties</a:t>
            </a:r>
            <a:endParaRPr lang="en-US" i="1" dirty="0"/>
          </a:p>
          <a:p>
            <a:endParaRPr lang="en-US" dirty="0"/>
          </a:p>
          <a:p>
            <a:r>
              <a:rPr lang="en-US" u="sng" dirty="0"/>
              <a:t>Instructor Notes:</a:t>
            </a:r>
          </a:p>
          <a:p>
            <a:endParaRPr lang="en-US" u="sng"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BFFS Assistant is an online tool designed to intercept National Service Desk (NSD) type requests for BFFS-related issues prior to them reaching our BFFS developers.</a:t>
            </a:r>
            <a:r>
              <a:rPr lang="en-US" sz="1200" kern="1200" baseline="0" dirty="0">
                <a:solidFill>
                  <a:schemeClr val="tx1"/>
                </a:solidFill>
                <a:effectLst/>
                <a:latin typeface="+mn-lt"/>
                <a:ea typeface="+mn-ea"/>
                <a:cs typeface="+mn-cs"/>
              </a:rPr>
              <a:t>  This helps resolve a majority of </a:t>
            </a:r>
            <a:r>
              <a:rPr lang="en-US" sz="1200" kern="1200" dirty="0">
                <a:solidFill>
                  <a:schemeClr val="tx1"/>
                </a:solidFill>
                <a:effectLst/>
                <a:latin typeface="+mn-lt"/>
                <a:ea typeface="+mn-ea"/>
                <a:cs typeface="+mn-cs"/>
              </a:rPr>
              <a:t>BFFS-related issues at the lowest level possible;</a:t>
            </a:r>
            <a:r>
              <a:rPr lang="en-US" sz="1200" kern="1200" baseline="0" dirty="0">
                <a:solidFill>
                  <a:schemeClr val="tx1"/>
                </a:solidFill>
                <a:effectLst/>
                <a:latin typeface="+mn-lt"/>
                <a:ea typeface="+mn-ea"/>
                <a:cs typeface="+mn-cs"/>
              </a:rPr>
              <a:t> issues escalate from the user, to </a:t>
            </a:r>
            <a:r>
              <a:rPr lang="en-US" sz="1200" kern="1200" dirty="0">
                <a:solidFill>
                  <a:schemeClr val="tx1"/>
                </a:solidFill>
                <a:effectLst/>
                <a:latin typeface="+mn-lt"/>
                <a:ea typeface="+mn-ea"/>
                <a:cs typeface="+mn-cs"/>
              </a:rPr>
              <a:t>local Super User, then to VA Central Office</a:t>
            </a:r>
            <a:r>
              <a:rPr lang="en-US" sz="1200" kern="1200" baseline="0" dirty="0">
                <a:solidFill>
                  <a:schemeClr val="tx1"/>
                </a:solidFill>
                <a:effectLst/>
                <a:latin typeface="+mn-lt"/>
                <a:ea typeface="+mn-ea"/>
                <a:cs typeface="+mn-cs"/>
              </a:rPr>
              <a:t> (VACO) at P&amp;F Service, and then to the NSD if needed.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Explain that if a user enters the BFFS Assistant SharePoint site and is denied access, to click on the button requesting access and P&amp;F Service will approve it.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Instructor Demonstration:</a:t>
            </a:r>
            <a:r>
              <a:rPr lang="en-US" sz="1200" b="1" kern="1200" baseline="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a:solidFill>
                  <a:schemeClr val="tx1"/>
                </a:solidFill>
                <a:effectLst/>
                <a:latin typeface="+mn-lt"/>
                <a:ea typeface="+mn-ea"/>
                <a:cs typeface="+mn-cs"/>
              </a:rPr>
              <a:t>Pull up the Fiduciary Work Site (https://vaww.infoshare.va.gov/sites/21PFSService/Fiduciary_Staff/BFFS/SitePages/Fiduciary%20Home.aspx) and show users how to:</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a:solidFill>
                  <a:schemeClr val="tx1"/>
                </a:solidFill>
                <a:effectLst/>
                <a:latin typeface="+mn-lt"/>
                <a:ea typeface="+mn-ea"/>
                <a:cs typeface="+mn-cs"/>
              </a:rPr>
              <a:t>Navigate to the BFFS Assistant,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a:solidFill>
                  <a:schemeClr val="tx1"/>
                </a:solidFill>
                <a:effectLst/>
                <a:latin typeface="+mn-lt"/>
                <a:ea typeface="+mn-ea"/>
                <a:cs typeface="+mn-cs"/>
              </a:rPr>
              <a:t>Review the list of pending tickets, and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a:solidFill>
                  <a:schemeClr val="tx1"/>
                </a:solidFill>
                <a:effectLst/>
                <a:latin typeface="+mn-lt"/>
                <a:ea typeface="+mn-ea"/>
                <a:cs typeface="+mn-cs"/>
              </a:rPr>
              <a:t>Submit a BFFS Assistant ticket.</a:t>
            </a:r>
            <a:endParaRPr lang="en-US" sz="1200" b="1"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32367549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44775"/>
            <a:ext cx="7772400" cy="1470025"/>
          </a:xfrm>
        </p:spPr>
        <p:txBody>
          <a:bodyPr>
            <a:normAutofit/>
          </a:bodyPr>
          <a:lstStyle/>
          <a:p>
            <a:r>
              <a:rPr lang="en-US" dirty="0"/>
              <a:t>Overview of the Beneficiary Fiduciary Field System (BFFS)</a:t>
            </a:r>
          </a:p>
        </p:txBody>
      </p:sp>
      <p:sp>
        <p:nvSpPr>
          <p:cNvPr id="3" name="Subtitle 2"/>
          <p:cNvSpPr>
            <a:spLocks noGrp="1"/>
          </p:cNvSpPr>
          <p:nvPr>
            <p:ph type="subTitle" idx="1"/>
          </p:nvPr>
        </p:nvSpPr>
        <p:spPr/>
        <p:txBody>
          <a:bodyPr/>
          <a:lstStyle/>
          <a:p>
            <a:endParaRPr lang="en-US" i="1" dirty="0"/>
          </a:p>
          <a:p>
            <a:r>
              <a:rPr lang="en-US" dirty="0"/>
              <a:t>Pension and Fiduciary Service</a:t>
            </a:r>
          </a:p>
          <a:p>
            <a:r>
              <a:rPr lang="en-US"/>
              <a:t>August 2018</a:t>
            </a:r>
            <a:endParaRPr lang="en-US" dirty="0"/>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Content Placeholder 3"/>
          <p:cNvSpPr>
            <a:spLocks noGrp="1"/>
          </p:cNvSpPr>
          <p:nvPr>
            <p:ph sz="half" idx="2"/>
          </p:nvPr>
        </p:nvSpPr>
        <p:spPr/>
        <p:txBody>
          <a:bodyPr>
            <a:normAutofit/>
          </a:bodyPr>
          <a:lstStyle/>
          <a:p>
            <a:r>
              <a:rPr lang="en-US" sz="3200" dirty="0"/>
              <a:t>Purpose and Users</a:t>
            </a:r>
          </a:p>
          <a:p>
            <a:r>
              <a:rPr lang="en-US" sz="3200" dirty="0"/>
              <a:t>Set Internet Preferences</a:t>
            </a:r>
          </a:p>
          <a:p>
            <a:r>
              <a:rPr lang="en-US" sz="3200" dirty="0"/>
              <a:t>Records and Entities</a:t>
            </a:r>
          </a:p>
          <a:p>
            <a:r>
              <a:rPr lang="en-US" sz="3200" dirty="0"/>
              <a:t>Search and Display</a:t>
            </a:r>
          </a:p>
          <a:p>
            <a:r>
              <a:rPr lang="en-US" sz="3200" dirty="0"/>
              <a:t>Views and Dashboards</a:t>
            </a:r>
          </a:p>
          <a:p>
            <a:r>
              <a:rPr lang="en-US" sz="3200" dirty="0"/>
              <a:t>BFFS Assistant</a:t>
            </a:r>
          </a:p>
        </p:txBody>
      </p:sp>
      <p:sp>
        <p:nvSpPr>
          <p:cNvPr id="5" name="Slide Number Placeholder 4"/>
          <p:cNvSpPr>
            <a:spLocks noGrp="1"/>
          </p:cNvSpPr>
          <p:nvPr>
            <p:ph type="sldNum" sz="quarter" idx="12"/>
          </p:nvPr>
        </p:nvSpPr>
        <p:spPr/>
        <p:txBody>
          <a:bodyPr/>
          <a:lstStyle/>
          <a:p>
            <a:fld id="{31640669-3FD2-4B34-9A2D-584949EF09F8}" type="slidenum">
              <a:rPr lang="en-US" smtClean="0"/>
              <a:pPr/>
              <a:t>10</a:t>
            </a:fld>
            <a:endParaRPr lang="en-US" dirty="0"/>
          </a:p>
        </p:txBody>
      </p:sp>
      <p:pic>
        <p:nvPicPr>
          <p:cNvPr id="1026" name="Picture 2" descr="C:\Users\CAPGLAUD\AppData\Local\Microsoft\Windows\Temporary Internet Files\Content.IE5\LZGFMHQH\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18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TMS Satisfaction Survey</a:t>
            </a:r>
          </a:p>
        </p:txBody>
      </p:sp>
      <p:sp>
        <p:nvSpPr>
          <p:cNvPr id="3" name="Content Placeholder 2"/>
          <p:cNvSpPr>
            <a:spLocks noGrp="1"/>
          </p:cNvSpPr>
          <p:nvPr>
            <p:ph idx="1"/>
          </p:nvPr>
        </p:nvSpPr>
        <p:spPr/>
        <p:txBody>
          <a:bodyPr/>
          <a:lstStyle/>
          <a:p>
            <a:r>
              <a:rPr lang="en-US" dirty="0"/>
              <a:t>A satisfaction survey has been assigned to you in TMS.</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11</a:t>
            </a:fld>
            <a:endParaRPr lang="en-US"/>
          </a:p>
        </p:txBody>
      </p:sp>
    </p:spTree>
    <p:extLst>
      <p:ext uri="{BB962C8B-B14F-4D97-AF65-F5344CB8AC3E}">
        <p14:creationId xmlns:p14="http://schemas.microsoft.com/office/powerpoint/2010/main" val="3837909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pPr marL="171450" indent="-171450"/>
            <a:r>
              <a:rPr lang="en-US" dirty="0"/>
              <a:t>Understand the purpose of BFFS and its users</a:t>
            </a:r>
          </a:p>
          <a:p>
            <a:pPr marL="171450" indent="-171450"/>
            <a:r>
              <a:rPr lang="en-US" dirty="0"/>
              <a:t>Setup computer and system preferences </a:t>
            </a:r>
          </a:p>
          <a:p>
            <a:pPr marL="171450" indent="-171450"/>
            <a:r>
              <a:rPr lang="en-US" dirty="0"/>
              <a:t>Identify the different types of BFFS records and entities</a:t>
            </a:r>
          </a:p>
          <a:p>
            <a:pPr marL="171450" indent="-171450"/>
            <a:r>
              <a:rPr lang="en-US" dirty="0"/>
              <a:t>Navigate and search with BFFS</a:t>
            </a:r>
          </a:p>
          <a:p>
            <a:pPr marL="171450" indent="-171450"/>
            <a:r>
              <a:rPr lang="en-US" dirty="0"/>
              <a:t>Set default views and dashboards</a:t>
            </a:r>
          </a:p>
          <a:p>
            <a:pPr marL="171450" indent="-171450"/>
            <a:r>
              <a:rPr lang="en-US" dirty="0"/>
              <a:t>Obtain assistance for BFFS technical difficulties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682073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FPG, </a:t>
            </a:r>
            <a:r>
              <a:rPr lang="en-US" i="1" dirty="0"/>
              <a:t>BFFS Basics</a:t>
            </a:r>
          </a:p>
          <a:p>
            <a:r>
              <a:rPr lang="en-US" dirty="0"/>
              <a:t>FPG, </a:t>
            </a:r>
            <a:r>
              <a:rPr lang="en-US" i="1" dirty="0"/>
              <a:t>How to Search in BFFS</a:t>
            </a:r>
          </a:p>
          <a:p>
            <a:r>
              <a:rPr lang="en-US" dirty="0"/>
              <a:t>FPG, </a:t>
            </a:r>
            <a:r>
              <a:rPr lang="en-US" i="1" dirty="0"/>
              <a:t>Work Items in BFFS</a:t>
            </a:r>
          </a:p>
          <a:p>
            <a:r>
              <a:rPr lang="en-US" dirty="0"/>
              <a:t>FPG, </a:t>
            </a:r>
            <a:r>
              <a:rPr lang="en-US" i="1" dirty="0"/>
              <a:t>Workload Management</a:t>
            </a: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1014890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BFFS Purpose and Users</a:t>
            </a:r>
          </a:p>
        </p:txBody>
      </p:sp>
      <p:sp>
        <p:nvSpPr>
          <p:cNvPr id="3" name="Content Placeholder 2"/>
          <p:cNvSpPr>
            <a:spLocks noGrp="1"/>
          </p:cNvSpPr>
          <p:nvPr>
            <p:ph idx="1"/>
          </p:nvPr>
        </p:nvSpPr>
        <p:spPr/>
        <p:txBody>
          <a:bodyPr>
            <a:normAutofit lnSpcReduction="10000"/>
          </a:bodyPr>
          <a:lstStyle/>
          <a:p>
            <a:r>
              <a:rPr lang="en-US" dirty="0"/>
              <a:t>System of record for beneficiaries and fiduciaries</a:t>
            </a:r>
          </a:p>
          <a:p>
            <a:r>
              <a:rPr lang="en-US" dirty="0"/>
              <a:t>Workload management system</a:t>
            </a:r>
          </a:p>
          <a:p>
            <a:r>
              <a:rPr lang="en-US" dirty="0"/>
              <a:t>Quality review </a:t>
            </a:r>
          </a:p>
          <a:p>
            <a:r>
              <a:rPr lang="en-US" dirty="0"/>
              <a:t>BFFS access </a:t>
            </a:r>
          </a:p>
          <a:p>
            <a:pPr lvl="1"/>
            <a:r>
              <a:rPr lang="en-US" dirty="0"/>
              <a:t>Fiduciary hub personnel</a:t>
            </a:r>
          </a:p>
          <a:p>
            <a:pPr lvl="1"/>
            <a:r>
              <a:rPr lang="en-US" dirty="0"/>
              <a:t>VACO (P&amp;F Service, OFO, PA&amp;I)</a:t>
            </a:r>
          </a:p>
          <a:p>
            <a:pPr lvl="1"/>
            <a:r>
              <a:rPr lang="en-US" dirty="0"/>
              <a:t>Districts</a:t>
            </a:r>
          </a:p>
          <a:p>
            <a:pPr lvl="1"/>
            <a:r>
              <a:rPr lang="en-US" dirty="0"/>
              <a:t>Office of Inspector General (OIG)</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3072321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 Internet Preferences</a:t>
            </a:r>
          </a:p>
        </p:txBody>
      </p:sp>
      <p:sp>
        <p:nvSpPr>
          <p:cNvPr id="3" name="Content Placeholder 2"/>
          <p:cNvSpPr>
            <a:spLocks noGrp="1"/>
          </p:cNvSpPr>
          <p:nvPr>
            <p:ph idx="1"/>
          </p:nvPr>
        </p:nvSpPr>
        <p:spPr/>
        <p:txBody>
          <a:bodyPr>
            <a:normAutofit/>
          </a:bodyPr>
          <a:lstStyle/>
          <a:p>
            <a:r>
              <a:rPr lang="en-US" dirty="0"/>
              <a:t>Save as favorite </a:t>
            </a:r>
          </a:p>
          <a:p>
            <a:r>
              <a:rPr lang="en-US" dirty="0"/>
              <a:t>Shortcut in toolbar</a:t>
            </a:r>
          </a:p>
          <a:p>
            <a:r>
              <a:rPr lang="en-US" dirty="0"/>
              <a:t>Internet options (tabs)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856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Records and Entities</a:t>
            </a:r>
          </a:p>
        </p:txBody>
      </p:sp>
      <p:sp>
        <p:nvSpPr>
          <p:cNvPr id="5" name="Text Placeholder 4"/>
          <p:cNvSpPr>
            <a:spLocks noGrp="1"/>
          </p:cNvSpPr>
          <p:nvPr>
            <p:ph type="body" idx="1"/>
          </p:nvPr>
        </p:nvSpPr>
        <p:spPr>
          <a:xfrm>
            <a:off x="457200" y="1676400"/>
            <a:ext cx="4040188" cy="639762"/>
          </a:xfrm>
        </p:spPr>
        <p:txBody>
          <a:bodyPr>
            <a:normAutofit/>
          </a:bodyPr>
          <a:lstStyle/>
          <a:p>
            <a:pPr algn="ctr"/>
            <a:r>
              <a:rPr lang="en-US" sz="3200" u="sng" dirty="0"/>
              <a:t>Records</a:t>
            </a:r>
          </a:p>
        </p:txBody>
      </p:sp>
      <p:sp>
        <p:nvSpPr>
          <p:cNvPr id="6" name="Content Placeholder 5"/>
          <p:cNvSpPr>
            <a:spLocks noGrp="1"/>
          </p:cNvSpPr>
          <p:nvPr>
            <p:ph sz="half" idx="2"/>
          </p:nvPr>
        </p:nvSpPr>
        <p:spPr>
          <a:xfrm>
            <a:off x="457200" y="2316162"/>
            <a:ext cx="4040188" cy="3951288"/>
          </a:xfrm>
        </p:spPr>
        <p:txBody>
          <a:bodyPr>
            <a:normAutofit/>
          </a:bodyPr>
          <a:lstStyle/>
          <a:p>
            <a:r>
              <a:rPr lang="en-US" sz="3200" dirty="0"/>
              <a:t>Veteran</a:t>
            </a:r>
          </a:p>
          <a:p>
            <a:r>
              <a:rPr lang="en-US" sz="3200" dirty="0"/>
              <a:t>Beneficiary</a:t>
            </a:r>
          </a:p>
          <a:p>
            <a:r>
              <a:rPr lang="en-US" sz="3200" dirty="0"/>
              <a:t>Fiduciary</a:t>
            </a:r>
          </a:p>
        </p:txBody>
      </p:sp>
      <p:sp>
        <p:nvSpPr>
          <p:cNvPr id="7" name="Text Placeholder 6"/>
          <p:cNvSpPr>
            <a:spLocks noGrp="1"/>
          </p:cNvSpPr>
          <p:nvPr>
            <p:ph type="body" sz="quarter" idx="3"/>
          </p:nvPr>
        </p:nvSpPr>
        <p:spPr>
          <a:xfrm>
            <a:off x="4645025" y="1676400"/>
            <a:ext cx="4041775" cy="639762"/>
          </a:xfrm>
        </p:spPr>
        <p:txBody>
          <a:bodyPr>
            <a:normAutofit/>
          </a:bodyPr>
          <a:lstStyle/>
          <a:p>
            <a:pPr algn="ctr"/>
            <a:r>
              <a:rPr lang="en-US" sz="3200" u="sng" dirty="0"/>
              <a:t>Entities</a:t>
            </a:r>
          </a:p>
        </p:txBody>
      </p:sp>
      <p:sp>
        <p:nvSpPr>
          <p:cNvPr id="8" name="Content Placeholder 7"/>
          <p:cNvSpPr>
            <a:spLocks noGrp="1"/>
          </p:cNvSpPr>
          <p:nvPr>
            <p:ph sz="quarter" idx="4"/>
          </p:nvPr>
        </p:nvSpPr>
        <p:spPr>
          <a:xfrm>
            <a:off x="4648200" y="2274887"/>
            <a:ext cx="4041775" cy="3951288"/>
          </a:xfrm>
        </p:spPr>
        <p:txBody>
          <a:bodyPr>
            <a:normAutofit/>
          </a:bodyPr>
          <a:lstStyle/>
          <a:p>
            <a:r>
              <a:rPr lang="en-US" sz="3200" dirty="0"/>
              <a:t>Work Items</a:t>
            </a:r>
          </a:p>
          <a:p>
            <a:r>
              <a:rPr lang="en-US" sz="3200" dirty="0"/>
              <a:t>Tasks</a:t>
            </a:r>
          </a:p>
          <a:p>
            <a:r>
              <a:rPr lang="en-US" sz="3200" dirty="0"/>
              <a:t>Activities</a:t>
            </a:r>
          </a:p>
        </p:txBody>
      </p:sp>
      <p:sp>
        <p:nvSpPr>
          <p:cNvPr id="4" name="Slide Number Placeholder 3"/>
          <p:cNvSpPr>
            <a:spLocks noGrp="1"/>
          </p:cNvSpPr>
          <p:nvPr>
            <p:ph type="sldNum" sz="quarter" idx="12"/>
          </p:nvPr>
        </p:nvSpPr>
        <p:spPr>
          <a:xfrm>
            <a:off x="6934200" y="6492875"/>
            <a:ext cx="2133600" cy="365125"/>
          </a:xfrm>
        </p:spPr>
        <p:txBody>
          <a:bodyPr/>
          <a:lstStyle/>
          <a:p>
            <a:fld id="{31640669-3FD2-4B34-9A2D-584949EF09F8}" type="slidenum">
              <a:rPr lang="en-US" smtClean="0"/>
              <a:pPr/>
              <a:t>6</a:t>
            </a:fld>
            <a:endParaRPr lang="en-US" dirty="0"/>
          </a:p>
        </p:txBody>
      </p:sp>
    </p:spTree>
    <p:extLst>
      <p:ext uri="{BB962C8B-B14F-4D97-AF65-F5344CB8AC3E}">
        <p14:creationId xmlns:p14="http://schemas.microsoft.com/office/powerpoint/2010/main" val="3678732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 and Display</a:t>
            </a:r>
          </a:p>
        </p:txBody>
      </p:sp>
      <p:sp>
        <p:nvSpPr>
          <p:cNvPr id="3" name="Content Placeholder 2"/>
          <p:cNvSpPr>
            <a:spLocks noGrp="1"/>
          </p:cNvSpPr>
          <p:nvPr>
            <p:ph idx="1"/>
          </p:nvPr>
        </p:nvSpPr>
        <p:spPr/>
        <p:txBody>
          <a:bodyPr/>
          <a:lstStyle/>
          <a:p>
            <a:r>
              <a:rPr lang="en-US" dirty="0"/>
              <a:t>Global quick search</a:t>
            </a:r>
          </a:p>
          <a:p>
            <a:r>
              <a:rPr lang="en-US" dirty="0"/>
              <a:t>Entity search in Workplace</a:t>
            </a:r>
          </a:p>
          <a:p>
            <a:r>
              <a:rPr lang="en-US" dirty="0"/>
              <a:t>Recent records</a:t>
            </a:r>
          </a:p>
          <a:p>
            <a:r>
              <a:rPr lang="en-US" dirty="0"/>
              <a:t>Pop-out in new window</a:t>
            </a:r>
          </a:p>
          <a:p>
            <a:r>
              <a:rPr lang="en-US" dirty="0"/>
              <a:t>Open in new window</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373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Views and Dashboard</a:t>
            </a:r>
          </a:p>
        </p:txBody>
      </p:sp>
      <p:sp>
        <p:nvSpPr>
          <p:cNvPr id="3" name="Content Placeholder 2"/>
          <p:cNvSpPr>
            <a:spLocks noGrp="1"/>
          </p:cNvSpPr>
          <p:nvPr>
            <p:ph idx="1"/>
          </p:nvPr>
        </p:nvSpPr>
        <p:spPr/>
        <p:txBody>
          <a:bodyPr/>
          <a:lstStyle/>
          <a:p>
            <a:r>
              <a:rPr lang="en-US" dirty="0"/>
              <a:t>Setting default associated views</a:t>
            </a:r>
          </a:p>
          <a:p>
            <a:r>
              <a:rPr lang="en-US" dirty="0"/>
              <a:t>Setting a dashboard to default to homepage</a:t>
            </a:r>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3350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BFFS Assistant</a:t>
            </a:r>
          </a:p>
        </p:txBody>
      </p:sp>
      <p:sp>
        <p:nvSpPr>
          <p:cNvPr id="3" name="Content Placeholder 2"/>
          <p:cNvSpPr>
            <a:spLocks noGrp="1"/>
          </p:cNvSpPr>
          <p:nvPr>
            <p:ph idx="1"/>
          </p:nvPr>
        </p:nvSpPr>
        <p:spPr/>
        <p:txBody>
          <a:bodyPr/>
          <a:lstStyle/>
          <a:p>
            <a:r>
              <a:rPr lang="en-US" dirty="0"/>
              <a:t>Resolves BFFS issues at lowest level possible</a:t>
            </a:r>
          </a:p>
          <a:p>
            <a:r>
              <a:rPr lang="en-US" dirty="0"/>
              <a:t>User &gt; Super User &gt; VACO &gt; NSD</a:t>
            </a:r>
          </a:p>
          <a:p>
            <a:r>
              <a:rPr lang="en-US" dirty="0"/>
              <a:t>Access through P&amp;F Service SharePoint ‘Fiduciary Work Site’</a:t>
            </a:r>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1301053"/>
      </p:ext>
    </p:extLst>
  </p:cSld>
  <p:clrMapOvr>
    <a:masterClrMapping/>
  </p:clrMapOvr>
</p:sld>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7613A1D5D90D448B5321A9287E187B0" ma:contentTypeVersion="0" ma:contentTypeDescription="Create a new document." ma:contentTypeScope="" ma:versionID="ebab632e599fe0290720ff8102aecf5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9DE96BA-7755-43AA-9E1D-9974E789E91C}">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D90185D4-BC08-417A-ABDB-3ACC85F2A8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95F0ED2-F1C7-4E6C-BB67-561F24CC634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PFS Template</Template>
  <TotalTime>3118</TotalTime>
  <Words>1868</Words>
  <Application>Microsoft Office PowerPoint</Application>
  <PresentationFormat>On-screen Show (4:3)</PresentationFormat>
  <Paragraphs>199</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PFS Template</vt:lpstr>
      <vt:lpstr>Overview of the Beneficiary Fiduciary Field System (BFFS)</vt:lpstr>
      <vt:lpstr>Objectives</vt:lpstr>
      <vt:lpstr>References</vt:lpstr>
      <vt:lpstr>BFFS Purpose and Users</vt:lpstr>
      <vt:lpstr>Set Internet Preferences</vt:lpstr>
      <vt:lpstr>Records and Entities</vt:lpstr>
      <vt:lpstr>Search and Display</vt:lpstr>
      <vt:lpstr>Views and Dashboard</vt:lpstr>
      <vt:lpstr>BFFS Assistant</vt:lpstr>
      <vt:lpstr>Questions?</vt:lpstr>
      <vt:lpstr>TMS Satisfaction Survey</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BFFS PowerPoint Presentation</dc:title>
  <dc:subject>FE, FSR, LIE, QRT</dc:subject>
  <dc:creator>Department of Veterans Affairs, Veterans Benefits Administration, Fiduciary Service, STAFF</dc:creator>
  <dc:description>The course provides a basic overview of the Beneficiary Fiduciary Field System (BFFS) which is the fiduciary system of record.</dc:description>
  <cp:lastModifiedBy>Kathy Poole</cp:lastModifiedBy>
  <cp:revision>156</cp:revision>
  <dcterms:created xsi:type="dcterms:W3CDTF">2016-10-13T19:12:55Z</dcterms:created>
  <dcterms:modified xsi:type="dcterms:W3CDTF">2018-08-17T14:45:20Z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0x01010057613A1D5D90D448B5321A9287E187B0</vt:lpwstr>
  </property>
  <property fmtid="{D5CDD505-2E9C-101B-9397-08002B2CF9AE}" pid="3" name="Language">
    <vt:lpwstr>en</vt:lpwstr>
  </property>
  <property fmtid="{D5CDD505-2E9C-101B-9397-08002B2CF9AE}" pid="4" name="Type">
    <vt:lpwstr>Presentation</vt:lpwstr>
  </property>
</Properties>
</file>