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1"/>
  </p:notesMasterIdLst>
  <p:handoutMasterIdLst>
    <p:handoutMasterId r:id="rId22"/>
  </p:handoutMasterIdLst>
  <p:sldIdLst>
    <p:sldId id="292" r:id="rId5"/>
    <p:sldId id="258" r:id="rId6"/>
    <p:sldId id="259" r:id="rId7"/>
    <p:sldId id="260" r:id="rId8"/>
    <p:sldId id="284" r:id="rId9"/>
    <p:sldId id="283" r:id="rId10"/>
    <p:sldId id="286" r:id="rId11"/>
    <p:sldId id="264" r:id="rId12"/>
    <p:sldId id="285" r:id="rId13"/>
    <p:sldId id="261" r:id="rId14"/>
    <p:sldId id="262" r:id="rId15"/>
    <p:sldId id="263" r:id="rId16"/>
    <p:sldId id="290" r:id="rId17"/>
    <p:sldId id="267" r:id="rId18"/>
    <p:sldId id="291" r:id="rId19"/>
    <p:sldId id="272"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raddock" initials="NP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275"/>
    <a:srgbClr val="000066"/>
    <a:srgbClr val="7C5F1E"/>
    <a:srgbClr val="E7D0A4"/>
    <a:srgbClr val="6A5B3F"/>
    <a:srgbClr val="987734"/>
    <a:srgbClr val="AB8C4E"/>
    <a:srgbClr val="C6A156"/>
    <a:srgbClr val="E8D2A8"/>
    <a:srgbClr val="F5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379" autoAdjust="0"/>
    <p:restoredTop sz="91079" autoAdjust="0"/>
  </p:normalViewPr>
  <p:slideViewPr>
    <p:cSldViewPr snapToGrid="0">
      <p:cViewPr varScale="1">
        <p:scale>
          <a:sx n="103" d="100"/>
          <a:sy n="103" d="100"/>
        </p:scale>
        <p:origin x="114" y="4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imes New Roman"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latin typeface="Times New Roman" panose="02020603050405020304" pitchFamily="18" charset="0"/>
              </a:rPr>
              <a:t>11/7/2018</a:t>
            </a:fld>
            <a:endParaRPr lang="en-US" dirty="0">
              <a:latin typeface="Times New Roman"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imes New Roman"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3DF05838-7BCA-4652-9007-BD0302928936}" type="datetimeFigureOut">
              <a:rPr lang="en-US" smtClean="0"/>
              <a:pPr/>
              <a:t>11/7/2018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0E7C618C-DDD3-4DC9-ADAB-73264023D4F2}" type="slidenum">
              <a:rPr lang="en-US" smtClean="0"/>
              <a:pPr/>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914400" y="2819400"/>
            <a:ext cx="103632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914400" y="4724400"/>
            <a:ext cx="31496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8128000" y="4724400"/>
            <a:ext cx="31496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50615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0"/>
            <a:ext cx="12192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609600" y="2057400"/>
            <a:ext cx="109728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9241536" y="6601977"/>
            <a:ext cx="28448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5707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0"/>
            <a:ext cx="12192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609600" y="2057400"/>
            <a:ext cx="10972800" cy="3916363"/>
          </a:xfrm>
          <a:prstGeom prst="rect">
            <a:avLst/>
          </a:prstGeom>
        </p:spPr>
        <p:txBody>
          <a:bodyPr>
            <a:normAutofit/>
          </a:bodyPr>
          <a:lstStyle>
            <a:lvl1pPr marL="214313" indent="-214313">
              <a:lnSpc>
                <a:spcPct val="100000"/>
              </a:lnSpc>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58974" indent="-214313">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503635" indent="-214313">
              <a:spcBef>
                <a:spcPts val="0"/>
              </a:spcBef>
              <a:spcAft>
                <a:spcPts val="600"/>
              </a:spcAft>
              <a:buClr>
                <a:schemeClr val="tx1"/>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648296" indent="-214313">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9241536" y="6601977"/>
            <a:ext cx="28448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640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38697"/>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6944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6619" y="1789116"/>
            <a:ext cx="4991100"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6"/>
            <a:ext cx="4993216"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8362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0" y="457200"/>
            <a:ext cx="119888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7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9241536" y="6601977"/>
            <a:ext cx="28448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402361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aww.compensation.pension.km.va.gov/system/templates/selfservice/va_ka/portal.html?encodedHash=#!agent/portal/554400000001034/article/554400000014099/M21-1-Part-III-Subpart-i-Chapter-2-Section-A-General-Information-on-Pre-Discharge-Claims?fromQuery%3Dpre-discharge" TargetMode="External"/><Relationship Id="rId2" Type="http://schemas.openxmlformats.org/officeDocument/2006/relationships/hyperlink" Target="http://www.ecfr.gov/cgi-bin/text-idx?SID=ad275643432556b9dda942343fb89296&amp;mc=true&amp;node=pt38.1.4&amp;rgn=div5" TargetMode="External"/><Relationship Id="rId1" Type="http://schemas.openxmlformats.org/officeDocument/2006/relationships/slideLayout" Target="../slideLayouts/slideLayout2.xml"/><Relationship Id="rId5" Type="http://schemas.openxmlformats.org/officeDocument/2006/relationships/hyperlink" Target="https://vaww.compensation.pension.km.va.gov/system/templates/selfservice/va_ka/portal.html?encodedHash=#!agent/portal/554400000001034/article/554400000014102/M21-1-Part-III-Subpart-i-Chapter-2-Section-C-Ancillary-Benefits-and-Other-Issues-Involving-Pre-Discharge-Claims?fromQuery%3Dpre-discharge" TargetMode="External"/><Relationship Id="rId4" Type="http://schemas.openxmlformats.org/officeDocument/2006/relationships/hyperlink" Target="https://vaww.compensation.pension.km.va.gov/system/templates/selfservice/va_ka/portal.html?encodedHash=#!agent/portal/554400000001034/article/554400000014101/M21-1-Part-III-Subpart-i-Chapter-2-Section-B-Division-of-Responsibilities-for-Processing-Benefits-Delivery-at-Discharge-BDD-and-Quick-Start-QS-Claims?fromQuery%3Dpre-dischargehttps://vaww.compensation.pension.km.va.gov/system/templates/selfservice/va_ka/portal.html?encodedHash=#!agent/portal/554400000001034/article/554400000014101/M21-1-Part-III-Subpart-i-Chapter-2-Section-B-Division-of-Responsibilities-for-Processing-Benefits-Delivery-at-Discharge-BDD-and-Quick-Start-QS-Claims?fromQuery%3Dpre-discharg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6A1D-3686-4663-85B7-ACD3BD21B077}"/>
              </a:ext>
            </a:extLst>
          </p:cNvPr>
          <p:cNvSpPr>
            <a:spLocks noGrp="1"/>
          </p:cNvSpPr>
          <p:nvPr>
            <p:ph type="ctrTitle"/>
          </p:nvPr>
        </p:nvSpPr>
        <p:spPr>
          <a:xfrm>
            <a:off x="1822579" y="2903376"/>
            <a:ext cx="8546841" cy="1219200"/>
          </a:xfrm>
        </p:spPr>
        <p:txBody>
          <a:bodyPr>
            <a:normAutofit fontScale="90000"/>
          </a:bodyPr>
          <a:lstStyle/>
          <a:p>
            <a:r>
              <a:rPr lang="en-US" dirty="0"/>
              <a:t>Pre-Discharge Benefits Delivery at Discharge (BDD) – In-Service Rating</a:t>
            </a:r>
            <a:br>
              <a:rPr lang="en-US" dirty="0"/>
            </a:br>
            <a:endParaRPr lang="en-US" dirty="0"/>
          </a:p>
        </p:txBody>
      </p:sp>
      <p:sp>
        <p:nvSpPr>
          <p:cNvPr id="3" name="Text Placeholder 2">
            <a:extLst>
              <a:ext uri="{FF2B5EF4-FFF2-40B4-BE49-F238E27FC236}">
                <a16:creationId xmlns:a16="http://schemas.microsoft.com/office/drawing/2014/main" id="{DDEE1FBD-A9E8-4307-AF5A-C3CDC4B67DA2}"/>
              </a:ext>
            </a:extLst>
          </p:cNvPr>
          <p:cNvSpPr>
            <a:spLocks noGrp="1"/>
          </p:cNvSpPr>
          <p:nvPr>
            <p:ph type="body" sz="quarter" idx="10"/>
          </p:nvPr>
        </p:nvSpPr>
        <p:spPr/>
        <p:txBody>
          <a:bodyPr/>
          <a:lstStyle/>
          <a:p>
            <a:r>
              <a:rPr lang="en-US" dirty="0"/>
              <a:t>Compensation Service</a:t>
            </a:r>
          </a:p>
          <a:p>
            <a:endParaRPr lang="en-US" dirty="0"/>
          </a:p>
        </p:txBody>
      </p:sp>
      <p:sp>
        <p:nvSpPr>
          <p:cNvPr id="4" name="Text Placeholder 3">
            <a:extLst>
              <a:ext uri="{FF2B5EF4-FFF2-40B4-BE49-F238E27FC236}">
                <a16:creationId xmlns:a16="http://schemas.microsoft.com/office/drawing/2014/main" id="{9943056A-076A-4449-AFC6-52C2CC4F0F96}"/>
              </a:ext>
            </a:extLst>
          </p:cNvPr>
          <p:cNvSpPr>
            <a:spLocks noGrp="1"/>
          </p:cNvSpPr>
          <p:nvPr>
            <p:ph type="body" sz="quarter" idx="11"/>
          </p:nvPr>
        </p:nvSpPr>
        <p:spPr/>
        <p:txBody>
          <a:bodyPr/>
          <a:lstStyle/>
          <a:p>
            <a:r>
              <a:rPr lang="en-US" dirty="0"/>
              <a:t>November 2018</a:t>
            </a:r>
          </a:p>
        </p:txBody>
      </p:sp>
    </p:spTree>
    <p:extLst>
      <p:ext uri="{BB962C8B-B14F-4D97-AF65-F5344CB8AC3E}">
        <p14:creationId xmlns:p14="http://schemas.microsoft.com/office/powerpoint/2010/main" val="3198448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In-Service Rating Guidance</a:t>
            </a:r>
          </a:p>
        </p:txBody>
      </p:sp>
      <p:sp>
        <p:nvSpPr>
          <p:cNvPr id="3" name="Content Placeholder 2"/>
          <p:cNvSpPr>
            <a:spLocks noGrp="1"/>
          </p:cNvSpPr>
          <p:nvPr>
            <p:ph idx="1"/>
          </p:nvPr>
        </p:nvSpPr>
        <p:spPr>
          <a:xfrm>
            <a:off x="656527" y="1758635"/>
            <a:ext cx="5582228" cy="3322652"/>
          </a:xfrm>
        </p:spPr>
        <p:txBody>
          <a:bodyPr>
            <a:normAutofit/>
          </a:bodyPr>
          <a:lstStyle/>
          <a:p>
            <a:r>
              <a:rPr lang="en-US" dirty="0"/>
              <a:t>Rating decision will be completed while the SM is still on active duty 	</a:t>
            </a:r>
          </a:p>
          <a:p>
            <a:pPr lvl="1"/>
            <a:r>
              <a:rPr lang="en-US" sz="2000" dirty="0">
                <a:latin typeface="Times New Roman" panose="02020603050405020304" pitchFamily="18" charset="0"/>
                <a:cs typeface="Times New Roman" panose="02020603050405020304" pitchFamily="18" charset="0"/>
              </a:rPr>
              <a:t>The RVSR will utilize a future effective date for the grant of benefits</a:t>
            </a:r>
          </a:p>
          <a:p>
            <a:pPr lvl="1"/>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All current rating requirements will remain the same except that partial rating decisions will </a:t>
            </a:r>
            <a:r>
              <a:rPr lang="en-US" sz="2000" b="1" u="sng" dirty="0">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be allowed for the In-Service Ratings. </a:t>
            </a:r>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10</a:t>
            </a:fld>
            <a:endParaRPr lang="en-US"/>
          </a:p>
        </p:txBody>
      </p:sp>
      <p:pic>
        <p:nvPicPr>
          <p:cNvPr id="1026" name="Picture 2" descr="C:\Users\VBADENMOSSH\Desktop\BDD CEST Snapshots\DD214 Service d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74041"/>
            <a:ext cx="5848812" cy="2607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03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In-Service Rating Guidance (Cont.)</a:t>
            </a:r>
          </a:p>
        </p:txBody>
      </p:sp>
      <p:sp>
        <p:nvSpPr>
          <p:cNvPr id="3" name="Content Placeholder 2"/>
          <p:cNvSpPr>
            <a:spLocks noGrp="1"/>
          </p:cNvSpPr>
          <p:nvPr>
            <p:ph idx="1"/>
          </p:nvPr>
        </p:nvSpPr>
        <p:spPr/>
        <p:txBody>
          <a:bodyPr>
            <a:noAutofit/>
          </a:bodyPr>
          <a:lstStyle/>
          <a:p>
            <a:pPr marL="0" lvl="0" indent="0">
              <a:buNone/>
            </a:pPr>
            <a:r>
              <a:rPr lang="en-US" dirty="0"/>
              <a:t>RVSR must:</a:t>
            </a:r>
          </a:p>
          <a:p>
            <a:pPr lvl="0"/>
            <a:r>
              <a:rPr lang="en-US" dirty="0"/>
              <a:t>ensure the SMs reported separation date is still accurate </a:t>
            </a:r>
          </a:p>
          <a:p>
            <a:pPr lvl="1"/>
            <a:r>
              <a:rPr lang="en-US" sz="2000" dirty="0"/>
              <a:t>Remember the effective date entered into VBMS-R will be a future effective date.</a:t>
            </a:r>
          </a:p>
          <a:p>
            <a:pPr lvl="1"/>
            <a:r>
              <a:rPr lang="en-US" sz="2000" b="1" i="1" dirty="0"/>
              <a:t>Do not defer the claim for service verification prior to completing the in-service draft rating</a:t>
            </a:r>
            <a:r>
              <a:rPr lang="en-US" sz="2000" b="1" dirty="0"/>
              <a:t>!</a:t>
            </a:r>
          </a:p>
          <a:p>
            <a:pPr lvl="0"/>
            <a:r>
              <a:rPr lang="en-US" dirty="0"/>
              <a:t>take into account that an examination was conducted in-service</a:t>
            </a:r>
          </a:p>
          <a:p>
            <a:pPr lvl="1"/>
            <a:r>
              <a:rPr lang="en-US" sz="2000" dirty="0"/>
              <a:t>This can have an effect on the evidence required for service-connection (SC).</a:t>
            </a:r>
          </a:p>
          <a:p>
            <a:pPr lvl="1"/>
            <a:r>
              <a:rPr lang="en-US" sz="2000" dirty="0"/>
              <a:t>A diagnosis of a chronic disability on an </a:t>
            </a:r>
            <a:r>
              <a:rPr lang="en-US" sz="2000" b="1" i="1" dirty="0"/>
              <a:t>in-service</a:t>
            </a:r>
            <a:r>
              <a:rPr lang="en-US" sz="2000" dirty="0"/>
              <a:t> VA examination is a diagnosed disability while on active duty.</a:t>
            </a:r>
          </a:p>
          <a:p>
            <a:pPr lvl="1"/>
            <a:r>
              <a:rPr lang="en-US" sz="2000" dirty="0"/>
              <a:t>A Pre-discharge claim is filed by the claimant while still on active duty; therefore, inherently has </a:t>
            </a:r>
            <a:r>
              <a:rPr lang="en-US" sz="2000" b="1" i="1" dirty="0"/>
              <a:t>in-service</a:t>
            </a:r>
            <a:r>
              <a:rPr lang="en-US" sz="2000" dirty="0"/>
              <a:t> symptoms/complaints.</a:t>
            </a:r>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30146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Decision Procedures</a:t>
            </a:r>
          </a:p>
        </p:txBody>
      </p:sp>
      <p:sp>
        <p:nvSpPr>
          <p:cNvPr id="3" name="Content Placeholder 2"/>
          <p:cNvSpPr>
            <a:spLocks noGrp="1"/>
          </p:cNvSpPr>
          <p:nvPr>
            <p:ph idx="1"/>
          </p:nvPr>
        </p:nvSpPr>
        <p:spPr>
          <a:xfrm>
            <a:off x="847164" y="1691640"/>
            <a:ext cx="11116235" cy="4359911"/>
          </a:xfrm>
        </p:spPr>
        <p:txBody>
          <a:bodyPr>
            <a:noAutofit/>
          </a:bodyPr>
          <a:lstStyle/>
          <a:p>
            <a:pPr marL="0" indent="0">
              <a:buNone/>
            </a:pPr>
            <a:r>
              <a:rPr lang="en-US" dirty="0"/>
              <a:t>When completing rating decisions for BDD claims, the rater must verify that all development required has been completed</a:t>
            </a:r>
          </a:p>
          <a:p>
            <a:pPr marL="863600" lvl="1"/>
            <a:endParaRPr lang="en-US" sz="2000" dirty="0"/>
          </a:p>
          <a:p>
            <a:pPr marL="863600" lvl="1"/>
            <a:r>
              <a:rPr lang="en-US" sz="2000" dirty="0"/>
              <a:t>If not fully ready to rate, defer the claim for evidence required.</a:t>
            </a:r>
          </a:p>
          <a:p>
            <a:pPr marL="863600" lvl="1"/>
            <a:endParaRPr lang="en-US" sz="2000" dirty="0"/>
          </a:p>
          <a:p>
            <a:pPr marL="863600" lvl="1"/>
            <a:r>
              <a:rPr lang="en-US" sz="2000" dirty="0">
                <a:cs typeface="Times New Roman" panose="02020603050405020304" pitchFamily="18" charset="0"/>
              </a:rPr>
              <a:t>No contentions on a BDD claim may be deferred on an in-service rating (i.e. no partial in-service rating decisions).  </a:t>
            </a:r>
          </a:p>
          <a:p>
            <a:pPr marL="863600" lvl="1"/>
            <a:endParaRPr lang="en-US" sz="2000" dirty="0"/>
          </a:p>
        </p:txBody>
      </p:sp>
      <p:sp>
        <p:nvSpPr>
          <p:cNvPr id="4" name="Slide Number Placeholder 3"/>
          <p:cNvSpPr>
            <a:spLocks noGrp="1"/>
          </p:cNvSpPr>
          <p:nvPr>
            <p:ph type="sldNum" sz="quarter" idx="12"/>
          </p:nvPr>
        </p:nvSpPr>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288891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Introduction Paragraph</a:t>
            </a:r>
          </a:p>
        </p:txBody>
      </p:sp>
      <p:sp>
        <p:nvSpPr>
          <p:cNvPr id="3" name="Content Placeholder 2"/>
          <p:cNvSpPr>
            <a:spLocks noGrp="1"/>
          </p:cNvSpPr>
          <p:nvPr>
            <p:ph idx="1"/>
          </p:nvPr>
        </p:nvSpPr>
        <p:spPr>
          <a:xfrm>
            <a:off x="505326" y="1564106"/>
            <a:ext cx="11458073" cy="4788568"/>
          </a:xfrm>
        </p:spPr>
        <p:txBody>
          <a:bodyPr>
            <a:normAutofit/>
          </a:bodyPr>
          <a:lstStyle/>
          <a:p>
            <a:pPr marL="0" indent="0">
              <a:buNone/>
            </a:pPr>
            <a:r>
              <a:rPr lang="en-US" dirty="0"/>
              <a:t>Replace the language in the introduction paragraph with the below text:</a:t>
            </a:r>
          </a:p>
          <a:p>
            <a:pPr marL="0" indent="0">
              <a:buNone/>
            </a:pPr>
            <a:endParaRPr lang="en-US" dirty="0"/>
          </a:p>
          <a:p>
            <a:pPr marL="0" indent="0">
              <a:buNone/>
            </a:pPr>
            <a:r>
              <a:rPr lang="en-US" i="1" dirty="0"/>
              <a:t>The records reflect that you are a veteran of the [service era] Era. You served in the [branch of service] from [MM/DD/YYYY] to [MM/DD/YYYY] and for the current period of service beginning on [MM/DD/YYYY]. You filed an original disability claim that was received on [MM/DD/YYYY]. Based on a review of the evidence listed below, we have made the following decision(s) on your claim.</a:t>
            </a:r>
          </a:p>
          <a:p>
            <a:pPr marL="0" indent="0">
              <a:buNone/>
            </a:pPr>
            <a:endParaRPr lang="en-US" i="1" dirty="0"/>
          </a:p>
          <a:p>
            <a:pPr marL="0" indent="0">
              <a:buNone/>
            </a:pPr>
            <a:r>
              <a:rPr lang="en-US" i="1" dirty="0"/>
              <a:t>Please Note:  The determination of entitlement to VA benefits is contingent upon your discharge from service and upon having the requisite character of service. We will review all evidence of record upon discharge to ensure the information provided in this decision is accurate. This rating decision will only be corrected, if necessary, based on the final review after your discharge.</a:t>
            </a:r>
          </a:p>
        </p:txBody>
      </p:sp>
      <p:sp>
        <p:nvSpPr>
          <p:cNvPr id="4" name="Slide Number Placeholder 3"/>
          <p:cNvSpPr>
            <a:spLocks noGrp="1"/>
          </p:cNvSpPr>
          <p:nvPr>
            <p:ph type="sldNum" sz="quarter" idx="12"/>
          </p:nvPr>
        </p:nvSpPr>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136158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Finalizing the BDD Rating Decision </a:t>
            </a:r>
          </a:p>
        </p:txBody>
      </p:sp>
      <p:sp>
        <p:nvSpPr>
          <p:cNvPr id="3" name="Content Placeholder 2"/>
          <p:cNvSpPr>
            <a:spLocks noGrp="1"/>
          </p:cNvSpPr>
          <p:nvPr>
            <p:ph idx="1"/>
          </p:nvPr>
        </p:nvSpPr>
        <p:spPr>
          <a:xfrm>
            <a:off x="548640" y="1524000"/>
            <a:ext cx="11506200" cy="4709160"/>
          </a:xfrm>
        </p:spPr>
        <p:txBody>
          <a:bodyPr>
            <a:normAutofit/>
          </a:bodyPr>
          <a:lstStyle/>
          <a:p>
            <a:r>
              <a:rPr lang="en-US" dirty="0"/>
              <a:t>Rate the claim as normal with consideration given to the fact that the rating decision is being conducted while the SM is still on active duty so a future effective date would be assigned. </a:t>
            </a:r>
          </a:p>
          <a:p>
            <a:endParaRPr lang="en-US" dirty="0"/>
          </a:p>
          <a:p>
            <a:r>
              <a:rPr lang="en-US" dirty="0"/>
              <a:t>Finalize the rating decision.</a:t>
            </a:r>
          </a:p>
          <a:p>
            <a:endParaRPr lang="en-US" dirty="0"/>
          </a:p>
          <a:p>
            <a:r>
              <a:rPr lang="en-US" dirty="0"/>
              <a:t>Add a bookmark stating, “DRAFT: Rating document should not be released until after the award is authorized.”</a:t>
            </a:r>
          </a:p>
        </p:txBody>
      </p:sp>
      <p:sp>
        <p:nvSpPr>
          <p:cNvPr id="4" name="Slide Number Placeholder 3"/>
          <p:cNvSpPr>
            <a:spLocks noGrp="1"/>
          </p:cNvSpPr>
          <p:nvPr>
            <p:ph type="sldNum" sz="quarter" idx="12"/>
          </p:nvPr>
        </p:nvSpPr>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371804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VSO Review</a:t>
            </a:r>
          </a:p>
        </p:txBody>
      </p:sp>
      <p:sp>
        <p:nvSpPr>
          <p:cNvPr id="3" name="Content Placeholder 2"/>
          <p:cNvSpPr>
            <a:spLocks noGrp="1"/>
          </p:cNvSpPr>
          <p:nvPr>
            <p:ph idx="1"/>
          </p:nvPr>
        </p:nvSpPr>
        <p:spPr>
          <a:xfrm>
            <a:off x="701040" y="1493520"/>
            <a:ext cx="11092031" cy="4558031"/>
          </a:xfrm>
        </p:spPr>
        <p:txBody>
          <a:bodyPr>
            <a:normAutofit/>
          </a:bodyPr>
          <a:lstStyle/>
          <a:p>
            <a:pPr marL="0" indent="0">
              <a:buNone/>
            </a:pPr>
            <a:r>
              <a:rPr lang="en-US" dirty="0"/>
              <a:t>If the Veteran selected a Veterans Service Organization (VSO) as their power of attorney (POA)</a:t>
            </a:r>
          </a:p>
          <a:p>
            <a:pPr marL="0" indent="0">
              <a:buNone/>
            </a:pPr>
            <a:endParaRPr lang="en-US" dirty="0"/>
          </a:p>
          <a:p>
            <a:pPr marL="342900" indent="-342900">
              <a:buFont typeface="Arial" panose="020B0604020202020204" pitchFamily="34" charset="0"/>
              <a:buChar char="•"/>
            </a:pPr>
            <a:r>
              <a:rPr lang="en-US" dirty="0"/>
              <a:t>ensure the completed rating decision is available for review by the appropriate VSO for a minimum of two days, and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send an email to the VSO notifying them that the rating is in the </a:t>
            </a:r>
            <a:r>
              <a:rPr lang="en-US" dirty="0" err="1"/>
              <a:t>eFolder</a:t>
            </a:r>
            <a:r>
              <a:rPr lang="en-US" dirty="0"/>
              <a:t> for their review</a:t>
            </a:r>
          </a:p>
        </p:txBody>
      </p:sp>
      <p:sp>
        <p:nvSpPr>
          <p:cNvPr id="4" name="Slide Number Placeholder 3"/>
          <p:cNvSpPr>
            <a:spLocks noGrp="1"/>
          </p:cNvSpPr>
          <p:nvPr>
            <p:ph type="sldNum" sz="quarter" idx="12"/>
          </p:nvPr>
        </p:nvSpPr>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2972496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3075" name="Picture 3" descr="C:\Users\VBADENMOSSH\AppData\Local\Microsoft\Windows\Temporary Internet Files\Content.IE5\IN66PPW2\Man-With-Question-04[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137818" y="2057400"/>
            <a:ext cx="3916363" cy="39163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280797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Understand the Pre-discharge Benefits Delivery at Discharge (BDD) in-service rating guidance</a:t>
            </a:r>
          </a:p>
        </p:txBody>
      </p:sp>
      <p:sp>
        <p:nvSpPr>
          <p:cNvPr id="4" name="Slide Number Placeholder 3"/>
          <p:cNvSpPr>
            <a:spLocks noGrp="1"/>
          </p:cNvSpPr>
          <p:nvPr>
            <p:ph type="sldNum" sz="quarter" idx="12"/>
          </p:nvPr>
        </p:nvSpPr>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15553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pPr lvl="0" hangingPunct="0">
              <a:spcBef>
                <a:spcPts val="0"/>
              </a:spcBef>
              <a:spcAft>
                <a:spcPts val="0"/>
              </a:spcAft>
              <a:buFont typeface="Symbol"/>
              <a:buChar char=""/>
            </a:pPr>
            <a:r>
              <a:rPr lang="en-US" u="sng" dirty="0">
                <a:solidFill>
                  <a:srgbClr val="0000FF"/>
                </a:solidFill>
                <a:latin typeface="Times New Roman"/>
                <a:ea typeface="Times New Roman"/>
                <a:cs typeface="Times New Roman"/>
                <a:hlinkClick r:id="rId2"/>
              </a:rPr>
              <a:t>38 CFR Part 4 – Schedule for Rating Disabilities</a:t>
            </a:r>
            <a:endParaRPr lang="en-US" dirty="0">
              <a:latin typeface="Times New Roman"/>
              <a:ea typeface="Times New Roman"/>
            </a:endParaRPr>
          </a:p>
          <a:p>
            <a:pPr lvl="0" hangingPunct="0">
              <a:spcBef>
                <a:spcPts val="0"/>
              </a:spcBef>
              <a:spcAft>
                <a:spcPts val="0"/>
              </a:spcAft>
              <a:buFont typeface="Symbol"/>
              <a:buChar char=""/>
            </a:pPr>
            <a:r>
              <a:rPr lang="en-US" u="sng" dirty="0">
                <a:solidFill>
                  <a:srgbClr val="0000FF"/>
                </a:solidFill>
                <a:latin typeface="Times New Roman"/>
                <a:ea typeface="Times New Roman"/>
                <a:cs typeface="Times New Roman"/>
                <a:hlinkClick r:id="rId3"/>
              </a:rPr>
              <a:t>M21-1, Part III, Subpart </a:t>
            </a:r>
            <a:r>
              <a:rPr lang="en-US" u="sng" dirty="0" err="1">
                <a:solidFill>
                  <a:srgbClr val="0000FF"/>
                </a:solidFill>
                <a:latin typeface="Times New Roman"/>
                <a:ea typeface="Times New Roman"/>
                <a:cs typeface="Times New Roman"/>
                <a:hlinkClick r:id="rId3"/>
              </a:rPr>
              <a:t>i</a:t>
            </a:r>
            <a:r>
              <a:rPr lang="en-US" u="sng" dirty="0">
                <a:solidFill>
                  <a:srgbClr val="0000FF"/>
                </a:solidFill>
                <a:latin typeface="Times New Roman"/>
                <a:ea typeface="Times New Roman"/>
                <a:cs typeface="Times New Roman"/>
                <a:hlinkClick r:id="rId3"/>
              </a:rPr>
              <a:t>, 2, A - General Information on Pre-Discharge Claims </a:t>
            </a:r>
            <a:endParaRPr lang="en-US" dirty="0">
              <a:latin typeface="Times New Roman"/>
              <a:ea typeface="Times New Roman"/>
            </a:endParaRPr>
          </a:p>
          <a:p>
            <a:pPr lvl="0" hangingPunct="0">
              <a:spcBef>
                <a:spcPts val="0"/>
              </a:spcBef>
              <a:spcAft>
                <a:spcPts val="0"/>
              </a:spcAft>
              <a:buFont typeface="Symbol"/>
              <a:buChar char=""/>
            </a:pPr>
            <a:r>
              <a:rPr lang="en-US" u="sng" dirty="0">
                <a:solidFill>
                  <a:srgbClr val="0000FF"/>
                </a:solidFill>
                <a:latin typeface="Times New Roman"/>
                <a:ea typeface="Times New Roman"/>
                <a:cs typeface="Times New Roman"/>
                <a:hlinkClick r:id="rId4"/>
              </a:rPr>
              <a:t>M21-1, Part III, Subpart </a:t>
            </a:r>
            <a:r>
              <a:rPr lang="en-US" u="sng" dirty="0" err="1">
                <a:solidFill>
                  <a:srgbClr val="0000FF"/>
                </a:solidFill>
                <a:latin typeface="Times New Roman"/>
                <a:ea typeface="Times New Roman"/>
                <a:cs typeface="Times New Roman"/>
                <a:hlinkClick r:id="rId4"/>
              </a:rPr>
              <a:t>i</a:t>
            </a:r>
            <a:r>
              <a:rPr lang="en-US" u="sng" dirty="0">
                <a:solidFill>
                  <a:srgbClr val="0000FF"/>
                </a:solidFill>
                <a:latin typeface="Times New Roman"/>
                <a:ea typeface="Times New Roman"/>
                <a:cs typeface="Times New Roman"/>
                <a:hlinkClick r:id="rId4"/>
              </a:rPr>
              <a:t>, 2, B - Division of Responsibilities for Processing Benefits Delivery at Discharge (BDD) and BDD Excluded Claims </a:t>
            </a:r>
            <a:endParaRPr lang="en-US" dirty="0">
              <a:latin typeface="Times New Roman"/>
              <a:ea typeface="Times New Roman"/>
            </a:endParaRPr>
          </a:p>
          <a:p>
            <a:pPr lvl="0" hangingPunct="0">
              <a:spcBef>
                <a:spcPts val="0"/>
              </a:spcBef>
              <a:spcAft>
                <a:spcPts val="0"/>
              </a:spcAft>
              <a:buFont typeface="Symbol"/>
              <a:buChar char=""/>
            </a:pPr>
            <a:r>
              <a:rPr lang="en-US" u="sng" dirty="0">
                <a:solidFill>
                  <a:srgbClr val="0000FF"/>
                </a:solidFill>
                <a:latin typeface="Times New Roman"/>
                <a:ea typeface="Times New Roman"/>
                <a:cs typeface="Times New Roman"/>
                <a:hlinkClick r:id="rId5"/>
              </a:rPr>
              <a:t>M21-1, Part III, Subpart </a:t>
            </a:r>
            <a:r>
              <a:rPr lang="en-US" u="sng" dirty="0" err="1">
                <a:solidFill>
                  <a:srgbClr val="0000FF"/>
                </a:solidFill>
                <a:latin typeface="Times New Roman"/>
                <a:ea typeface="Times New Roman"/>
                <a:cs typeface="Times New Roman"/>
                <a:hlinkClick r:id="rId5"/>
              </a:rPr>
              <a:t>i</a:t>
            </a:r>
            <a:r>
              <a:rPr lang="en-US" u="sng" dirty="0">
                <a:solidFill>
                  <a:srgbClr val="0000FF"/>
                </a:solidFill>
                <a:latin typeface="Times New Roman"/>
                <a:ea typeface="Times New Roman"/>
                <a:cs typeface="Times New Roman"/>
                <a:hlinkClick r:id="rId5"/>
              </a:rPr>
              <a:t>, 2, C - Ancillary Benefits and Other Issues Involving Pre-Discharge Claims </a:t>
            </a:r>
            <a:endParaRPr lang="en-US" dirty="0">
              <a:latin typeface="Times New Roman"/>
              <a:ea typeface="Times New Roman"/>
            </a:endParaRPr>
          </a:p>
          <a:p>
            <a:endParaRPr lang="en-US" dirty="0">
              <a:solidFill>
                <a:srgbClr val="000066"/>
              </a:solidFill>
            </a:endParaRPr>
          </a:p>
          <a:p>
            <a:endParaRPr lang="en-US" b="1" dirty="0"/>
          </a:p>
          <a:p>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In-Service Rating 	 </a:t>
            </a:r>
          </a:p>
        </p:txBody>
      </p:sp>
      <p:sp>
        <p:nvSpPr>
          <p:cNvPr id="3" name="Content Placeholder 2"/>
          <p:cNvSpPr>
            <a:spLocks noGrp="1"/>
          </p:cNvSpPr>
          <p:nvPr>
            <p:ph idx="1"/>
          </p:nvPr>
        </p:nvSpPr>
        <p:spPr/>
        <p:txBody>
          <a:bodyPr>
            <a:normAutofit/>
          </a:bodyPr>
          <a:lstStyle/>
          <a:p>
            <a:pPr marL="0" indent="0">
              <a:buNone/>
            </a:pPr>
            <a:r>
              <a:rPr lang="en-US" dirty="0"/>
              <a:t>Pre-discharge BDD claims shifted from completing the rating decision after the service members’ (SM) discharge from active duty to requiring that the rating decision be completed while the SM is still on active duty. </a:t>
            </a:r>
          </a:p>
          <a:p>
            <a:pPr marL="0" indent="0">
              <a:buNone/>
            </a:pPr>
            <a:endParaRPr lang="en-US" dirty="0"/>
          </a:p>
          <a:p>
            <a:pPr marL="0" indent="0">
              <a:buNone/>
            </a:pPr>
            <a:r>
              <a:rPr lang="en-US" dirty="0"/>
              <a:t>The purpose of this training is to inform the audience of the current BDD in-service rating decision process.</a:t>
            </a:r>
          </a:p>
        </p:txBody>
      </p:sp>
      <p:sp>
        <p:nvSpPr>
          <p:cNvPr id="4" name="Slide Number Placeholder 3"/>
          <p:cNvSpPr>
            <a:spLocks noGrp="1"/>
          </p:cNvSpPr>
          <p:nvPr>
            <p:ph type="sldNum" sz="quarter" idx="12"/>
          </p:nvPr>
        </p:nvSpPr>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In-Service Rating	 </a:t>
            </a:r>
          </a:p>
        </p:txBody>
      </p:sp>
      <p:sp>
        <p:nvSpPr>
          <p:cNvPr id="3" name="Content Placeholder 2"/>
          <p:cNvSpPr>
            <a:spLocks noGrp="1"/>
          </p:cNvSpPr>
          <p:nvPr>
            <p:ph idx="1"/>
          </p:nvPr>
        </p:nvSpPr>
        <p:spPr/>
        <p:txBody>
          <a:bodyPr>
            <a:normAutofit/>
          </a:bodyPr>
          <a:lstStyle/>
          <a:p>
            <a:pPr marL="0" indent="0">
              <a:buNone/>
            </a:pPr>
            <a:r>
              <a:rPr lang="en-US" dirty="0"/>
              <a:t>The BDD rating decision will be completed while the SM is still on active duty. </a:t>
            </a:r>
          </a:p>
          <a:p>
            <a:pPr marL="0" indent="0">
              <a:buNone/>
            </a:pPr>
            <a:endParaRPr lang="en-US" dirty="0"/>
          </a:p>
          <a:p>
            <a:pPr marL="0" indent="0">
              <a:buNone/>
            </a:pPr>
            <a:r>
              <a:rPr lang="en-US" dirty="0"/>
              <a:t>This will allow for:</a:t>
            </a:r>
          </a:p>
          <a:p>
            <a:pPr marL="342900" indent="-342900">
              <a:buFont typeface="Arial" panose="020B0604020202020204" pitchFamily="34" charset="0"/>
              <a:buChar char="•"/>
            </a:pPr>
            <a:r>
              <a:rPr lang="en-US" dirty="0"/>
              <a:t>completion of all necessary development required to rate a claim prior to discharge</a:t>
            </a:r>
          </a:p>
          <a:p>
            <a:pPr marL="342900" indent="-342900">
              <a:buFont typeface="Arial" panose="020B0604020202020204" pitchFamily="34" charset="0"/>
              <a:buChar char="•"/>
            </a:pPr>
            <a:r>
              <a:rPr lang="en-US" dirty="0"/>
              <a:t>insufficient examinations to be identified and corrected</a:t>
            </a:r>
          </a:p>
          <a:p>
            <a:pPr marL="342900" indent="-342900">
              <a:buFont typeface="Arial" panose="020B0604020202020204" pitchFamily="34" charset="0"/>
              <a:buChar char="•"/>
            </a:pPr>
            <a:r>
              <a:rPr lang="en-US" dirty="0"/>
              <a:t>service verification, award generation/authorization, and decision notification to begin the day after discharge pending </a:t>
            </a:r>
          </a:p>
        </p:txBody>
      </p:sp>
      <p:sp>
        <p:nvSpPr>
          <p:cNvPr id="4" name="Slide Number Placeholder 3"/>
          <p:cNvSpPr>
            <a:spLocks noGrp="1"/>
          </p:cNvSpPr>
          <p:nvPr>
            <p:ph type="sldNum" sz="quarter" idx="12"/>
          </p:nvPr>
        </p:nvSpPr>
        <p:spPr/>
        <p:txBody>
          <a:bodyPr/>
          <a:lstStyle/>
          <a:p>
            <a:fld id="{7C414AED-89CE-4A48-8B2B-1B3A5C68EA2A}" type="slidenum">
              <a:rPr lang="en-US" smtClean="0"/>
              <a:t>5</a:t>
            </a:fld>
            <a:endParaRPr lang="en-US"/>
          </a:p>
        </p:txBody>
      </p:sp>
    </p:spTree>
    <p:extLst>
      <p:ext uri="{BB962C8B-B14F-4D97-AF65-F5344CB8AC3E}">
        <p14:creationId xmlns:p14="http://schemas.microsoft.com/office/powerpoint/2010/main" val="302119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In-Service Rating	 </a:t>
            </a:r>
          </a:p>
        </p:txBody>
      </p:sp>
      <p:sp>
        <p:nvSpPr>
          <p:cNvPr id="3" name="Content Placeholder 2"/>
          <p:cNvSpPr>
            <a:spLocks noGrp="1"/>
          </p:cNvSpPr>
          <p:nvPr>
            <p:ph idx="1"/>
          </p:nvPr>
        </p:nvSpPr>
        <p:spPr/>
        <p:txBody>
          <a:bodyPr>
            <a:normAutofit/>
          </a:bodyPr>
          <a:lstStyle/>
          <a:p>
            <a:pPr lvl="0"/>
            <a:endParaRPr lang="en-US" dirty="0"/>
          </a:p>
          <a:p>
            <a:pPr lvl="0"/>
            <a:r>
              <a:rPr lang="en-US" dirty="0"/>
              <a:t>The SM to receive a decision on their claim as close to discharge as possible</a:t>
            </a:r>
          </a:p>
          <a:p>
            <a:pPr lvl="0"/>
            <a:r>
              <a:rPr lang="en-US" dirty="0"/>
              <a:t>Greatly decrease the overall average number of days pending for the pre-discharge claim inventory</a:t>
            </a:r>
          </a:p>
        </p:txBody>
      </p:sp>
      <p:sp>
        <p:nvSpPr>
          <p:cNvPr id="4" name="Slide Number Placeholder 3"/>
          <p:cNvSpPr>
            <a:spLocks noGrp="1"/>
          </p:cNvSpPr>
          <p:nvPr>
            <p:ph type="sldNum" sz="quarter" idx="12"/>
          </p:nvPr>
        </p:nvSpPr>
        <p:spPr/>
        <p:txBody>
          <a:bodyPr/>
          <a:lstStyle/>
          <a:p>
            <a:fld id="{7C414AED-89CE-4A48-8B2B-1B3A5C68EA2A}" type="slidenum">
              <a:rPr lang="en-US" smtClean="0"/>
              <a:t>6</a:t>
            </a:fld>
            <a:endParaRPr lang="en-US"/>
          </a:p>
        </p:txBody>
      </p:sp>
    </p:spTree>
    <p:extLst>
      <p:ext uri="{BB962C8B-B14F-4D97-AF65-F5344CB8AC3E}">
        <p14:creationId xmlns:p14="http://schemas.microsoft.com/office/powerpoint/2010/main" val="4062296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BDD vs. BDD Excluded	 </a:t>
            </a:r>
          </a:p>
        </p:txBody>
      </p:sp>
      <p:sp>
        <p:nvSpPr>
          <p:cNvPr id="3" name="Content Placeholder 2"/>
          <p:cNvSpPr>
            <a:spLocks noGrp="1"/>
          </p:cNvSpPr>
          <p:nvPr>
            <p:ph idx="1"/>
          </p:nvPr>
        </p:nvSpPr>
        <p:spPr/>
        <p:txBody>
          <a:bodyPr>
            <a:normAutofit/>
          </a:bodyPr>
          <a:lstStyle/>
          <a:p>
            <a:pPr marL="0" indent="0">
              <a:buNone/>
            </a:pPr>
            <a:r>
              <a:rPr lang="en-US" dirty="0"/>
              <a:t>Claims received on or after October 1, 2017, within 180 days prior to discharge, are identified as Benefits Delivery at Discharge (BDD) claims or BDD excluded claims.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565059419"/>
              </p:ext>
            </p:extLst>
          </p:nvPr>
        </p:nvGraphicFramePr>
        <p:xfrm>
          <a:off x="1944285" y="3823292"/>
          <a:ext cx="8632256" cy="2127184"/>
        </p:xfrm>
        <a:graphic>
          <a:graphicData uri="http://schemas.openxmlformats.org/drawingml/2006/table">
            <a:tbl>
              <a:tblPr firstRow="1" bandRow="1">
                <a:tableStyleId>{5C22544A-7EE6-4342-B048-85BDC9FD1C3A}</a:tableStyleId>
              </a:tblPr>
              <a:tblGrid>
                <a:gridCol w="3478164">
                  <a:extLst>
                    <a:ext uri="{9D8B030D-6E8A-4147-A177-3AD203B41FA5}">
                      <a16:colId xmlns:a16="http://schemas.microsoft.com/office/drawing/2014/main" val="20000"/>
                    </a:ext>
                  </a:extLst>
                </a:gridCol>
                <a:gridCol w="2747776">
                  <a:extLst>
                    <a:ext uri="{9D8B030D-6E8A-4147-A177-3AD203B41FA5}">
                      <a16:colId xmlns:a16="http://schemas.microsoft.com/office/drawing/2014/main" val="20001"/>
                    </a:ext>
                  </a:extLst>
                </a:gridCol>
                <a:gridCol w="2406316">
                  <a:extLst>
                    <a:ext uri="{9D8B030D-6E8A-4147-A177-3AD203B41FA5}">
                      <a16:colId xmlns:a16="http://schemas.microsoft.com/office/drawing/2014/main" val="20002"/>
                    </a:ext>
                  </a:extLst>
                </a:gridCol>
              </a:tblGrid>
              <a:tr h="1116531">
                <a:tc>
                  <a:txBody>
                    <a:bodyPr/>
                    <a:lstStyle/>
                    <a:p>
                      <a:pPr algn="ctr"/>
                      <a:r>
                        <a:rPr lang="en-US" sz="2400" b="0" dirty="0">
                          <a:solidFill>
                            <a:schemeClr val="tx1"/>
                          </a:solidFill>
                        </a:rPr>
                        <a:t>Days prior to separation claim is submitted</a:t>
                      </a:r>
                    </a:p>
                  </a:txBody>
                  <a:tcPr anchor="ctr">
                    <a:solidFill>
                      <a:schemeClr val="accent6">
                        <a:lumMod val="20000"/>
                        <a:lumOff val="80000"/>
                      </a:schemeClr>
                    </a:solidFill>
                  </a:tcPr>
                </a:tc>
                <a:tc>
                  <a:txBody>
                    <a:bodyPr/>
                    <a:lstStyle/>
                    <a:p>
                      <a:pPr algn="ctr"/>
                      <a:r>
                        <a:rPr lang="en-US" sz="2400" b="0" dirty="0">
                          <a:solidFill>
                            <a:schemeClr val="tx1"/>
                          </a:solidFill>
                        </a:rPr>
                        <a:t>90-180 days</a:t>
                      </a:r>
                    </a:p>
                  </a:txBody>
                  <a:tcPr anchor="ctr">
                    <a:solidFill>
                      <a:schemeClr val="accent6">
                        <a:lumMod val="20000"/>
                        <a:lumOff val="80000"/>
                      </a:schemeClr>
                    </a:solidFill>
                  </a:tcPr>
                </a:tc>
                <a:tc>
                  <a:txBody>
                    <a:bodyPr/>
                    <a:lstStyle/>
                    <a:p>
                      <a:pPr algn="ctr"/>
                      <a:r>
                        <a:rPr lang="en-US" sz="2400" b="0" strike="noStrike" dirty="0">
                          <a:solidFill>
                            <a:schemeClr val="tx1"/>
                          </a:solidFill>
                        </a:rPr>
                        <a:t>1-89 days</a:t>
                      </a:r>
                    </a:p>
                  </a:txBody>
                  <a:tcPr anchor="ctr">
                    <a:solidFill>
                      <a:srgbClr val="FF0000"/>
                    </a:solidFill>
                  </a:tcPr>
                </a:tc>
                <a:extLst>
                  <a:ext uri="{0D108BD9-81ED-4DB2-BD59-A6C34878D82A}">
                    <a16:rowId xmlns:a16="http://schemas.microsoft.com/office/drawing/2014/main" val="10000"/>
                  </a:ext>
                </a:extLst>
              </a:tr>
              <a:tr h="1010653">
                <a:tc>
                  <a:txBody>
                    <a:bodyPr/>
                    <a:lstStyle/>
                    <a:p>
                      <a:pPr algn="ctr"/>
                      <a:r>
                        <a:rPr lang="en-US" sz="2400" dirty="0"/>
                        <a:t>Claim</a:t>
                      </a:r>
                      <a:r>
                        <a:rPr lang="en-US" sz="2400" baseline="0" dirty="0"/>
                        <a:t> identity</a:t>
                      </a:r>
                      <a:endParaRPr lang="en-US" sz="2400" dirty="0"/>
                    </a:p>
                  </a:txBody>
                  <a:tcPr anchor="ctr">
                    <a:solidFill>
                      <a:schemeClr val="accent6">
                        <a:lumMod val="20000"/>
                        <a:lumOff val="80000"/>
                      </a:schemeClr>
                    </a:solidFill>
                  </a:tcPr>
                </a:tc>
                <a:tc>
                  <a:txBody>
                    <a:bodyPr/>
                    <a:lstStyle/>
                    <a:p>
                      <a:pPr algn="ctr"/>
                      <a:r>
                        <a:rPr lang="en-US" sz="2400" dirty="0"/>
                        <a:t>BDD</a:t>
                      </a:r>
                    </a:p>
                  </a:txBody>
                  <a:tcPr anchor="ctr">
                    <a:solidFill>
                      <a:schemeClr val="accent6">
                        <a:lumMod val="20000"/>
                        <a:lumOff val="80000"/>
                      </a:schemeClr>
                    </a:solidFill>
                  </a:tcPr>
                </a:tc>
                <a:tc>
                  <a:txBody>
                    <a:bodyPr/>
                    <a:lstStyle/>
                    <a:p>
                      <a:pPr algn="ctr"/>
                      <a:r>
                        <a:rPr lang="en-US" sz="2400" strike="noStrike" baseline="0" dirty="0"/>
                        <a:t>BDD Excluded</a:t>
                      </a:r>
                      <a:endParaRPr lang="en-US" sz="2400" strike="noStrike" dirty="0"/>
                    </a:p>
                  </a:txBody>
                  <a:tcPr anchor="ctr">
                    <a:solidFill>
                      <a:srgbClr val="FF00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6898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Work Queue (NWQ)</a:t>
            </a:r>
          </a:p>
        </p:txBody>
      </p:sp>
      <p:sp>
        <p:nvSpPr>
          <p:cNvPr id="3" name="Content Placeholder 2"/>
          <p:cNvSpPr>
            <a:spLocks noGrp="1"/>
          </p:cNvSpPr>
          <p:nvPr>
            <p:ph idx="1"/>
          </p:nvPr>
        </p:nvSpPr>
        <p:spPr/>
        <p:txBody>
          <a:bodyPr/>
          <a:lstStyle/>
          <a:p>
            <a:pPr marL="0" indent="0">
              <a:buNone/>
            </a:pPr>
            <a:r>
              <a:rPr lang="en-US" dirty="0"/>
              <a:t>National Work Queue (NWQ) will route the BDD claim to regional offices nationally for review for ready for decision (RFD) status as soon as all examinations have been completed or all tracked items have expired. </a:t>
            </a:r>
          </a:p>
          <a:p>
            <a:pPr marL="0" indent="0">
              <a:buNone/>
            </a:pPr>
            <a:endParaRPr lang="en-US" dirty="0"/>
          </a:p>
          <a:p>
            <a:pPr marL="0" indent="0">
              <a:buNone/>
            </a:pPr>
            <a:r>
              <a:rPr lang="en-US" dirty="0"/>
              <a:t>NOTE:  This will occur while the SM is still on active duty, therefore </a:t>
            </a:r>
            <a:r>
              <a:rPr lang="en-US" i="1" u="sng" dirty="0"/>
              <a:t>deferral for service verification should not occur</a:t>
            </a:r>
            <a:r>
              <a:rPr lang="en-US" i="1" dirty="0"/>
              <a:t>.</a:t>
            </a:r>
          </a:p>
          <a:p>
            <a:pPr marL="0" indent="0">
              <a:buNone/>
            </a:pPr>
            <a:endParaRPr lang="en-US" sz="1200" dirty="0"/>
          </a:p>
          <a:p>
            <a:pPr marL="0" indent="0">
              <a:buNone/>
            </a:pPr>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329237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Jurisdiction 	 </a:t>
            </a:r>
          </a:p>
        </p:txBody>
      </p:sp>
      <p:sp>
        <p:nvSpPr>
          <p:cNvPr id="3" name="Content Placeholder 2"/>
          <p:cNvSpPr>
            <a:spLocks noGrp="1"/>
          </p:cNvSpPr>
          <p:nvPr>
            <p:ph idx="1"/>
          </p:nvPr>
        </p:nvSpPr>
        <p:spPr/>
        <p:txBody>
          <a:bodyPr>
            <a:normAutofit/>
          </a:bodyPr>
          <a:lstStyle/>
          <a:p>
            <a:r>
              <a:rPr lang="en-US" dirty="0"/>
              <a:t>BDD claims that are made ready for decision are routed to regional offices nationally based on capacity</a:t>
            </a:r>
          </a:p>
          <a:p>
            <a:endParaRPr lang="en-US" dirty="0"/>
          </a:p>
          <a:p>
            <a:r>
              <a:rPr lang="en-US" dirty="0"/>
              <a:t>BDD excluded claims will be rated at the Regional Office of Jurisdiction (ROJ).</a:t>
            </a:r>
          </a:p>
          <a:p>
            <a:endParaRPr lang="en-US" dirty="0"/>
          </a:p>
          <a:p>
            <a:r>
              <a:rPr lang="en-US" dirty="0"/>
              <a:t>If an intake site receives a BDD-excluded claim 10 or fewer days before the discharge date that, cannot be processed in VBMS, follow instructions in M21-1III.i.2.B.3.g</a:t>
            </a:r>
          </a:p>
          <a:p>
            <a:pPr marL="0" indent="0">
              <a:buNone/>
            </a:pPr>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9</a:t>
            </a:fld>
            <a:endParaRPr lang="en-US"/>
          </a:p>
        </p:txBody>
      </p:sp>
    </p:spTree>
    <p:extLst>
      <p:ext uri="{BB962C8B-B14F-4D97-AF65-F5344CB8AC3E}">
        <p14:creationId xmlns:p14="http://schemas.microsoft.com/office/powerpoint/2010/main" val="296419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Theme February">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February" id="{D1F4C9E1-2396-4CDD-8CA9-EB944796C043}" vid="{8A04F0C2-259B-4AE6-85B0-EB8C2087D1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88A1A800658A45B0AA863475625F9F" ma:contentTypeVersion="0" ma:contentTypeDescription="Create a new document." ma:contentTypeScope="" ma:versionID="7a751d97d85220cee5742c03d80642e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2ED04EE6-BAB7-4DF5-AF81-FD76097643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7502</TotalTime>
  <Words>961</Words>
  <Application>Microsoft Office PowerPoint</Application>
  <PresentationFormat>Widescreen</PresentationFormat>
  <Paragraphs>98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Symbol</vt:lpstr>
      <vt:lpstr>Times New Roman</vt:lpstr>
      <vt:lpstr>Theme February</vt:lpstr>
      <vt:lpstr>Pre-Discharge Benefits Delivery at Discharge (BDD) – In-Service Rating </vt:lpstr>
      <vt:lpstr>Objectives</vt:lpstr>
      <vt:lpstr>References</vt:lpstr>
      <vt:lpstr>In-Service Rating   </vt:lpstr>
      <vt:lpstr>In-Service Rating  </vt:lpstr>
      <vt:lpstr>Benefits of In-Service Rating  </vt:lpstr>
      <vt:lpstr>BDD vs. BDD Excluded  </vt:lpstr>
      <vt:lpstr>National Work Queue (NWQ)</vt:lpstr>
      <vt:lpstr>Jurisdiction   </vt:lpstr>
      <vt:lpstr>In-Service Rating Guidance</vt:lpstr>
      <vt:lpstr>In-Service Rating Guidance (Cont.)</vt:lpstr>
      <vt:lpstr>Rating Decision Procedures</vt:lpstr>
      <vt:lpstr>Rating Introduction Paragraph</vt:lpstr>
      <vt:lpstr>Finalizing the BDD Rating Decision </vt:lpstr>
      <vt:lpstr>VSO Review</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Pre-Discharge Benefits Delivery at Discharge (BDD) - In-Service Rating PowerPoint Presentation</dc:title>
  <dc:subject>RVSR, RQRS, DRO</dc:subject>
  <dc:creator>Department of Veterans Affairs, Veterans Benefits Administration, Compensation Service, STAFF</dc:creator>
  <cp:keywords>pre-discharge,in-service rating,pre-discharge redesign,BDD,benefits delivery at</cp:keywords>
  <dc:description>This lesson includes discussions and exercises that allow employees to gain a better understanding of the BDD in-service rating guidance for RVSRs.</dc:description>
  <cp:lastModifiedBy>Kathy Poole</cp:lastModifiedBy>
  <cp:revision>492</cp:revision>
  <cp:lastPrinted>2017-06-26T16:00:52Z</cp:lastPrinted>
  <dcterms:created xsi:type="dcterms:W3CDTF">2014-04-30T02:32:11Z</dcterms:created>
  <dcterms:modified xsi:type="dcterms:W3CDTF">2018-11-07T20:12:45Z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0x0101005988A1A800658A45B0AA863475625F9F</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b0df8a8c-2034-4113-89dc-9b87eb0f394c</vt:lpwstr>
  </property>
</Properties>
</file>