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4"/>
    <p:sldMasterId id="2147483693" r:id="rId5"/>
  </p:sldMasterIdLst>
  <p:notesMasterIdLst>
    <p:notesMasterId r:id="rId26"/>
  </p:notesMasterIdLst>
  <p:handoutMasterIdLst>
    <p:handoutMasterId r:id="rId27"/>
  </p:handoutMasterIdLst>
  <p:sldIdLst>
    <p:sldId id="281" r:id="rId6"/>
    <p:sldId id="258" r:id="rId7"/>
    <p:sldId id="259" r:id="rId8"/>
    <p:sldId id="260" r:id="rId9"/>
    <p:sldId id="261" r:id="rId10"/>
    <p:sldId id="265" r:id="rId11"/>
    <p:sldId id="279" r:id="rId12"/>
    <p:sldId id="263" r:id="rId13"/>
    <p:sldId id="273" r:id="rId14"/>
    <p:sldId id="264" r:id="rId15"/>
    <p:sldId id="277" r:id="rId16"/>
    <p:sldId id="266" r:id="rId17"/>
    <p:sldId id="275" r:id="rId18"/>
    <p:sldId id="276" r:id="rId19"/>
    <p:sldId id="267" r:id="rId20"/>
    <p:sldId id="270" r:id="rId21"/>
    <p:sldId id="268" r:id="rId22"/>
    <p:sldId id="269" r:id="rId23"/>
    <p:sldId id="271" r:id="rId24"/>
    <p:sldId id="278" r:id="rId25"/>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ick Braddock" initials="NPB" lastIdx="10" clrIdx="0"/>
  <p:cmAuthor id="1" name="Department of Veterans Affairs" initials="DoV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C5F1E"/>
    <a:srgbClr val="E7D0A4"/>
    <a:srgbClr val="6A5B3F"/>
    <a:srgbClr val="987734"/>
    <a:srgbClr val="AB8C4E"/>
    <a:srgbClr val="C6A156"/>
    <a:srgbClr val="E8D2A8"/>
    <a:srgbClr val="F5F0E9"/>
    <a:srgbClr val="BEA5A1"/>
    <a:srgbClr val="8673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4993" autoAdjust="0"/>
    <p:restoredTop sz="99820" autoAdjust="0"/>
  </p:normalViewPr>
  <p:slideViewPr>
    <p:cSldViewPr snapToGrid="0">
      <p:cViewPr varScale="1">
        <p:scale>
          <a:sx n="103" d="100"/>
          <a:sy n="103" d="100"/>
        </p:scale>
        <p:origin x="114" y="468"/>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handoutMaster" Target="handoutMasters/handoutMaster1.xml"/><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Times New Roman" panose="02020603050405020304" pitchFamily="18"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3DACAB9-A087-46C6-8392-9DA45A27783B}" type="datetimeFigureOut">
              <a:rPr lang="en-US" smtClean="0">
                <a:latin typeface="Times New Roman" panose="02020603050405020304" pitchFamily="18" charset="0"/>
              </a:rPr>
              <a:t>11/6/2018</a:t>
            </a:fld>
            <a:endParaRPr lang="en-US" dirty="0">
              <a:latin typeface="Times New Roman" panose="02020603050405020304" pitchFamily="18" charset="0"/>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Times New Roman" panose="02020603050405020304" pitchFamily="18" charset="0"/>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4BF439-490C-45C3-9C2D-A971383A48DD}" type="slidenum">
              <a:rPr lang="en-US" smtClean="0">
                <a:latin typeface="Times New Roman" panose="02020603050405020304" pitchFamily="18" charset="0"/>
              </a:rPr>
              <a:t>‹#›</a:t>
            </a:fld>
            <a:endParaRPr lang="en-US" dirty="0">
              <a:latin typeface="Times New Roman" panose="02020603050405020304" pitchFamily="18" charset="0"/>
            </a:endParaRPr>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Times New Roman" panose="02020603050405020304" pitchFamily="18"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Times New Roman" panose="02020603050405020304" pitchFamily="18" charset="0"/>
              </a:defRPr>
            </a:lvl1pPr>
          </a:lstStyle>
          <a:p>
            <a:fld id="{3DF05838-7BCA-4652-9007-BD0302928936}" type="datetimeFigureOut">
              <a:rPr lang="en-US" smtClean="0"/>
              <a:pPr/>
              <a:t>11/6/2018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Times New Roman" panose="02020603050405020304"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Times New Roman" panose="02020603050405020304" pitchFamily="18" charset="0"/>
              </a:defRPr>
            </a:lvl1pPr>
          </a:lstStyle>
          <a:p>
            <a:fld id="{0E7C618C-DDD3-4DC9-ADAB-73264023D4F2}" type="slidenum">
              <a:rPr lang="en-US" smtClean="0"/>
              <a:pPr/>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Times New Roman" panose="02020603050405020304" pitchFamily="18" charset="0"/>
        <a:ea typeface="+mn-ea"/>
        <a:cs typeface="+mn-cs"/>
      </a:defRPr>
    </a:lvl1pPr>
    <a:lvl2pPr marL="457200" algn="l" defTabSz="914400" rtl="0" eaLnBrk="1" latinLnBrk="0" hangingPunct="1">
      <a:defRPr sz="1200" kern="1200">
        <a:solidFill>
          <a:schemeClr val="tx1"/>
        </a:solidFill>
        <a:latin typeface="Times New Roman" panose="02020603050405020304" pitchFamily="18" charset="0"/>
        <a:ea typeface="+mn-ea"/>
        <a:cs typeface="+mn-cs"/>
      </a:defRPr>
    </a:lvl2pPr>
    <a:lvl3pPr marL="914400" algn="l" defTabSz="914400" rtl="0" eaLnBrk="1" latinLnBrk="0" hangingPunct="1">
      <a:defRPr sz="1200" kern="1200">
        <a:solidFill>
          <a:schemeClr val="tx1"/>
        </a:solidFill>
        <a:latin typeface="Times New Roman" panose="02020603050405020304" pitchFamily="18" charset="0"/>
        <a:ea typeface="+mn-ea"/>
        <a:cs typeface="+mn-cs"/>
      </a:defRPr>
    </a:lvl3pPr>
    <a:lvl4pPr marL="1371600" algn="l" defTabSz="914400" rtl="0" eaLnBrk="1" latinLnBrk="0" hangingPunct="1">
      <a:defRPr sz="1200" kern="1200">
        <a:solidFill>
          <a:schemeClr val="tx1"/>
        </a:solidFill>
        <a:latin typeface="Times New Roman" panose="02020603050405020304" pitchFamily="18" charset="0"/>
        <a:ea typeface="+mn-ea"/>
        <a:cs typeface="+mn-cs"/>
      </a:defRPr>
    </a:lvl4pPr>
    <a:lvl5pPr marL="1828800" algn="l" defTabSz="914400" rtl="0" eaLnBrk="1" latinLnBrk="0" hangingPunct="1">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Arial" panose="020B0604020202020204" pitchFamily="34" charset="0"/>
                <a:ea typeface="+mn-ea"/>
                <a:cs typeface="Arial" panose="020B0604020202020204" pitchFamily="34" charset="0"/>
              </a:rPr>
              <a:t>Welcome to Introduction to Ratings course. To advance each slide, click anywhere on the screen.</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E7C618C-DDD3-4DC9-ADAB-73264023D4F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238945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5" Type="http://schemas.openxmlformats.org/officeDocument/2006/relationships/image" Target="../media/image2.jpg"/><Relationship Id="rId4"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4"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4"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0"/>
            <a:ext cx="12192000" cy="1086867"/>
          </a:xfrm>
        </p:spPr>
        <p:txBody>
          <a:bodyPr anchor="t">
            <a:normAutofit/>
          </a:bodyPr>
          <a:lstStyle>
            <a:lvl1pPr algn="ctr">
              <a:defRPr sz="28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609600" y="2057400"/>
            <a:ext cx="10972800" cy="3916363"/>
          </a:xfrm>
          <a:prstGeom prst="rect">
            <a:avLst/>
          </a:prstGeom>
        </p:spPr>
        <p:txBody>
          <a:bodyPr>
            <a:normAutofit/>
          </a:bodyPr>
          <a:lstStyle>
            <a:lvl1pPr marL="214313" indent="-214313">
              <a:lnSpc>
                <a:spcPct val="100000"/>
              </a:lnSpc>
              <a:spcBef>
                <a:spcPts val="0"/>
              </a:spcBef>
              <a:spcAft>
                <a:spcPts val="600"/>
              </a:spcAft>
              <a:buClr>
                <a:schemeClr val="tx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358974" indent="-214313">
              <a:spcBef>
                <a:spcPts val="0"/>
              </a:spcBef>
              <a:spcAft>
                <a:spcPts val="600"/>
              </a:spcAft>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503635" indent="-214313">
              <a:spcBef>
                <a:spcPts val="0"/>
              </a:spcBef>
              <a:spcAft>
                <a:spcPts val="600"/>
              </a:spcAft>
              <a:buClr>
                <a:schemeClr val="tx1"/>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3pPr>
            <a:lvl4pPr marL="648296" indent="-214313">
              <a:spcBef>
                <a:spcPts val="0"/>
              </a:spcBef>
              <a:spcAft>
                <a:spcPts val="600"/>
              </a:spcAft>
              <a:buClr>
                <a:schemeClr val="tx1"/>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9241536" y="6601977"/>
            <a:ext cx="28448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8645303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914400" y="2819400"/>
            <a:ext cx="10363200" cy="1219200"/>
          </a:xfrm>
          <a:ln>
            <a:noFill/>
          </a:ln>
        </p:spPr>
        <p:txBody>
          <a:bodyPr anchor="t">
            <a:normAutofit/>
          </a:bodyPr>
          <a:lstStyle>
            <a:lvl1pPr algn="ctr">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914400" y="4724400"/>
            <a:ext cx="3149600" cy="838200"/>
          </a:xfrm>
          <a:prstGeom prst="rect">
            <a:avLst/>
          </a:prstGeom>
        </p:spPr>
        <p:txBody>
          <a:bodyPr>
            <a:noAutofit/>
          </a:bodyPr>
          <a:lstStyle>
            <a:lvl1pPr marL="0" indent="0" algn="ctr">
              <a:lnSpc>
                <a:spcPct val="100000"/>
              </a:lnSpc>
              <a:spcBef>
                <a:spcPts val="0"/>
              </a:spcBef>
              <a:spcAft>
                <a:spcPts val="600"/>
              </a:spcAft>
              <a:buNone/>
              <a:defRPr sz="2100" b="1">
                <a:solidFill>
                  <a:srgbClr val="1F497D"/>
                </a:solidFill>
              </a:defRPr>
            </a:lvl1pPr>
            <a:lvl5pPr marL="578644"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8128000" y="4724400"/>
            <a:ext cx="3149600" cy="838200"/>
          </a:xfrm>
          <a:prstGeom prst="rect">
            <a:avLst/>
          </a:prstGeom>
        </p:spPr>
        <p:txBody>
          <a:bodyPr>
            <a:noAutofit/>
          </a:bodyPr>
          <a:lstStyle>
            <a:lvl1pPr marL="0" indent="0" algn="ctr">
              <a:spcBef>
                <a:spcPts val="0"/>
              </a:spcBef>
              <a:spcAft>
                <a:spcPts val="600"/>
              </a:spcAft>
              <a:buNone/>
              <a:defRPr sz="2100" b="1">
                <a:solidFill>
                  <a:srgbClr val="1F497D"/>
                </a:solidFill>
              </a:defRPr>
            </a:lvl1pPr>
            <a:lvl5pPr marL="578644" indent="0">
              <a:buNone/>
              <a:defRPr/>
            </a:lvl5pPr>
          </a:lstStyle>
          <a:p>
            <a:pPr lvl="0"/>
            <a:r>
              <a:rPr lang="en-US" dirty="0"/>
              <a:t>Date sub-title</a:t>
            </a:r>
          </a:p>
        </p:txBody>
      </p:sp>
    </p:spTree>
    <p:extLst>
      <p:ext uri="{BB962C8B-B14F-4D97-AF65-F5344CB8AC3E}">
        <p14:creationId xmlns:p14="http://schemas.microsoft.com/office/powerpoint/2010/main" val="3366196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0"/>
            <a:ext cx="12192000" cy="1086867"/>
          </a:xfrm>
        </p:spPr>
        <p:txBody>
          <a:bodyPr anchor="t">
            <a:normAutofit/>
          </a:bodyPr>
          <a:lstStyle>
            <a:lvl1pPr algn="ctr">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609600" y="2057400"/>
            <a:ext cx="109728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289322" indent="-144661">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2pPr>
            <a:lvl3pPr marL="433983" indent="-144661">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3pPr>
            <a:lvl4pPr marL="578644" indent="-144661">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9241536" y="6601977"/>
            <a:ext cx="28448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dirty="0"/>
          </a:p>
        </p:txBody>
      </p:sp>
    </p:spTree>
    <p:extLst>
      <p:ext uri="{BB962C8B-B14F-4D97-AF65-F5344CB8AC3E}">
        <p14:creationId xmlns:p14="http://schemas.microsoft.com/office/powerpoint/2010/main" val="20885204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30"/>
            <a:ext cx="12192000" cy="1086867"/>
          </a:xfrm>
        </p:spPr>
        <p:txBody>
          <a:bodyPr anchor="t">
            <a:normAutofit/>
          </a:bodyPr>
          <a:lstStyle>
            <a:lvl1pPr algn="ctr">
              <a:defRPr sz="28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609600" y="2057400"/>
            <a:ext cx="10972800" cy="3916363"/>
          </a:xfrm>
          <a:prstGeom prst="rect">
            <a:avLst/>
          </a:prstGeom>
        </p:spPr>
        <p:txBody>
          <a:bodyPr>
            <a:normAutofit/>
          </a:bodyPr>
          <a:lstStyle>
            <a:lvl1pPr marL="214313" indent="-214313">
              <a:lnSpc>
                <a:spcPct val="100000"/>
              </a:lnSpc>
              <a:spcBef>
                <a:spcPts val="0"/>
              </a:spcBef>
              <a:spcAft>
                <a:spcPts val="600"/>
              </a:spcAft>
              <a:buClr>
                <a:schemeClr val="tx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358974" indent="-214313">
              <a:spcBef>
                <a:spcPts val="0"/>
              </a:spcBef>
              <a:spcAft>
                <a:spcPts val="600"/>
              </a:spcAft>
              <a:buClr>
                <a:schemeClr val="tx1"/>
              </a:buClr>
              <a:buFont typeface="Arial" panose="020B0604020202020204" pitchFamily="34" charset="0"/>
              <a:buChar char="•"/>
              <a:defRPr sz="1600">
                <a:solidFill>
                  <a:schemeClr val="tx1"/>
                </a:solidFill>
                <a:latin typeface="Arial" panose="020B0604020202020204" pitchFamily="34" charset="0"/>
                <a:cs typeface="Arial" panose="020B0604020202020204" pitchFamily="34" charset="0"/>
              </a:defRPr>
            </a:lvl2pPr>
            <a:lvl3pPr marL="503635" indent="-214313">
              <a:spcBef>
                <a:spcPts val="0"/>
              </a:spcBef>
              <a:spcAft>
                <a:spcPts val="600"/>
              </a:spcAft>
              <a:buClr>
                <a:schemeClr val="tx1"/>
              </a:buClr>
              <a:buFont typeface="Arial" panose="020B0604020202020204" pitchFamily="34" charset="0"/>
              <a:buChar char="•"/>
              <a:defRPr sz="1400">
                <a:solidFill>
                  <a:schemeClr val="tx1"/>
                </a:solidFill>
                <a:latin typeface="Arial" panose="020B0604020202020204" pitchFamily="34" charset="0"/>
                <a:cs typeface="Arial" panose="020B0604020202020204" pitchFamily="34" charset="0"/>
              </a:defRPr>
            </a:lvl3pPr>
            <a:lvl4pPr marL="648296" indent="-214313">
              <a:spcBef>
                <a:spcPts val="0"/>
              </a:spcBef>
              <a:spcAft>
                <a:spcPts val="600"/>
              </a:spcAft>
              <a:buClr>
                <a:schemeClr val="tx1"/>
              </a:buClr>
              <a:buFont typeface="Arial" panose="020B0604020202020204" pitchFamily="34" charset="0"/>
              <a:buChar char="•"/>
              <a:defRPr sz="1200">
                <a:solidFill>
                  <a:schemeClr val="tx1"/>
                </a:solidFill>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9241536" y="6601977"/>
            <a:ext cx="28448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1023433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8297607"/>
      </p:ext>
    </p:extLst>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829809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16619" y="1789116"/>
            <a:ext cx="4991100" cy="42624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910917" y="1789116"/>
            <a:ext cx="4993216" cy="42624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41897085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ags" Target="../tags/tag2.xm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1.jpg"/><Relationship Id="rId5" Type="http://schemas.openxmlformats.org/officeDocument/2006/relationships/tags" Target="../tags/tag4.xml"/><Relationship Id="rId4" Type="http://schemas.openxmlformats.org/officeDocument/2006/relationships/tags" Target="../tags/tag3.xml"/></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1.jpg"/><Relationship Id="rId5" Type="http://schemas.openxmlformats.org/officeDocument/2006/relationships/slideLayout" Target="../slideLayouts/slideLayout6.xml"/><Relationship Id="rId10" Type="http://schemas.openxmlformats.org/officeDocument/2006/relationships/tags" Target="../tags/tag10.xml"/><Relationship Id="rId4" Type="http://schemas.openxmlformats.org/officeDocument/2006/relationships/slideLayout" Target="../slideLayouts/slideLayout5.xml"/><Relationship Id="rId9" Type="http://schemas.openxmlformats.org/officeDocument/2006/relationships/tags" Target="../tags/tag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3"/>
            </p:custDataLst>
          </p:nvPr>
        </p:nvSpPr>
        <p:spPr>
          <a:xfrm>
            <a:off x="0" y="457200"/>
            <a:ext cx="119888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4"/>
            </p:custDataLst>
          </p:nvPr>
        </p:nvSpPr>
        <p:spPr>
          <a:xfrm>
            <a:off x="0" y="6477000"/>
            <a:ext cx="12192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57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5"/>
            </p:custDataLst>
          </p:nvPr>
        </p:nvSpPr>
        <p:spPr>
          <a:xfrm>
            <a:off x="9241536" y="6601977"/>
            <a:ext cx="2844800" cy="365125"/>
          </a:xfrm>
          <a:prstGeom prst="rect">
            <a:avLst/>
          </a:prstGeom>
        </p:spPr>
        <p:txBody>
          <a:bodyPr tIns="0"/>
          <a:lstStyle>
            <a:lvl1pPr algn="r">
              <a:defRPr sz="788">
                <a:latin typeface="Arial" panose="020B0604020202020204" pitchFamily="34" charset="0"/>
                <a:cs typeface="Arial" panose="020B0604020202020204" pitchFamily="34" charset="0"/>
              </a:defRPr>
            </a:lvl1pPr>
          </a:lstStyle>
          <a:p>
            <a:fld id="{36A6A193-2FDC-48DD-8023-1C75B05EEA9A}" type="slidenum">
              <a:rPr lang="en-US" smtClean="0">
                <a:solidFill>
                  <a:prstClr val="black"/>
                </a:solidFill>
              </a:rPr>
              <a:pPr/>
              <a:t>‹#›</a:t>
            </a:fld>
            <a:endParaRPr lang="en-US" dirty="0">
              <a:solidFill>
                <a:prstClr val="black"/>
              </a:solidFill>
            </a:endParaRPr>
          </a:p>
        </p:txBody>
      </p:sp>
    </p:spTree>
    <p:extLst>
      <p:ext uri="{BB962C8B-B14F-4D97-AF65-F5344CB8AC3E}">
        <p14:creationId xmlns:p14="http://schemas.microsoft.com/office/powerpoint/2010/main" val="2385411876"/>
      </p:ext>
    </p:extLst>
  </p:cSld>
  <p:clrMap bg1="lt1" tx1="dk1" bg2="lt2" tx2="dk2" accent1="accent1" accent2="accent2" accent3="accent3" accent4="accent4" accent5="accent5" accent6="accent6" hlink="hlink" folHlink="folHlink"/>
  <p:sldLayoutIdLst>
    <p:sldLayoutId id="2147483691" r:id="rId1"/>
  </p:sldLayoutIdLst>
  <p:hf hdr="0" ftr="0" dt="0"/>
  <p:txStyles>
    <p:titleStyle>
      <a:lvl1pPr algn="ctr" defTabSz="289322" rtl="0" eaLnBrk="1" latinLnBrk="0" hangingPunct="1">
        <a:spcBef>
          <a:spcPct val="0"/>
        </a:spcBef>
        <a:buNone/>
        <a:defRPr sz="1575"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1pPr>
      <a:lvl2pPr marL="144661" indent="0" algn="l" defTabSz="289322" rtl="0" eaLnBrk="1" latinLnBrk="0" hangingPunct="1">
        <a:spcBef>
          <a:spcPct val="20000"/>
        </a:spcBef>
        <a:buFont typeface="Arial" panose="020B0604020202020204" pitchFamily="34" charset="0"/>
        <a:buNone/>
        <a:defRPr sz="760" b="0" i="0" u="none" kern="1200">
          <a:solidFill>
            <a:schemeClr val="tx1"/>
          </a:solidFill>
          <a:latin typeface="Arial" panose="020B0604020202020204" pitchFamily="34" charset="0"/>
          <a:ea typeface="+mn-ea"/>
          <a:cs typeface="Arial" panose="020B0604020202020204" pitchFamily="34" charset="0"/>
        </a:defRPr>
      </a:lvl2pPr>
      <a:lvl3pPr marL="289322"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3pPr>
      <a:lvl4pPr marL="433983"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4pPr>
      <a:lvl5pPr marL="578644"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5pPr>
      <a:lvl6pPr marL="795635"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9pPr>
    </p:bodyStyle>
    <p:otherStyle>
      <a:defPPr>
        <a:defRPr lang="en-US"/>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8"/>
            </p:custDataLst>
          </p:nvPr>
        </p:nvSpPr>
        <p:spPr>
          <a:xfrm>
            <a:off x="0" y="457200"/>
            <a:ext cx="119888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9"/>
            </p:custDataLst>
          </p:nvPr>
        </p:nvSpPr>
        <p:spPr>
          <a:xfrm>
            <a:off x="0" y="6477000"/>
            <a:ext cx="12192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0"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0"/>
            </p:custDataLst>
          </p:nvPr>
        </p:nvSpPr>
        <p:spPr>
          <a:xfrm>
            <a:off x="9241536" y="6601977"/>
            <a:ext cx="2844800" cy="365125"/>
          </a:xfrm>
          <a:prstGeom prst="rect">
            <a:avLst/>
          </a:prstGeom>
        </p:spPr>
        <p:txBody>
          <a:bodyPr tIns="0"/>
          <a:lstStyle>
            <a:lvl1pPr algn="r">
              <a:defRPr sz="788">
                <a:latin typeface="Arial" panose="020B0604020202020204" pitchFamily="34" charset="0"/>
                <a:cs typeface="Arial" panose="020B0604020202020204" pitchFamily="34" charset="0"/>
              </a:defRPr>
            </a:lvl1pPr>
          </a:lstStyle>
          <a:p>
            <a:fld id="{36A6A193-2FDC-48DD-8023-1C75B05EEA9A}" type="slidenum">
              <a:rPr lang="en-US" smtClean="0"/>
              <a:t>‹#›</a:t>
            </a:fld>
            <a:endParaRPr lang="en-US" dirty="0"/>
          </a:p>
        </p:txBody>
      </p:sp>
    </p:spTree>
    <p:extLst>
      <p:ext uri="{BB962C8B-B14F-4D97-AF65-F5344CB8AC3E}">
        <p14:creationId xmlns:p14="http://schemas.microsoft.com/office/powerpoint/2010/main" val="1184010608"/>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Lst>
  <p:hf hdr="0" ftr="0" dt="0"/>
  <p:txStyles>
    <p:titleStyle>
      <a:lvl1pPr algn="ctr" defTabSz="289322" rtl="0" eaLnBrk="1" latinLnBrk="0" hangingPunct="1">
        <a:spcBef>
          <a:spcPct val="0"/>
        </a:spcBef>
        <a:buNone/>
        <a:defRPr sz="1575"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1pPr>
      <a:lvl2pPr marL="144661" indent="0" algn="l" defTabSz="289322" rtl="0" eaLnBrk="1" latinLnBrk="0" hangingPunct="1">
        <a:spcBef>
          <a:spcPct val="20000"/>
        </a:spcBef>
        <a:buFont typeface="Arial" panose="020B0604020202020204" pitchFamily="34" charset="0"/>
        <a:buNone/>
        <a:defRPr sz="760" b="0" i="0" u="none" kern="1200">
          <a:solidFill>
            <a:schemeClr val="tx1"/>
          </a:solidFill>
          <a:latin typeface="Arial" panose="020B0604020202020204" pitchFamily="34" charset="0"/>
          <a:ea typeface="+mn-ea"/>
          <a:cs typeface="Arial" panose="020B0604020202020204" pitchFamily="34" charset="0"/>
        </a:defRPr>
      </a:lvl2pPr>
      <a:lvl3pPr marL="289322"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3pPr>
      <a:lvl4pPr marL="433983"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4pPr>
      <a:lvl5pPr marL="578644"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5pPr>
      <a:lvl6pPr marL="795635"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9pPr>
    </p:bodyStyle>
    <p:otherStyle>
      <a:defPPr>
        <a:defRPr lang="en-US"/>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hyperlink" Target="https://vaww.compensation.pension.km.va.gov/system/templates/selfservice/va_ka/#!agent/portal/554400000001034/article/554400000014099/M21-1-Part-III-Subpart-i-Chapter-2-Section-A-General-Information-on-Pre-Discharge-Claims"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vaww.vrm.km.va.gov/system/templates/selfservice/va_kanew/help/agent/locale/en-US/portal/554400000001034/content/554400000053562/M21-1,-Part-III,-Subpart-iv,-Chapter-3,-Section-F---Examinations-in-Special-Situations#4b" TargetMode="External"/><Relationship Id="rId2" Type="http://schemas.openxmlformats.org/officeDocument/2006/relationships/hyperlink" Target="https://vaww.compensation.pension.km.va.gov/system/templates/selfservice/va_ka/#!agent/portal/554400000001034/topic/554400000003071/Chapter-02-Pre-Discharge-Claims"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E5DA02F-A5B1-4CFF-BAB3-B51A02D21344}"/>
              </a:ext>
            </a:extLst>
          </p:cNvPr>
          <p:cNvSpPr>
            <a:spLocks noGrp="1"/>
          </p:cNvSpPr>
          <p:nvPr>
            <p:ph type="ctrTitle"/>
            <p:custDataLst>
              <p:tags r:id="rId1"/>
            </p:custDataLst>
          </p:nvPr>
        </p:nvSpPr>
        <p:spPr>
          <a:xfrm>
            <a:off x="2209800" y="2819400"/>
            <a:ext cx="7772400" cy="1219200"/>
          </a:xfrm>
        </p:spPr>
        <p:txBody>
          <a:bodyPr/>
          <a:lstStyle/>
          <a:p>
            <a:pPr>
              <a:spcAft>
                <a:spcPts val="600"/>
              </a:spcAft>
            </a:pPr>
            <a:r>
              <a:rPr lang="en-US" dirty="0"/>
              <a:t>Pre-discharge Redesign</a:t>
            </a:r>
          </a:p>
        </p:txBody>
      </p:sp>
      <p:sp>
        <p:nvSpPr>
          <p:cNvPr id="6" name="Text Placeholder 5">
            <a:extLst>
              <a:ext uri="{FF2B5EF4-FFF2-40B4-BE49-F238E27FC236}">
                <a16:creationId xmlns:a16="http://schemas.microsoft.com/office/drawing/2014/main" id="{4ABDB5F8-0A9C-4A32-82A0-B41673DD3C09}"/>
              </a:ext>
            </a:extLst>
          </p:cNvPr>
          <p:cNvSpPr>
            <a:spLocks noGrp="1"/>
          </p:cNvSpPr>
          <p:nvPr>
            <p:ph type="body" sz="quarter" idx="10"/>
            <p:custDataLst>
              <p:tags r:id="rId2"/>
            </p:custDataLst>
          </p:nvPr>
        </p:nvSpPr>
        <p:spPr>
          <a:xfrm>
            <a:off x="2209800" y="4724400"/>
            <a:ext cx="2362200" cy="838200"/>
          </a:xfrm>
        </p:spPr>
        <p:txBody>
          <a:bodyPr/>
          <a:lstStyle/>
          <a:p>
            <a:r>
              <a:rPr lang="en-US" dirty="0"/>
              <a:t>Compensation Service</a:t>
            </a:r>
          </a:p>
        </p:txBody>
      </p:sp>
      <p:sp>
        <p:nvSpPr>
          <p:cNvPr id="7" name="Text Placeholder 6">
            <a:extLst>
              <a:ext uri="{FF2B5EF4-FFF2-40B4-BE49-F238E27FC236}">
                <a16:creationId xmlns:a16="http://schemas.microsoft.com/office/drawing/2014/main" id="{E0AD48D6-13C3-4BD9-83E2-3F45BDEAB1AF}"/>
              </a:ext>
            </a:extLst>
          </p:cNvPr>
          <p:cNvSpPr>
            <a:spLocks noGrp="1"/>
          </p:cNvSpPr>
          <p:nvPr>
            <p:ph type="body" sz="quarter" idx="11"/>
            <p:custDataLst>
              <p:tags r:id="rId3"/>
            </p:custDataLst>
          </p:nvPr>
        </p:nvSpPr>
        <p:spPr>
          <a:xfrm>
            <a:off x="7620000" y="4724400"/>
            <a:ext cx="2362200" cy="838200"/>
          </a:xfrm>
        </p:spPr>
        <p:txBody>
          <a:bodyPr/>
          <a:lstStyle/>
          <a:p>
            <a:r>
              <a:rPr lang="en-US" dirty="0"/>
              <a:t>November 2018</a:t>
            </a:r>
          </a:p>
        </p:txBody>
      </p:sp>
    </p:spTree>
    <p:extLst>
      <p:ext uri="{BB962C8B-B14F-4D97-AF65-F5344CB8AC3E}">
        <p14:creationId xmlns:p14="http://schemas.microsoft.com/office/powerpoint/2010/main" val="3765880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82" y="0"/>
            <a:ext cx="9465784" cy="1151592"/>
          </a:xfrm>
        </p:spPr>
        <p:txBody>
          <a:bodyPr/>
          <a:lstStyle/>
          <a:p>
            <a:r>
              <a:rPr lang="en-US" dirty="0"/>
              <a:t>Jurisdiction of Excluded BDD Claims</a:t>
            </a:r>
          </a:p>
        </p:txBody>
      </p:sp>
      <p:sp>
        <p:nvSpPr>
          <p:cNvPr id="3" name="Content Placeholder 2"/>
          <p:cNvSpPr>
            <a:spLocks noGrp="1"/>
          </p:cNvSpPr>
          <p:nvPr>
            <p:ph idx="1"/>
          </p:nvPr>
        </p:nvSpPr>
        <p:spPr>
          <a:xfrm>
            <a:off x="553792" y="1481070"/>
            <a:ext cx="11462197" cy="4816699"/>
          </a:xfrm>
        </p:spPr>
        <p:txBody>
          <a:bodyPr>
            <a:normAutofit/>
          </a:bodyPr>
          <a:lstStyle/>
          <a:p>
            <a:pPr marL="0" indent="0">
              <a:buNone/>
            </a:pPr>
            <a:r>
              <a:rPr lang="en-US" sz="2400" dirty="0"/>
              <a:t>The Regional Office of jurisdiction (ROJ) will be responsible for processing pre-separation claims that are excluded from the BDD program.  </a:t>
            </a:r>
          </a:p>
          <a:p>
            <a:pPr marL="0" indent="0">
              <a:buNone/>
            </a:pPr>
            <a:endParaRPr lang="en-US" sz="2400" dirty="0"/>
          </a:p>
          <a:p>
            <a:pPr marL="0" indent="0">
              <a:buNone/>
            </a:pPr>
            <a:r>
              <a:rPr lang="en-US" sz="2400" dirty="0"/>
              <a:t>The SM can elect to have the claim processed under the Fully Developed Claim (FDC) program, the Decision Ready Claims (DRC) program, the standard VA claims process, or any other available program unless otherwise noted.</a:t>
            </a:r>
          </a:p>
        </p:txBody>
      </p:sp>
      <p:sp>
        <p:nvSpPr>
          <p:cNvPr id="4" name="Slide Number Placeholder 3"/>
          <p:cNvSpPr>
            <a:spLocks noGrp="1"/>
          </p:cNvSpPr>
          <p:nvPr>
            <p:ph type="sldNum" sz="quarter" idx="12"/>
          </p:nvPr>
        </p:nvSpPr>
        <p:spPr/>
        <p:txBody>
          <a:bodyPr/>
          <a:lstStyle/>
          <a:p>
            <a:fld id="{7C414AED-89CE-4A48-8B2B-1B3A5C68EA2A}" type="slidenum">
              <a:rPr lang="en-US" smtClean="0"/>
              <a:t>10</a:t>
            </a:fld>
            <a:endParaRPr lang="en-US"/>
          </a:p>
        </p:txBody>
      </p:sp>
    </p:spTree>
    <p:extLst>
      <p:ext uri="{BB962C8B-B14F-4D97-AF65-F5344CB8AC3E}">
        <p14:creationId xmlns:p14="http://schemas.microsoft.com/office/powerpoint/2010/main" val="1658152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82" y="0"/>
            <a:ext cx="9465784" cy="1151592"/>
          </a:xfrm>
        </p:spPr>
        <p:txBody>
          <a:bodyPr/>
          <a:lstStyle/>
          <a:p>
            <a:r>
              <a:rPr lang="en-US" dirty="0"/>
              <a:t>Scenario</a:t>
            </a:r>
          </a:p>
        </p:txBody>
      </p:sp>
      <p:sp>
        <p:nvSpPr>
          <p:cNvPr id="3" name="Content Placeholder 2"/>
          <p:cNvSpPr>
            <a:spLocks noGrp="1"/>
          </p:cNvSpPr>
          <p:nvPr>
            <p:ph idx="1"/>
          </p:nvPr>
        </p:nvSpPr>
        <p:spPr>
          <a:xfrm>
            <a:off x="553792" y="1481070"/>
            <a:ext cx="11462197" cy="4816699"/>
          </a:xfrm>
        </p:spPr>
        <p:txBody>
          <a:bodyPr>
            <a:normAutofit/>
          </a:bodyPr>
          <a:lstStyle/>
          <a:p>
            <a:pPr lvl="0">
              <a:buClr>
                <a:srgbClr val="2D2DB9">
                  <a:lumMod val="75000"/>
                </a:srgbClr>
              </a:buClr>
            </a:pPr>
            <a:r>
              <a:rPr lang="en-US" sz="2400" dirty="0" err="1"/>
              <a:t>Servicemember</a:t>
            </a:r>
            <a:r>
              <a:rPr lang="en-US" sz="2400" dirty="0"/>
              <a:t> submits a claim for compensation on February 12, 2018, at Joint Base Lewis-</a:t>
            </a:r>
            <a:r>
              <a:rPr lang="en-US" sz="2400" dirty="0" err="1"/>
              <a:t>McChord</a:t>
            </a:r>
            <a:r>
              <a:rPr lang="en-US" sz="2400" dirty="0"/>
              <a:t>, Washington. Her release from active duty date is July 30, 2018. The </a:t>
            </a:r>
            <a:r>
              <a:rPr lang="en-US" sz="2400" dirty="0" err="1"/>
              <a:t>Servicemember</a:t>
            </a:r>
            <a:r>
              <a:rPr lang="en-US" sz="2400" dirty="0"/>
              <a:t> annotates she will be on Permissive Temporary Duty (TDY) status in Charleston SC effective February 26, 2018 – April 13, 2018. Is this claim BDD eligible, if not, why?</a:t>
            </a:r>
          </a:p>
          <a:p>
            <a:pPr lvl="0">
              <a:buClr>
                <a:srgbClr val="2D2DB9">
                  <a:lumMod val="75000"/>
                </a:srgbClr>
              </a:buClr>
            </a:pPr>
            <a:endParaRPr lang="en-US" sz="2400" dirty="0"/>
          </a:p>
          <a:p>
            <a:pPr lvl="0">
              <a:buClr>
                <a:srgbClr val="2D2DB9">
                  <a:lumMod val="75000"/>
                </a:srgbClr>
              </a:buClr>
            </a:pPr>
            <a:r>
              <a:rPr lang="en-US" sz="2400" b="1" dirty="0"/>
              <a:t>No! This claim is BDD excluded as the </a:t>
            </a:r>
            <a:r>
              <a:rPr lang="en-US" sz="2400" b="1" dirty="0" err="1"/>
              <a:t>Servicemember</a:t>
            </a:r>
            <a:r>
              <a:rPr lang="en-US" sz="2400" b="1" dirty="0"/>
              <a:t> </a:t>
            </a:r>
            <a:r>
              <a:rPr lang="en-US" sz="2400" b="1" u="sng" dirty="0"/>
              <a:t>is not</a:t>
            </a:r>
            <a:r>
              <a:rPr lang="en-US" sz="2400" b="1" dirty="0"/>
              <a:t> available to report for examinations within the 10</a:t>
            </a:r>
            <a:r>
              <a:rPr lang="en-US" sz="2400" b="1" baseline="30000" dirty="0"/>
              <a:t>th</a:t>
            </a:r>
            <a:r>
              <a:rPr lang="en-US" sz="2400" b="1" dirty="0"/>
              <a:t> through 45</a:t>
            </a:r>
            <a:r>
              <a:rPr lang="en-US" sz="2400" b="1" baseline="30000" dirty="0"/>
              <a:t>th</a:t>
            </a:r>
            <a:r>
              <a:rPr lang="en-US" sz="2400" b="1" dirty="0"/>
              <a:t> day from the date the claim was received per </a:t>
            </a:r>
            <a:r>
              <a:rPr lang="en-US" sz="2400" b="1" dirty="0">
                <a:hlinkClick r:id="rId2"/>
              </a:rPr>
              <a:t>M21-1, Part III, Subpart i.2.A.1.d</a:t>
            </a:r>
            <a:r>
              <a:rPr lang="en-US" sz="2400" b="1" dirty="0"/>
              <a:t>. </a:t>
            </a:r>
          </a:p>
          <a:p>
            <a:pPr lvl="0">
              <a:buClr>
                <a:srgbClr val="2D2DB9">
                  <a:lumMod val="75000"/>
                </a:srgbClr>
              </a:buClr>
            </a:pPr>
            <a:endParaRPr lang="en-US" sz="2400" dirty="0"/>
          </a:p>
        </p:txBody>
      </p:sp>
      <p:sp>
        <p:nvSpPr>
          <p:cNvPr id="4" name="Slide Number Placeholder 3"/>
          <p:cNvSpPr>
            <a:spLocks noGrp="1"/>
          </p:cNvSpPr>
          <p:nvPr>
            <p:ph type="sldNum" sz="quarter" idx="12"/>
          </p:nvPr>
        </p:nvSpPr>
        <p:spPr/>
        <p:txBody>
          <a:bodyPr/>
          <a:lstStyle/>
          <a:p>
            <a:fld id="{7C414AED-89CE-4A48-8B2B-1B3A5C68EA2A}" type="slidenum">
              <a:rPr lang="en-US" smtClean="0"/>
              <a:t>11</a:t>
            </a:fld>
            <a:endParaRPr lang="en-US"/>
          </a:p>
        </p:txBody>
      </p:sp>
    </p:spTree>
    <p:extLst>
      <p:ext uri="{BB962C8B-B14F-4D97-AF65-F5344CB8AC3E}">
        <p14:creationId xmlns:p14="http://schemas.microsoft.com/office/powerpoint/2010/main" val="3287951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82" y="0"/>
            <a:ext cx="9465784" cy="1151592"/>
          </a:xfrm>
        </p:spPr>
        <p:txBody>
          <a:bodyPr/>
          <a:lstStyle/>
          <a:p>
            <a:r>
              <a:rPr lang="en-US" dirty="0"/>
              <a:t>BDD Claim Label and EP	</a:t>
            </a:r>
          </a:p>
        </p:txBody>
      </p:sp>
      <p:sp>
        <p:nvSpPr>
          <p:cNvPr id="3" name="Content Placeholder 2"/>
          <p:cNvSpPr>
            <a:spLocks noGrp="1"/>
          </p:cNvSpPr>
          <p:nvPr>
            <p:ph idx="1"/>
          </p:nvPr>
        </p:nvSpPr>
        <p:spPr>
          <a:xfrm>
            <a:off x="553792" y="1481070"/>
            <a:ext cx="11462197" cy="4816699"/>
          </a:xfrm>
        </p:spPr>
        <p:txBody>
          <a:bodyPr>
            <a:normAutofit/>
          </a:bodyPr>
          <a:lstStyle/>
          <a:p>
            <a:pPr marL="0" indent="0">
              <a:buNone/>
            </a:pPr>
            <a:r>
              <a:rPr lang="en-US" sz="2400" dirty="0"/>
              <a:t>Third digit modifiers for Pre-Discharge claims are terminated. Once all development actions are completed, the diary 336 EP for a BDD claim will be changed to the proper EP and claim label as shown in the table below:</a:t>
            </a:r>
          </a:p>
          <a:p>
            <a:pPr marL="0" indent="0">
              <a:buNone/>
            </a:pPr>
            <a:endParaRPr lang="en-US" sz="2400" dirty="0"/>
          </a:p>
          <a:p>
            <a:pPr marL="0" indent="0">
              <a:buNone/>
            </a:pPr>
            <a:r>
              <a:rPr lang="en-US" sz="2400" dirty="0"/>
              <a:t> </a:t>
            </a:r>
          </a:p>
        </p:txBody>
      </p:sp>
      <p:sp>
        <p:nvSpPr>
          <p:cNvPr id="4" name="Slide Number Placeholder 3"/>
          <p:cNvSpPr>
            <a:spLocks noGrp="1"/>
          </p:cNvSpPr>
          <p:nvPr>
            <p:ph type="sldNum" sz="quarter" idx="12"/>
          </p:nvPr>
        </p:nvSpPr>
        <p:spPr/>
        <p:txBody>
          <a:bodyPr/>
          <a:lstStyle/>
          <a:p>
            <a:fld id="{7C414AED-89CE-4A48-8B2B-1B3A5C68EA2A}" type="slidenum">
              <a:rPr lang="en-US" smtClean="0"/>
              <a:t>12</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4270064805"/>
              </p:ext>
            </p:extLst>
          </p:nvPr>
        </p:nvGraphicFramePr>
        <p:xfrm>
          <a:off x="1550548" y="3645060"/>
          <a:ext cx="9530367" cy="2470596"/>
        </p:xfrm>
        <a:graphic>
          <a:graphicData uri="http://schemas.openxmlformats.org/drawingml/2006/table">
            <a:tbl>
              <a:tblPr firstRow="1" bandRow="1">
                <a:tableStyleId>{5C22544A-7EE6-4342-B048-85BDC9FD1C3A}</a:tableStyleId>
              </a:tblPr>
              <a:tblGrid>
                <a:gridCol w="4288665">
                  <a:extLst>
                    <a:ext uri="{9D8B030D-6E8A-4147-A177-3AD203B41FA5}">
                      <a16:colId xmlns:a16="http://schemas.microsoft.com/office/drawing/2014/main" val="20000"/>
                    </a:ext>
                  </a:extLst>
                </a:gridCol>
                <a:gridCol w="5241702">
                  <a:extLst>
                    <a:ext uri="{9D8B030D-6E8A-4147-A177-3AD203B41FA5}">
                      <a16:colId xmlns:a16="http://schemas.microsoft.com/office/drawing/2014/main" val="20001"/>
                    </a:ext>
                  </a:extLst>
                </a:gridCol>
              </a:tblGrid>
              <a:tr h="458916">
                <a:tc>
                  <a:txBody>
                    <a:bodyPr/>
                    <a:lstStyle/>
                    <a:p>
                      <a:pPr algn="ctr"/>
                      <a:r>
                        <a:rPr lang="en-US" sz="2400" dirty="0">
                          <a:solidFill>
                            <a:srgbClr val="002060"/>
                          </a:solidFill>
                          <a:latin typeface="Times New Roman" panose="02020603050405020304" pitchFamily="18" charset="0"/>
                          <a:cs typeface="Times New Roman" panose="02020603050405020304" pitchFamily="18" charset="0"/>
                        </a:rPr>
                        <a:t>Claim</a:t>
                      </a:r>
                      <a:r>
                        <a:rPr lang="en-US" sz="2400" baseline="0" dirty="0">
                          <a:solidFill>
                            <a:srgbClr val="002060"/>
                          </a:solidFill>
                          <a:latin typeface="Times New Roman" panose="02020603050405020304" pitchFamily="18" charset="0"/>
                          <a:cs typeface="Times New Roman" panose="02020603050405020304" pitchFamily="18" charset="0"/>
                        </a:rPr>
                        <a:t> Type</a:t>
                      </a:r>
                      <a:endParaRPr lang="en-US" sz="24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a:solidFill>
                            <a:srgbClr val="002060"/>
                          </a:solidFill>
                          <a:latin typeface="Times New Roman" panose="02020603050405020304" pitchFamily="18" charset="0"/>
                          <a:cs typeface="Times New Roman" panose="02020603050405020304" pitchFamily="18" charset="0"/>
                        </a:rPr>
                        <a:t>BDD EP – Claim</a:t>
                      </a:r>
                      <a:r>
                        <a:rPr lang="en-US" sz="2400" baseline="0" dirty="0">
                          <a:solidFill>
                            <a:srgbClr val="002060"/>
                          </a:solidFill>
                          <a:latin typeface="Times New Roman" panose="02020603050405020304" pitchFamily="18" charset="0"/>
                          <a:cs typeface="Times New Roman" panose="02020603050405020304" pitchFamily="18" charset="0"/>
                        </a:rPr>
                        <a:t> Label</a:t>
                      </a:r>
                      <a:endParaRPr lang="en-US" sz="24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792102">
                <a:tc>
                  <a:txBody>
                    <a:bodyPr/>
                    <a:lstStyle/>
                    <a:p>
                      <a:r>
                        <a:rPr lang="en-US" sz="2400" dirty="0">
                          <a:solidFill>
                            <a:srgbClr val="002060"/>
                          </a:solidFill>
                          <a:latin typeface="Times New Roman" panose="02020603050405020304" pitchFamily="18" charset="0"/>
                          <a:cs typeface="Times New Roman" panose="02020603050405020304" pitchFamily="18" charset="0"/>
                        </a:rPr>
                        <a:t>Original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285750" indent="-285750">
                        <a:buFont typeface="Arial" panose="020B0604020202020204" pitchFamily="34" charset="0"/>
                        <a:buChar char="•"/>
                      </a:pPr>
                      <a:r>
                        <a:rPr lang="en-US" sz="2400" dirty="0">
                          <a:solidFill>
                            <a:srgbClr val="002060"/>
                          </a:solidFill>
                          <a:latin typeface="Times New Roman" panose="02020603050405020304" pitchFamily="18" charset="0"/>
                          <a:cs typeface="Times New Roman" panose="02020603050405020304" pitchFamily="18" charset="0"/>
                        </a:rPr>
                        <a:t>110 – BDD-Initial,</a:t>
                      </a:r>
                      <a:r>
                        <a:rPr lang="en-US" sz="2400" baseline="0" dirty="0">
                          <a:solidFill>
                            <a:srgbClr val="002060"/>
                          </a:solidFill>
                          <a:latin typeface="Times New Roman" panose="02020603050405020304" pitchFamily="18" charset="0"/>
                          <a:cs typeface="Times New Roman" panose="02020603050405020304" pitchFamily="18" charset="0"/>
                        </a:rPr>
                        <a:t> or</a:t>
                      </a:r>
                    </a:p>
                    <a:p>
                      <a:pPr marL="285750" indent="-285750">
                        <a:buFont typeface="Arial" panose="020B0604020202020204" pitchFamily="34" charset="0"/>
                        <a:buChar char="•"/>
                      </a:pPr>
                      <a:r>
                        <a:rPr lang="en-US" sz="2400" baseline="0" dirty="0">
                          <a:solidFill>
                            <a:srgbClr val="002060"/>
                          </a:solidFill>
                          <a:latin typeface="Times New Roman" panose="02020603050405020304" pitchFamily="18" charset="0"/>
                          <a:cs typeface="Times New Roman" panose="02020603050405020304" pitchFamily="18" charset="0"/>
                        </a:rPr>
                        <a:t>010 – BDD-Initial 8+ issues</a:t>
                      </a:r>
                      <a:endParaRPr lang="en-US" sz="24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1131574">
                <a:tc>
                  <a:txBody>
                    <a:bodyPr/>
                    <a:lstStyle/>
                    <a:p>
                      <a:pPr marL="285750" indent="-285750">
                        <a:buFont typeface="Arial" panose="020B0604020202020204" pitchFamily="34" charset="0"/>
                        <a:buChar char="•"/>
                      </a:pPr>
                      <a:r>
                        <a:rPr lang="en-US" sz="2400" dirty="0">
                          <a:solidFill>
                            <a:srgbClr val="002060"/>
                          </a:solidFill>
                          <a:latin typeface="Times New Roman" panose="02020603050405020304" pitchFamily="18" charset="0"/>
                          <a:cs typeface="Times New Roman" panose="02020603050405020304" pitchFamily="18" charset="0"/>
                        </a:rPr>
                        <a:t>New SC</a:t>
                      </a:r>
                    </a:p>
                    <a:p>
                      <a:pPr marL="285750" indent="-285750">
                        <a:buFont typeface="Arial" panose="020B0604020202020204" pitchFamily="34" charset="0"/>
                        <a:buChar char="•"/>
                      </a:pPr>
                      <a:r>
                        <a:rPr lang="en-US" sz="2400" dirty="0">
                          <a:solidFill>
                            <a:srgbClr val="002060"/>
                          </a:solidFill>
                          <a:latin typeface="Times New Roman" panose="02020603050405020304" pitchFamily="18" charset="0"/>
                          <a:cs typeface="Times New Roman" panose="02020603050405020304" pitchFamily="18" charset="0"/>
                        </a:rPr>
                        <a:t>Reopened, or</a:t>
                      </a:r>
                    </a:p>
                    <a:p>
                      <a:pPr marL="285750" indent="-285750">
                        <a:buFont typeface="Arial" panose="020B0604020202020204" pitchFamily="34" charset="0"/>
                        <a:buChar char="•"/>
                      </a:pPr>
                      <a:r>
                        <a:rPr lang="en-US" sz="2400" dirty="0">
                          <a:solidFill>
                            <a:srgbClr val="002060"/>
                          </a:solidFill>
                          <a:latin typeface="Times New Roman" panose="02020603050405020304" pitchFamily="18" charset="0"/>
                          <a:cs typeface="Times New Roman" panose="02020603050405020304" pitchFamily="18" charset="0"/>
                        </a:rPr>
                        <a:t>Increased evaluation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2400" dirty="0">
                          <a:solidFill>
                            <a:srgbClr val="002060"/>
                          </a:solidFill>
                          <a:latin typeface="Times New Roman" panose="02020603050405020304" pitchFamily="18" charset="0"/>
                          <a:cs typeface="Times New Roman" panose="02020603050405020304" pitchFamily="18" charset="0"/>
                        </a:rPr>
                        <a:t>020 – BDD</a:t>
                      </a:r>
                      <a:r>
                        <a:rPr lang="en-US" sz="2400" baseline="0" dirty="0">
                          <a:solidFill>
                            <a:srgbClr val="002060"/>
                          </a:solidFill>
                          <a:latin typeface="Times New Roman" panose="02020603050405020304" pitchFamily="18" charset="0"/>
                          <a:cs typeface="Times New Roman" panose="02020603050405020304" pitchFamily="18" charset="0"/>
                        </a:rPr>
                        <a:t>-Supplemental</a:t>
                      </a:r>
                      <a:endParaRPr lang="en-US" sz="24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0504958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82" y="0"/>
            <a:ext cx="9465784" cy="1151592"/>
          </a:xfrm>
        </p:spPr>
        <p:txBody>
          <a:bodyPr/>
          <a:lstStyle/>
          <a:p>
            <a:r>
              <a:rPr lang="en-US" dirty="0"/>
              <a:t>Excluded BDD Claim Label and EP	</a:t>
            </a:r>
          </a:p>
        </p:txBody>
      </p:sp>
      <p:sp>
        <p:nvSpPr>
          <p:cNvPr id="3" name="Content Placeholder 2"/>
          <p:cNvSpPr>
            <a:spLocks noGrp="1"/>
          </p:cNvSpPr>
          <p:nvPr>
            <p:ph idx="1"/>
          </p:nvPr>
        </p:nvSpPr>
        <p:spPr>
          <a:xfrm>
            <a:off x="553792" y="1481070"/>
            <a:ext cx="11462197" cy="4816699"/>
          </a:xfrm>
        </p:spPr>
        <p:txBody>
          <a:bodyPr>
            <a:noAutofit/>
          </a:bodyPr>
          <a:lstStyle/>
          <a:p>
            <a:pPr marL="0" indent="0">
              <a:buNone/>
            </a:pPr>
            <a:r>
              <a:rPr lang="en-US" sz="2400" dirty="0"/>
              <a:t>When initially establishing an excluded BDD claim, the station of origination (SOO) must:</a:t>
            </a:r>
          </a:p>
          <a:p>
            <a:pPr marL="0" indent="0">
              <a:buNone/>
            </a:pPr>
            <a:endParaRPr lang="en-US" sz="2400" dirty="0"/>
          </a:p>
          <a:p>
            <a:r>
              <a:rPr lang="en-US" sz="2400" dirty="0"/>
              <a:t>use EPs 010, 110, or 020 as appropriate as provided to the claim type </a:t>
            </a:r>
          </a:p>
          <a:p>
            <a:r>
              <a:rPr lang="en-US" sz="2400" dirty="0"/>
              <a:t> attach an appropriate claim label (original &lt;8 issues, original 8+ issues, new, increase, reopen), and</a:t>
            </a:r>
          </a:p>
          <a:p>
            <a:r>
              <a:rPr lang="en-US" sz="2400" dirty="0"/>
              <a:t>Select the EP claim type of “Quick Start” in VBMS</a:t>
            </a:r>
          </a:p>
          <a:p>
            <a:pPr marL="0" indent="0">
              <a:buNone/>
            </a:pPr>
            <a:endParaRPr lang="en-US" sz="2400" dirty="0"/>
          </a:p>
          <a:p>
            <a:pPr marL="0" indent="0">
              <a:buNone/>
            </a:pPr>
            <a:r>
              <a:rPr lang="en-US" sz="2400" dirty="0"/>
              <a:t>Important: Excluded BDD claims must also be established as a diary EP in VBMS utilizing the “Pre-Discharge” radio button. The process is provided in M21-1, III.i.2.A.2.a.    </a:t>
            </a:r>
          </a:p>
          <a:p>
            <a:pPr marL="0" indent="0">
              <a:buNone/>
            </a:pPr>
            <a:r>
              <a:rPr lang="en-US" sz="2400" dirty="0"/>
              <a:t> </a:t>
            </a:r>
          </a:p>
        </p:txBody>
      </p:sp>
      <p:sp>
        <p:nvSpPr>
          <p:cNvPr id="4" name="Slide Number Placeholder 3"/>
          <p:cNvSpPr>
            <a:spLocks noGrp="1"/>
          </p:cNvSpPr>
          <p:nvPr>
            <p:ph type="sldNum" sz="quarter" idx="12"/>
          </p:nvPr>
        </p:nvSpPr>
        <p:spPr/>
        <p:txBody>
          <a:bodyPr/>
          <a:lstStyle/>
          <a:p>
            <a:fld id="{7C414AED-89CE-4A48-8B2B-1B3A5C68EA2A}" type="slidenum">
              <a:rPr lang="en-US" smtClean="0"/>
              <a:t>13</a:t>
            </a:fld>
            <a:endParaRPr lang="en-US"/>
          </a:p>
        </p:txBody>
      </p:sp>
    </p:spTree>
    <p:extLst>
      <p:ext uri="{BB962C8B-B14F-4D97-AF65-F5344CB8AC3E}">
        <p14:creationId xmlns:p14="http://schemas.microsoft.com/office/powerpoint/2010/main" val="27402735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82" y="0"/>
            <a:ext cx="9465784" cy="1151592"/>
          </a:xfrm>
        </p:spPr>
        <p:txBody>
          <a:bodyPr/>
          <a:lstStyle/>
          <a:p>
            <a:r>
              <a:rPr lang="en-US" dirty="0"/>
              <a:t>Excluded BDD Claim w/ Diary 337 EP	</a:t>
            </a:r>
          </a:p>
        </p:txBody>
      </p:sp>
      <p:sp>
        <p:nvSpPr>
          <p:cNvPr id="3" name="Content Placeholder 2"/>
          <p:cNvSpPr>
            <a:spLocks noGrp="1"/>
          </p:cNvSpPr>
          <p:nvPr>
            <p:ph idx="1"/>
          </p:nvPr>
        </p:nvSpPr>
        <p:spPr>
          <a:xfrm>
            <a:off x="553792" y="1481070"/>
            <a:ext cx="11462197" cy="4816699"/>
          </a:xfrm>
        </p:spPr>
        <p:txBody>
          <a:bodyPr>
            <a:normAutofit/>
          </a:bodyPr>
          <a:lstStyle/>
          <a:p>
            <a:pPr marL="0" indent="0">
              <a:buNone/>
            </a:pPr>
            <a:r>
              <a:rPr lang="en-US" sz="2400" dirty="0"/>
              <a:t>Pre-Discharge claims received via </a:t>
            </a:r>
            <a:r>
              <a:rPr lang="en-US" sz="2400" dirty="0" err="1"/>
              <a:t>eBenefits</a:t>
            </a:r>
            <a:r>
              <a:rPr lang="en-US" sz="2400" dirty="0"/>
              <a:t> or submitted electronically by the SM’s VSO will automatically establish the EP and claim label </a:t>
            </a:r>
            <a:r>
              <a:rPr lang="en-US" sz="2400" i="1" dirty="0"/>
              <a:t>337 – Quick Start</a:t>
            </a:r>
            <a:r>
              <a:rPr lang="en-US" sz="2400" dirty="0"/>
              <a:t> for SMs with less than 90 days remaining on active duty.  </a:t>
            </a:r>
          </a:p>
          <a:p>
            <a:pPr marL="0" indent="0">
              <a:buNone/>
            </a:pPr>
            <a:endParaRPr lang="en-US" sz="2400" dirty="0"/>
          </a:p>
          <a:p>
            <a:pPr marL="0" indent="0">
              <a:buNone/>
            </a:pPr>
            <a:r>
              <a:rPr lang="en-US" sz="2400" dirty="0"/>
              <a:t>The EP 337 must be changed to the appropriate rating EP upon receipt for processing as BDD-excluded claims.  </a:t>
            </a:r>
          </a:p>
          <a:p>
            <a:pPr marL="0" indent="0">
              <a:buNone/>
            </a:pPr>
            <a:r>
              <a:rPr lang="en-US" sz="2400" dirty="0"/>
              <a:t> </a:t>
            </a:r>
          </a:p>
        </p:txBody>
      </p:sp>
      <p:sp>
        <p:nvSpPr>
          <p:cNvPr id="4" name="Slide Number Placeholder 3"/>
          <p:cNvSpPr>
            <a:spLocks noGrp="1"/>
          </p:cNvSpPr>
          <p:nvPr>
            <p:ph type="sldNum" sz="quarter" idx="12"/>
          </p:nvPr>
        </p:nvSpPr>
        <p:spPr/>
        <p:txBody>
          <a:bodyPr/>
          <a:lstStyle/>
          <a:p>
            <a:fld id="{7C414AED-89CE-4A48-8B2B-1B3A5C68EA2A}" type="slidenum">
              <a:rPr lang="en-US" smtClean="0"/>
              <a:t>14</a:t>
            </a:fld>
            <a:endParaRPr lang="en-US"/>
          </a:p>
        </p:txBody>
      </p:sp>
    </p:spTree>
    <p:extLst>
      <p:ext uri="{BB962C8B-B14F-4D97-AF65-F5344CB8AC3E}">
        <p14:creationId xmlns:p14="http://schemas.microsoft.com/office/powerpoint/2010/main" val="23115261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82" y="0"/>
            <a:ext cx="9465784" cy="1151592"/>
          </a:xfrm>
        </p:spPr>
        <p:txBody>
          <a:bodyPr/>
          <a:lstStyle/>
          <a:p>
            <a:r>
              <a:rPr lang="en-US" dirty="0"/>
              <a:t>Concurrent EPs		</a:t>
            </a:r>
          </a:p>
        </p:txBody>
      </p:sp>
      <p:sp>
        <p:nvSpPr>
          <p:cNvPr id="3" name="Content Placeholder 2"/>
          <p:cNvSpPr>
            <a:spLocks noGrp="1"/>
          </p:cNvSpPr>
          <p:nvPr>
            <p:ph idx="1"/>
          </p:nvPr>
        </p:nvSpPr>
        <p:spPr>
          <a:xfrm>
            <a:off x="553792" y="1481070"/>
            <a:ext cx="11462197" cy="4816699"/>
          </a:xfrm>
        </p:spPr>
        <p:txBody>
          <a:bodyPr>
            <a:normAutofit/>
          </a:bodyPr>
          <a:lstStyle/>
          <a:p>
            <a:pPr marL="0" indent="0" hangingPunct="0">
              <a:buNone/>
            </a:pPr>
            <a:r>
              <a:rPr lang="en-US" sz="2400" dirty="0"/>
              <a:t>Additional contentions submitted by BDD claimants when there are less than 90 days remaining on active duty at the time the additional contentions are submitted will be separately processed as BDD Excluded claims. These claims will be established as indicated by the table below:</a:t>
            </a:r>
          </a:p>
          <a:p>
            <a:pPr marL="0" indent="0">
              <a:buNone/>
            </a:pPr>
            <a:endParaRPr lang="en-US" sz="2400" dirty="0"/>
          </a:p>
          <a:p>
            <a:pPr marL="0" indent="0">
              <a:buNone/>
            </a:pPr>
            <a:endParaRPr lang="en-US" sz="2400" dirty="0"/>
          </a:p>
        </p:txBody>
      </p:sp>
      <p:sp>
        <p:nvSpPr>
          <p:cNvPr id="4" name="Slide Number Placeholder 3"/>
          <p:cNvSpPr>
            <a:spLocks noGrp="1"/>
          </p:cNvSpPr>
          <p:nvPr>
            <p:ph type="sldNum" sz="quarter" idx="12"/>
          </p:nvPr>
        </p:nvSpPr>
        <p:spPr/>
        <p:txBody>
          <a:bodyPr/>
          <a:lstStyle/>
          <a:p>
            <a:fld id="{7C414AED-89CE-4A48-8B2B-1B3A5C68EA2A}" type="slidenum">
              <a:rPr lang="en-US" smtClean="0"/>
              <a:t>15</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3476564395"/>
              </p:ext>
            </p:extLst>
          </p:nvPr>
        </p:nvGraphicFramePr>
        <p:xfrm>
          <a:off x="770021" y="3489158"/>
          <a:ext cx="11044990" cy="2684228"/>
        </p:xfrm>
        <a:graphic>
          <a:graphicData uri="http://schemas.openxmlformats.org/drawingml/2006/table">
            <a:tbl>
              <a:tblPr firstRow="1" bandRow="1">
                <a:tableStyleId>{5C22544A-7EE6-4342-B048-85BDC9FD1C3A}</a:tableStyleId>
              </a:tblPr>
              <a:tblGrid>
                <a:gridCol w="4970246">
                  <a:extLst>
                    <a:ext uri="{9D8B030D-6E8A-4147-A177-3AD203B41FA5}">
                      <a16:colId xmlns:a16="http://schemas.microsoft.com/office/drawing/2014/main" val="20000"/>
                    </a:ext>
                  </a:extLst>
                </a:gridCol>
                <a:gridCol w="6074744">
                  <a:extLst>
                    <a:ext uri="{9D8B030D-6E8A-4147-A177-3AD203B41FA5}">
                      <a16:colId xmlns:a16="http://schemas.microsoft.com/office/drawing/2014/main" val="20001"/>
                    </a:ext>
                  </a:extLst>
                </a:gridCol>
              </a:tblGrid>
              <a:tr h="583528">
                <a:tc>
                  <a:txBody>
                    <a:bodyPr/>
                    <a:lstStyle/>
                    <a:p>
                      <a:pPr algn="ctr"/>
                      <a:r>
                        <a:rPr lang="en-US" sz="2800" dirty="0">
                          <a:solidFill>
                            <a:srgbClr val="002060"/>
                          </a:solidFill>
                          <a:latin typeface="Times New Roman" panose="02020603050405020304" pitchFamily="18" charset="0"/>
                          <a:cs typeface="Times New Roman" panose="02020603050405020304" pitchFamily="18" charset="0"/>
                        </a:rPr>
                        <a:t>If</a:t>
                      </a:r>
                      <a:r>
                        <a:rPr lang="en-US" sz="2800" baseline="0" dirty="0">
                          <a:solidFill>
                            <a:srgbClr val="002060"/>
                          </a:solidFill>
                          <a:latin typeface="Times New Roman" panose="02020603050405020304" pitchFamily="18" charset="0"/>
                          <a:cs typeface="Times New Roman" panose="02020603050405020304" pitchFamily="18" charset="0"/>
                        </a:rPr>
                        <a:t> the pending BDD EP is an…</a:t>
                      </a:r>
                      <a:endParaRPr lang="en-US" sz="28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800" dirty="0">
                          <a:solidFill>
                            <a:srgbClr val="002060"/>
                          </a:solidFill>
                          <a:latin typeface="Times New Roman" panose="02020603050405020304" pitchFamily="18" charset="0"/>
                          <a:cs typeface="Times New Roman" panose="02020603050405020304" pitchFamily="18" charset="0"/>
                        </a:rPr>
                        <a:t>Then establish…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1050350">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110 – BDD-Initial, or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010 – BDD-Initial 8+ issues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indent="0">
                        <a:buFont typeface="Arial" panose="020B0604020202020204" pitchFamily="34" charset="0"/>
                        <a:buNone/>
                      </a:pPr>
                      <a:r>
                        <a:rPr lang="en-US" sz="2800" dirty="0">
                          <a:solidFill>
                            <a:srgbClr val="002060"/>
                          </a:solidFill>
                          <a:latin typeface="Times New Roman" panose="02020603050405020304" pitchFamily="18" charset="0"/>
                          <a:cs typeface="Times New Roman" panose="02020603050405020304" pitchFamily="18" charset="0"/>
                        </a:rPr>
                        <a:t>An EP 020 with the appropriate claim label.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10503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020 – BDD-Supplemental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r>
                        <a:rPr lang="en-US" sz="2800" dirty="0">
                          <a:solidFill>
                            <a:srgbClr val="002060"/>
                          </a:solidFill>
                          <a:latin typeface="Times New Roman" panose="02020603050405020304" pitchFamily="18" charset="0"/>
                          <a:cs typeface="Times New Roman" panose="02020603050405020304" pitchFamily="18" charset="0"/>
                        </a:rPr>
                        <a:t>An </a:t>
                      </a:r>
                      <a:r>
                        <a:rPr lang="en-US" sz="2800" baseline="0" dirty="0">
                          <a:solidFill>
                            <a:srgbClr val="002060"/>
                          </a:solidFill>
                          <a:latin typeface="Times New Roman" panose="02020603050405020304" pitchFamily="18" charset="0"/>
                          <a:cs typeface="Times New Roman" panose="02020603050405020304" pitchFamily="18" charset="0"/>
                        </a:rPr>
                        <a:t>EP 021 with the appropriate claim label.</a:t>
                      </a:r>
                      <a:endParaRPr lang="en-US" sz="28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7357797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82" y="0"/>
            <a:ext cx="9465784" cy="1151592"/>
          </a:xfrm>
        </p:spPr>
        <p:txBody>
          <a:bodyPr/>
          <a:lstStyle/>
          <a:p>
            <a:r>
              <a:rPr lang="en-US" dirty="0"/>
              <a:t>Clarification on Concurrent EPs		</a:t>
            </a:r>
          </a:p>
        </p:txBody>
      </p:sp>
      <p:sp>
        <p:nvSpPr>
          <p:cNvPr id="3" name="Content Placeholder 2"/>
          <p:cNvSpPr>
            <a:spLocks noGrp="1"/>
          </p:cNvSpPr>
          <p:nvPr>
            <p:ph idx="1"/>
          </p:nvPr>
        </p:nvSpPr>
        <p:spPr>
          <a:xfrm>
            <a:off x="553792" y="1481070"/>
            <a:ext cx="11462197" cy="4816699"/>
          </a:xfrm>
        </p:spPr>
        <p:txBody>
          <a:bodyPr>
            <a:normAutofit/>
          </a:bodyPr>
          <a:lstStyle/>
          <a:p>
            <a:pPr lvl="0">
              <a:buClr>
                <a:srgbClr val="2D2DB9">
                  <a:lumMod val="75000"/>
                </a:srgbClr>
              </a:buClr>
              <a:buFont typeface="Arial" panose="020B0604020202020204" pitchFamily="34" charset="0"/>
              <a:buChar char="•"/>
            </a:pPr>
            <a:r>
              <a:rPr lang="en-US" sz="2400" dirty="0"/>
              <a:t>It is important to note that excluded BDD claims must also be established as a diary EP.  </a:t>
            </a:r>
          </a:p>
          <a:p>
            <a:pPr hangingPunct="0">
              <a:buFont typeface="Arial" panose="020B0604020202020204" pitchFamily="34" charset="0"/>
              <a:buChar char="•"/>
            </a:pPr>
            <a:endParaRPr lang="en-US" sz="2400" dirty="0"/>
          </a:p>
          <a:p>
            <a:pPr hangingPunct="0">
              <a:buFont typeface="Arial" panose="020B0604020202020204" pitchFamily="34" charset="0"/>
              <a:buChar char="•"/>
            </a:pPr>
            <a:r>
              <a:rPr lang="en-US" sz="2400" dirty="0"/>
              <a:t>Additional contentions that are submitted by BDD claimants when there are 90 or more days remaining on active duty at the time the claim for the additional contention is submitted will be associated with the pending BDD diary 336 EP or proper rating EP (110, 010, or 020). Concurrent rating EPs are only allowed if there are contentions that qualify for BDD program and contentions that are excluded from BDD program.   </a:t>
            </a:r>
          </a:p>
          <a:p>
            <a:pPr marL="0" indent="0">
              <a:buNone/>
            </a:pPr>
            <a:endParaRPr lang="en-US" sz="2400" dirty="0"/>
          </a:p>
        </p:txBody>
      </p:sp>
      <p:sp>
        <p:nvSpPr>
          <p:cNvPr id="4" name="Slide Number Placeholder 3"/>
          <p:cNvSpPr>
            <a:spLocks noGrp="1"/>
          </p:cNvSpPr>
          <p:nvPr>
            <p:ph type="sldNum" sz="quarter" idx="12"/>
          </p:nvPr>
        </p:nvSpPr>
        <p:spPr/>
        <p:txBody>
          <a:bodyPr/>
          <a:lstStyle/>
          <a:p>
            <a:fld id="{7C414AED-89CE-4A48-8B2B-1B3A5C68EA2A}" type="slidenum">
              <a:rPr lang="en-US" smtClean="0"/>
              <a:t>16</a:t>
            </a:fld>
            <a:endParaRPr lang="en-US"/>
          </a:p>
        </p:txBody>
      </p:sp>
    </p:spTree>
    <p:extLst>
      <p:ext uri="{BB962C8B-B14F-4D97-AF65-F5344CB8AC3E}">
        <p14:creationId xmlns:p14="http://schemas.microsoft.com/office/powerpoint/2010/main" val="21633529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82" y="0"/>
            <a:ext cx="9465784" cy="1151592"/>
          </a:xfrm>
        </p:spPr>
        <p:txBody>
          <a:bodyPr/>
          <a:lstStyle/>
          <a:p>
            <a:r>
              <a:rPr lang="en-US" dirty="0"/>
              <a:t>Clarification on BDD Examinations	</a:t>
            </a:r>
          </a:p>
        </p:txBody>
      </p:sp>
      <p:sp>
        <p:nvSpPr>
          <p:cNvPr id="3" name="Content Placeholder 2"/>
          <p:cNvSpPr>
            <a:spLocks noGrp="1"/>
          </p:cNvSpPr>
          <p:nvPr>
            <p:ph idx="1"/>
          </p:nvPr>
        </p:nvSpPr>
        <p:spPr>
          <a:xfrm>
            <a:off x="553792" y="1481070"/>
            <a:ext cx="11462197" cy="4816699"/>
          </a:xfrm>
        </p:spPr>
        <p:txBody>
          <a:bodyPr>
            <a:normAutofit/>
          </a:bodyPr>
          <a:lstStyle/>
          <a:p>
            <a:pPr marL="0" indent="0">
              <a:buNone/>
            </a:pPr>
            <a:r>
              <a:rPr lang="en-US" sz="2400" dirty="0"/>
              <a:t>To determine if a contract or Veterans Health Administration (VHA) examination is needed, you are required to utilize the Examination Request Routing Assistance (ERRA).</a:t>
            </a:r>
          </a:p>
          <a:p>
            <a:pPr marL="0" indent="0">
              <a:buNone/>
            </a:pPr>
            <a:endParaRPr lang="en-US" sz="2400" dirty="0"/>
          </a:p>
          <a:p>
            <a:pPr marL="0" indent="0">
              <a:buNone/>
            </a:pPr>
            <a:r>
              <a:rPr lang="en-US" sz="2400" dirty="0"/>
              <a:t>NOTE: An Separation Health Assessment (SHA) examination should be requested for all BDD claimants still on active duty at the time of the examination request along with any necessary specialist examinations.</a:t>
            </a:r>
          </a:p>
        </p:txBody>
      </p:sp>
      <p:sp>
        <p:nvSpPr>
          <p:cNvPr id="4" name="Slide Number Placeholder 3"/>
          <p:cNvSpPr>
            <a:spLocks noGrp="1"/>
          </p:cNvSpPr>
          <p:nvPr>
            <p:ph type="sldNum" sz="quarter" idx="12"/>
          </p:nvPr>
        </p:nvSpPr>
        <p:spPr/>
        <p:txBody>
          <a:bodyPr/>
          <a:lstStyle/>
          <a:p>
            <a:fld id="{7C414AED-89CE-4A48-8B2B-1B3A5C68EA2A}" type="slidenum">
              <a:rPr lang="en-US" smtClean="0"/>
              <a:t>17</a:t>
            </a:fld>
            <a:endParaRPr lang="en-US"/>
          </a:p>
        </p:txBody>
      </p:sp>
    </p:spTree>
    <p:extLst>
      <p:ext uri="{BB962C8B-B14F-4D97-AF65-F5344CB8AC3E}">
        <p14:creationId xmlns:p14="http://schemas.microsoft.com/office/powerpoint/2010/main" val="1731575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82" y="0"/>
            <a:ext cx="9465784" cy="1151592"/>
          </a:xfrm>
        </p:spPr>
        <p:txBody>
          <a:bodyPr/>
          <a:lstStyle/>
          <a:p>
            <a:r>
              <a:rPr lang="en-US" dirty="0"/>
              <a:t>Clarification on Follow-up of BDD Examinations	</a:t>
            </a:r>
          </a:p>
        </p:txBody>
      </p:sp>
      <p:sp>
        <p:nvSpPr>
          <p:cNvPr id="3" name="Content Placeholder 2"/>
          <p:cNvSpPr>
            <a:spLocks noGrp="1"/>
          </p:cNvSpPr>
          <p:nvPr>
            <p:ph idx="1"/>
          </p:nvPr>
        </p:nvSpPr>
        <p:spPr>
          <a:xfrm>
            <a:off x="553792" y="1481070"/>
            <a:ext cx="11462197" cy="4816699"/>
          </a:xfrm>
        </p:spPr>
        <p:txBody>
          <a:bodyPr>
            <a:normAutofit/>
          </a:bodyPr>
          <a:lstStyle/>
          <a:p>
            <a:pPr marL="0" indent="0">
              <a:buNone/>
            </a:pPr>
            <a:endParaRPr lang="en-US" sz="2400" dirty="0"/>
          </a:p>
          <a:p>
            <a:pPr marL="0" indent="0">
              <a:buNone/>
            </a:pPr>
            <a:r>
              <a:rPr lang="en-US" sz="2400" dirty="0"/>
              <a:t>In order to ensure timely processing of BDD claims, MSCs or other BDD claims processors must ensure that requested exam clarifications are completed timely according to M21-1 III.iv.3.A.10.d. BDD claims processor must also ensure examinations are not rejected/cancelled</a:t>
            </a:r>
            <a:r>
              <a:rPr lang="en-US" sz="2400" dirty="0">
                <a:solidFill>
                  <a:srgbClr val="FF0000"/>
                </a:solidFill>
              </a:rPr>
              <a:t> </a:t>
            </a:r>
            <a:r>
              <a:rPr lang="en-US" sz="2400" dirty="0">
                <a:solidFill>
                  <a:srgbClr val="002060"/>
                </a:solidFill>
              </a:rPr>
              <a:t>EMS by verifying the status shows, “Scheduling Request Received” under the “</a:t>
            </a:r>
            <a:r>
              <a:rPr lang="en-US" sz="2400" i="1" dirty="0">
                <a:solidFill>
                  <a:srgbClr val="002060"/>
                </a:solidFill>
              </a:rPr>
              <a:t>History”</a:t>
            </a:r>
            <a:r>
              <a:rPr lang="en-US" sz="2400" dirty="0">
                <a:solidFill>
                  <a:srgbClr val="002060"/>
                </a:solidFill>
              </a:rPr>
              <a:t> of the exam scheduling request in the “</a:t>
            </a:r>
            <a:r>
              <a:rPr lang="en-US" sz="2400" i="1" dirty="0">
                <a:solidFill>
                  <a:srgbClr val="002060"/>
                </a:solidFill>
              </a:rPr>
              <a:t>Actions”</a:t>
            </a:r>
            <a:r>
              <a:rPr lang="en-US" sz="2400" dirty="0">
                <a:solidFill>
                  <a:srgbClr val="002060"/>
                </a:solidFill>
              </a:rPr>
              <a:t> tab. </a:t>
            </a:r>
            <a:r>
              <a:rPr lang="en-US" sz="2400" dirty="0"/>
              <a:t>. If the exam is rejected or cancelled, the MSC or other BDD claims processer must review and follow the direction provided in the table on the next slide.</a:t>
            </a:r>
          </a:p>
          <a:p>
            <a:pPr marL="0" indent="0">
              <a:buNone/>
            </a:pPr>
            <a:endParaRPr lang="en-US" sz="2400" dirty="0"/>
          </a:p>
          <a:p>
            <a:pPr marL="0" indent="0">
              <a:buNone/>
            </a:pPr>
            <a:endParaRPr lang="en-US" sz="2400" dirty="0"/>
          </a:p>
        </p:txBody>
      </p:sp>
      <p:sp>
        <p:nvSpPr>
          <p:cNvPr id="4" name="Slide Number Placeholder 3"/>
          <p:cNvSpPr>
            <a:spLocks noGrp="1"/>
          </p:cNvSpPr>
          <p:nvPr>
            <p:ph type="sldNum" sz="quarter" idx="12"/>
          </p:nvPr>
        </p:nvSpPr>
        <p:spPr/>
        <p:txBody>
          <a:bodyPr/>
          <a:lstStyle/>
          <a:p>
            <a:fld id="{7C414AED-89CE-4A48-8B2B-1B3A5C68EA2A}" type="slidenum">
              <a:rPr lang="en-US" smtClean="0"/>
              <a:t>18</a:t>
            </a:fld>
            <a:endParaRPr lang="en-US"/>
          </a:p>
        </p:txBody>
      </p:sp>
    </p:spTree>
    <p:extLst>
      <p:ext uri="{BB962C8B-B14F-4D97-AF65-F5344CB8AC3E}">
        <p14:creationId xmlns:p14="http://schemas.microsoft.com/office/powerpoint/2010/main" val="29173445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82" y="0"/>
            <a:ext cx="9465784" cy="1151592"/>
          </a:xfrm>
        </p:spPr>
        <p:txBody>
          <a:bodyPr/>
          <a:lstStyle/>
          <a:p>
            <a:r>
              <a:rPr lang="en-US" dirty="0"/>
              <a:t>Clarification on Follow-up of BDD Examinations	</a:t>
            </a:r>
          </a:p>
        </p:txBody>
      </p:sp>
      <p:sp>
        <p:nvSpPr>
          <p:cNvPr id="3" name="Content Placeholder 2"/>
          <p:cNvSpPr>
            <a:spLocks noGrp="1"/>
          </p:cNvSpPr>
          <p:nvPr>
            <p:ph idx="1"/>
          </p:nvPr>
        </p:nvSpPr>
        <p:spPr>
          <a:xfrm>
            <a:off x="594252" y="1472978"/>
            <a:ext cx="11462197" cy="4816699"/>
          </a:xfrm>
        </p:spPr>
        <p:txBody>
          <a:bodyPr>
            <a:normAutofit/>
          </a:bodyPr>
          <a:lstStyle/>
          <a:p>
            <a:pPr marL="0" indent="0">
              <a:buNone/>
            </a:pPr>
            <a:endParaRPr lang="en-US" sz="3200" dirty="0"/>
          </a:p>
          <a:p>
            <a:pPr marL="0" indent="0">
              <a:buNone/>
            </a:pPr>
            <a:endParaRPr lang="en-US" sz="3200" dirty="0"/>
          </a:p>
        </p:txBody>
      </p:sp>
      <p:sp>
        <p:nvSpPr>
          <p:cNvPr id="4" name="Slide Number Placeholder 3"/>
          <p:cNvSpPr>
            <a:spLocks noGrp="1"/>
          </p:cNvSpPr>
          <p:nvPr>
            <p:ph type="sldNum" sz="quarter" idx="12"/>
          </p:nvPr>
        </p:nvSpPr>
        <p:spPr/>
        <p:txBody>
          <a:bodyPr/>
          <a:lstStyle/>
          <a:p>
            <a:fld id="{7C414AED-89CE-4A48-8B2B-1B3A5C68EA2A}" type="slidenum">
              <a:rPr lang="en-US" smtClean="0"/>
              <a:t>19</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165166935"/>
              </p:ext>
            </p:extLst>
          </p:nvPr>
        </p:nvGraphicFramePr>
        <p:xfrm>
          <a:off x="681507" y="2000410"/>
          <a:ext cx="11333409" cy="3566160"/>
        </p:xfrm>
        <a:graphic>
          <a:graphicData uri="http://schemas.openxmlformats.org/drawingml/2006/table">
            <a:tbl>
              <a:tblPr firstRow="1" bandRow="1">
                <a:tableStyleId>{5C22544A-7EE6-4342-B048-85BDC9FD1C3A}</a:tableStyleId>
              </a:tblPr>
              <a:tblGrid>
                <a:gridCol w="3825026">
                  <a:extLst>
                    <a:ext uri="{9D8B030D-6E8A-4147-A177-3AD203B41FA5}">
                      <a16:colId xmlns:a16="http://schemas.microsoft.com/office/drawing/2014/main" val="20000"/>
                    </a:ext>
                  </a:extLst>
                </a:gridCol>
                <a:gridCol w="7508383">
                  <a:extLst>
                    <a:ext uri="{9D8B030D-6E8A-4147-A177-3AD203B41FA5}">
                      <a16:colId xmlns:a16="http://schemas.microsoft.com/office/drawing/2014/main" val="20001"/>
                    </a:ext>
                  </a:extLst>
                </a:gridCol>
              </a:tblGrid>
              <a:tr h="396724">
                <a:tc>
                  <a:txBody>
                    <a:bodyPr/>
                    <a:lstStyle/>
                    <a:p>
                      <a:pPr algn="ctr"/>
                      <a:r>
                        <a:rPr lang="en-US" sz="2400" dirty="0">
                          <a:solidFill>
                            <a:srgbClr val="002060"/>
                          </a:solidFill>
                          <a:latin typeface="Times New Roman" panose="02020603050405020304" pitchFamily="18" charset="0"/>
                          <a:cs typeface="Times New Roman" panose="02020603050405020304" pitchFamily="18" charset="0"/>
                        </a:rPr>
                        <a:t>If</a:t>
                      </a:r>
                      <a:r>
                        <a:rPr lang="en-US" sz="2400" baseline="0" dirty="0">
                          <a:solidFill>
                            <a:srgbClr val="002060"/>
                          </a:solidFill>
                          <a:latin typeface="Times New Roman" panose="02020603050405020304" pitchFamily="18" charset="0"/>
                          <a:cs typeface="Times New Roman" panose="02020603050405020304" pitchFamily="18" charset="0"/>
                        </a:rPr>
                        <a:t> the examination cancellation is due to…</a:t>
                      </a:r>
                      <a:endParaRPr lang="en-US" sz="24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2400" dirty="0">
                          <a:solidFill>
                            <a:srgbClr val="002060"/>
                          </a:solidFill>
                          <a:latin typeface="Times New Roman" panose="02020603050405020304" pitchFamily="18" charset="0"/>
                          <a:cs typeface="Times New Roman" panose="02020603050405020304" pitchFamily="18" charset="0"/>
                        </a:rPr>
                        <a:t>Then…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0"/>
                  </a:ext>
                </a:extLst>
              </a:tr>
              <a:tr h="711432">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The SM’s failure to adhere to BDD requirements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342900" indent="-342900">
                        <a:buFont typeface="Arial" panose="020B0604020202020204" pitchFamily="34" charset="0"/>
                        <a:buChar char="•"/>
                      </a:pPr>
                      <a:r>
                        <a:rPr lang="en-US" sz="2400" dirty="0">
                          <a:solidFill>
                            <a:srgbClr val="002060"/>
                          </a:solidFill>
                          <a:latin typeface="Times New Roman" panose="02020603050405020304" pitchFamily="18" charset="0"/>
                          <a:cs typeface="Times New Roman" panose="02020603050405020304" pitchFamily="18" charset="0"/>
                        </a:rPr>
                        <a:t>PIF change the pending</a:t>
                      </a:r>
                      <a:r>
                        <a:rPr lang="en-US" sz="2400" baseline="0" dirty="0">
                          <a:solidFill>
                            <a:srgbClr val="002060"/>
                          </a:solidFill>
                          <a:latin typeface="Times New Roman" panose="02020603050405020304" pitchFamily="18" charset="0"/>
                          <a:cs typeface="Times New Roman" panose="02020603050405020304" pitchFamily="18" charset="0"/>
                        </a:rPr>
                        <a:t> EP to a non BDD rating EP,</a:t>
                      </a:r>
                    </a:p>
                    <a:p>
                      <a:pPr marL="342900" indent="-342900">
                        <a:buFont typeface="Arial" panose="020B0604020202020204" pitchFamily="34" charset="0"/>
                        <a:buChar char="•"/>
                      </a:pPr>
                      <a:r>
                        <a:rPr lang="en-US" sz="2400" baseline="0" dirty="0">
                          <a:solidFill>
                            <a:srgbClr val="002060"/>
                          </a:solidFill>
                          <a:latin typeface="Times New Roman" panose="02020603050405020304" pitchFamily="18" charset="0"/>
                          <a:cs typeface="Times New Roman" panose="02020603050405020304" pitchFamily="18" charset="0"/>
                        </a:rPr>
                        <a:t>Enter a note in VBMS indicating the SM was removed from BDD program, and </a:t>
                      </a:r>
                    </a:p>
                    <a:p>
                      <a:pPr marL="342900" indent="-342900">
                        <a:buFont typeface="Arial" panose="020B0604020202020204" pitchFamily="34" charset="0"/>
                        <a:buChar char="•"/>
                      </a:pPr>
                      <a:r>
                        <a:rPr lang="en-US" sz="2400" baseline="0" dirty="0">
                          <a:solidFill>
                            <a:srgbClr val="002060"/>
                          </a:solidFill>
                          <a:latin typeface="Times New Roman" panose="02020603050405020304" pitchFamily="18" charset="0"/>
                          <a:cs typeface="Times New Roman" panose="02020603050405020304" pitchFamily="18" charset="0"/>
                        </a:rPr>
                        <a:t>Continue processing the claim as a BDD excluded claim</a:t>
                      </a:r>
                      <a:endParaRPr lang="en-US" sz="24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1"/>
                  </a:ext>
                </a:extLst>
              </a:tr>
              <a:tr h="7804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2060"/>
                          </a:solidFill>
                          <a:effectLst/>
                          <a:uLnTx/>
                          <a:uFillTx/>
                          <a:latin typeface="Times New Roman" panose="02020603050405020304" pitchFamily="18" charset="0"/>
                          <a:ea typeface="+mn-ea"/>
                          <a:cs typeface="Times New Roman" panose="02020603050405020304" pitchFamily="18" charset="0"/>
                        </a:rPr>
                        <a:t>A reason outside of the control of SM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342900" indent="-342900">
                        <a:buFont typeface="Arial" panose="020B0604020202020204" pitchFamily="34" charset="0"/>
                        <a:buChar char="•"/>
                      </a:pPr>
                      <a:r>
                        <a:rPr lang="en-US" sz="2400" dirty="0">
                          <a:solidFill>
                            <a:srgbClr val="002060"/>
                          </a:solidFill>
                          <a:latin typeface="Times New Roman" panose="02020603050405020304" pitchFamily="18" charset="0"/>
                          <a:cs typeface="Times New Roman" panose="02020603050405020304" pitchFamily="18" charset="0"/>
                        </a:rPr>
                        <a:t>Take the</a:t>
                      </a:r>
                      <a:r>
                        <a:rPr lang="en-US" sz="2400" baseline="0" dirty="0">
                          <a:solidFill>
                            <a:srgbClr val="002060"/>
                          </a:solidFill>
                          <a:latin typeface="Times New Roman" panose="02020603050405020304" pitchFamily="18" charset="0"/>
                          <a:cs typeface="Times New Roman" panose="02020603050405020304" pitchFamily="18" charset="0"/>
                        </a:rPr>
                        <a:t> necessary steps to submit a new exam request, and</a:t>
                      </a:r>
                    </a:p>
                    <a:p>
                      <a:pPr marL="342900" indent="-342900">
                        <a:buFont typeface="Arial" panose="020B0604020202020204" pitchFamily="34" charset="0"/>
                        <a:buChar char="•"/>
                      </a:pPr>
                      <a:r>
                        <a:rPr lang="en-US" sz="2400" baseline="0" dirty="0">
                          <a:solidFill>
                            <a:srgbClr val="002060"/>
                          </a:solidFill>
                          <a:latin typeface="Times New Roman" panose="02020603050405020304" pitchFamily="18" charset="0"/>
                          <a:cs typeface="Times New Roman" panose="02020603050405020304" pitchFamily="18" charset="0"/>
                        </a:rPr>
                        <a:t>Continue processing the claims as a BDD claim</a:t>
                      </a:r>
                      <a:endParaRPr lang="en-US" sz="2400" dirty="0">
                        <a:solidFill>
                          <a:srgbClr val="002060"/>
                        </a:solidFill>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611794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a:bodyPr>
          <a:lstStyle/>
          <a:p>
            <a:r>
              <a:rPr lang="en-US" sz="2000" dirty="0"/>
              <a:t>Identify Pre-Discharge Benefits Delivery at Discharge (BDD) and excluded BDD claims</a:t>
            </a:r>
          </a:p>
          <a:p>
            <a:r>
              <a:rPr lang="en-US" sz="2000" dirty="0"/>
              <a:t>Recognize end products (EP) required to track claims received prior to discharge</a:t>
            </a:r>
          </a:p>
          <a:p>
            <a:r>
              <a:rPr lang="en-US" sz="2000" dirty="0"/>
              <a:t>Identify how to process Pre-Discharge BDD examination requests</a:t>
            </a:r>
          </a:p>
        </p:txBody>
      </p:sp>
      <p:sp>
        <p:nvSpPr>
          <p:cNvPr id="4" name="Slide Number Placeholder 3"/>
          <p:cNvSpPr>
            <a:spLocks noGrp="1"/>
          </p:cNvSpPr>
          <p:nvPr>
            <p:ph type="sldNum" sz="quarter" idx="12"/>
          </p:nvPr>
        </p:nvSpPr>
        <p:spPr/>
        <p:txBody>
          <a:bodyPr/>
          <a:lstStyle/>
          <a:p>
            <a:fld id="{7C414AED-89CE-4A48-8B2B-1B3A5C68EA2A}" type="slidenum">
              <a:rPr lang="en-US" smtClean="0"/>
              <a:t>2</a:t>
            </a:fld>
            <a:endParaRPr lang="en-US"/>
          </a:p>
        </p:txBody>
      </p:sp>
    </p:spTree>
    <p:extLst>
      <p:ext uri="{BB962C8B-B14F-4D97-AF65-F5344CB8AC3E}">
        <p14:creationId xmlns:p14="http://schemas.microsoft.com/office/powerpoint/2010/main" val="1555371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82" y="0"/>
            <a:ext cx="9465784" cy="1151592"/>
          </a:xfrm>
        </p:spPr>
        <p:txBody>
          <a:bodyPr/>
          <a:lstStyle/>
          <a:p>
            <a:r>
              <a:rPr lang="en-US" sz="4800" dirty="0"/>
              <a:t>Questions</a:t>
            </a:r>
          </a:p>
        </p:txBody>
      </p:sp>
      <p:sp>
        <p:nvSpPr>
          <p:cNvPr id="3" name="Content Placeholder 2"/>
          <p:cNvSpPr>
            <a:spLocks noGrp="1"/>
          </p:cNvSpPr>
          <p:nvPr>
            <p:ph idx="1"/>
          </p:nvPr>
        </p:nvSpPr>
        <p:spPr>
          <a:xfrm>
            <a:off x="553792" y="1481070"/>
            <a:ext cx="11462197" cy="4816699"/>
          </a:xfrm>
        </p:spPr>
        <p:txBody>
          <a:bodyPr>
            <a:normAutofit/>
          </a:bodyPr>
          <a:lstStyle/>
          <a:p>
            <a:pPr marL="0" indent="0">
              <a:buNone/>
            </a:pPr>
            <a:endParaRPr lang="en-US" sz="3200" dirty="0"/>
          </a:p>
          <a:p>
            <a:pPr marL="0" indent="0">
              <a:buNone/>
            </a:pPr>
            <a:endParaRPr lang="en-US" sz="3200" dirty="0"/>
          </a:p>
        </p:txBody>
      </p:sp>
      <p:sp>
        <p:nvSpPr>
          <p:cNvPr id="4" name="Slide Number Placeholder 3"/>
          <p:cNvSpPr>
            <a:spLocks noGrp="1"/>
          </p:cNvSpPr>
          <p:nvPr>
            <p:ph type="sldNum" sz="quarter" idx="12"/>
          </p:nvPr>
        </p:nvSpPr>
        <p:spPr/>
        <p:txBody>
          <a:bodyPr/>
          <a:lstStyle/>
          <a:p>
            <a:fld id="{7C414AED-89CE-4A48-8B2B-1B3A5C68EA2A}" type="slidenum">
              <a:rPr lang="en-US" smtClean="0"/>
              <a:t>20</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4076" y="1752600"/>
            <a:ext cx="426085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55362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References</a:t>
            </a:r>
          </a:p>
        </p:txBody>
      </p:sp>
      <p:sp>
        <p:nvSpPr>
          <p:cNvPr id="3" name="Content Placeholder 2"/>
          <p:cNvSpPr>
            <a:spLocks noGrp="1"/>
          </p:cNvSpPr>
          <p:nvPr>
            <p:ph idx="1"/>
          </p:nvPr>
        </p:nvSpPr>
        <p:spPr/>
        <p:txBody>
          <a:bodyPr>
            <a:normAutofit/>
          </a:bodyPr>
          <a:lstStyle/>
          <a:p>
            <a:r>
              <a:rPr lang="en-US" sz="2000" dirty="0">
                <a:latin typeface="+mn-lt"/>
                <a:hlinkClick r:id="rId2"/>
              </a:rPr>
              <a:t>M21-1, Part III, Subpart </a:t>
            </a:r>
            <a:r>
              <a:rPr lang="en-US" sz="2000" dirty="0" err="1">
                <a:latin typeface="+mn-lt"/>
                <a:hlinkClick r:id="rId2"/>
              </a:rPr>
              <a:t>i</a:t>
            </a:r>
            <a:r>
              <a:rPr lang="en-US" sz="2000" dirty="0">
                <a:latin typeface="+mn-lt"/>
                <a:hlinkClick r:id="rId2"/>
              </a:rPr>
              <a:t>, 2.A, General Information on Pre-Discharge Claims</a:t>
            </a:r>
            <a:endParaRPr lang="en-US" sz="2000" dirty="0">
              <a:latin typeface="+mn-lt"/>
            </a:endParaRPr>
          </a:p>
          <a:p>
            <a:r>
              <a:rPr lang="en-US" sz="2000" dirty="0">
                <a:latin typeface="+mn-lt"/>
                <a:hlinkClick r:id="rId2"/>
              </a:rPr>
              <a:t>M21-1, Part III, Subpart </a:t>
            </a:r>
            <a:r>
              <a:rPr lang="en-US" sz="2000" dirty="0" err="1">
                <a:latin typeface="+mn-lt"/>
                <a:hlinkClick r:id="rId2"/>
              </a:rPr>
              <a:t>i</a:t>
            </a:r>
            <a:r>
              <a:rPr lang="en-US" sz="2000" dirty="0">
                <a:latin typeface="+mn-lt"/>
                <a:hlinkClick r:id="rId2"/>
              </a:rPr>
              <a:t>, 2.B, Division of Responsibilities for Processing Benefits Delivery at Discharge (BDD) and BDD Excluded Claims</a:t>
            </a:r>
            <a:endParaRPr lang="en-US" sz="2000" dirty="0">
              <a:latin typeface="+mn-lt"/>
            </a:endParaRPr>
          </a:p>
          <a:p>
            <a:r>
              <a:rPr lang="en-US" sz="2000" u="sng" dirty="0">
                <a:solidFill>
                  <a:srgbClr val="0000FF"/>
                </a:solidFill>
                <a:latin typeface="+mn-lt"/>
                <a:ea typeface="Times New Roman"/>
                <a:cs typeface="Times New Roman"/>
                <a:hlinkClick r:id="rId3"/>
              </a:rPr>
              <a:t>M21-1, Part III, Subpart iv, 3.F, Examinations in Special Situations</a:t>
            </a:r>
            <a:endParaRPr lang="en-US" sz="2000" dirty="0">
              <a:latin typeface="+mn-lt"/>
            </a:endParaRPr>
          </a:p>
        </p:txBody>
      </p:sp>
      <p:sp>
        <p:nvSpPr>
          <p:cNvPr id="4" name="Slide Number Placeholder 3"/>
          <p:cNvSpPr>
            <a:spLocks noGrp="1"/>
          </p:cNvSpPr>
          <p:nvPr>
            <p:ph type="sldNum" sz="quarter" idx="12"/>
          </p:nvPr>
        </p:nvSpPr>
        <p:spPr/>
        <p:txBody>
          <a:bodyPr/>
          <a:lstStyle/>
          <a:p>
            <a:fld id="{7C414AED-89CE-4A48-8B2B-1B3A5C68EA2A}" type="slidenum">
              <a:rPr lang="en-US" smtClean="0"/>
              <a:t>3</a:t>
            </a:fld>
            <a:endParaRPr lang="en-US"/>
          </a:p>
        </p:txBody>
      </p:sp>
    </p:spTree>
    <p:extLst>
      <p:ext uri="{BB962C8B-B14F-4D97-AF65-F5344CB8AC3E}">
        <p14:creationId xmlns:p14="http://schemas.microsoft.com/office/powerpoint/2010/main" val="862826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82" y="0"/>
            <a:ext cx="9465784" cy="1151592"/>
          </a:xfrm>
        </p:spPr>
        <p:txBody>
          <a:bodyPr/>
          <a:lstStyle/>
          <a:p>
            <a:r>
              <a:rPr lang="en-US" dirty="0"/>
              <a:t>Pre-Discharge Redesign Introduction</a:t>
            </a:r>
          </a:p>
        </p:txBody>
      </p:sp>
      <p:sp>
        <p:nvSpPr>
          <p:cNvPr id="3" name="Content Placeholder 2"/>
          <p:cNvSpPr>
            <a:spLocks noGrp="1"/>
          </p:cNvSpPr>
          <p:nvPr>
            <p:ph idx="1"/>
          </p:nvPr>
        </p:nvSpPr>
        <p:spPr/>
        <p:txBody>
          <a:bodyPr>
            <a:normAutofit/>
          </a:bodyPr>
          <a:lstStyle/>
          <a:p>
            <a:pPr marL="0" indent="0">
              <a:buNone/>
            </a:pPr>
            <a:r>
              <a:rPr lang="en-US" sz="2000" dirty="0"/>
              <a:t>Pre-discharge claims have undergone a redesign which has adjusted the process for adjudicating claims that are received prior to a service members’ (SM) discharge from active duty. The purpose of this training is to inform the audience of the major changes.</a:t>
            </a:r>
          </a:p>
        </p:txBody>
      </p:sp>
      <p:sp>
        <p:nvSpPr>
          <p:cNvPr id="4" name="Slide Number Placeholder 3"/>
          <p:cNvSpPr>
            <a:spLocks noGrp="1"/>
          </p:cNvSpPr>
          <p:nvPr>
            <p:ph type="sldNum" sz="quarter" idx="12"/>
          </p:nvPr>
        </p:nvSpPr>
        <p:spPr/>
        <p:txBody>
          <a:bodyPr/>
          <a:lstStyle/>
          <a:p>
            <a:fld id="{7C414AED-89CE-4A48-8B2B-1B3A5C68EA2A}" type="slidenum">
              <a:rPr lang="en-US" smtClean="0"/>
              <a:t>4</a:t>
            </a:fld>
            <a:endParaRPr lang="en-US"/>
          </a:p>
        </p:txBody>
      </p:sp>
    </p:spTree>
    <p:extLst>
      <p:ext uri="{BB962C8B-B14F-4D97-AF65-F5344CB8AC3E}">
        <p14:creationId xmlns:p14="http://schemas.microsoft.com/office/powerpoint/2010/main" val="1451858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82" y="0"/>
            <a:ext cx="9465784" cy="1151592"/>
          </a:xfrm>
        </p:spPr>
        <p:txBody>
          <a:bodyPr/>
          <a:lstStyle/>
          <a:p>
            <a:r>
              <a:rPr lang="en-US" dirty="0"/>
              <a:t>Termination of the Quick Start (QS) Program</a:t>
            </a:r>
          </a:p>
        </p:txBody>
      </p:sp>
      <p:sp>
        <p:nvSpPr>
          <p:cNvPr id="3" name="Content Placeholder 2"/>
          <p:cNvSpPr>
            <a:spLocks noGrp="1"/>
          </p:cNvSpPr>
          <p:nvPr>
            <p:ph idx="1"/>
          </p:nvPr>
        </p:nvSpPr>
        <p:spPr>
          <a:xfrm>
            <a:off x="601578" y="1491916"/>
            <a:ext cx="11590421" cy="4559635"/>
          </a:xfrm>
        </p:spPr>
        <p:txBody>
          <a:bodyPr/>
          <a:lstStyle/>
          <a:p>
            <a:pPr marL="0" indent="0">
              <a:buNone/>
            </a:pPr>
            <a:r>
              <a:rPr lang="en-US" sz="2000" dirty="0"/>
              <a:t>On October 1, 2017, the Quick Start (QS) program was discontinued. Claims received within 180 days prior to discharge will be identified as BDD claims or BDD excluded claims.</a:t>
            </a:r>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7C414AED-89CE-4A48-8B2B-1B3A5C68EA2A}" type="slidenum">
              <a:rPr lang="en-US" smtClean="0"/>
              <a:t>5</a:t>
            </a:fld>
            <a:endParaRPr lang="en-US"/>
          </a:p>
        </p:txBody>
      </p:sp>
      <p:graphicFrame>
        <p:nvGraphicFramePr>
          <p:cNvPr id="7" name="Table 6"/>
          <p:cNvGraphicFramePr>
            <a:graphicFrameLocks noGrp="1"/>
          </p:cNvGraphicFramePr>
          <p:nvPr>
            <p:extLst>
              <p:ext uri="{D42A27DB-BD31-4B8C-83A1-F6EECF244321}">
                <p14:modId xmlns:p14="http://schemas.microsoft.com/office/powerpoint/2010/main" val="2095182210"/>
              </p:ext>
            </p:extLst>
          </p:nvPr>
        </p:nvGraphicFramePr>
        <p:xfrm>
          <a:off x="2003661" y="3431406"/>
          <a:ext cx="8632256" cy="2127184"/>
        </p:xfrm>
        <a:graphic>
          <a:graphicData uri="http://schemas.openxmlformats.org/drawingml/2006/table">
            <a:tbl>
              <a:tblPr firstRow="1" bandRow="1">
                <a:tableStyleId>{5C22544A-7EE6-4342-B048-85BDC9FD1C3A}</a:tableStyleId>
              </a:tblPr>
              <a:tblGrid>
                <a:gridCol w="3478164">
                  <a:extLst>
                    <a:ext uri="{9D8B030D-6E8A-4147-A177-3AD203B41FA5}">
                      <a16:colId xmlns:a16="http://schemas.microsoft.com/office/drawing/2014/main" val="20000"/>
                    </a:ext>
                  </a:extLst>
                </a:gridCol>
                <a:gridCol w="2747776">
                  <a:extLst>
                    <a:ext uri="{9D8B030D-6E8A-4147-A177-3AD203B41FA5}">
                      <a16:colId xmlns:a16="http://schemas.microsoft.com/office/drawing/2014/main" val="20001"/>
                    </a:ext>
                  </a:extLst>
                </a:gridCol>
                <a:gridCol w="2406316">
                  <a:extLst>
                    <a:ext uri="{9D8B030D-6E8A-4147-A177-3AD203B41FA5}">
                      <a16:colId xmlns:a16="http://schemas.microsoft.com/office/drawing/2014/main" val="20002"/>
                    </a:ext>
                  </a:extLst>
                </a:gridCol>
              </a:tblGrid>
              <a:tr h="1116531">
                <a:tc>
                  <a:txBody>
                    <a:bodyPr/>
                    <a:lstStyle/>
                    <a:p>
                      <a:pPr algn="ctr"/>
                      <a:r>
                        <a:rPr lang="en-US" sz="2400" b="0" dirty="0">
                          <a:solidFill>
                            <a:schemeClr val="tx1"/>
                          </a:solidFill>
                          <a:latin typeface="Times New Roman" panose="02020603050405020304" pitchFamily="18" charset="0"/>
                        </a:rPr>
                        <a:t>Days prior to separation claim is submitted</a:t>
                      </a:r>
                    </a:p>
                  </a:txBody>
                  <a:tcPr anchor="ctr">
                    <a:solidFill>
                      <a:schemeClr val="accent6">
                        <a:lumMod val="20000"/>
                        <a:lumOff val="80000"/>
                      </a:schemeClr>
                    </a:solidFill>
                  </a:tcPr>
                </a:tc>
                <a:tc>
                  <a:txBody>
                    <a:bodyPr/>
                    <a:lstStyle/>
                    <a:p>
                      <a:pPr algn="ctr"/>
                      <a:r>
                        <a:rPr lang="en-US" sz="2400" b="0" dirty="0">
                          <a:solidFill>
                            <a:schemeClr val="tx1"/>
                          </a:solidFill>
                          <a:latin typeface="Times New Roman" panose="02020603050405020304" pitchFamily="18" charset="0"/>
                        </a:rPr>
                        <a:t>90-180 days</a:t>
                      </a:r>
                    </a:p>
                  </a:txBody>
                  <a:tcPr anchor="ctr">
                    <a:solidFill>
                      <a:schemeClr val="accent6">
                        <a:lumMod val="20000"/>
                        <a:lumOff val="80000"/>
                      </a:schemeClr>
                    </a:solidFill>
                  </a:tcPr>
                </a:tc>
                <a:tc>
                  <a:txBody>
                    <a:bodyPr/>
                    <a:lstStyle/>
                    <a:p>
                      <a:pPr algn="ctr"/>
                      <a:r>
                        <a:rPr lang="en-US" sz="2400" b="0" strike="noStrike" dirty="0">
                          <a:solidFill>
                            <a:schemeClr val="tx1"/>
                          </a:solidFill>
                          <a:latin typeface="Times New Roman" panose="02020603050405020304" pitchFamily="18" charset="0"/>
                        </a:rPr>
                        <a:t>1-89 days</a:t>
                      </a:r>
                    </a:p>
                  </a:txBody>
                  <a:tcPr anchor="ctr">
                    <a:solidFill>
                      <a:srgbClr val="FF0000"/>
                    </a:solidFill>
                  </a:tcPr>
                </a:tc>
                <a:extLst>
                  <a:ext uri="{0D108BD9-81ED-4DB2-BD59-A6C34878D82A}">
                    <a16:rowId xmlns:a16="http://schemas.microsoft.com/office/drawing/2014/main" val="10000"/>
                  </a:ext>
                </a:extLst>
              </a:tr>
              <a:tr h="1010653">
                <a:tc>
                  <a:txBody>
                    <a:bodyPr/>
                    <a:lstStyle/>
                    <a:p>
                      <a:pPr algn="ctr"/>
                      <a:r>
                        <a:rPr lang="en-US" sz="2400" dirty="0">
                          <a:latin typeface="Times New Roman" panose="02020603050405020304" pitchFamily="18" charset="0"/>
                        </a:rPr>
                        <a:t>Claim</a:t>
                      </a:r>
                      <a:r>
                        <a:rPr lang="en-US" sz="2400" baseline="0" dirty="0">
                          <a:latin typeface="Times New Roman" panose="02020603050405020304" pitchFamily="18" charset="0"/>
                        </a:rPr>
                        <a:t> identity</a:t>
                      </a:r>
                      <a:endParaRPr lang="en-US" sz="2400" dirty="0">
                        <a:latin typeface="Times New Roman" panose="02020603050405020304" pitchFamily="18" charset="0"/>
                      </a:endParaRPr>
                    </a:p>
                  </a:txBody>
                  <a:tcPr anchor="ctr">
                    <a:solidFill>
                      <a:schemeClr val="accent6">
                        <a:lumMod val="20000"/>
                        <a:lumOff val="80000"/>
                      </a:schemeClr>
                    </a:solidFill>
                  </a:tcPr>
                </a:tc>
                <a:tc>
                  <a:txBody>
                    <a:bodyPr/>
                    <a:lstStyle/>
                    <a:p>
                      <a:pPr algn="ctr"/>
                      <a:r>
                        <a:rPr lang="en-US" sz="2400" dirty="0">
                          <a:latin typeface="Times New Roman" panose="02020603050405020304" pitchFamily="18" charset="0"/>
                        </a:rPr>
                        <a:t>BDD</a:t>
                      </a:r>
                    </a:p>
                  </a:txBody>
                  <a:tcPr anchor="ctr">
                    <a:solidFill>
                      <a:schemeClr val="accent6">
                        <a:lumMod val="20000"/>
                        <a:lumOff val="80000"/>
                      </a:schemeClr>
                    </a:solidFill>
                  </a:tcPr>
                </a:tc>
                <a:tc>
                  <a:txBody>
                    <a:bodyPr/>
                    <a:lstStyle/>
                    <a:p>
                      <a:pPr algn="ctr"/>
                      <a:r>
                        <a:rPr lang="en-US" sz="2400" strike="noStrike" baseline="0" dirty="0">
                          <a:latin typeface="Times New Roman" panose="02020603050405020304" pitchFamily="18" charset="0"/>
                        </a:rPr>
                        <a:t>BDD Excluded</a:t>
                      </a:r>
                      <a:endParaRPr lang="en-US" sz="2400" strike="noStrike" dirty="0">
                        <a:latin typeface="Times New Roman" panose="02020603050405020304" pitchFamily="18" charset="0"/>
                      </a:endParaRPr>
                    </a:p>
                  </a:txBody>
                  <a:tcPr anchor="ctr">
                    <a:solidFill>
                      <a:srgbClr val="FF000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39076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82" y="0"/>
            <a:ext cx="9465784" cy="1151592"/>
          </a:xfrm>
        </p:spPr>
        <p:txBody>
          <a:bodyPr/>
          <a:lstStyle/>
          <a:p>
            <a:r>
              <a:rPr lang="en-US" dirty="0"/>
              <a:t>Claims received prior October 1, 2017</a:t>
            </a:r>
          </a:p>
        </p:txBody>
      </p:sp>
      <p:sp>
        <p:nvSpPr>
          <p:cNvPr id="3" name="Content Placeholder 2"/>
          <p:cNvSpPr>
            <a:spLocks noGrp="1"/>
          </p:cNvSpPr>
          <p:nvPr>
            <p:ph idx="1"/>
          </p:nvPr>
        </p:nvSpPr>
        <p:spPr>
          <a:xfrm>
            <a:off x="553792" y="1481070"/>
            <a:ext cx="11462197" cy="4816699"/>
          </a:xfrm>
        </p:spPr>
        <p:txBody>
          <a:bodyPr>
            <a:normAutofit/>
          </a:bodyPr>
          <a:lstStyle/>
          <a:p>
            <a:pPr marL="0" indent="0">
              <a:buNone/>
            </a:pPr>
            <a:r>
              <a:rPr lang="en-US" sz="2000" dirty="0"/>
              <a:t>The following claims received from SMs prior to October 1, 2017, must be processed according to historical BDD and QS procedures:</a:t>
            </a:r>
          </a:p>
          <a:p>
            <a:pPr marL="0" indent="0">
              <a:buNone/>
            </a:pPr>
            <a:endParaRPr lang="en-US" sz="2000" dirty="0"/>
          </a:p>
          <a:p>
            <a:pPr marL="677863">
              <a:buFont typeface="Arial" panose="020B0604020202020204" pitchFamily="34" charset="0"/>
              <a:buChar char="•"/>
            </a:pPr>
            <a:r>
              <a:rPr lang="en-US" sz="2000" dirty="0"/>
              <a:t>With 89 to 1 day remaining on active duty, or</a:t>
            </a:r>
          </a:p>
          <a:p>
            <a:pPr marL="677863">
              <a:buFont typeface="Arial" panose="020B0604020202020204" pitchFamily="34" charset="0"/>
              <a:buChar char="•"/>
            </a:pPr>
            <a:r>
              <a:rPr lang="en-US" sz="2000" dirty="0"/>
              <a:t>The SM is unavailable for examination</a:t>
            </a:r>
          </a:p>
          <a:p>
            <a:pPr marL="334963" indent="0">
              <a:buNone/>
            </a:pPr>
            <a:endParaRPr lang="en-US" sz="2000" dirty="0"/>
          </a:p>
          <a:p>
            <a:pPr marL="0" indent="0">
              <a:buNone/>
            </a:pPr>
            <a:r>
              <a:rPr lang="en-US" sz="2000" dirty="0"/>
              <a:t>For prior BDD and QS procedures, please see Historical M21-1, III.i.2.A and B.</a:t>
            </a:r>
          </a:p>
        </p:txBody>
      </p:sp>
      <p:sp>
        <p:nvSpPr>
          <p:cNvPr id="4" name="Slide Number Placeholder 3"/>
          <p:cNvSpPr>
            <a:spLocks noGrp="1"/>
          </p:cNvSpPr>
          <p:nvPr>
            <p:ph type="sldNum" sz="quarter" idx="12"/>
          </p:nvPr>
        </p:nvSpPr>
        <p:spPr/>
        <p:txBody>
          <a:bodyPr/>
          <a:lstStyle/>
          <a:p>
            <a:fld id="{7C414AED-89CE-4A48-8B2B-1B3A5C68EA2A}" type="slidenum">
              <a:rPr lang="en-US" smtClean="0"/>
              <a:t>6</a:t>
            </a:fld>
            <a:endParaRPr lang="en-US"/>
          </a:p>
        </p:txBody>
      </p:sp>
    </p:spTree>
    <p:extLst>
      <p:ext uri="{BB962C8B-B14F-4D97-AF65-F5344CB8AC3E}">
        <p14:creationId xmlns:p14="http://schemas.microsoft.com/office/powerpoint/2010/main" val="2967532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82" y="0"/>
            <a:ext cx="9465784" cy="1151592"/>
          </a:xfrm>
        </p:spPr>
        <p:txBody>
          <a:bodyPr/>
          <a:lstStyle/>
          <a:p>
            <a:r>
              <a:rPr lang="en-US" dirty="0"/>
              <a:t>To Qualify for the BDD Program…</a:t>
            </a:r>
          </a:p>
        </p:txBody>
      </p:sp>
      <p:sp>
        <p:nvSpPr>
          <p:cNvPr id="3" name="Content Placeholder 2"/>
          <p:cNvSpPr>
            <a:spLocks noGrp="1"/>
          </p:cNvSpPr>
          <p:nvPr>
            <p:ph idx="1"/>
          </p:nvPr>
        </p:nvSpPr>
        <p:spPr>
          <a:xfrm>
            <a:off x="391886" y="1151592"/>
            <a:ext cx="11624103" cy="5152956"/>
          </a:xfrm>
        </p:spPr>
        <p:txBody>
          <a:bodyPr>
            <a:normAutofit/>
          </a:bodyPr>
          <a:lstStyle/>
          <a:p>
            <a:pPr marL="0" lvl="0" indent="0">
              <a:buNone/>
            </a:pPr>
            <a:r>
              <a:rPr lang="en-US" sz="2000" dirty="0"/>
              <a:t>the Servicemember must </a:t>
            </a:r>
          </a:p>
          <a:p>
            <a:pPr marL="0" lvl="0" indent="0">
              <a:buNone/>
            </a:pPr>
            <a:endParaRPr lang="en-US" sz="2000" dirty="0"/>
          </a:p>
          <a:p>
            <a:pPr marL="0" lvl="0" indent="0">
              <a:buNone/>
            </a:pPr>
            <a:endParaRPr lang="en-US" sz="2000" dirty="0"/>
          </a:p>
          <a:p>
            <a:pPr marL="0" lvl="0" indent="0">
              <a:lnSpc>
                <a:spcPct val="120000"/>
              </a:lnSpc>
              <a:buNone/>
            </a:pPr>
            <a:endParaRPr lang="en-US" sz="2000" dirty="0"/>
          </a:p>
          <a:p>
            <a:pPr marL="0" lvl="0" indent="0">
              <a:lnSpc>
                <a:spcPct val="120000"/>
              </a:lnSpc>
              <a:buNone/>
            </a:pPr>
            <a:endParaRPr lang="en-US" sz="2000" dirty="0"/>
          </a:p>
          <a:p>
            <a:pPr marL="0" lvl="0" indent="0">
              <a:lnSpc>
                <a:spcPct val="120000"/>
              </a:lnSpc>
              <a:buNone/>
            </a:pPr>
            <a:endParaRPr lang="en-US" sz="2000" dirty="0"/>
          </a:p>
          <a:p>
            <a:pPr marL="0" lvl="0" indent="0">
              <a:lnSpc>
                <a:spcPct val="120000"/>
              </a:lnSpc>
              <a:buNone/>
            </a:pPr>
            <a:endParaRPr lang="en-US" sz="2000" dirty="0"/>
          </a:p>
          <a:p>
            <a:pPr marL="0" lvl="0" indent="0">
              <a:lnSpc>
                <a:spcPct val="120000"/>
              </a:lnSpc>
              <a:buNone/>
            </a:pPr>
            <a:endParaRPr lang="en-US" sz="2000" dirty="0"/>
          </a:p>
          <a:p>
            <a:pPr marL="0" lvl="0" indent="0">
              <a:lnSpc>
                <a:spcPct val="120000"/>
              </a:lnSpc>
              <a:buNone/>
            </a:pPr>
            <a:endParaRPr lang="en-US" sz="2000" dirty="0"/>
          </a:p>
          <a:p>
            <a:pPr marL="0" lvl="0" indent="0">
              <a:lnSpc>
                <a:spcPct val="120000"/>
              </a:lnSpc>
              <a:buNone/>
            </a:pPr>
            <a:endParaRPr lang="en-US" sz="2000" dirty="0"/>
          </a:p>
          <a:p>
            <a:pPr marL="0" lvl="0" indent="0">
              <a:lnSpc>
                <a:spcPct val="120000"/>
              </a:lnSpc>
              <a:buNone/>
            </a:pPr>
            <a:r>
              <a:rPr lang="en-US" sz="2000" b="1" dirty="0"/>
              <a:t>Note:</a:t>
            </a:r>
            <a:r>
              <a:rPr lang="en-US" sz="2000" dirty="0"/>
              <a:t>  The claim must </a:t>
            </a:r>
            <a:r>
              <a:rPr lang="en-US" sz="2000" b="1" dirty="0"/>
              <a:t>not</a:t>
            </a:r>
            <a:r>
              <a:rPr lang="en-US" sz="2000" dirty="0"/>
              <a:t> be excluded from VBMS processing.</a:t>
            </a:r>
          </a:p>
        </p:txBody>
      </p:sp>
      <p:sp>
        <p:nvSpPr>
          <p:cNvPr id="4" name="Slide Number Placeholder 3"/>
          <p:cNvSpPr>
            <a:spLocks noGrp="1"/>
          </p:cNvSpPr>
          <p:nvPr>
            <p:ph type="sldNum" sz="quarter" idx="12"/>
          </p:nvPr>
        </p:nvSpPr>
        <p:spPr/>
        <p:txBody>
          <a:bodyPr/>
          <a:lstStyle/>
          <a:p>
            <a:fld id="{7C414AED-89CE-4A48-8B2B-1B3A5C68EA2A}" type="slidenum">
              <a:rPr lang="en-US" smtClean="0"/>
              <a:t>7</a:t>
            </a:fld>
            <a:endParaRPr lang="en-US"/>
          </a:p>
        </p:txBody>
      </p:sp>
      <p:graphicFrame>
        <p:nvGraphicFramePr>
          <p:cNvPr id="7" name="Content Placeholder 4"/>
          <p:cNvGraphicFramePr>
            <a:graphicFrameLocks/>
          </p:cNvGraphicFramePr>
          <p:nvPr>
            <p:extLst>
              <p:ext uri="{D42A27DB-BD31-4B8C-83A1-F6EECF244321}">
                <p14:modId xmlns:p14="http://schemas.microsoft.com/office/powerpoint/2010/main" val="4277598291"/>
              </p:ext>
            </p:extLst>
          </p:nvPr>
        </p:nvGraphicFramePr>
        <p:xfrm>
          <a:off x="534513" y="2303184"/>
          <a:ext cx="11338847" cy="2342912"/>
        </p:xfrm>
        <a:graphic>
          <a:graphicData uri="http://schemas.openxmlformats.org/drawingml/2006/table">
            <a:tbl>
              <a:tblPr firstRow="1" bandRow="1">
                <a:tableStyleId>{5C22544A-7EE6-4342-B048-85BDC9FD1C3A}</a:tableStyleId>
              </a:tblPr>
              <a:tblGrid>
                <a:gridCol w="1761710">
                  <a:extLst>
                    <a:ext uri="{9D8B030D-6E8A-4147-A177-3AD203B41FA5}">
                      <a16:colId xmlns:a16="http://schemas.microsoft.com/office/drawing/2014/main" val="20000"/>
                    </a:ext>
                  </a:extLst>
                </a:gridCol>
                <a:gridCol w="2310063">
                  <a:extLst>
                    <a:ext uri="{9D8B030D-6E8A-4147-A177-3AD203B41FA5}">
                      <a16:colId xmlns:a16="http://schemas.microsoft.com/office/drawing/2014/main" val="20001"/>
                    </a:ext>
                  </a:extLst>
                </a:gridCol>
                <a:gridCol w="2671011">
                  <a:extLst>
                    <a:ext uri="{9D8B030D-6E8A-4147-A177-3AD203B41FA5}">
                      <a16:colId xmlns:a16="http://schemas.microsoft.com/office/drawing/2014/main" val="20002"/>
                    </a:ext>
                  </a:extLst>
                </a:gridCol>
                <a:gridCol w="2456631">
                  <a:extLst>
                    <a:ext uri="{9D8B030D-6E8A-4147-A177-3AD203B41FA5}">
                      <a16:colId xmlns:a16="http://schemas.microsoft.com/office/drawing/2014/main" val="20003"/>
                    </a:ext>
                  </a:extLst>
                </a:gridCol>
                <a:gridCol w="2139432">
                  <a:extLst>
                    <a:ext uri="{9D8B030D-6E8A-4147-A177-3AD203B41FA5}">
                      <a16:colId xmlns:a16="http://schemas.microsoft.com/office/drawing/2014/main" val="20004"/>
                    </a:ext>
                  </a:extLst>
                </a:gridCol>
              </a:tblGrid>
              <a:tr h="2342912">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1D3275"/>
                          </a:solidFill>
                          <a:effectLst/>
                          <a:uLnTx/>
                          <a:uFillTx/>
                          <a:latin typeface="Times New Roman" panose="02020603050405020304" pitchFamily="18" charset="0"/>
                          <a:cs typeface="Times New Roman" panose="02020603050405020304" pitchFamily="18" charset="0"/>
                        </a:rPr>
                        <a:t>Have a known date of discharge</a:t>
                      </a:r>
                    </a:p>
                    <a:p>
                      <a:endParaRPr lang="en-US" sz="20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r>
                        <a:rPr kumimoji="0" lang="en-US" sz="2000" b="1" i="0" u="none" strike="noStrike" kern="0" cap="none" spc="0" normalizeH="0" baseline="0" noProof="0" dirty="0">
                          <a:ln>
                            <a:noFill/>
                          </a:ln>
                          <a:solidFill>
                            <a:srgbClr val="1D3275"/>
                          </a:solidFill>
                          <a:effectLst/>
                          <a:uLnTx/>
                          <a:uFillTx/>
                          <a:latin typeface="Times New Roman" panose="02020603050405020304" pitchFamily="18" charset="0"/>
                          <a:cs typeface="Times New Roman" panose="02020603050405020304" pitchFamily="18" charset="0"/>
                        </a:rPr>
                        <a:t>Be 180 days to 90 days from discharge at the time of filing</a:t>
                      </a:r>
                      <a:endParaRPr lang="en-US" sz="20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1D3275"/>
                          </a:solidFill>
                          <a:effectLst/>
                          <a:uLnTx/>
                          <a:uFillTx/>
                          <a:latin typeface="Times New Roman" panose="02020603050405020304" pitchFamily="18" charset="0"/>
                          <a:cs typeface="Times New Roman" panose="02020603050405020304" pitchFamily="18" charset="0"/>
                        </a:rPr>
                        <a:t>Be available for examination between the 10th through 45th day from the receipt of claim. M21-1, III.i.1.A.1.d</a:t>
                      </a:r>
                      <a:r>
                        <a:rPr kumimoji="0" lang="en-US" sz="2000" b="1" i="0" u="none" strike="noStrike" kern="1200" cap="none" spc="0" normalizeH="0" baseline="0" noProof="0" dirty="0">
                          <a:ln>
                            <a:noFill/>
                          </a:ln>
                          <a:solidFill>
                            <a:schemeClr val="accent2">
                              <a:lumMod val="75000"/>
                            </a:schemeClr>
                          </a:solidFill>
                          <a:effectLst/>
                          <a:uLnTx/>
                          <a:uFillTx/>
                          <a:latin typeface="Times New Roman" panose="02020603050405020304" pitchFamily="18" charset="0"/>
                          <a:ea typeface="+mn-ea"/>
                          <a:cs typeface="Times New Roman" panose="02020603050405020304" pitchFamily="18" charset="0"/>
                        </a:rPr>
                        <a:t> </a:t>
                      </a:r>
                    </a:p>
                  </a:txBody>
                  <a:tcPr>
                    <a:solidFill>
                      <a:schemeClr val="accent6">
                        <a:lumMod val="20000"/>
                        <a:lumOff val="8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1D3275"/>
                          </a:solidFill>
                          <a:effectLst/>
                          <a:uLnTx/>
                          <a:uFillTx/>
                          <a:latin typeface="Times New Roman" panose="02020603050405020304" pitchFamily="18" charset="0"/>
                          <a:cs typeface="Times New Roman" panose="02020603050405020304" pitchFamily="18" charset="0"/>
                        </a:rPr>
                        <a:t>Provide a copy of the service treatment records (STRs) from their current period of service</a:t>
                      </a:r>
                    </a:p>
                  </a:txBody>
                  <a:tcPr>
                    <a:solidFill>
                      <a:schemeClr val="accent6">
                        <a:lumMod val="20000"/>
                        <a:lumOff val="80000"/>
                      </a:schemeClr>
                    </a:solidFill>
                  </a:tcPr>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rgbClr val="1D3275"/>
                          </a:solidFill>
                          <a:effectLst/>
                          <a:uLnTx/>
                          <a:uFillTx/>
                          <a:latin typeface="Times New Roman" panose="02020603050405020304" pitchFamily="18" charset="0"/>
                          <a:cs typeface="Times New Roman" panose="02020603050405020304" pitchFamily="18" charset="0"/>
                        </a:rPr>
                        <a:t>Submit the claim on a prescribed form listed in M21-1, III.i.2.A.1.c</a:t>
                      </a:r>
                    </a:p>
                  </a:txBody>
                  <a:tcPr>
                    <a:solidFill>
                      <a:schemeClr val="accent6">
                        <a:lumMod val="20000"/>
                        <a:lumOff val="80000"/>
                      </a:schemeClr>
                    </a:solid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40058527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82" y="0"/>
            <a:ext cx="9465784" cy="1151592"/>
          </a:xfrm>
        </p:spPr>
        <p:txBody>
          <a:bodyPr/>
          <a:lstStyle/>
          <a:p>
            <a:r>
              <a:rPr lang="en-US" dirty="0"/>
              <a:t>Reasons for Exclusion from BDD Program</a:t>
            </a:r>
          </a:p>
        </p:txBody>
      </p:sp>
      <p:sp>
        <p:nvSpPr>
          <p:cNvPr id="4" name="Slide Number Placeholder 3"/>
          <p:cNvSpPr>
            <a:spLocks noGrp="1"/>
          </p:cNvSpPr>
          <p:nvPr>
            <p:ph type="sldNum" sz="quarter" idx="12"/>
          </p:nvPr>
        </p:nvSpPr>
        <p:spPr/>
        <p:txBody>
          <a:bodyPr/>
          <a:lstStyle/>
          <a:p>
            <a:fld id="{7C414AED-89CE-4A48-8B2B-1B3A5C68EA2A}" type="slidenum">
              <a:rPr lang="en-US" smtClean="0"/>
              <a:t>8</a:t>
            </a:fld>
            <a:endParaRPr lang="en-US"/>
          </a:p>
        </p:txBody>
      </p:sp>
      <p:graphicFrame>
        <p:nvGraphicFramePr>
          <p:cNvPr id="6" name="Content Placeholder 6"/>
          <p:cNvGraphicFramePr>
            <a:graphicFrameLocks/>
          </p:cNvGraphicFramePr>
          <p:nvPr>
            <p:extLst>
              <p:ext uri="{D42A27DB-BD31-4B8C-83A1-F6EECF244321}">
                <p14:modId xmlns:p14="http://schemas.microsoft.com/office/powerpoint/2010/main" val="3538201915"/>
              </p:ext>
            </p:extLst>
          </p:nvPr>
        </p:nvGraphicFramePr>
        <p:xfrm>
          <a:off x="697831" y="1620252"/>
          <a:ext cx="11237496" cy="4527885"/>
        </p:xfrm>
        <a:graphic>
          <a:graphicData uri="http://schemas.openxmlformats.org/drawingml/2006/table">
            <a:tbl>
              <a:tblPr firstRow="1" bandRow="1">
                <a:tableStyleId>{5C22544A-7EE6-4342-B048-85BDC9FD1C3A}</a:tableStyleId>
              </a:tblPr>
              <a:tblGrid>
                <a:gridCol w="3745832">
                  <a:extLst>
                    <a:ext uri="{9D8B030D-6E8A-4147-A177-3AD203B41FA5}">
                      <a16:colId xmlns:a16="http://schemas.microsoft.com/office/drawing/2014/main" val="20000"/>
                    </a:ext>
                  </a:extLst>
                </a:gridCol>
                <a:gridCol w="3745832">
                  <a:extLst>
                    <a:ext uri="{9D8B030D-6E8A-4147-A177-3AD203B41FA5}">
                      <a16:colId xmlns:a16="http://schemas.microsoft.com/office/drawing/2014/main" val="20001"/>
                    </a:ext>
                  </a:extLst>
                </a:gridCol>
                <a:gridCol w="3745832">
                  <a:extLst>
                    <a:ext uri="{9D8B030D-6E8A-4147-A177-3AD203B41FA5}">
                      <a16:colId xmlns:a16="http://schemas.microsoft.com/office/drawing/2014/main" val="20002"/>
                    </a:ext>
                  </a:extLst>
                </a:gridCol>
              </a:tblGrid>
              <a:tr h="2590139">
                <a:tc>
                  <a:txBody>
                    <a:bodyPr/>
                    <a:lstStyle/>
                    <a:p>
                      <a:r>
                        <a:rPr lang="en-US" sz="2400" b="1" dirty="0">
                          <a:solidFill>
                            <a:schemeClr val="tx1"/>
                          </a:solidFill>
                          <a:latin typeface="Times New Roman" panose="02020603050405020304" pitchFamily="18" charset="0"/>
                          <a:cs typeface="Times New Roman" panose="02020603050405020304" pitchFamily="18" charset="0"/>
                        </a:rPr>
                        <a:t>Claims received from SMs with 89 days to 1 day remaining on active duty</a:t>
                      </a:r>
                    </a:p>
                  </a:txBody>
                  <a:tcPr>
                    <a:solidFill>
                      <a:schemeClr val="accent6">
                        <a:lumMod val="20000"/>
                        <a:lumOff val="80000"/>
                      </a:schemeClr>
                    </a:solidFill>
                  </a:tcPr>
                </a:tc>
                <a:tc>
                  <a:txBody>
                    <a:bodyPr/>
                    <a:lstStyle/>
                    <a:p>
                      <a:r>
                        <a:rPr lang="en-US" sz="2400" b="1" dirty="0">
                          <a:solidFill>
                            <a:schemeClr val="tx1"/>
                          </a:solidFill>
                          <a:latin typeface="Times New Roman" panose="02020603050405020304" pitchFamily="18" charset="0"/>
                          <a:cs typeface="Times New Roman" panose="02020603050405020304" pitchFamily="18" charset="0"/>
                        </a:rPr>
                        <a:t>Additional conditions added</a:t>
                      </a:r>
                      <a:r>
                        <a:rPr lang="en-US" sz="2400" b="1" baseline="0" dirty="0">
                          <a:solidFill>
                            <a:schemeClr val="tx1"/>
                          </a:solidFill>
                          <a:latin typeface="Times New Roman" panose="02020603050405020304" pitchFamily="18" charset="0"/>
                          <a:cs typeface="Times New Roman" panose="02020603050405020304" pitchFamily="18" charset="0"/>
                        </a:rPr>
                        <a:t> </a:t>
                      </a:r>
                      <a:r>
                        <a:rPr lang="en-US" sz="2400" b="1" dirty="0">
                          <a:solidFill>
                            <a:schemeClr val="tx1"/>
                          </a:solidFill>
                          <a:latin typeface="Times New Roman" panose="02020603050405020304" pitchFamily="18" charset="0"/>
                          <a:cs typeface="Times New Roman" panose="02020603050405020304" pitchFamily="18" charset="0"/>
                        </a:rPr>
                        <a:t>with less than 90 days remaining on active duty</a:t>
                      </a:r>
                    </a:p>
                  </a:txBody>
                  <a:tcPr>
                    <a:solidFill>
                      <a:schemeClr val="accent6">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latin typeface="Times New Roman" panose="02020603050405020304" pitchFamily="18" charset="0"/>
                          <a:cs typeface="Times New Roman" panose="02020603050405020304" pitchFamily="18" charset="0"/>
                        </a:rPr>
                        <a:t>Service member did not provide a copy of STRs for the current period of service</a:t>
                      </a:r>
                      <a:r>
                        <a:rPr lang="en-US" sz="2400" baseline="0" dirty="0">
                          <a:solidFill>
                            <a:schemeClr val="tx1"/>
                          </a:solidFill>
                          <a:latin typeface="Times New Roman" panose="02020603050405020304" pitchFamily="18" charset="0"/>
                          <a:cs typeface="Times New Roman" panose="02020603050405020304" pitchFamily="18" charset="0"/>
                        </a:rPr>
                        <a:t> (Also see M21-1 III.i.2.B.1.j)</a:t>
                      </a:r>
                      <a:endParaRPr lang="en-US" sz="24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10000"/>
                  </a:ext>
                </a:extLst>
              </a:tr>
              <a:tr h="193774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a:latin typeface="Times New Roman" panose="02020603050405020304" pitchFamily="18" charset="0"/>
                          <a:cs typeface="Times New Roman" panose="02020603050405020304" pitchFamily="18" charset="0"/>
                        </a:rPr>
                        <a:t>Claims requiring a character of discharge (COD) determination</a:t>
                      </a:r>
                    </a:p>
                  </a:txBody>
                  <a:tcPr>
                    <a:solidFill>
                      <a:schemeClr val="accent6">
                        <a:lumMod val="20000"/>
                        <a:lumOff val="80000"/>
                      </a:schemeClr>
                    </a:solidFill>
                  </a:tcPr>
                </a:tc>
                <a:tc gridSpan="2">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400" b="1" dirty="0">
                          <a:latin typeface="Times New Roman" panose="02020603050405020304" pitchFamily="18" charset="0"/>
                          <a:cs typeface="Times New Roman" panose="02020603050405020304" pitchFamily="18" charset="0"/>
                        </a:rPr>
                        <a:t>SM is unable to report for examinations as provided in M21-1, Part III,</a:t>
                      </a:r>
                      <a:r>
                        <a:rPr lang="en-US" sz="2400" b="1" baseline="0" dirty="0">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Subpart i.2.A.1.d,</a:t>
                      </a:r>
                      <a:r>
                        <a:rPr lang="en-US" sz="2400" b="1" baseline="0" dirty="0">
                          <a:latin typeface="Times New Roman" panose="02020603050405020304" pitchFamily="18" charset="0"/>
                          <a:cs typeface="Times New Roman" panose="02020603050405020304" pitchFamily="18" charset="0"/>
                        </a:rPr>
                        <a:t> s</a:t>
                      </a:r>
                      <a:r>
                        <a:rPr lang="en-US" sz="2400" b="1" dirty="0">
                          <a:latin typeface="Times New Roman" panose="02020603050405020304" pitchFamily="18" charset="0"/>
                          <a:cs typeface="Times New Roman" panose="02020603050405020304" pitchFamily="18" charset="0"/>
                        </a:rPr>
                        <a:t>ubject to exceptions in that block </a:t>
                      </a:r>
                    </a:p>
                  </a:txBody>
                  <a:tcPr>
                    <a:solidFill>
                      <a:schemeClr val="accent6">
                        <a:lumMod val="20000"/>
                        <a:lumOff val="80000"/>
                      </a:schemeClr>
                    </a:solidFill>
                  </a:tcPr>
                </a:tc>
                <a:tc hMerge="1">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2200" b="1" dirty="0">
                        <a:latin typeface="Times New Roman" panose="02020603050405020304" pitchFamily="18" charset="0"/>
                        <a:cs typeface="Times New Roman" panose="02020603050405020304" pitchFamily="18" charset="0"/>
                      </a:endParaRPr>
                    </a:p>
                  </a:txBody>
                  <a:tcP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535123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8082" y="0"/>
            <a:ext cx="9465784" cy="1151592"/>
          </a:xfrm>
        </p:spPr>
        <p:txBody>
          <a:bodyPr/>
          <a:lstStyle/>
          <a:p>
            <a:r>
              <a:rPr lang="en-US" dirty="0"/>
              <a:t>Notification of BDD Exclusion</a:t>
            </a:r>
          </a:p>
        </p:txBody>
      </p:sp>
      <p:sp>
        <p:nvSpPr>
          <p:cNvPr id="3" name="Content Placeholder 2"/>
          <p:cNvSpPr>
            <a:spLocks noGrp="1"/>
          </p:cNvSpPr>
          <p:nvPr>
            <p:ph idx="1"/>
          </p:nvPr>
        </p:nvSpPr>
        <p:spPr>
          <a:xfrm>
            <a:off x="553792" y="1481070"/>
            <a:ext cx="11462197" cy="4816699"/>
          </a:xfrm>
        </p:spPr>
        <p:txBody>
          <a:bodyPr>
            <a:noAutofit/>
          </a:bodyPr>
          <a:lstStyle/>
          <a:p>
            <a:pPr marL="0" indent="0">
              <a:buNone/>
            </a:pPr>
            <a:r>
              <a:rPr lang="en-US" sz="2400" dirty="0"/>
              <a:t>If a claim is excluded from the BDD program, the following actions must be taken:</a:t>
            </a:r>
          </a:p>
          <a:p>
            <a:pPr marL="0" indent="0">
              <a:buNone/>
            </a:pPr>
            <a:endParaRPr lang="en-US" sz="2400" dirty="0"/>
          </a:p>
          <a:p>
            <a:pPr marL="514350">
              <a:buFont typeface="Arial" panose="020B0604020202020204" pitchFamily="34" charset="0"/>
              <a:buChar char="•"/>
            </a:pPr>
            <a:r>
              <a:rPr lang="en-US" sz="2400" dirty="0"/>
              <a:t>Generate the BDD exclusion letter using the Letter Creator tool</a:t>
            </a:r>
          </a:p>
          <a:p>
            <a:pPr marL="514350">
              <a:buFont typeface="Arial" panose="020B0604020202020204" pitchFamily="34" charset="0"/>
              <a:buChar char="•"/>
            </a:pPr>
            <a:r>
              <a:rPr lang="en-US" sz="2400" dirty="0"/>
              <a:t>Select the appropriate reason for not meeting the BDD requirements, and</a:t>
            </a:r>
          </a:p>
          <a:p>
            <a:pPr marL="514350">
              <a:buFont typeface="Arial" panose="020B0604020202020204" pitchFamily="34" charset="0"/>
              <a:buChar char="•"/>
            </a:pPr>
            <a:r>
              <a:rPr lang="en-US" sz="2400" dirty="0"/>
              <a:t>Establish a diary EP with the proper non-BDD EP and claim label; or change the existing diary EP.</a:t>
            </a:r>
          </a:p>
          <a:p>
            <a:pPr marL="514350">
              <a:buFont typeface="Arial" panose="020B0604020202020204" pitchFamily="34" charset="0"/>
              <a:buChar char="•"/>
            </a:pPr>
            <a:r>
              <a:rPr lang="en-US" sz="2400" dirty="0"/>
              <a:t>Update or add the EP claim type to “Quick Start” </a:t>
            </a:r>
          </a:p>
          <a:p>
            <a:pPr marL="0" indent="0">
              <a:buNone/>
            </a:pPr>
            <a:endParaRPr lang="en-US" sz="2400" dirty="0"/>
          </a:p>
          <a:p>
            <a:pPr marL="0" indent="0">
              <a:buNone/>
            </a:pPr>
            <a:r>
              <a:rPr lang="en-US" sz="2400" dirty="0"/>
              <a:t>This is the responsibility of whomever is processing the claim and identifies it as an excluded BDD claim. However, if a claim processor notices that the BDD exclusion letter has not been provided to the claimant, it is their responsibility to provide notification.  </a:t>
            </a:r>
          </a:p>
        </p:txBody>
      </p:sp>
      <p:sp>
        <p:nvSpPr>
          <p:cNvPr id="4" name="Slide Number Placeholder 3"/>
          <p:cNvSpPr>
            <a:spLocks noGrp="1"/>
          </p:cNvSpPr>
          <p:nvPr>
            <p:ph type="sldNum" sz="quarter" idx="12"/>
          </p:nvPr>
        </p:nvSpPr>
        <p:spPr/>
        <p:txBody>
          <a:bodyPr/>
          <a:lstStyle/>
          <a:p>
            <a:fld id="{7C414AED-89CE-4A48-8B2B-1B3A5C68EA2A}" type="slidenum">
              <a:rPr lang="en-US" smtClean="0"/>
              <a:t>9</a:t>
            </a:fld>
            <a:endParaRPr lang="en-US"/>
          </a:p>
        </p:txBody>
      </p:sp>
    </p:spTree>
    <p:extLst>
      <p:ext uri="{BB962C8B-B14F-4D97-AF65-F5344CB8AC3E}">
        <p14:creationId xmlns:p14="http://schemas.microsoft.com/office/powerpoint/2010/main" val="36020300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12&quot;/&gt;&lt;lineCharCount val=&quot;13&quot;/&gt;&lt;lineCharCount val=&quot;11&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PRESENTER_DUMMYTAG" val="&lt;DummyForForceWrite&gt;&lt;/DummyForForceWrite&gt;"/>
  <p:tag name="HTML_SHAPEINFO" val="&lt;ThreeDShapeInfo&gt;&lt;uuid val=&quot;{C3B43972-8065-4A1F-8169-45D08915278F}&quot;/&gt;&lt;isInvalidForFieldText val=&quot;0&quot;/&gt;&lt;Image&gt;&lt;filename val=&quot;C:\Users\User\AppData\Local\Temp\CP3586479362562Session\CPTrustFolder3586479362562\PPTImport3586484156125\data\asimages\{C3B43972-8065-4A1F-8169-45D08915278F}_1.png&quot;/&gt;&lt;left val=&quot;71&quot;/&gt;&lt;top val=&quot;288&quot;/&gt;&lt;width val=&quot;817&quot;/&gt;&lt;height val=&quot;135&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17383122-B25A-4B65-B881-4D59986CE05A}&quot;/&gt;&lt;isInvalidForFieldText val=&quot;0&quot;/&gt;&lt;Image&gt;&lt;filename val=&quot;C:\Users\User\AppData\Local\Temp\CP3586479362562Session\CPTrustFolder3586479362562\PPTImport3586484156125\data\asimages\{17383122-B25A-4B65-B881-4D59986CE05A}_1.png&quot;/&gt;&lt;left val=&quot;71&quot;/&gt;&lt;top val=&quot;491&quot;/&gt;&lt;width val=&quot;249&quot;/&gt;&lt;height val=&quot;93&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 name="PRESENTER_DUMMYTAG" val="&lt;DummyForForceWrite&gt;&lt;/DummyForForceWrite&gt;"/>
  <p:tag name="HTML_SHAPEINFO" val="&lt;ThreeDShapeInfo&gt;&lt;uuid val=&quot;{3DA300B3-0AFA-416B-89C1-8BFA87F5A93D}&quot;/&gt;&lt;isInvalidForFieldText val=&quot;0&quot;/&gt;&lt;Image&gt;&lt;filename val=&quot;C:\Users\User\AppData\Local\Temp\CP3586479362562Session\CPTrustFolder3586479362562\PPTImport3586484156125\data\asimages\{3DA300B3-0AFA-416B-89C1-8BFA87F5A93D}_1.png&quot;/&gt;&lt;left val=&quot;639&quot;/&gt;&lt;top val=&quot;491&quot;/&gt;&lt;width val=&quot;249&quot;/&gt;&lt;height val=&quot;9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12&quot;/&gt;&lt;lineCharCount val=&quot;13&quot;/&gt;&lt;lineCharCount val=&quot;11&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heme/theme1.xml><?xml version="1.0" encoding="utf-8"?>
<a:theme xmlns:a="http://schemas.openxmlformats.org/drawingml/2006/main" name="Theme February">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 February" id="{D1F4C9E1-2396-4CDD-8CA9-EB944796C043}" vid="{8A04F0C2-259B-4AE6-85B0-EB8C2087D1CC}"/>
    </a:ext>
  </a:extLst>
</a:theme>
</file>

<file path=ppt/theme/theme2.xml><?xml version="1.0" encoding="utf-8"?>
<a:theme xmlns:a="http://schemas.openxmlformats.org/drawingml/2006/main" name="1_Theme February">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 February" id="{D1F4C9E1-2396-4CDD-8CA9-EB944796C043}" vid="{8A04F0C2-259B-4AE6-85B0-EB8C2087D1C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988A1A800658A45B0AA863475625F9F" ma:contentTypeVersion="0" ma:contentTypeDescription="Create a new document." ma:contentTypeScope="" ma:versionID="7a751d97d85220cee5742c03d80642e6">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35E050F-F6DD-446A-BC54-722BE857956D}">
  <ds:schemaRefs>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www.w3.org/XML/1998/namespace"/>
  </ds:schemaRefs>
</ds:datastoreItem>
</file>

<file path=customXml/itemProps2.xml><?xml version="1.0" encoding="utf-8"?>
<ds:datastoreItem xmlns:ds="http://schemas.openxmlformats.org/officeDocument/2006/customXml" ds:itemID="{9575375C-4D85-4605-804D-F1216D7C8A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94567239-2D12-4DA4-ACBD-83B3EAAAF41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6841</TotalTime>
  <Words>1568</Words>
  <Application>Microsoft Office PowerPoint</Application>
  <PresentationFormat>Widescreen</PresentationFormat>
  <Paragraphs>147</Paragraphs>
  <Slides>20</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20</vt:i4>
      </vt:variant>
    </vt:vector>
  </HeadingPairs>
  <TitlesOfParts>
    <vt:vector size="25" baseType="lpstr">
      <vt:lpstr>Arial</vt:lpstr>
      <vt:lpstr>Calibri</vt:lpstr>
      <vt:lpstr>Times New Roman</vt:lpstr>
      <vt:lpstr>Theme February</vt:lpstr>
      <vt:lpstr>1_Theme February</vt:lpstr>
      <vt:lpstr>Pre-discharge Redesign</vt:lpstr>
      <vt:lpstr>Objectives</vt:lpstr>
      <vt:lpstr>References</vt:lpstr>
      <vt:lpstr>Pre-Discharge Redesign Introduction</vt:lpstr>
      <vt:lpstr>Termination of the Quick Start (QS) Program</vt:lpstr>
      <vt:lpstr>Claims received prior October 1, 2017</vt:lpstr>
      <vt:lpstr>To Qualify for the BDD Program…</vt:lpstr>
      <vt:lpstr>Reasons for Exclusion from BDD Program</vt:lpstr>
      <vt:lpstr>Notification of BDD Exclusion</vt:lpstr>
      <vt:lpstr>Jurisdiction of Excluded BDD Claims</vt:lpstr>
      <vt:lpstr>Scenario</vt:lpstr>
      <vt:lpstr>BDD Claim Label and EP </vt:lpstr>
      <vt:lpstr>Excluded BDD Claim Label and EP </vt:lpstr>
      <vt:lpstr>Excluded BDD Claim w/ Diary 337 EP </vt:lpstr>
      <vt:lpstr>Concurrent EPs  </vt:lpstr>
      <vt:lpstr>Clarification on Concurrent EPs  </vt:lpstr>
      <vt:lpstr>Clarification on BDD Examinations </vt:lpstr>
      <vt:lpstr>Clarification on Follow-up of BDD Examinations </vt:lpstr>
      <vt:lpstr>Clarification on Follow-up of BDD Examinations </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Pre-Discharge Redesign PowerPoint Presentation</dc:title>
  <dc:subject>Pre-Discharge (MSC), BDD VSR Claim Processors</dc:subject>
  <dc:creator>Department of Veterans Affairs, Veterans Benefits Administration, Compensation Service, STAFF</dc:creator>
  <cp:keywords>predischarge,pre-discharge,BDD,QS,quick start,benefits delivery at discharge,336,337,in-service rating</cp:keywords>
  <dc:description>The purpose of this lesson is to inform employees of the major changes to the Pre-discharge program.</dc:description>
  <cp:lastModifiedBy>Kathy Poole</cp:lastModifiedBy>
  <cp:revision>444</cp:revision>
  <dcterms:created xsi:type="dcterms:W3CDTF">2014-04-30T02:32:11Z</dcterms:created>
  <dcterms:modified xsi:type="dcterms:W3CDTF">2018-11-06T14:44:04Z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0x0101005988A1A800658A45B0AA863475625F9F</vt:lpwstr>
  </property>
  <property fmtid="{D5CDD505-2E9C-101B-9397-08002B2CF9AE}" pid="8" name="Language">
    <vt:lpwstr>en</vt:lpwstr>
  </property>
  <property fmtid="{D5CDD505-2E9C-101B-9397-08002B2CF9AE}" pid="9" name="Type">
    <vt:lpwstr>Presentation</vt:lpwstr>
  </property>
  <property fmtid="{D5CDD505-2E9C-101B-9397-08002B2CF9AE}" pid="10" name="_dlc_DocIdItemGuid">
    <vt:lpwstr>63b46bee-bbf8-488a-b32f-0d23cc40ab01</vt:lpwstr>
  </property>
</Properties>
</file>