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32"/>
  </p:notesMasterIdLst>
  <p:handoutMasterIdLst>
    <p:handoutMasterId r:id="rId33"/>
  </p:handoutMasterIdLst>
  <p:sldIdLst>
    <p:sldId id="261" r:id="rId6"/>
    <p:sldId id="258" r:id="rId7"/>
    <p:sldId id="259" r:id="rId8"/>
    <p:sldId id="260" r:id="rId9"/>
    <p:sldId id="317" r:id="rId10"/>
    <p:sldId id="294" r:id="rId11"/>
    <p:sldId id="298" r:id="rId12"/>
    <p:sldId id="306" r:id="rId13"/>
    <p:sldId id="300" r:id="rId14"/>
    <p:sldId id="307" r:id="rId15"/>
    <p:sldId id="323" r:id="rId16"/>
    <p:sldId id="331" r:id="rId17"/>
    <p:sldId id="316" r:id="rId18"/>
    <p:sldId id="302" r:id="rId19"/>
    <p:sldId id="312" r:id="rId20"/>
    <p:sldId id="329" r:id="rId21"/>
    <p:sldId id="270" r:id="rId22"/>
    <p:sldId id="332" r:id="rId23"/>
    <p:sldId id="330" r:id="rId24"/>
    <p:sldId id="313" r:id="rId25"/>
    <p:sldId id="319" r:id="rId26"/>
    <p:sldId id="321" r:id="rId27"/>
    <p:sldId id="328" r:id="rId28"/>
    <p:sldId id="320" r:id="rId29"/>
    <p:sldId id="315" r:id="rId30"/>
    <p:sldId id="293" r:id="rId31"/>
  </p:sldIdLst>
  <p:sldSz cx="9144000" cy="6858000" type="screen4x3"/>
  <p:notesSz cx="7010400" cy="9236075"/>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ll, Jon, VBABALT\ACAD" initials="KJV" lastIdx="21" clrIdx="0">
    <p:extLst>
      <p:ext uri="{19B8F6BF-5375-455C-9EA6-DF929625EA0E}">
        <p15:presenceInfo xmlns:p15="http://schemas.microsoft.com/office/powerpoint/2012/main" userId="S-1-5-21-1409082233-764733703-682003330-478134" providerId="AD"/>
      </p:ext>
    </p:extLst>
  </p:cmAuthor>
  <p:cmAuthor id="2" name="Selde, Christina, VBABALT\ACAD" initials="SCV" lastIdx="4" clrIdx="1">
    <p:extLst>
      <p:ext uri="{19B8F6BF-5375-455C-9EA6-DF929625EA0E}">
        <p15:presenceInfo xmlns:p15="http://schemas.microsoft.com/office/powerpoint/2012/main" userId="S-1-5-21-1409082233-764733703-682003330-470740" providerId="AD"/>
      </p:ext>
    </p:extLst>
  </p:cmAuthor>
  <p:cmAuthor id="3" name="Meyer, Julia, VBADENV Trng Facility" initials="MJVTF" lastIdx="2" clrIdx="2">
    <p:extLst>
      <p:ext uri="{19B8F6BF-5375-455C-9EA6-DF929625EA0E}">
        <p15:presenceInfo xmlns:p15="http://schemas.microsoft.com/office/powerpoint/2012/main" userId="S-1-5-21-1409082233-764733703-682003330-276692" providerId="AD"/>
      </p:ext>
    </p:extLst>
  </p:cmAuthor>
  <p:cmAuthor id="4" name="GRAVES, CARL, VBADENV Trng Facility" initials="GCVTF" lastIdx="52" clrIdx="3">
    <p:extLst>
      <p:ext uri="{19B8F6BF-5375-455C-9EA6-DF929625EA0E}">
        <p15:presenceInfo xmlns:p15="http://schemas.microsoft.com/office/powerpoint/2012/main" userId="S::CARL.GRAVES@va.gov::3277ec94-7868-4601-9380-9fc0db902939" providerId="AD"/>
      </p:ext>
    </p:extLst>
  </p:cmAuthor>
  <p:cmAuthor id="5" name="Loving, Janet, VBABALT\ACAD" initials="LJV" lastIdx="52" clrIdx="4">
    <p:extLst>
      <p:ext uri="{19B8F6BF-5375-455C-9EA6-DF929625EA0E}">
        <p15:presenceInfo xmlns:p15="http://schemas.microsoft.com/office/powerpoint/2012/main" userId="S::Janet.Loving@va.gov::8a364575-062f-43ae-a973-dca014401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ACACD4"/>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009" autoAdjust="0"/>
    <p:restoredTop sz="93899" autoAdjust="0"/>
  </p:normalViewPr>
  <p:slideViewPr>
    <p:cSldViewPr snapToGrid="0">
      <p:cViewPr varScale="1">
        <p:scale>
          <a:sx n="110" d="100"/>
          <a:sy n="110" d="100"/>
        </p:scale>
        <p:origin x="306" y="78"/>
      </p:cViewPr>
      <p:guideLst>
        <p:guide orient="horz" pos="2136"/>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74" d="100"/>
          <a:sy n="74" d="100"/>
        </p:scale>
        <p:origin x="-2676"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13DACAB9-A087-46C6-8392-9DA45A27783B}" type="datetimeFigureOut">
              <a:rPr lang="en-US" smtClean="0"/>
              <a:t>9/8/2020</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3DF05838-7BCA-4652-9007-BD0302928936}" type="datetimeFigureOut">
              <a:rPr lang="en-US" smtClean="0"/>
              <a:t>9/8/2020</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the Southwest Asia Development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161672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Medically Unexplained Chronic Multi-Symptom Illness (M U C M I)</a:t>
            </a:r>
          </a:p>
          <a:p>
            <a:pPr mar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Diagnosed illness that has:</a:t>
            </a:r>
          </a:p>
          <a:p>
            <a:pPr mar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Inconclusive pathophysiology</a:t>
            </a:r>
          </a:p>
          <a:p>
            <a:pPr marL="0" lv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Inconclusive etiology</a:t>
            </a:r>
          </a:p>
          <a:p>
            <a:pPr marL="0" lv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Overlapping symptoms and signs</a:t>
            </a:r>
          </a:p>
          <a:p>
            <a:pPr mar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Features such as:</a:t>
            </a:r>
          </a:p>
          <a:p>
            <a:pPr marL="0" lv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Fatigue and Pain</a:t>
            </a:r>
          </a:p>
          <a:p>
            <a:pPr marL="0" lv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Disability out of proportion to physical findings</a:t>
            </a:r>
          </a:p>
          <a:p>
            <a:pPr marL="0" lv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Inconsistent demonstration of laboratory abnormalities</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312168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Medically Unexplained Chronic Multi-Symptom Illness (M U C M I) (continued)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M U C M Is include but are not limited to:</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Chronic Fatigue Syndrome</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Fibromyalgia</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Functional Gastrointestinal Disorders excluding structural gastrointestinal diseases</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395081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Functional Gastrointestinal Disorders</a:t>
            </a:r>
          </a:p>
          <a:p>
            <a:pPr marL="0" indent="0" hangingPunc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Diagnosis of a F G I D under generally accepted medical principles normally requires symptom onset at least six months prior to diagnosis, and the presence of symptoms sufficient to diagnose the specific disorder at least three months prior to diagnosis </a:t>
            </a:r>
          </a:p>
          <a:p>
            <a:pPr marL="0" indent="0" hangingPunc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 G I D diagnoses include but are not limited to:</a:t>
            </a:r>
          </a:p>
          <a:p>
            <a:pPr marL="0" lvl="0" indent="0" hangingPunc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dyspepsia</a:t>
            </a:r>
          </a:p>
          <a:p>
            <a:pPr marL="0" lvl="0" indent="0" hangingPunc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vomiting</a:t>
            </a:r>
          </a:p>
          <a:p>
            <a:pPr marL="0" lvl="0" indent="0" hangingPunc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constipation </a:t>
            </a:r>
          </a:p>
          <a:p>
            <a:pPr marL="0" lvl="0" indent="0" hangingPunc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bloating </a:t>
            </a:r>
          </a:p>
          <a:p>
            <a:pPr marL="0" lvl="0" indent="0" hangingPunc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abdominal pain syndrome</a:t>
            </a:r>
          </a:p>
          <a:p>
            <a:pPr marL="0" lvl="0" indent="0" hangingPunc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dysphagia</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9577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Infectious Diseases List</a:t>
            </a:r>
            <a:endParaRPr lang="en-US" sz="18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Infectious Disease</a:t>
            </a:r>
          </a:p>
          <a:p>
            <a:pPr rtl="0" eaLnBrk="1" fontAlgn="auto"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Brucellosis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Time Limit For Manifestations</a:t>
            </a:r>
          </a:p>
          <a:p>
            <a:pPr rtl="0" eaLnBrk="1" fontAlgn="auto"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One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Infectious Disease</a:t>
            </a:r>
          </a:p>
          <a:p>
            <a:pPr rtl="0" eaLnBrk="1" fontAlgn="auto"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Campylobacter </a:t>
            </a:r>
            <a:r>
              <a:rPr lang="en-US" sz="1800" b="0" i="0" u="none" strike="noStrike" kern="1200" dirty="0" err="1">
                <a:solidFill>
                  <a:schemeClr val="tx1"/>
                </a:solidFill>
                <a:effectLst/>
                <a:latin typeface="Arial" panose="020B0604020202020204" pitchFamily="34" charset="0"/>
                <a:ea typeface="+mn-ea"/>
                <a:cs typeface="Arial" panose="020B0604020202020204" pitchFamily="34" charset="0"/>
              </a:rPr>
              <a:t>Jejuni</a:t>
            </a:r>
            <a:endParaRPr lang="en-US" sz="18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Time Limit For Manifestations</a:t>
            </a:r>
          </a:p>
          <a:p>
            <a:pPr rtl="0" eaLnBrk="1" fontAlgn="auto"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One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Infectious Disease</a:t>
            </a:r>
          </a:p>
          <a:p>
            <a:pPr rtl="0" eaLnBrk="1" fontAlgn="auto" latinLnBrk="0" hangingPunct="1"/>
            <a:r>
              <a:rPr lang="en-US" sz="1800" b="0" i="0" u="none" strike="noStrike" kern="1200" dirty="0" err="1">
                <a:solidFill>
                  <a:schemeClr val="tx1"/>
                </a:solidFill>
                <a:effectLst/>
                <a:latin typeface="Arial" panose="020B0604020202020204" pitchFamily="34" charset="0"/>
                <a:ea typeface="+mn-ea"/>
                <a:cs typeface="Arial" panose="020B0604020202020204" pitchFamily="34" charset="0"/>
              </a:rPr>
              <a:t>Coxiella</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800" b="0" i="0" u="none" strike="noStrike" kern="1200" dirty="0" err="1">
                <a:solidFill>
                  <a:schemeClr val="tx1"/>
                </a:solidFill>
                <a:effectLst/>
                <a:latin typeface="Arial" panose="020B0604020202020204" pitchFamily="34" charset="0"/>
                <a:ea typeface="+mn-ea"/>
                <a:cs typeface="Arial" panose="020B0604020202020204" pitchFamily="34" charset="0"/>
              </a:rPr>
              <a:t>burnetii</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 (Q fever)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Time Limit For Manifestations</a:t>
            </a:r>
          </a:p>
          <a:p>
            <a:pPr rtl="0" eaLnBrk="1" fontAlgn="auto"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One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Infectious Disease</a:t>
            </a:r>
          </a:p>
          <a:p>
            <a:pPr rtl="0" eaLnBrk="1" fontAlgn="auto"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Malaria</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Time Limit For Manifestations</a:t>
            </a:r>
          </a:p>
          <a:p>
            <a:pPr rtl="0" eaLnBrk="1" fontAlgn="t"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One Year or at a time when standard accepted treatises indicate that the incubation period began during qualifying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Infectious Disease</a:t>
            </a:r>
          </a:p>
          <a:p>
            <a:pPr rtl="0" eaLnBrk="1" fontAlgn="auto"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Mycobacterium tuberculosis</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Time Limit For Manifestations</a:t>
            </a:r>
          </a:p>
          <a:p>
            <a:pPr rtl="0" eaLnBrk="1" fontAlgn="t"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No Limit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Infectious Disease</a:t>
            </a:r>
          </a:p>
          <a:p>
            <a:pPr rtl="0" eaLnBrk="1" fontAlgn="auto"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Nontyphoid Salmonella</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Time Limit For Manifestations</a:t>
            </a:r>
          </a:p>
          <a:p>
            <a:pPr rtl="0" eaLnBrk="1" fontAlgn="t"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One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Infectious Disease</a:t>
            </a:r>
          </a:p>
          <a:p>
            <a:pPr rtl="0" eaLnBrk="1" fontAlgn="auto"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Shigella</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Time Limit For Manifestations</a:t>
            </a:r>
          </a:p>
          <a:p>
            <a:pPr rtl="0" eaLnBrk="1" fontAlgn="t"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One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Infectious Disease</a:t>
            </a:r>
          </a:p>
          <a:p>
            <a:pPr rtl="0" eaLnBrk="1" fontAlgn="auto"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Visceral leishmaniasis</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Time Limit For Manifestations</a:t>
            </a:r>
          </a:p>
          <a:p>
            <a:pPr rtl="0" eaLnBrk="1" fontAlgn="t"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No Time Limit</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Infectious Disease</a:t>
            </a:r>
          </a:p>
          <a:p>
            <a:pPr rtl="0" eaLnBrk="1" fontAlgn="t"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West Nile Virus</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Time Limit For Manifestations</a:t>
            </a:r>
          </a:p>
          <a:p>
            <a:pPr rtl="0" eaLnBrk="1" fontAlgn="t"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One Year</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78255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Developing Southwest Asia Claims with No Medical Condition Identified</a:t>
            </a:r>
          </a:p>
          <a:p>
            <a:pPr mar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The claim is not considered substantially complete if Veteran alleges exposure to environmental hazards but does not claim SC for specific disability</a:t>
            </a:r>
          </a:p>
          <a:p>
            <a:pPr marL="0" lv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Attempt to contact the Veteran by telephone to obtain necessary information</a:t>
            </a:r>
          </a:p>
          <a:p>
            <a:pPr marL="0" lv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If unable to reach Veteran telephonically inform the Veteran that the claim is not considered complete</a:t>
            </a:r>
          </a:p>
          <a:p>
            <a:pPr marL="0" lvl="0" indent="0">
              <a:lnSpc>
                <a:spcPct val="110000"/>
              </a:lnSpc>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Follow notification requirements for an incomplete application</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317427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Eligibility to Qualify for Southwest Asia</a:t>
            </a:r>
          </a:p>
          <a:p>
            <a:r>
              <a:rPr lang="en-US" sz="1800" b="0" dirty="0">
                <a:solidFill>
                  <a:schemeClr val="tx1"/>
                </a:solidFill>
                <a:latin typeface="Arial" panose="020B0604020202020204" pitchFamily="34" charset="0"/>
                <a:cs typeface="Arial" panose="020B0604020202020204" pitchFamily="34" charset="0"/>
              </a:rPr>
              <a:t>A </a:t>
            </a:r>
            <a:r>
              <a:rPr lang="en-US" sz="1800" b="0" i="1" dirty="0">
                <a:solidFill>
                  <a:schemeClr val="tx1"/>
                </a:solidFill>
                <a:latin typeface="Arial" panose="020B0604020202020204" pitchFamily="34" charset="0"/>
                <a:cs typeface="Arial" panose="020B0604020202020204" pitchFamily="34" charset="0"/>
              </a:rPr>
              <a:t>qualifying Veteran</a:t>
            </a:r>
            <a:r>
              <a:rPr lang="en-US" sz="1800" b="0" dirty="0">
                <a:solidFill>
                  <a:schemeClr val="tx1"/>
                </a:solidFill>
                <a:latin typeface="Arial" panose="020B0604020202020204" pitchFamily="34" charset="0"/>
                <a:cs typeface="Arial" panose="020B0604020202020204" pitchFamily="34" charset="0"/>
              </a:rPr>
              <a:t>, under 38 CFR 3.317, is a Veteran who served on active military, naval, or air service in the Southwest Asia theater of operations during the Gulf War period</a:t>
            </a:r>
          </a:p>
          <a:p>
            <a:r>
              <a:rPr lang="en-US" sz="1800" b="0" dirty="0">
                <a:solidFill>
                  <a:schemeClr val="tx1"/>
                </a:solidFill>
                <a:latin typeface="Arial" panose="020B0604020202020204" pitchFamily="34" charset="0"/>
                <a:cs typeface="Arial" panose="020B0604020202020204" pitchFamily="34" charset="0"/>
              </a:rPr>
              <a:t>Southwest Asia period extends from August 2, 1990, through a date yet to be determined by law or Presidential proclamation</a:t>
            </a:r>
          </a:p>
          <a:p>
            <a:r>
              <a:rPr lang="en-US" sz="1800" b="0" dirty="0">
                <a:solidFill>
                  <a:schemeClr val="tx1"/>
                </a:solidFill>
                <a:latin typeface="Arial" panose="020B0604020202020204" pitchFamily="34" charset="0"/>
                <a:cs typeface="Arial" panose="020B0604020202020204" pitchFamily="34" charset="0"/>
              </a:rPr>
              <a:t>Veterans who served Afghanistan on or after September 19, 2001</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3542512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Verifying Southwest Asia Service</a:t>
            </a:r>
          </a:p>
          <a:p>
            <a:pPr marL="0" indent="0">
              <a:lnSpc>
                <a:spcPct val="120000"/>
              </a:lnSpc>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DD dash 2 14 - definite verification of  Southwest Asia service </a:t>
            </a:r>
          </a:p>
          <a:p>
            <a:pPr marL="0" lvl="0" indent="0">
              <a:lnSpc>
                <a:spcPct val="120000"/>
              </a:lnSpc>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Service in Southwest Asia with exact dates listed</a:t>
            </a:r>
          </a:p>
          <a:p>
            <a:pPr marL="0" lvl="0" indent="0">
              <a:lnSpc>
                <a:spcPct val="120000"/>
              </a:lnSpc>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Iraq Campaign Medal</a:t>
            </a:r>
          </a:p>
          <a:p>
            <a:pPr marL="0" lvl="0" indent="0">
              <a:lnSpc>
                <a:spcPct val="120000"/>
              </a:lnSpc>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Kuwait Liberation Medal</a:t>
            </a:r>
          </a:p>
          <a:p>
            <a:pPr marL="0" lvl="0" indent="0">
              <a:lnSpc>
                <a:spcPct val="120000"/>
              </a:lnSpc>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Afghanistan Campaign Medal</a:t>
            </a:r>
          </a:p>
          <a:p>
            <a:pPr marL="0" indent="0">
              <a:lnSpc>
                <a:spcPct val="120000"/>
              </a:lnSpc>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DD dash 2 14 - potential verification of Southwest Asia service</a:t>
            </a:r>
          </a:p>
          <a:p>
            <a:pPr marL="0" lvl="0" indent="0">
              <a:lnSpc>
                <a:spcPct val="120000"/>
              </a:lnSpc>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Southwest Asia Service Medal </a:t>
            </a:r>
          </a:p>
          <a:p>
            <a:pPr marL="0" lvl="0" indent="0">
              <a:lnSpc>
                <a:spcPct val="120000"/>
              </a:lnSpc>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Global War on Terrorism Service/Expeditionary Medal</a:t>
            </a:r>
          </a:p>
          <a:p>
            <a:pPr marL="0" indent="0">
              <a:lnSpc>
                <a:spcPct val="120000"/>
              </a:lnSpc>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Personnel Records</a:t>
            </a: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180415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Development for Southwest Asia Claim on VA Form 21 dash 5 26 E 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New claims submitted on VA Form 21 dash 5 26 E Z require no further development if evidence of Southwest Asia service is met</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Ensure Gulf War Presumptive Flash on contention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Schedule Gulf War General Medical Examination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Insert Gulf War Medical Opinion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Enter appropriate Exam Review note in VBMS</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2739603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to Request a Gulf War General Medical Exam</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Request a Gulf War General Medical examination if the qualified Veteran provides competent lay or medical evidence or signs and symptoms due to undiagnosed illness or M U C M I prior to December 31, 2021</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Veteran does not have to identify that the claimed condition is specifically related to Gulf War</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Threshold for scheduling an examination is extremely low</a:t>
            </a: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516077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Required Language for Gulf War General Medical Exam</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Notice to examiners must be requested with each Gulf War General Medical exam</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Required language and terminology as well as a table that will assist in determining what language is needed to support examination request can be found in M21 dash 1 IV.two.1.E.2.c Required Language in Examination Requests for Southwest Asia Claims</a:t>
            </a: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285552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Upon completion of this lesson, you will be able to:</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Explain the background of Southwest Asia/Gulf service</a:t>
            </a:r>
          </a:p>
          <a:p>
            <a:pPr marL="0" lvl="0" indent="0" hangingPunc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Determine methods to verify service in Southwest Asia and Gulf War service</a:t>
            </a:r>
          </a:p>
          <a:p>
            <a:pPr marL="0" lvl="0" indent="0" hangingPunc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Recognize undiagnosed conditions or symptoms associated with Southwest Asia service and Gulf War</a:t>
            </a:r>
          </a:p>
          <a:p>
            <a:pPr marL="0" lvl="0" indent="0" hangingPunc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Identify Medically Unexplained Chronic Multi-Symptom Illness (M U C M I)</a:t>
            </a:r>
          </a:p>
          <a:p>
            <a:pPr marL="0" lvl="0" indent="0" hangingPunc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Demonstrate development procedures for Southwest/Gulf Asia claims</a:t>
            </a: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1629167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Required Language for Gulf War General Medical Exam</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Notice to examiners must be requested with each Gulf War General Medical exam</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Required language and terminology as well as a table that will assist in determining what language is needed to support examination request can be found in M21 dash 1 IV.two.1.E.2.c Required Language in Examination Requests for Southwest Asia Claims</a:t>
            </a: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589472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Not to Request a Gulf War General Medical Exam</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Unnecessary when claim is substantiated</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If one has recently been completed in response to a pending claim or if a decision has not become final</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No potential for entitlement based on 38 CFR 3.317</a:t>
            </a: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4287359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Special Considerations for Brain Cancer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No presumption for brain cancer due to service in Southwest Asia although special processing must be still be completed</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Veteran served in Southwest Asia theater of operations during Gulf War I (January 17, 1991 through April 11, 1991) Veteran warrants examination and Opinion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No record of Southwest Asia service or no proof of a diagnosis of brain cancer, send the claim to a rater for decision</a:t>
            </a: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450430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427163" y="1154113"/>
            <a:ext cx="4156075" cy="311785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0" dirty="0">
                <a:latin typeface="Arial" panose="020B0604020202020204" pitchFamily="34" charset="0"/>
                <a:cs typeface="Arial" panose="020B0604020202020204" pitchFamily="34" charset="0"/>
              </a:rPr>
              <a:t>Questions?</a:t>
            </a:r>
          </a:p>
        </p:txBody>
      </p:sp>
      <p:sp>
        <p:nvSpPr>
          <p:cNvPr id="634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04" eaLnBrk="0" hangingPunct="0">
              <a:defRPr sz="3200">
                <a:solidFill>
                  <a:schemeClr val="tx1"/>
                </a:solidFill>
                <a:latin typeface="Tahoma" pitchFamily="34" charset="0"/>
              </a:defRPr>
            </a:lvl1pPr>
            <a:lvl2pPr marL="754243" indent="-290093" defTabSz="942804" eaLnBrk="0" hangingPunct="0">
              <a:defRPr sz="3200">
                <a:solidFill>
                  <a:schemeClr val="tx1"/>
                </a:solidFill>
                <a:latin typeface="Tahoma" pitchFamily="34" charset="0"/>
              </a:defRPr>
            </a:lvl2pPr>
            <a:lvl3pPr marL="1160374" indent="-232075" defTabSz="942804" eaLnBrk="0" hangingPunct="0">
              <a:defRPr sz="3200">
                <a:solidFill>
                  <a:schemeClr val="tx1"/>
                </a:solidFill>
                <a:latin typeface="Tahoma" pitchFamily="34" charset="0"/>
              </a:defRPr>
            </a:lvl3pPr>
            <a:lvl4pPr marL="1624523" indent="-232075" defTabSz="942804" eaLnBrk="0" hangingPunct="0">
              <a:defRPr sz="3200">
                <a:solidFill>
                  <a:schemeClr val="tx1"/>
                </a:solidFill>
                <a:latin typeface="Tahoma" pitchFamily="34" charset="0"/>
              </a:defRPr>
            </a:lvl4pPr>
            <a:lvl5pPr marL="2088672" indent="-232075" defTabSz="942804" eaLnBrk="0" hangingPunct="0">
              <a:defRPr sz="3200">
                <a:solidFill>
                  <a:schemeClr val="tx1"/>
                </a:solidFill>
                <a:latin typeface="Tahoma" pitchFamily="34" charset="0"/>
              </a:defRPr>
            </a:lvl5pPr>
            <a:lvl6pPr marL="2552822" indent="-232075" defTabSz="942804" eaLnBrk="0" fontAlgn="base" hangingPunct="0">
              <a:spcBef>
                <a:spcPct val="0"/>
              </a:spcBef>
              <a:spcAft>
                <a:spcPct val="0"/>
              </a:spcAft>
              <a:defRPr sz="3200">
                <a:solidFill>
                  <a:schemeClr val="tx1"/>
                </a:solidFill>
                <a:latin typeface="Tahoma" pitchFamily="34" charset="0"/>
              </a:defRPr>
            </a:lvl6pPr>
            <a:lvl7pPr marL="3016971" indent="-232075" defTabSz="942804" eaLnBrk="0" fontAlgn="base" hangingPunct="0">
              <a:spcBef>
                <a:spcPct val="0"/>
              </a:spcBef>
              <a:spcAft>
                <a:spcPct val="0"/>
              </a:spcAft>
              <a:defRPr sz="3200">
                <a:solidFill>
                  <a:schemeClr val="tx1"/>
                </a:solidFill>
                <a:latin typeface="Tahoma" pitchFamily="34" charset="0"/>
              </a:defRPr>
            </a:lvl7pPr>
            <a:lvl8pPr marL="3481121" indent="-232075" defTabSz="942804" eaLnBrk="0" fontAlgn="base" hangingPunct="0">
              <a:spcBef>
                <a:spcPct val="0"/>
              </a:spcBef>
              <a:spcAft>
                <a:spcPct val="0"/>
              </a:spcAft>
              <a:defRPr sz="3200">
                <a:solidFill>
                  <a:schemeClr val="tx1"/>
                </a:solidFill>
                <a:latin typeface="Tahoma" pitchFamily="34" charset="0"/>
              </a:defRPr>
            </a:lvl8pPr>
            <a:lvl9pPr marL="3945270" indent="-232075" defTabSz="942804" eaLnBrk="0" fontAlgn="base" hangingPunct="0">
              <a:spcBef>
                <a:spcPct val="0"/>
              </a:spcBef>
              <a:spcAft>
                <a:spcPct val="0"/>
              </a:spcAft>
              <a:defRPr sz="3200">
                <a:solidFill>
                  <a:schemeClr val="tx1"/>
                </a:solidFill>
                <a:latin typeface="Tahoma" pitchFamily="34" charset="0"/>
              </a:defRPr>
            </a:lvl9pPr>
          </a:lstStyle>
          <a:p>
            <a:pPr>
              <a:defRPr/>
            </a:pPr>
            <a:r>
              <a:rPr lang="en-US" sz="1200"/>
              <a:t>VBA Overview</a:t>
            </a:r>
          </a:p>
        </p:txBody>
      </p:sp>
      <p:sp>
        <p:nvSpPr>
          <p:cNvPr id="634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04" eaLnBrk="0" hangingPunct="0">
              <a:defRPr sz="3200">
                <a:solidFill>
                  <a:schemeClr val="tx1"/>
                </a:solidFill>
                <a:latin typeface="Tahoma" pitchFamily="34" charset="0"/>
              </a:defRPr>
            </a:lvl1pPr>
            <a:lvl2pPr marL="754243" indent="-290093" defTabSz="942804" eaLnBrk="0" hangingPunct="0">
              <a:defRPr sz="3200">
                <a:solidFill>
                  <a:schemeClr val="tx1"/>
                </a:solidFill>
                <a:latin typeface="Tahoma" pitchFamily="34" charset="0"/>
              </a:defRPr>
            </a:lvl2pPr>
            <a:lvl3pPr marL="1160374" indent="-232075" defTabSz="942804" eaLnBrk="0" hangingPunct="0">
              <a:defRPr sz="3200">
                <a:solidFill>
                  <a:schemeClr val="tx1"/>
                </a:solidFill>
                <a:latin typeface="Tahoma" pitchFamily="34" charset="0"/>
              </a:defRPr>
            </a:lvl3pPr>
            <a:lvl4pPr marL="1624523" indent="-232075" defTabSz="942804" eaLnBrk="0" hangingPunct="0">
              <a:defRPr sz="3200">
                <a:solidFill>
                  <a:schemeClr val="tx1"/>
                </a:solidFill>
                <a:latin typeface="Tahoma" pitchFamily="34" charset="0"/>
              </a:defRPr>
            </a:lvl4pPr>
            <a:lvl5pPr marL="2088672" indent="-232075" defTabSz="942804" eaLnBrk="0" hangingPunct="0">
              <a:defRPr sz="3200">
                <a:solidFill>
                  <a:schemeClr val="tx1"/>
                </a:solidFill>
                <a:latin typeface="Tahoma" pitchFamily="34" charset="0"/>
              </a:defRPr>
            </a:lvl5pPr>
            <a:lvl6pPr marL="2552822" indent="-232075" defTabSz="942804" eaLnBrk="0" fontAlgn="base" hangingPunct="0">
              <a:spcBef>
                <a:spcPct val="0"/>
              </a:spcBef>
              <a:spcAft>
                <a:spcPct val="0"/>
              </a:spcAft>
              <a:defRPr sz="3200">
                <a:solidFill>
                  <a:schemeClr val="tx1"/>
                </a:solidFill>
                <a:latin typeface="Tahoma" pitchFamily="34" charset="0"/>
              </a:defRPr>
            </a:lvl6pPr>
            <a:lvl7pPr marL="3016971" indent="-232075" defTabSz="942804" eaLnBrk="0" fontAlgn="base" hangingPunct="0">
              <a:spcBef>
                <a:spcPct val="0"/>
              </a:spcBef>
              <a:spcAft>
                <a:spcPct val="0"/>
              </a:spcAft>
              <a:defRPr sz="3200">
                <a:solidFill>
                  <a:schemeClr val="tx1"/>
                </a:solidFill>
                <a:latin typeface="Tahoma" pitchFamily="34" charset="0"/>
              </a:defRPr>
            </a:lvl7pPr>
            <a:lvl8pPr marL="3481121" indent="-232075" defTabSz="942804" eaLnBrk="0" fontAlgn="base" hangingPunct="0">
              <a:spcBef>
                <a:spcPct val="0"/>
              </a:spcBef>
              <a:spcAft>
                <a:spcPct val="0"/>
              </a:spcAft>
              <a:defRPr sz="3200">
                <a:solidFill>
                  <a:schemeClr val="tx1"/>
                </a:solidFill>
                <a:latin typeface="Tahoma" pitchFamily="34" charset="0"/>
              </a:defRPr>
            </a:lvl8pPr>
            <a:lvl9pPr marL="3945270" indent="-232075" defTabSz="942804"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
        <p:nvSpPr>
          <p:cNvPr id="634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04" eaLnBrk="0" hangingPunct="0">
              <a:defRPr sz="3200">
                <a:solidFill>
                  <a:schemeClr val="tx1"/>
                </a:solidFill>
                <a:latin typeface="Tahoma" pitchFamily="34" charset="0"/>
              </a:defRPr>
            </a:lvl1pPr>
            <a:lvl2pPr marL="754243" indent="-290093" defTabSz="942804" eaLnBrk="0" hangingPunct="0">
              <a:defRPr sz="3200">
                <a:solidFill>
                  <a:schemeClr val="tx1"/>
                </a:solidFill>
                <a:latin typeface="Tahoma" pitchFamily="34" charset="0"/>
              </a:defRPr>
            </a:lvl2pPr>
            <a:lvl3pPr marL="1160374" indent="-232075" defTabSz="942804" eaLnBrk="0" hangingPunct="0">
              <a:defRPr sz="3200">
                <a:solidFill>
                  <a:schemeClr val="tx1"/>
                </a:solidFill>
                <a:latin typeface="Tahoma" pitchFamily="34" charset="0"/>
              </a:defRPr>
            </a:lvl3pPr>
            <a:lvl4pPr marL="1624523" indent="-232075" defTabSz="942804" eaLnBrk="0" hangingPunct="0">
              <a:defRPr sz="3200">
                <a:solidFill>
                  <a:schemeClr val="tx1"/>
                </a:solidFill>
                <a:latin typeface="Tahoma" pitchFamily="34" charset="0"/>
              </a:defRPr>
            </a:lvl4pPr>
            <a:lvl5pPr marL="2088672" indent="-232075" defTabSz="942804" eaLnBrk="0" hangingPunct="0">
              <a:defRPr sz="3200">
                <a:solidFill>
                  <a:schemeClr val="tx1"/>
                </a:solidFill>
                <a:latin typeface="Tahoma" pitchFamily="34" charset="0"/>
              </a:defRPr>
            </a:lvl5pPr>
            <a:lvl6pPr marL="2552822" indent="-232075" defTabSz="942804" eaLnBrk="0" fontAlgn="base" hangingPunct="0">
              <a:spcBef>
                <a:spcPct val="0"/>
              </a:spcBef>
              <a:spcAft>
                <a:spcPct val="0"/>
              </a:spcAft>
              <a:defRPr sz="3200">
                <a:solidFill>
                  <a:schemeClr val="tx1"/>
                </a:solidFill>
                <a:latin typeface="Tahoma" pitchFamily="34" charset="0"/>
              </a:defRPr>
            </a:lvl6pPr>
            <a:lvl7pPr marL="3016971" indent="-232075" defTabSz="942804" eaLnBrk="0" fontAlgn="base" hangingPunct="0">
              <a:spcBef>
                <a:spcPct val="0"/>
              </a:spcBef>
              <a:spcAft>
                <a:spcPct val="0"/>
              </a:spcAft>
              <a:defRPr sz="3200">
                <a:solidFill>
                  <a:schemeClr val="tx1"/>
                </a:solidFill>
                <a:latin typeface="Tahoma" pitchFamily="34" charset="0"/>
              </a:defRPr>
            </a:lvl7pPr>
            <a:lvl8pPr marL="3481121" indent="-232075" defTabSz="942804" eaLnBrk="0" fontAlgn="base" hangingPunct="0">
              <a:spcBef>
                <a:spcPct val="0"/>
              </a:spcBef>
              <a:spcAft>
                <a:spcPct val="0"/>
              </a:spcAft>
              <a:defRPr sz="3200">
                <a:solidFill>
                  <a:schemeClr val="tx1"/>
                </a:solidFill>
                <a:latin typeface="Tahoma" pitchFamily="34" charset="0"/>
              </a:defRPr>
            </a:lvl8pPr>
            <a:lvl9pPr marL="3945270" indent="-232075" defTabSz="942804" eaLnBrk="0" fontAlgn="base" hangingPunct="0">
              <a:spcBef>
                <a:spcPct val="0"/>
              </a:spcBef>
              <a:spcAft>
                <a:spcPct val="0"/>
              </a:spcAft>
              <a:defRPr sz="3200">
                <a:solidFill>
                  <a:schemeClr val="tx1"/>
                </a:solidFill>
                <a:latin typeface="Tahoma" pitchFamily="34" charset="0"/>
              </a:defRPr>
            </a:lvl9pPr>
          </a:lstStyle>
          <a:p>
            <a:pPr>
              <a:defRPr/>
            </a:pPr>
            <a:fld id="{B5B1A4FB-CF4D-41BA-B44C-8390E8F75E87}" type="slidenum">
              <a:rPr lang="en-US" sz="1200"/>
              <a:pPr>
                <a:defRPr/>
              </a:pPr>
              <a:t>26</a:t>
            </a:fld>
            <a:endParaRPr lang="en-US" sz="1200"/>
          </a:p>
        </p:txBody>
      </p:sp>
    </p:spTree>
    <p:extLst>
      <p:ext uri="{BB962C8B-B14F-4D97-AF65-F5344CB8AC3E}">
        <p14:creationId xmlns:p14="http://schemas.microsoft.com/office/powerpoint/2010/main" val="143183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38 CFR 3.303, Principals related to service connection</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38 CFR 3.317, Compensation for certain disabilities occurring in Persian Gulf Veterans</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M21 dash 1, Part IV, Subpart two, 1. E,  Developing Claims Based on Service in Southwest Asia Under 38 CFR 3.317</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M21 dash 1, Part IV, Subpart two, 2. D,  Service Connection (SC) for Qualifying Disabilities Associated with Service in Southwest Asia </a:t>
            </a: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74008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VA statutes and regulations provide for service connecting certain chronic disability patterns based on exposure to environmental hazards experienced during military service in Southwest Asia.</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Smoke and particles from oil well fires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Exposure to pesticides and insecticides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Exposure to indigenous infectious diseases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Exposure to solvent and fuel fumes</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305000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Background (continued)</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Ingestion of pyridostigmine bromide tablets (nerve gas antidote)</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combined effect of multiple vaccines administered upon deployment</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Inhalation of ultra fine-grain sand particles</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Smoke and particles from military installation “burn pit” fires that incinerated a wide range of toxic waste materials</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360658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Southwest Asia Theater of Operations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The Southwest Asia theater of operations, as defined in  38 CFR 3.317 (e)(2), includes the following locations and the airspace above them:</a:t>
            </a:r>
          </a:p>
          <a:p>
            <a:pPr marL="0" indent="0">
              <a:lnSpc>
                <a:spcPct val="12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Iraq</a:t>
            </a:r>
          </a:p>
          <a:p>
            <a:pPr marL="0" indent="0">
              <a:lnSpc>
                <a:spcPct val="12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Kuwait</a:t>
            </a:r>
          </a:p>
          <a:p>
            <a:pPr marL="0" indent="0">
              <a:lnSpc>
                <a:spcPct val="12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Saudi Arabia</a:t>
            </a:r>
          </a:p>
          <a:p>
            <a:pPr marL="0" indent="0">
              <a:lnSpc>
                <a:spcPct val="12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Neutral zone between Iraq and Saudi Arabia</a:t>
            </a:r>
          </a:p>
          <a:p>
            <a:pPr marL="0" indent="0">
              <a:lnSpc>
                <a:spcPct val="120000"/>
              </a:lnSpc>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Qatar</a:t>
            </a:r>
          </a:p>
          <a:p>
            <a:pPr marL="0" indent="0">
              <a:lnSpc>
                <a:spcPct val="120000"/>
              </a:lnSpc>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Oman</a:t>
            </a:r>
          </a:p>
          <a:p>
            <a:pPr marL="0" indent="0">
              <a:lnSpc>
                <a:spcPct val="120000"/>
              </a:lnSpc>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Gulf of Aden</a:t>
            </a:r>
          </a:p>
          <a:p>
            <a:pPr marL="0" indent="0">
              <a:lnSpc>
                <a:spcPct val="120000"/>
              </a:lnSpc>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Gulf of Oman</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60632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Southwest Asia Qualifying Disabilities </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Undiagnosed Illnesses- A type of chronic qualifying disability where qualifying signs and or symptoms cannot be attributed to any known clinical diagnosis by history, physical examination and laboratory tests</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Medically Unexplained Chronic Multi-Symptom Illness- (M U C M I)</a:t>
            </a:r>
          </a:p>
          <a:p>
            <a:pPr marL="0" lv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Chronic Fatigue Syndrome</a:t>
            </a:r>
          </a:p>
          <a:p>
            <a:pPr marL="0" lv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Fibromyalgia</a:t>
            </a:r>
          </a:p>
          <a:p>
            <a:pPr marL="0" lv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Functional Gastrointestinal Disorder (F G I D)</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241339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Undiagnosed Illness Signs and Symptoms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13 Categories of signs and symptoms that may be manifestations of an </a:t>
            </a:r>
            <a:r>
              <a:rPr lang="en-US" sz="1800" b="0" u="sng" dirty="0">
                <a:solidFill>
                  <a:schemeClr val="tx1"/>
                </a:solidFill>
                <a:latin typeface="Arial" panose="020B0604020202020204" pitchFamily="34" charset="0"/>
                <a:cs typeface="Arial" panose="020B0604020202020204" pitchFamily="34" charset="0"/>
              </a:rPr>
              <a:t>undiagnosed illness</a:t>
            </a:r>
            <a:r>
              <a:rPr lang="en-US" sz="1800" b="0" dirty="0">
                <a:solidFill>
                  <a:schemeClr val="tx1"/>
                </a:solidFill>
                <a:latin typeface="Arial" panose="020B0604020202020204" pitchFamily="34" charset="0"/>
                <a:cs typeface="Arial" panose="020B0604020202020204" pitchFamily="34" charset="0"/>
              </a:rPr>
              <a:t> that can not be attributed to clinical diagnosis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Joint Pain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Muscle Pain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Neurological Signs or Symptoms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Headaches</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325308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Undiagnosed Illness Signs and Symptoms (continued)</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Fatigue</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Sleep Disturbances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Respiratory Signs and Symptoms (upper and lower)</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Cardiovascular Signs and Symptoms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Skin Signs and Symptoms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Menstrual Disorders</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Note: This list is not exhaustive; signs or symptoms not represented by one of the listed categories may also qualify under 38 CFR 38 3.317. A Gulf War medical opinion is required.</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3701025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8946319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1633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728198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5094986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21.xml.rels><?xml version="1.0" encoding="UTF-8" standalone="yes"?>
<Relationships xmlns="http://schemas.openxmlformats.org/package/2006/relationships"><Relationship Id="rId8" Type="http://schemas.openxmlformats.org/officeDocument/2006/relationships/hyperlink" Target="https://vaww.vrm.km.va.gov/system/templates/selfservice/va_kanew/help/agent/locale/en-US/portal/554400000001034/content/554400000015809/M21-1,-Part-III,-Subpart-iv,-Chapter-3,-Section-A---Examination-Requests-Overview" TargetMode="External"/><Relationship Id="rId3" Type="http://schemas.openxmlformats.org/officeDocument/2006/relationships/tags" Target="../tags/tag72.xml"/><Relationship Id="rId7" Type="http://schemas.openxmlformats.org/officeDocument/2006/relationships/hyperlink" Target="http://www.ecfr.gov/cgi-bin/text-idx?SID=0995d33f9047781b71559a1428fccffd&amp;mc=true&amp;node=se38.1.3_1317&amp;rgn=div8" TargetMode="Externa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hyperlink" Target="https://vaww.vrm.km.va.gov/system/templates/selfservice/va_kanew/help/agent/locale/en-US/portal/554400000001034/content/554400000014938/M21-1-Part-IV-Subpart-ii-Chapter-1-Section-E-Developing-Claims-Based-on-Service-in-Southwest-Asia-Under-38-CFR-3317#2a" TargetMode="External"/><Relationship Id="rId5" Type="http://schemas.openxmlformats.org/officeDocument/2006/relationships/notesSlide" Target="../notesSlides/notesSlide18.xml"/><Relationship Id="rId4" Type="http://schemas.openxmlformats.org/officeDocument/2006/relationships/slideLayout" Target="../slideLayouts/slideLayout3.xml"/><Relationship Id="rId9" Type="http://schemas.openxmlformats.org/officeDocument/2006/relationships/hyperlink" Target="https://www.ecfr.gov/cgi-bin/text-idx?SID=ad35a75ff932683b9d123718d32bf38b&amp;mc=true&amp;node=se38.1.3_1160&amp;rgn=div8" TargetMode="External"/></Relationships>
</file>

<file path=ppt/slides/_rels/slide22.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85.xml"/></Relationships>
</file>

<file path=ppt/slides/_rels/slide26.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hyperlink" Target="https://www.law.cornell.edu/uscode/text/38/1117"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www.gpo.gov/fdsys/pkg/PLAW-107publ103/pdf/PLAW-107publ103.pdf" TargetMode="Externa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3.xml"/><Relationship Id="rId5" Type="http://schemas.openxmlformats.org/officeDocument/2006/relationships/tags" Target="../tags/tag32.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39.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D7EB14-5E27-4559-BB45-3C97604AA382}"/>
              </a:ext>
            </a:extLst>
          </p:cNvPr>
          <p:cNvSpPr>
            <a:spLocks noGrp="1"/>
          </p:cNvSpPr>
          <p:nvPr>
            <p:ph type="ctrTitle"/>
            <p:custDataLst>
              <p:tags r:id="rId1"/>
            </p:custDataLst>
          </p:nvPr>
        </p:nvSpPr>
        <p:spPr>
          <a:xfrm>
            <a:off x="685800" y="2819400"/>
            <a:ext cx="7772400" cy="1219200"/>
          </a:xfrm>
        </p:spPr>
        <p:txBody>
          <a:bodyPr/>
          <a:lstStyle/>
          <a:p>
            <a:pPr>
              <a:spcAft>
                <a:spcPts val="600"/>
              </a:spcAft>
            </a:pPr>
            <a:r>
              <a:rPr lang="en-US" dirty="0"/>
              <a:t>(VSR VIP Pre-D) Southwest Asia Development</a:t>
            </a:r>
          </a:p>
        </p:txBody>
      </p:sp>
      <p:sp>
        <p:nvSpPr>
          <p:cNvPr id="6" name="Text Placeholder 5">
            <a:extLst>
              <a:ext uri="{FF2B5EF4-FFF2-40B4-BE49-F238E27FC236}">
                <a16:creationId xmlns:a16="http://schemas.microsoft.com/office/drawing/2014/main" id="{3DAFCE3F-5641-4336-96F6-D35ED3EEF418}"/>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709471D7-1FDF-4740-8091-5AAF785FA8BD}"/>
              </a:ext>
            </a:extLst>
          </p:cNvPr>
          <p:cNvSpPr>
            <a:spLocks noGrp="1"/>
          </p:cNvSpPr>
          <p:nvPr>
            <p:ph type="body" sz="quarter" idx="11"/>
            <p:custDataLst>
              <p:tags r:id="rId3"/>
            </p:custDataLst>
          </p:nvPr>
        </p:nvSpPr>
        <p:spPr>
          <a:xfrm>
            <a:off x="6055659" y="4724400"/>
            <a:ext cx="2362200" cy="838200"/>
          </a:xfrm>
        </p:spPr>
        <p:txBody>
          <a:bodyPr/>
          <a:lstStyle/>
          <a:p>
            <a:pPr>
              <a:spcBef>
                <a:spcPts val="0"/>
              </a:spcBef>
              <a:spcAft>
                <a:spcPts val="600"/>
              </a:spcAft>
            </a:pPr>
            <a:r>
              <a:rPr lang="en-US" sz="2100" dirty="0"/>
              <a:t>August</a:t>
            </a:r>
          </a:p>
          <a:p>
            <a:pPr>
              <a:spcBef>
                <a:spcPts val="0"/>
              </a:spcBef>
              <a:spcAft>
                <a:spcPts val="600"/>
              </a:spcAft>
            </a:pPr>
            <a:r>
              <a:rPr lang="en-US" sz="2100" dirty="0"/>
              <a:t> 2020</a:t>
            </a:r>
          </a:p>
        </p:txBody>
      </p:sp>
    </p:spTree>
    <p:extLst>
      <p:ext uri="{BB962C8B-B14F-4D97-AF65-F5344CB8AC3E}">
        <p14:creationId xmlns:p14="http://schemas.microsoft.com/office/powerpoint/2010/main" val="79248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600" dirty="0"/>
              <a:t>Medically Unexplained Chronic Multi-Symptom Illness (MUCMI)</a:t>
            </a:r>
          </a:p>
        </p:txBody>
      </p:sp>
      <p:sp>
        <p:nvSpPr>
          <p:cNvPr id="3" name="Content Placeholder 2"/>
          <p:cNvSpPr>
            <a:spLocks noGrp="1"/>
          </p:cNvSpPr>
          <p:nvPr>
            <p:ph idx="1"/>
            <p:custDataLst>
              <p:tags r:id="rId2"/>
            </p:custDataLst>
          </p:nvPr>
        </p:nvSpPr>
        <p:spPr>
          <a:xfrm>
            <a:off x="457200" y="2057400"/>
            <a:ext cx="8229600" cy="4544574"/>
          </a:xfrm>
        </p:spPr>
        <p:txBody>
          <a:bodyPr>
            <a:normAutofit/>
          </a:bodyPr>
          <a:lstStyle/>
          <a:p>
            <a:pPr marL="0" indent="0">
              <a:buNone/>
            </a:pPr>
            <a:r>
              <a:rPr lang="en-US" sz="2000" dirty="0"/>
              <a:t>A </a:t>
            </a:r>
            <a:r>
              <a:rPr lang="en-US" sz="2000" b="1" i="1" dirty="0"/>
              <a:t>medically unexplained chronic multi-symptom illness </a:t>
            </a:r>
            <a:r>
              <a:rPr lang="en-US" sz="2000" dirty="0"/>
              <a:t>(MUCMI) is a type of chronic qualifying disability in which there is a </a:t>
            </a:r>
            <a:r>
              <a:rPr lang="en-US" sz="2000" i="1" dirty="0"/>
              <a:t>diagnosed</a:t>
            </a:r>
            <a:r>
              <a:rPr lang="en-US" sz="2000" dirty="0"/>
              <a:t> illness that has</a:t>
            </a:r>
          </a:p>
          <a:p>
            <a:r>
              <a:rPr lang="en-US" sz="2000" i="1" dirty="0"/>
              <a:t>either</a:t>
            </a:r>
            <a:r>
              <a:rPr lang="en-US" sz="2000" dirty="0"/>
              <a:t> an inconclusive etiology </a:t>
            </a:r>
            <a:r>
              <a:rPr lang="en-US" sz="2000" i="1" dirty="0"/>
              <a:t>or</a:t>
            </a:r>
            <a:r>
              <a:rPr lang="en-US" sz="2000" dirty="0"/>
              <a:t> an inconclusive pathophysiology</a:t>
            </a:r>
          </a:p>
          <a:p>
            <a:r>
              <a:rPr lang="en-US" sz="2000" dirty="0"/>
              <a:t>overlapping symptoms and signs, and</a:t>
            </a:r>
          </a:p>
          <a:p>
            <a:r>
              <a:rPr lang="en-US" sz="2000" dirty="0"/>
              <a:t>features such as</a:t>
            </a:r>
          </a:p>
          <a:p>
            <a:pPr lvl="1"/>
            <a:r>
              <a:rPr lang="en-US" sz="2000" dirty="0"/>
              <a:t>fatigue and pain</a:t>
            </a:r>
          </a:p>
          <a:p>
            <a:pPr lvl="1"/>
            <a:r>
              <a:rPr lang="en-US" sz="2000" dirty="0"/>
              <a:t>disability out of proportion to physical findings, and</a:t>
            </a:r>
          </a:p>
          <a:p>
            <a:pPr lvl="1"/>
            <a:r>
              <a:rPr lang="en-US" sz="2000" dirty="0"/>
              <a:t>inconsistent demonstration of laboratory abnormalities</a:t>
            </a:r>
            <a:endParaRPr lang="en-US" sz="2000" dirty="0">
              <a:effectLst/>
            </a:endParaRP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134589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dirty="0"/>
              <a:t>Medically Unexplained Chronic Multi-Symptom Illness (MUCMI) (Cont.)</a:t>
            </a:r>
          </a:p>
        </p:txBody>
      </p:sp>
      <p:sp>
        <p:nvSpPr>
          <p:cNvPr id="3" name="Content Placeholder 2"/>
          <p:cNvSpPr>
            <a:spLocks noGrp="1"/>
          </p:cNvSpPr>
          <p:nvPr>
            <p:ph idx="1"/>
            <p:custDataLst>
              <p:tags r:id="rId2"/>
            </p:custDataLst>
          </p:nvPr>
        </p:nvSpPr>
        <p:spPr>
          <a:xfrm>
            <a:off x="699052" y="2401026"/>
            <a:ext cx="7745896" cy="2135459"/>
          </a:xfrm>
        </p:spPr>
        <p:txBody>
          <a:bodyPr>
            <a:normAutofit/>
          </a:bodyPr>
          <a:lstStyle/>
          <a:p>
            <a:pPr marL="0" indent="0">
              <a:buNone/>
              <a:defRPr/>
            </a:pPr>
            <a:r>
              <a:rPr lang="en-US" sz="2000" dirty="0"/>
              <a:t>MUCMIs include but are not limited to:</a:t>
            </a:r>
          </a:p>
          <a:p>
            <a:pPr marL="671513" lvl="1" indent="-285750">
              <a:buClr>
                <a:schemeClr val="tx1"/>
              </a:buClr>
              <a:defRPr/>
            </a:pPr>
            <a:r>
              <a:rPr lang="en-US" sz="2000" dirty="0"/>
              <a:t>Chronic Fatigue Syndrome</a:t>
            </a:r>
          </a:p>
          <a:p>
            <a:pPr marL="671513" lvl="1" indent="-285750">
              <a:buClr>
                <a:schemeClr val="tx1"/>
              </a:buClr>
              <a:defRPr/>
            </a:pPr>
            <a:r>
              <a:rPr lang="en-US" sz="2000" dirty="0"/>
              <a:t>Fibromyalgia</a:t>
            </a:r>
          </a:p>
          <a:p>
            <a:pPr marL="671513" lvl="1" indent="-285750">
              <a:buClr>
                <a:schemeClr val="tx1"/>
              </a:buClr>
              <a:defRPr/>
            </a:pPr>
            <a:r>
              <a:rPr lang="en-US" sz="2000" dirty="0"/>
              <a:t>Functional Gastrointestinal Disorders excluding structural gastrointestinal diseases</a:t>
            </a:r>
          </a:p>
          <a:p>
            <a:pPr marL="0" indent="0">
              <a:buNone/>
              <a:defRP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125375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C3F2-A71F-4808-90AE-AA871537949D}"/>
              </a:ext>
            </a:extLst>
          </p:cNvPr>
          <p:cNvSpPr>
            <a:spLocks noGrp="1"/>
          </p:cNvSpPr>
          <p:nvPr>
            <p:ph type="title"/>
          </p:nvPr>
        </p:nvSpPr>
        <p:spPr>
          <a:xfrm>
            <a:off x="0" y="793628"/>
            <a:ext cx="9144000" cy="635562"/>
          </a:xfrm>
        </p:spPr>
        <p:txBody>
          <a:bodyPr/>
          <a:lstStyle/>
          <a:p>
            <a:r>
              <a:rPr lang="en-US" dirty="0"/>
              <a:t>Functional Gastrointestinal Disorders</a:t>
            </a:r>
          </a:p>
        </p:txBody>
      </p:sp>
      <p:sp>
        <p:nvSpPr>
          <p:cNvPr id="3" name="Content Placeholder 2">
            <a:extLst>
              <a:ext uri="{FF2B5EF4-FFF2-40B4-BE49-F238E27FC236}">
                <a16:creationId xmlns:a16="http://schemas.microsoft.com/office/drawing/2014/main" id="{E9DEFEDA-2609-4C2B-85CF-8D7819643C1C}"/>
              </a:ext>
            </a:extLst>
          </p:cNvPr>
          <p:cNvSpPr>
            <a:spLocks noGrp="1"/>
          </p:cNvSpPr>
          <p:nvPr>
            <p:ph idx="1"/>
          </p:nvPr>
        </p:nvSpPr>
        <p:spPr>
          <a:xfrm>
            <a:off x="457200" y="1943300"/>
            <a:ext cx="8229600" cy="3916363"/>
          </a:xfrm>
        </p:spPr>
        <p:txBody>
          <a:bodyPr/>
          <a:lstStyle/>
          <a:p>
            <a:pPr marL="0" indent="0">
              <a:buNone/>
            </a:pPr>
            <a:r>
              <a:rPr lang="en-US" sz="2000" dirty="0"/>
              <a:t>Functional gastrointestinal disorders (FGIDs) are a group of diagnosed conditions that are a type of MUCMI.  They are characterized by chronic or recurrent symptoms that are</a:t>
            </a:r>
          </a:p>
          <a:p>
            <a:endParaRPr lang="en-US" sz="1100" dirty="0"/>
          </a:p>
          <a:p>
            <a:r>
              <a:rPr lang="en-US" sz="2000" dirty="0"/>
              <a:t>unexplained by any structural, endoscopic, laboratory, or other objective signs of injury or disease, and</a:t>
            </a:r>
          </a:p>
          <a:p>
            <a:endParaRPr lang="en-US" sz="1050" dirty="0"/>
          </a:p>
          <a:p>
            <a:r>
              <a:rPr lang="en-US" sz="2000" dirty="0"/>
              <a:t>may be related to any part of the gastrointestinal tract</a:t>
            </a:r>
          </a:p>
          <a:p>
            <a:endParaRPr lang="en-US" dirty="0"/>
          </a:p>
        </p:txBody>
      </p:sp>
      <p:sp>
        <p:nvSpPr>
          <p:cNvPr id="4" name="Slide Number Placeholder 3">
            <a:extLst>
              <a:ext uri="{FF2B5EF4-FFF2-40B4-BE49-F238E27FC236}">
                <a16:creationId xmlns:a16="http://schemas.microsoft.com/office/drawing/2014/main" id="{FC993E78-4D87-41D2-BBC4-5FE3CC9F0643}"/>
              </a:ext>
            </a:extLst>
          </p:cNvPr>
          <p:cNvSpPr>
            <a:spLocks noGrp="1"/>
          </p:cNvSpPr>
          <p:nvPr>
            <p:ph type="sldNum" sz="quarter" idx="12"/>
          </p:nvPr>
        </p:nvSpPr>
        <p:spPr/>
        <p:txBody>
          <a:bodyPr/>
          <a:lstStyle/>
          <a:p>
            <a:fld id="{36A6A193-2FDC-48DD-8023-1C75B05EEA9A}" type="slidenum">
              <a:rPr lang="en-US" smtClean="0"/>
              <a:pPr/>
              <a:t>12</a:t>
            </a:fld>
            <a:endParaRPr lang="en-US" dirty="0"/>
          </a:p>
        </p:txBody>
      </p:sp>
    </p:spTree>
    <p:extLst>
      <p:ext uri="{BB962C8B-B14F-4D97-AF65-F5344CB8AC3E}">
        <p14:creationId xmlns:p14="http://schemas.microsoft.com/office/powerpoint/2010/main" val="386879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Functional Gastrointestinal Disorders (Cont.)</a:t>
            </a:r>
          </a:p>
        </p:txBody>
      </p:sp>
      <p:sp>
        <p:nvSpPr>
          <p:cNvPr id="3" name="Content Placeholder 2"/>
          <p:cNvSpPr>
            <a:spLocks noGrp="1"/>
          </p:cNvSpPr>
          <p:nvPr>
            <p:ph idx="1"/>
            <p:custDataLst>
              <p:tags r:id="rId2"/>
            </p:custDataLst>
          </p:nvPr>
        </p:nvSpPr>
        <p:spPr>
          <a:xfrm>
            <a:off x="457200" y="1394085"/>
            <a:ext cx="8229600" cy="5066676"/>
          </a:xfrm>
        </p:spPr>
        <p:txBody>
          <a:bodyPr>
            <a:normAutofit/>
          </a:bodyPr>
          <a:lstStyle/>
          <a:p>
            <a:r>
              <a:rPr lang="en-US" sz="2000" dirty="0"/>
              <a:t>irritable bowel syndrome, and</a:t>
            </a:r>
          </a:p>
          <a:p>
            <a:r>
              <a:rPr lang="en-US" sz="2000" dirty="0"/>
              <a:t>functional</a:t>
            </a:r>
          </a:p>
          <a:p>
            <a:pPr lvl="1"/>
            <a:r>
              <a:rPr lang="en-US" sz="2000" dirty="0"/>
              <a:t>dyspepsia</a:t>
            </a:r>
          </a:p>
          <a:p>
            <a:pPr lvl="1"/>
            <a:r>
              <a:rPr lang="en-US" sz="2000" dirty="0"/>
              <a:t>vomiting</a:t>
            </a:r>
          </a:p>
          <a:p>
            <a:pPr lvl="1"/>
            <a:r>
              <a:rPr lang="en-US" sz="2000" dirty="0"/>
              <a:t>constipation</a:t>
            </a:r>
          </a:p>
          <a:p>
            <a:pPr lvl="1"/>
            <a:r>
              <a:rPr lang="en-US" sz="2000" dirty="0"/>
              <a:t>bloating</a:t>
            </a:r>
          </a:p>
          <a:p>
            <a:pPr lvl="1"/>
            <a:r>
              <a:rPr lang="en-US" sz="2000" dirty="0"/>
              <a:t>abdominal pain syndrome, or</a:t>
            </a:r>
          </a:p>
          <a:p>
            <a:pPr lvl="1"/>
            <a:r>
              <a:rPr lang="en-US" sz="2000" dirty="0"/>
              <a:t>dysphagia</a:t>
            </a:r>
          </a:p>
          <a:p>
            <a:pPr marL="385763" lvl="2" indent="0" hangingPunct="0">
              <a:lnSpc>
                <a:spcPct val="110000"/>
              </a:lnSpc>
              <a:buNone/>
            </a:pPr>
            <a:endParaRPr lang="en-US" sz="2000" dirty="0"/>
          </a:p>
          <a:p>
            <a:pPr marL="385763" lvl="2" indent="0" hangingPunct="0">
              <a:lnSpc>
                <a:spcPct val="110000"/>
              </a:lnSpc>
              <a:buNone/>
            </a:pPr>
            <a:r>
              <a:rPr lang="en-US" sz="2000" dirty="0"/>
              <a:t>Diagnosis of a FGID under generally accepted medical principles normally requires</a:t>
            </a:r>
            <a:r>
              <a:rPr lang="en-US" sz="2000" b="1" dirty="0"/>
              <a:t> </a:t>
            </a:r>
            <a:r>
              <a:rPr lang="en-US" sz="2000" dirty="0"/>
              <a:t>symptom onset at least six months prior to diagnosis, and</a:t>
            </a:r>
            <a:r>
              <a:rPr lang="en-US" sz="2000" b="1" dirty="0"/>
              <a:t> </a:t>
            </a:r>
            <a:r>
              <a:rPr lang="en-US" sz="2000" dirty="0"/>
              <a:t>the presence of symptoms sufficient to diagnose the specific disorder at least three months prior to diagnosis.</a:t>
            </a:r>
            <a:endParaRPr lang="en-US" sz="2000" b="1" dirty="0"/>
          </a:p>
          <a:p>
            <a:pPr marL="385763" lvl="2" indent="0" hangingPunct="0">
              <a:lnSpc>
                <a:spcPct val="110000"/>
              </a:lnSpc>
              <a:buNone/>
            </a:pPr>
            <a:endParaRPr lang="en-US" sz="2400" b="1"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359776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434716"/>
            <a:ext cx="9144000" cy="1207918"/>
          </a:xfrm>
        </p:spPr>
        <p:txBody>
          <a:bodyPr>
            <a:normAutofit/>
          </a:bodyPr>
          <a:lstStyle/>
          <a:p>
            <a:r>
              <a:rPr lang="en-US" dirty="0"/>
              <a:t>Infectious Diseases List </a:t>
            </a:r>
            <a:br>
              <a:rPr lang="en-US" dirty="0"/>
            </a:br>
            <a:r>
              <a:rPr lang="en-US" dirty="0"/>
              <a:t>Southwest Asia and Afghanistan</a:t>
            </a:r>
          </a:p>
        </p:txBody>
      </p:sp>
      <p:sp>
        <p:nvSpPr>
          <p:cNvPr id="3" name="Content Placeholder 2"/>
          <p:cNvSpPr>
            <a:spLocks noGrp="1"/>
          </p:cNvSpPr>
          <p:nvPr>
            <p:ph idx="1"/>
            <p:custDataLst>
              <p:tags r:id="rId2"/>
            </p:custDataLst>
          </p:nvPr>
        </p:nvSpPr>
        <p:spPr>
          <a:xfrm>
            <a:off x="457200" y="1675756"/>
            <a:ext cx="8229600" cy="4298008"/>
          </a:xfrm>
        </p:spPr>
        <p:txBody>
          <a:bodyPr>
            <a:normAutofit/>
          </a:bodyPr>
          <a:lstStyle/>
          <a:p>
            <a:pPr marL="342900" lvl="1" indent="0">
              <a:buNone/>
              <a:defRPr/>
            </a:pPr>
            <a:endParaRPr lang="en-US" dirty="0"/>
          </a:p>
          <a:p>
            <a:pPr lvl="1">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14</a:t>
            </a:fld>
            <a:endParaRPr lang="en-US"/>
          </a:p>
        </p:txBody>
      </p:sp>
      <p:graphicFrame>
        <p:nvGraphicFramePr>
          <p:cNvPr id="6" name="Table 5">
            <a:extLst>
              <a:ext uri="{FF2B5EF4-FFF2-40B4-BE49-F238E27FC236}">
                <a16:creationId xmlns:a16="http://schemas.microsoft.com/office/drawing/2014/main" id="{DBF65357-6FA2-42EC-8364-938389067794}"/>
              </a:ext>
            </a:extLst>
          </p:cNvPr>
          <p:cNvGraphicFramePr>
            <a:graphicFrameLocks noGrp="1"/>
          </p:cNvGraphicFramePr>
          <p:nvPr>
            <p:custDataLst>
              <p:tags r:id="rId4"/>
            </p:custDataLst>
            <p:extLst>
              <p:ext uri="{D42A27DB-BD31-4B8C-83A1-F6EECF244321}">
                <p14:modId xmlns:p14="http://schemas.microsoft.com/office/powerpoint/2010/main" val="4199960779"/>
              </p:ext>
            </p:extLst>
          </p:nvPr>
        </p:nvGraphicFramePr>
        <p:xfrm>
          <a:off x="656642" y="1841931"/>
          <a:ext cx="7830715" cy="4808666"/>
        </p:xfrm>
        <a:graphic>
          <a:graphicData uri="http://schemas.openxmlformats.org/drawingml/2006/table">
            <a:tbl>
              <a:tblPr firstRow="1" bandRow="1"/>
              <a:tblGrid>
                <a:gridCol w="3312074">
                  <a:extLst>
                    <a:ext uri="{9D8B030D-6E8A-4147-A177-3AD203B41FA5}">
                      <a16:colId xmlns:a16="http://schemas.microsoft.com/office/drawing/2014/main" val="20000"/>
                    </a:ext>
                  </a:extLst>
                </a:gridCol>
                <a:gridCol w="4518641">
                  <a:extLst>
                    <a:ext uri="{9D8B030D-6E8A-4147-A177-3AD203B41FA5}">
                      <a16:colId xmlns:a16="http://schemas.microsoft.com/office/drawing/2014/main" val="20001"/>
                    </a:ext>
                  </a:extLst>
                </a:gridCol>
              </a:tblGrid>
              <a:tr h="130849">
                <a:tc>
                  <a:txBody>
                    <a:bodyPr/>
                    <a:lstStyle>
                      <a:lvl1pPr marL="0" algn="l" defTabSz="385763" rtl="0" eaLnBrk="1" latinLnBrk="0" hangingPunct="1">
                        <a:defRPr sz="760" b="1" kern="1200">
                          <a:solidFill>
                            <a:schemeClr val="lt1"/>
                          </a:solidFill>
                          <a:latin typeface="Tahoma"/>
                        </a:defRPr>
                      </a:lvl1pPr>
                      <a:lvl2pPr marL="192881" algn="l" defTabSz="385763" rtl="0" eaLnBrk="1" latinLnBrk="0" hangingPunct="1">
                        <a:defRPr sz="760" b="1" kern="1200">
                          <a:solidFill>
                            <a:schemeClr val="lt1"/>
                          </a:solidFill>
                          <a:latin typeface="Tahoma"/>
                        </a:defRPr>
                      </a:lvl2pPr>
                      <a:lvl3pPr marL="385763" algn="l" defTabSz="385763" rtl="0" eaLnBrk="1" latinLnBrk="0" hangingPunct="1">
                        <a:defRPr sz="760" b="1" kern="1200">
                          <a:solidFill>
                            <a:schemeClr val="lt1"/>
                          </a:solidFill>
                          <a:latin typeface="Tahoma"/>
                        </a:defRPr>
                      </a:lvl3pPr>
                      <a:lvl4pPr marL="578644" algn="l" defTabSz="385763" rtl="0" eaLnBrk="1" latinLnBrk="0" hangingPunct="1">
                        <a:defRPr sz="760" b="1" kern="1200">
                          <a:solidFill>
                            <a:schemeClr val="lt1"/>
                          </a:solidFill>
                          <a:latin typeface="Tahoma"/>
                        </a:defRPr>
                      </a:lvl4pPr>
                      <a:lvl5pPr marL="771525" algn="l" defTabSz="385763" rtl="0" eaLnBrk="1" latinLnBrk="0" hangingPunct="1">
                        <a:defRPr sz="760" b="1" kern="1200">
                          <a:solidFill>
                            <a:schemeClr val="lt1"/>
                          </a:solidFill>
                          <a:latin typeface="Tahoma"/>
                        </a:defRPr>
                      </a:lvl5pPr>
                      <a:lvl6pPr marL="964406" algn="l" defTabSz="385763" rtl="0" eaLnBrk="1" latinLnBrk="0" hangingPunct="1">
                        <a:defRPr sz="760" b="1" kern="1200">
                          <a:solidFill>
                            <a:schemeClr val="lt1"/>
                          </a:solidFill>
                          <a:latin typeface="Tahoma"/>
                        </a:defRPr>
                      </a:lvl6pPr>
                      <a:lvl7pPr marL="1157288" algn="l" defTabSz="385763" rtl="0" eaLnBrk="1" latinLnBrk="0" hangingPunct="1">
                        <a:defRPr sz="760" b="1" kern="1200">
                          <a:solidFill>
                            <a:schemeClr val="lt1"/>
                          </a:solidFill>
                          <a:latin typeface="Tahoma"/>
                        </a:defRPr>
                      </a:lvl7pPr>
                      <a:lvl8pPr marL="1350169" algn="l" defTabSz="385763" rtl="0" eaLnBrk="1" latinLnBrk="0" hangingPunct="1">
                        <a:defRPr sz="760" b="1" kern="1200">
                          <a:solidFill>
                            <a:schemeClr val="lt1"/>
                          </a:solidFill>
                          <a:latin typeface="Tahoma"/>
                        </a:defRPr>
                      </a:lvl8pPr>
                      <a:lvl9pPr marL="1543050" algn="l" defTabSz="385763" rtl="0" eaLnBrk="1" latinLnBrk="0" hangingPunct="1">
                        <a:defRPr sz="760" b="1" kern="1200">
                          <a:solidFill>
                            <a:schemeClr val="lt1"/>
                          </a:solidFill>
                          <a:latin typeface="Tahoma"/>
                        </a:defRPr>
                      </a:lvl9pPr>
                    </a:lstStyle>
                    <a:p>
                      <a:r>
                        <a:rPr lang="en-US" sz="1400" dirty="0">
                          <a:latin typeface="+mj-lt"/>
                        </a:rPr>
                        <a:t>Infectious Disease</a:t>
                      </a:r>
                    </a:p>
                  </a:txBody>
                  <a:tcPr marL="67309" marR="67309" marT="33654" marB="3365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385763" rtl="0" eaLnBrk="1" latinLnBrk="0" hangingPunct="1">
                        <a:defRPr sz="760" b="1" kern="1200">
                          <a:solidFill>
                            <a:schemeClr val="lt1"/>
                          </a:solidFill>
                          <a:latin typeface="Tahoma"/>
                        </a:defRPr>
                      </a:lvl1pPr>
                      <a:lvl2pPr marL="192881" algn="l" defTabSz="385763" rtl="0" eaLnBrk="1" latinLnBrk="0" hangingPunct="1">
                        <a:defRPr sz="760" b="1" kern="1200">
                          <a:solidFill>
                            <a:schemeClr val="lt1"/>
                          </a:solidFill>
                          <a:latin typeface="Tahoma"/>
                        </a:defRPr>
                      </a:lvl2pPr>
                      <a:lvl3pPr marL="385763" algn="l" defTabSz="385763" rtl="0" eaLnBrk="1" latinLnBrk="0" hangingPunct="1">
                        <a:defRPr sz="760" b="1" kern="1200">
                          <a:solidFill>
                            <a:schemeClr val="lt1"/>
                          </a:solidFill>
                          <a:latin typeface="Tahoma"/>
                        </a:defRPr>
                      </a:lvl3pPr>
                      <a:lvl4pPr marL="578644" algn="l" defTabSz="385763" rtl="0" eaLnBrk="1" latinLnBrk="0" hangingPunct="1">
                        <a:defRPr sz="760" b="1" kern="1200">
                          <a:solidFill>
                            <a:schemeClr val="lt1"/>
                          </a:solidFill>
                          <a:latin typeface="Tahoma"/>
                        </a:defRPr>
                      </a:lvl4pPr>
                      <a:lvl5pPr marL="771525" algn="l" defTabSz="385763" rtl="0" eaLnBrk="1" latinLnBrk="0" hangingPunct="1">
                        <a:defRPr sz="760" b="1" kern="1200">
                          <a:solidFill>
                            <a:schemeClr val="lt1"/>
                          </a:solidFill>
                          <a:latin typeface="Tahoma"/>
                        </a:defRPr>
                      </a:lvl5pPr>
                      <a:lvl6pPr marL="964406" algn="l" defTabSz="385763" rtl="0" eaLnBrk="1" latinLnBrk="0" hangingPunct="1">
                        <a:defRPr sz="760" b="1" kern="1200">
                          <a:solidFill>
                            <a:schemeClr val="lt1"/>
                          </a:solidFill>
                          <a:latin typeface="Tahoma"/>
                        </a:defRPr>
                      </a:lvl6pPr>
                      <a:lvl7pPr marL="1157288" algn="l" defTabSz="385763" rtl="0" eaLnBrk="1" latinLnBrk="0" hangingPunct="1">
                        <a:defRPr sz="760" b="1" kern="1200">
                          <a:solidFill>
                            <a:schemeClr val="lt1"/>
                          </a:solidFill>
                          <a:latin typeface="Tahoma"/>
                        </a:defRPr>
                      </a:lvl7pPr>
                      <a:lvl8pPr marL="1350169" algn="l" defTabSz="385763" rtl="0" eaLnBrk="1" latinLnBrk="0" hangingPunct="1">
                        <a:defRPr sz="760" b="1" kern="1200">
                          <a:solidFill>
                            <a:schemeClr val="lt1"/>
                          </a:solidFill>
                          <a:latin typeface="Tahoma"/>
                        </a:defRPr>
                      </a:lvl8pPr>
                      <a:lvl9pPr marL="1543050" algn="l" defTabSz="385763" rtl="0" eaLnBrk="1" latinLnBrk="0" hangingPunct="1">
                        <a:defRPr sz="760" b="1" kern="1200">
                          <a:solidFill>
                            <a:schemeClr val="lt1"/>
                          </a:solidFill>
                          <a:latin typeface="Tahoma"/>
                        </a:defRPr>
                      </a:lvl9pPr>
                    </a:lstStyle>
                    <a:p>
                      <a:r>
                        <a:rPr lang="en-US" sz="1400" dirty="0">
                          <a:latin typeface="+mj-lt"/>
                        </a:rPr>
                        <a:t>Time Limit For Manifestations</a:t>
                      </a:r>
                    </a:p>
                  </a:txBody>
                  <a:tcPr marL="67309" marR="67309" marT="33654" marB="3365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10000"/>
                  </a:ext>
                </a:extLst>
              </a:tr>
              <a:tr h="575774">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Brucellosis</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One Year</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a16="http://schemas.microsoft.com/office/drawing/2014/main" val="10001"/>
                  </a:ext>
                </a:extLst>
              </a:tr>
              <a:tr h="449201">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Campylobacter Jejuni</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One Year</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a16="http://schemas.microsoft.com/office/drawing/2014/main" val="10002"/>
                  </a:ext>
                </a:extLst>
              </a:tr>
              <a:tr h="449201">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Coxiella burnetii (Q fever)</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One Year</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a16="http://schemas.microsoft.com/office/drawing/2014/main" val="10003"/>
                  </a:ext>
                </a:extLst>
              </a:tr>
              <a:tr h="643201">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Malaria</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r>
                        <a:rPr lang="en-US" sz="1400" kern="1200" dirty="0">
                          <a:solidFill>
                            <a:schemeClr val="dk1"/>
                          </a:solidFill>
                          <a:effectLst/>
                          <a:latin typeface="+mj-lt"/>
                          <a:ea typeface="+mn-ea"/>
                          <a:cs typeface="Times New Roman" panose="02020603050405020304" pitchFamily="18" charset="0"/>
                        </a:rPr>
                        <a:t>One Year or at a time when standard accepted treatises indicate that the incubation period began during qualifying service</a:t>
                      </a:r>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a16="http://schemas.microsoft.com/office/drawing/2014/main" val="10004"/>
                  </a:ext>
                </a:extLst>
              </a:tr>
              <a:tr h="449201">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Mycobacterium tuberculosis</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r>
                        <a:rPr lang="en-US" sz="1400" dirty="0">
                          <a:latin typeface="+mj-lt"/>
                          <a:cs typeface="Times New Roman" panose="02020603050405020304" pitchFamily="18" charset="0"/>
                        </a:rPr>
                        <a:t>No Limit</a:t>
                      </a: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a16="http://schemas.microsoft.com/office/drawing/2014/main" val="10005"/>
                  </a:ext>
                </a:extLst>
              </a:tr>
              <a:tr h="449201">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Nontyphoid Salmonella</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r>
                        <a:rPr lang="en-US" sz="1400" dirty="0">
                          <a:latin typeface="+mj-lt"/>
                          <a:cs typeface="Times New Roman" panose="02020603050405020304" pitchFamily="18" charset="0"/>
                        </a:rPr>
                        <a:t>One Year</a:t>
                      </a: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a16="http://schemas.microsoft.com/office/drawing/2014/main" val="10006"/>
                  </a:ext>
                </a:extLst>
              </a:tr>
              <a:tr h="449201">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Shigella</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r>
                        <a:rPr lang="en-US" sz="1400" dirty="0">
                          <a:latin typeface="+mj-lt"/>
                          <a:cs typeface="Times New Roman" panose="02020603050405020304" pitchFamily="18" charset="0"/>
                        </a:rPr>
                        <a:t>One Year</a:t>
                      </a: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a16="http://schemas.microsoft.com/office/drawing/2014/main" val="10007"/>
                  </a:ext>
                </a:extLst>
              </a:tr>
              <a:tr h="449201">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Times New Roman" panose="02020603050405020304" pitchFamily="18" charset="0"/>
                        </a:rPr>
                        <a:t>Visceral leishmaniasis</a:t>
                      </a:r>
                    </a:p>
                    <a:p>
                      <a:endParaRPr lang="en-US" sz="1400" dirty="0">
                        <a:latin typeface="+mj-lt"/>
                        <a:cs typeface="Times New Roman" panose="02020603050405020304" pitchFamily="18" charset="0"/>
                      </a:endParaRPr>
                    </a:p>
                  </a:txBody>
                  <a:tcPr marL="67309" marR="67309" marT="33654" marB="33654">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r>
                        <a:rPr lang="en-US" sz="1400" dirty="0">
                          <a:latin typeface="+mj-lt"/>
                          <a:cs typeface="Times New Roman" panose="02020603050405020304" pitchFamily="18" charset="0"/>
                        </a:rPr>
                        <a:t>No Time Limit</a:t>
                      </a:r>
                    </a:p>
                  </a:txBody>
                  <a:tcPr marL="67309" marR="67309" marT="33654" marB="33654">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a16="http://schemas.microsoft.com/office/drawing/2014/main" val="10008"/>
                  </a:ext>
                </a:extLst>
              </a:tr>
              <a:tr h="255201">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r>
                        <a:rPr lang="en-US" sz="1400" dirty="0">
                          <a:latin typeface="+mj-lt"/>
                          <a:cs typeface="Times New Roman" panose="02020603050405020304" pitchFamily="18" charset="0"/>
                        </a:rPr>
                        <a:t>West Nile Virus</a:t>
                      </a: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385763" rtl="0" eaLnBrk="1" latinLnBrk="0" hangingPunct="1">
                        <a:defRPr sz="760" kern="1200">
                          <a:solidFill>
                            <a:schemeClr val="dk1"/>
                          </a:solidFill>
                          <a:latin typeface="Tahoma"/>
                        </a:defRPr>
                      </a:lvl1pPr>
                      <a:lvl2pPr marL="192881" algn="l" defTabSz="385763" rtl="0" eaLnBrk="1" latinLnBrk="0" hangingPunct="1">
                        <a:defRPr sz="760" kern="1200">
                          <a:solidFill>
                            <a:schemeClr val="dk1"/>
                          </a:solidFill>
                          <a:latin typeface="Tahoma"/>
                        </a:defRPr>
                      </a:lvl2pPr>
                      <a:lvl3pPr marL="385763" algn="l" defTabSz="385763" rtl="0" eaLnBrk="1" latinLnBrk="0" hangingPunct="1">
                        <a:defRPr sz="760" kern="1200">
                          <a:solidFill>
                            <a:schemeClr val="dk1"/>
                          </a:solidFill>
                          <a:latin typeface="Tahoma"/>
                        </a:defRPr>
                      </a:lvl3pPr>
                      <a:lvl4pPr marL="578644" algn="l" defTabSz="385763" rtl="0" eaLnBrk="1" latinLnBrk="0" hangingPunct="1">
                        <a:defRPr sz="760" kern="1200">
                          <a:solidFill>
                            <a:schemeClr val="dk1"/>
                          </a:solidFill>
                          <a:latin typeface="Tahoma"/>
                        </a:defRPr>
                      </a:lvl4pPr>
                      <a:lvl5pPr marL="771525" algn="l" defTabSz="385763" rtl="0" eaLnBrk="1" latinLnBrk="0" hangingPunct="1">
                        <a:defRPr sz="760" kern="1200">
                          <a:solidFill>
                            <a:schemeClr val="dk1"/>
                          </a:solidFill>
                          <a:latin typeface="Tahoma"/>
                        </a:defRPr>
                      </a:lvl5pPr>
                      <a:lvl6pPr marL="964406" algn="l" defTabSz="385763" rtl="0" eaLnBrk="1" latinLnBrk="0" hangingPunct="1">
                        <a:defRPr sz="760" kern="1200">
                          <a:solidFill>
                            <a:schemeClr val="dk1"/>
                          </a:solidFill>
                          <a:latin typeface="Tahoma"/>
                        </a:defRPr>
                      </a:lvl6pPr>
                      <a:lvl7pPr marL="1157288" algn="l" defTabSz="385763" rtl="0" eaLnBrk="1" latinLnBrk="0" hangingPunct="1">
                        <a:defRPr sz="760" kern="1200">
                          <a:solidFill>
                            <a:schemeClr val="dk1"/>
                          </a:solidFill>
                          <a:latin typeface="Tahoma"/>
                        </a:defRPr>
                      </a:lvl7pPr>
                      <a:lvl8pPr marL="1350169" algn="l" defTabSz="385763" rtl="0" eaLnBrk="1" latinLnBrk="0" hangingPunct="1">
                        <a:defRPr sz="760" kern="1200">
                          <a:solidFill>
                            <a:schemeClr val="dk1"/>
                          </a:solidFill>
                          <a:latin typeface="Tahoma"/>
                        </a:defRPr>
                      </a:lvl8pPr>
                      <a:lvl9pPr marL="1543050" algn="l" defTabSz="385763" rtl="0" eaLnBrk="1" latinLnBrk="0" hangingPunct="1">
                        <a:defRPr sz="760" kern="1200">
                          <a:solidFill>
                            <a:schemeClr val="dk1"/>
                          </a:solidFill>
                          <a:latin typeface="Tahoma"/>
                        </a:defRPr>
                      </a:lvl9pPr>
                    </a:lstStyle>
                    <a:p>
                      <a:r>
                        <a:rPr lang="en-US" sz="1400" dirty="0">
                          <a:latin typeface="+mj-lt"/>
                          <a:cs typeface="Times New Roman" panose="02020603050405020304" pitchFamily="18" charset="0"/>
                        </a:rPr>
                        <a:t>One Year</a:t>
                      </a:r>
                    </a:p>
                  </a:txBody>
                  <a:tcPr marL="67309" marR="67309" marT="33654" marB="3365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1960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Developing Southwest Asia Claims with </a:t>
            </a:r>
            <a:br>
              <a:rPr lang="en-US" dirty="0"/>
            </a:br>
            <a:r>
              <a:rPr lang="en-US" dirty="0"/>
              <a:t>No Medical Condition Identified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0" indent="0">
              <a:lnSpc>
                <a:spcPct val="110000"/>
              </a:lnSpc>
              <a:buNone/>
              <a:defRPr/>
            </a:pPr>
            <a:r>
              <a:rPr lang="en-US" sz="2000" dirty="0"/>
              <a:t>The claim is not considered substantially complete if Veteran alleges exposure to environmental hazards but does not claim SC for a specific disability.</a:t>
            </a:r>
          </a:p>
          <a:p>
            <a:pPr marL="0" indent="0">
              <a:lnSpc>
                <a:spcPct val="110000"/>
              </a:lnSpc>
              <a:buNone/>
              <a:defRPr/>
            </a:pPr>
            <a:endParaRPr lang="en-US" sz="2000" dirty="0"/>
          </a:p>
          <a:p>
            <a:pPr marL="628650" lvl="2" indent="-242888">
              <a:lnSpc>
                <a:spcPct val="110000"/>
              </a:lnSpc>
              <a:defRPr/>
            </a:pPr>
            <a:r>
              <a:rPr lang="en-US" sz="2000" dirty="0"/>
              <a:t>Attempt to contact the Veteran by telephone to obtain necessary information.</a:t>
            </a:r>
          </a:p>
          <a:p>
            <a:pPr marL="628650" lvl="2" indent="-242888">
              <a:lnSpc>
                <a:spcPct val="110000"/>
              </a:lnSpc>
              <a:defRPr/>
            </a:pPr>
            <a:r>
              <a:rPr lang="en-US" sz="2000" dirty="0"/>
              <a:t>If unable to reach Veteran by telephone, inform the Veteran that the claim is not considered complete.</a:t>
            </a:r>
          </a:p>
          <a:p>
            <a:pPr marL="628650" lvl="2" indent="-242888">
              <a:lnSpc>
                <a:spcPct val="110000"/>
              </a:lnSpc>
              <a:defRPr/>
            </a:pPr>
            <a:r>
              <a:rPr lang="en-US" sz="2000" dirty="0"/>
              <a:t>Follow notification requirements for an incomplete application. See M21-1 I.1,B.1.g.</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1915361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Eligibility to Qualify for Southwest Asia</a:t>
            </a:r>
          </a:p>
        </p:txBody>
      </p:sp>
      <p:sp>
        <p:nvSpPr>
          <p:cNvPr id="3" name="Content Placeholder 2"/>
          <p:cNvSpPr>
            <a:spLocks noGrp="1"/>
          </p:cNvSpPr>
          <p:nvPr>
            <p:ph idx="1"/>
            <p:custDataLst>
              <p:tags r:id="rId2"/>
            </p:custDataLst>
          </p:nvPr>
        </p:nvSpPr>
        <p:spPr>
          <a:xfrm>
            <a:off x="457200" y="1785059"/>
            <a:ext cx="8229600" cy="4585596"/>
          </a:xfrm>
        </p:spPr>
        <p:txBody>
          <a:bodyPr>
            <a:noAutofit/>
          </a:bodyPr>
          <a:lstStyle/>
          <a:p>
            <a:r>
              <a:rPr lang="en-US" sz="2000" dirty="0"/>
              <a:t>A </a:t>
            </a:r>
            <a:r>
              <a:rPr lang="en-US" sz="2000" b="1" i="1" dirty="0"/>
              <a:t>qualifying Veteran</a:t>
            </a:r>
            <a:r>
              <a:rPr lang="en-US" sz="2000" dirty="0"/>
              <a:t>, under 38 CFR 3.317, is a Veteran who served on active military, naval, or air service in the Southwest Asia theater of operations during the Gulf War period</a:t>
            </a:r>
          </a:p>
          <a:p>
            <a:endParaRPr lang="en-US" sz="2000" dirty="0"/>
          </a:p>
          <a:p>
            <a:r>
              <a:rPr lang="en-US" sz="2000" dirty="0"/>
              <a:t>Southwest Asia period extends from August 2, 1990, through a date yet to be determined by law or Presidential proclamation</a:t>
            </a:r>
          </a:p>
          <a:p>
            <a:r>
              <a:rPr lang="en-US" sz="2000" dirty="0"/>
              <a:t>Veterans who served Afghanistan on or after September 19, 2001 </a:t>
            </a:r>
          </a:p>
          <a:p>
            <a:endParaRPr lang="en-US" sz="2000" dirty="0"/>
          </a:p>
          <a:p>
            <a:pPr marL="0" indent="0">
              <a:buNone/>
            </a:pPr>
            <a:r>
              <a:rPr lang="en-US" sz="2000" b="1" dirty="0"/>
              <a:t>Note: </a:t>
            </a:r>
            <a:r>
              <a:rPr lang="en-US" sz="2000" dirty="0"/>
              <a:t>Afghanistan Veterans are eligible for service connection only for infectious diseases as defined by 38 CFR 3.317</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14761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8"/>
            <a:ext cx="9144000" cy="637664"/>
          </a:xfrm>
        </p:spPr>
        <p:txBody>
          <a:bodyPr/>
          <a:lstStyle/>
          <a:p>
            <a:r>
              <a:rPr lang="en-US" dirty="0"/>
              <a:t>Verifying Southwest Asia and Afghanistan Service</a:t>
            </a:r>
          </a:p>
        </p:txBody>
      </p:sp>
      <p:sp>
        <p:nvSpPr>
          <p:cNvPr id="3" name="Content Placeholder 2"/>
          <p:cNvSpPr>
            <a:spLocks noGrp="1"/>
          </p:cNvSpPr>
          <p:nvPr>
            <p:ph idx="1"/>
            <p:custDataLst>
              <p:tags r:id="rId2"/>
            </p:custDataLst>
          </p:nvPr>
        </p:nvSpPr>
        <p:spPr>
          <a:xfrm>
            <a:off x="457200" y="1576257"/>
            <a:ext cx="8229600" cy="4880751"/>
          </a:xfrm>
        </p:spPr>
        <p:txBody>
          <a:bodyPr>
            <a:noAutofit/>
          </a:bodyPr>
          <a:lstStyle/>
          <a:p>
            <a:pPr marL="0" indent="0">
              <a:lnSpc>
                <a:spcPct val="120000"/>
              </a:lnSpc>
              <a:buNone/>
              <a:defRPr/>
            </a:pPr>
            <a:r>
              <a:rPr lang="en-US" sz="2000" dirty="0"/>
              <a:t>DD-214 - verification of Southwest Asia service </a:t>
            </a:r>
          </a:p>
          <a:p>
            <a:pPr marL="569913" lvl="2" indent="-284163">
              <a:lnSpc>
                <a:spcPct val="120000"/>
              </a:lnSpc>
              <a:spcAft>
                <a:spcPts val="0"/>
              </a:spcAft>
              <a:defRPr/>
            </a:pPr>
            <a:r>
              <a:rPr lang="en-US" sz="2000" dirty="0"/>
              <a:t>Service in Southwest Asia with exact dates listed</a:t>
            </a:r>
          </a:p>
          <a:p>
            <a:pPr marL="569913" lvl="2" indent="-284163">
              <a:lnSpc>
                <a:spcPct val="120000"/>
              </a:lnSpc>
              <a:spcAft>
                <a:spcPts val="0"/>
              </a:spcAft>
              <a:defRPr/>
            </a:pPr>
            <a:r>
              <a:rPr lang="en-US" sz="2000" dirty="0"/>
              <a:t>Iraq Campaign Medal</a:t>
            </a:r>
          </a:p>
          <a:p>
            <a:pPr marL="569913" lvl="2" indent="-284163">
              <a:lnSpc>
                <a:spcPct val="120000"/>
              </a:lnSpc>
              <a:spcAft>
                <a:spcPts val="0"/>
              </a:spcAft>
              <a:defRPr/>
            </a:pPr>
            <a:r>
              <a:rPr lang="en-US" sz="2000" dirty="0"/>
              <a:t>Kuwait Liberation Medal</a:t>
            </a:r>
          </a:p>
          <a:p>
            <a:pPr marL="569913" lvl="2" indent="-284163">
              <a:lnSpc>
                <a:spcPct val="120000"/>
              </a:lnSpc>
              <a:spcAft>
                <a:spcPts val="0"/>
              </a:spcAft>
              <a:defRPr/>
            </a:pPr>
            <a:r>
              <a:rPr lang="en-US" sz="2000" dirty="0"/>
              <a:t>Afghanistan Campaign Medal (Infectious Diseases Only)</a:t>
            </a:r>
          </a:p>
          <a:p>
            <a:pPr>
              <a:lnSpc>
                <a:spcPct val="120000"/>
              </a:lnSpc>
              <a:defRPr/>
            </a:pPr>
            <a:endParaRPr lang="en-US" sz="1050" dirty="0"/>
          </a:p>
          <a:p>
            <a:pPr marL="0" indent="0">
              <a:lnSpc>
                <a:spcPct val="120000"/>
              </a:lnSpc>
              <a:buNone/>
              <a:defRPr/>
            </a:pPr>
            <a:r>
              <a:rPr lang="en-US" sz="2000" dirty="0"/>
              <a:t>DD-214 – service in Southwest Asia potentially verified</a:t>
            </a:r>
          </a:p>
          <a:p>
            <a:pPr marL="568325" lvl="3" indent="-277813" defTabSz="346075">
              <a:lnSpc>
                <a:spcPct val="120000"/>
              </a:lnSpc>
              <a:defRPr/>
            </a:pPr>
            <a:r>
              <a:rPr lang="en-US" sz="2000" dirty="0"/>
              <a:t>Southwest Asia Service Medal </a:t>
            </a:r>
          </a:p>
          <a:p>
            <a:pPr marL="568325" lvl="2" indent="-277813"/>
            <a:r>
              <a:rPr lang="en-US" sz="2000" dirty="0"/>
              <a:t>Global War on Terrorism Expeditionary Medal</a:t>
            </a:r>
          </a:p>
          <a:p>
            <a:pPr marL="568325" lvl="2" indent="-277813"/>
            <a:r>
              <a:rPr lang="en-US" sz="2000" dirty="0"/>
              <a:t>Inherent Resolve Campaign Medal</a:t>
            </a:r>
          </a:p>
          <a:p>
            <a:pPr lvl="2"/>
            <a:endParaRPr lang="en-US" sz="1100" dirty="0"/>
          </a:p>
          <a:p>
            <a:pPr marL="0" indent="0">
              <a:buNone/>
            </a:pPr>
            <a:r>
              <a:rPr lang="en-US" sz="2000" dirty="0"/>
              <a:t>DD-214 – SWA service not verified</a:t>
            </a:r>
          </a:p>
          <a:p>
            <a:pPr marL="568325" lvl="2" indent="-277813"/>
            <a:r>
              <a:rPr lang="en-US" sz="2000" dirty="0"/>
              <a:t>Global War on Terrorism Medal</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134695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9DD8-9A4A-4873-906D-02984E83AADE}"/>
              </a:ext>
            </a:extLst>
          </p:cNvPr>
          <p:cNvSpPr>
            <a:spLocks noGrp="1"/>
          </p:cNvSpPr>
          <p:nvPr>
            <p:ph type="title"/>
          </p:nvPr>
        </p:nvSpPr>
        <p:spPr/>
        <p:txBody>
          <a:bodyPr/>
          <a:lstStyle/>
          <a:p>
            <a:r>
              <a:rPr lang="en-US" dirty="0"/>
              <a:t>Verifying Southwest Asia and Afghanistan Service (Cont.)</a:t>
            </a:r>
          </a:p>
        </p:txBody>
      </p:sp>
      <p:sp>
        <p:nvSpPr>
          <p:cNvPr id="3" name="Content Placeholder 2">
            <a:extLst>
              <a:ext uri="{FF2B5EF4-FFF2-40B4-BE49-F238E27FC236}">
                <a16:creationId xmlns:a16="http://schemas.microsoft.com/office/drawing/2014/main" id="{A0F5CC06-15B4-4F2B-B3E8-D930E6414F80}"/>
              </a:ext>
            </a:extLst>
          </p:cNvPr>
          <p:cNvSpPr>
            <a:spLocks noGrp="1"/>
          </p:cNvSpPr>
          <p:nvPr>
            <p:ph idx="1"/>
          </p:nvPr>
        </p:nvSpPr>
        <p:spPr/>
        <p:txBody>
          <a:bodyPr/>
          <a:lstStyle/>
          <a:p>
            <a:pPr marL="0" indent="0">
              <a:buNone/>
            </a:pPr>
            <a:r>
              <a:rPr lang="en-US" sz="2000" dirty="0"/>
              <a:t>Service Records</a:t>
            </a:r>
          </a:p>
          <a:p>
            <a:pPr marL="0" indent="0">
              <a:buNone/>
            </a:pPr>
            <a:endParaRPr lang="en-US" sz="2000" dirty="0"/>
          </a:p>
          <a:p>
            <a:pPr lvl="1"/>
            <a:r>
              <a:rPr lang="en-US" sz="2000" dirty="0"/>
              <a:t>all STRs</a:t>
            </a:r>
          </a:p>
          <a:p>
            <a:pPr lvl="1"/>
            <a:r>
              <a:rPr lang="en-US" sz="2000" dirty="0"/>
              <a:t>all personnel records (PIES or DPRIS)</a:t>
            </a:r>
          </a:p>
          <a:p>
            <a:endParaRPr lang="en-US" sz="2000" dirty="0"/>
          </a:p>
          <a:p>
            <a:pPr marL="0" indent="0">
              <a:buNone/>
            </a:pPr>
            <a:r>
              <a:rPr lang="en-US" sz="2000" dirty="0"/>
              <a:t>VADIR: considered electronic DD-214.  Go to Military History tab, look at Deployment Period and Special Pay Periods, look at Location.  This provides details of dates and locations during deployments.</a:t>
            </a:r>
          </a:p>
          <a:p>
            <a:endParaRPr lang="en-US" dirty="0"/>
          </a:p>
        </p:txBody>
      </p:sp>
      <p:sp>
        <p:nvSpPr>
          <p:cNvPr id="4" name="Slide Number Placeholder 3">
            <a:extLst>
              <a:ext uri="{FF2B5EF4-FFF2-40B4-BE49-F238E27FC236}">
                <a16:creationId xmlns:a16="http://schemas.microsoft.com/office/drawing/2014/main" id="{9D12ABBE-8DFA-4600-AF8E-2D20419A60E5}"/>
              </a:ext>
            </a:extLst>
          </p:cNvPr>
          <p:cNvSpPr>
            <a:spLocks noGrp="1"/>
          </p:cNvSpPr>
          <p:nvPr>
            <p:ph type="sldNum" sz="quarter" idx="12"/>
          </p:nvPr>
        </p:nvSpPr>
        <p:spPr/>
        <p:txBody>
          <a:bodyPr/>
          <a:lstStyle/>
          <a:p>
            <a:fld id="{36A6A193-2FDC-48DD-8023-1C75B05EEA9A}" type="slidenum">
              <a:rPr lang="en-US" smtClean="0"/>
              <a:pPr/>
              <a:t>18</a:t>
            </a:fld>
            <a:endParaRPr lang="en-US" dirty="0"/>
          </a:p>
        </p:txBody>
      </p:sp>
    </p:spTree>
    <p:extLst>
      <p:ext uri="{BB962C8B-B14F-4D97-AF65-F5344CB8AC3E}">
        <p14:creationId xmlns:p14="http://schemas.microsoft.com/office/powerpoint/2010/main" val="105123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48E2-3591-4BCF-BB01-F55AF40BA86B}"/>
              </a:ext>
            </a:extLst>
          </p:cNvPr>
          <p:cNvSpPr>
            <a:spLocks noGrp="1"/>
          </p:cNvSpPr>
          <p:nvPr>
            <p:ph type="title"/>
          </p:nvPr>
        </p:nvSpPr>
        <p:spPr>
          <a:xfrm>
            <a:off x="0" y="793627"/>
            <a:ext cx="9144000" cy="1086867"/>
          </a:xfrm>
        </p:spPr>
        <p:txBody>
          <a:bodyPr/>
          <a:lstStyle/>
          <a:p>
            <a:r>
              <a:rPr lang="en-US" dirty="0"/>
              <a:t>Afghanistan Service </a:t>
            </a:r>
            <a:br>
              <a:rPr lang="en-US" dirty="0"/>
            </a:br>
            <a:r>
              <a:rPr lang="en-US" dirty="0"/>
              <a:t>for Infectious Disease</a:t>
            </a:r>
          </a:p>
        </p:txBody>
      </p:sp>
      <p:sp>
        <p:nvSpPr>
          <p:cNvPr id="3" name="Content Placeholder 2">
            <a:extLst>
              <a:ext uri="{FF2B5EF4-FFF2-40B4-BE49-F238E27FC236}">
                <a16:creationId xmlns:a16="http://schemas.microsoft.com/office/drawing/2014/main" id="{5D585875-3432-427F-BD54-8E768F5D41D7}"/>
              </a:ext>
            </a:extLst>
          </p:cNvPr>
          <p:cNvSpPr>
            <a:spLocks noGrp="1"/>
          </p:cNvSpPr>
          <p:nvPr>
            <p:ph idx="1"/>
          </p:nvPr>
        </p:nvSpPr>
        <p:spPr/>
        <p:txBody>
          <a:bodyPr>
            <a:normAutofit/>
          </a:bodyPr>
          <a:lstStyle/>
          <a:p>
            <a:pPr marL="0" indent="0">
              <a:buNone/>
            </a:pPr>
            <a:r>
              <a:rPr lang="en-US" sz="2000" dirty="0"/>
              <a:t>Once Afghanistan service is verified, this service will only be considered for infectious diseases as identified in 38 CFR 3.317(c)</a:t>
            </a:r>
          </a:p>
        </p:txBody>
      </p:sp>
      <p:sp>
        <p:nvSpPr>
          <p:cNvPr id="4" name="Slide Number Placeholder 3">
            <a:extLst>
              <a:ext uri="{FF2B5EF4-FFF2-40B4-BE49-F238E27FC236}">
                <a16:creationId xmlns:a16="http://schemas.microsoft.com/office/drawing/2014/main" id="{00A83722-7812-4EAB-8297-F2931409D737}"/>
              </a:ext>
            </a:extLst>
          </p:cNvPr>
          <p:cNvSpPr>
            <a:spLocks noGrp="1"/>
          </p:cNvSpPr>
          <p:nvPr>
            <p:ph type="sldNum" sz="quarter" idx="12"/>
          </p:nvPr>
        </p:nvSpPr>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30453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148010"/>
            <a:ext cx="8229600" cy="3916363"/>
          </a:xfrm>
        </p:spPr>
        <p:txBody>
          <a:bodyPr>
            <a:normAutofit/>
          </a:bodyPr>
          <a:lstStyle/>
          <a:p>
            <a:r>
              <a:rPr lang="en-US" altLang="en-US" sz="2000" dirty="0"/>
              <a:t>Explain the background of Southwest Asia Service</a:t>
            </a:r>
          </a:p>
          <a:p>
            <a:r>
              <a:rPr lang="en-US" sz="2000" dirty="0"/>
              <a:t>Determine methods to verify service in Southwest Asia</a:t>
            </a:r>
          </a:p>
          <a:p>
            <a:pPr lvl="0" hangingPunct="0"/>
            <a:r>
              <a:rPr lang="en-US" sz="2000" dirty="0"/>
              <a:t>Recognize undiagnosed conditions or symptoms associated with Southwest Asia service </a:t>
            </a:r>
          </a:p>
          <a:p>
            <a:pPr lvl="0" hangingPunct="0"/>
            <a:r>
              <a:rPr lang="en-US" sz="2000" dirty="0"/>
              <a:t>Identify Medically Unexplained Chronic Multi-Symptom Illness (MUCMI)</a:t>
            </a:r>
          </a:p>
          <a:p>
            <a:pPr hangingPunct="0"/>
            <a:r>
              <a:rPr lang="en-US" sz="2000" dirty="0"/>
              <a:t>Identify Infectious Diseases and qualification requirements for Veterans with Afghanistan service</a:t>
            </a:r>
          </a:p>
          <a:p>
            <a:pPr lvl="0" hangingPunct="0"/>
            <a:r>
              <a:rPr lang="en-US" sz="2000" dirty="0"/>
              <a:t>Demonstrate development procedures for Southwest Asia claims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903116"/>
            <a:ext cx="9144000" cy="1086867"/>
          </a:xfrm>
        </p:spPr>
        <p:txBody>
          <a:bodyPr/>
          <a:lstStyle/>
          <a:p>
            <a:r>
              <a:rPr lang="en-US" dirty="0"/>
              <a:t>Development </a:t>
            </a:r>
            <a:r>
              <a:rPr lang="en-US" dirty="0">
                <a:solidFill>
                  <a:schemeClr val="accent1">
                    <a:lumMod val="25000"/>
                  </a:schemeClr>
                </a:solidFill>
              </a:rPr>
              <a:t>of</a:t>
            </a:r>
            <a:r>
              <a:rPr lang="en-US" dirty="0">
                <a:solidFill>
                  <a:srgbClr val="00B050"/>
                </a:solidFill>
              </a:rPr>
              <a:t> </a:t>
            </a:r>
            <a:r>
              <a:rPr lang="en-US" dirty="0"/>
              <a:t>Southwest Asia Claims</a:t>
            </a:r>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t>20</a:t>
            </a:fld>
            <a:endParaRPr lang="en-US"/>
          </a:p>
        </p:txBody>
      </p:sp>
      <p:sp>
        <p:nvSpPr>
          <p:cNvPr id="5" name="TextBox 4">
            <a:extLst>
              <a:ext uri="{FF2B5EF4-FFF2-40B4-BE49-F238E27FC236}">
                <a16:creationId xmlns:a16="http://schemas.microsoft.com/office/drawing/2014/main" id="{3DD113A5-552C-40CB-A1A4-D5F0DE972AFF}"/>
              </a:ext>
            </a:extLst>
          </p:cNvPr>
          <p:cNvSpPr txBox="1"/>
          <p:nvPr>
            <p:custDataLst>
              <p:tags r:id="rId3"/>
            </p:custDataLst>
          </p:nvPr>
        </p:nvSpPr>
        <p:spPr>
          <a:xfrm>
            <a:off x="920561" y="2459666"/>
            <a:ext cx="7681790" cy="453970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Ensure a Gulf War undiagnosed illness flash is input in SHARE and the Environmental Hazard for claimed conditions but not previously granted special issue indicator is added to the contention in VBMS.</a:t>
            </a:r>
          </a:p>
          <a:p>
            <a:pPr marL="285750" indent="-285750">
              <a:spcAft>
                <a:spcPts val="600"/>
              </a:spcAft>
              <a:buClr>
                <a:schemeClr val="tx1"/>
              </a:buClr>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a:p>
            <a:pPr marL="285750" indent="-285750">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When an examination is needed for a claim under the provisions of 38 CFR 3.317, request:</a:t>
            </a:r>
          </a:p>
          <a:p>
            <a:pPr marL="285750" indent="-285750">
              <a:spcAft>
                <a:spcPts val="600"/>
              </a:spcAft>
              <a:buClr>
                <a:schemeClr val="tx1"/>
              </a:buClr>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a:p>
            <a:pPr marL="742950" lvl="1" indent="-285750">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a Gulf War General Medical Examination (Including Burn Pits) Disability Benefits Questionnaire (DBQ), and</a:t>
            </a:r>
          </a:p>
          <a:p>
            <a:pPr marL="742950" lvl="1" indent="-285750">
              <a:spcAft>
                <a:spcPts val="600"/>
              </a:spcAft>
              <a:buClr>
                <a:schemeClr val="tx1"/>
              </a:buClr>
              <a:buFont typeface="Arial" panose="020B0604020202020204" pitchFamily="34" charset="0"/>
              <a:buChar char="•"/>
              <a:defRPr/>
            </a:pPr>
            <a:endParaRPr lang="en-US" sz="500" dirty="0">
              <a:latin typeface="Arial" panose="020B0604020202020204" pitchFamily="34" charset="0"/>
              <a:cs typeface="Arial" panose="020B0604020202020204" pitchFamily="34" charset="0"/>
            </a:endParaRPr>
          </a:p>
          <a:p>
            <a:pPr marL="742950" lvl="1" indent="-285750">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any required specialist DBQs as defined in M21-1, Part III, Subpart iv, 3.A.1.h.</a:t>
            </a:r>
          </a:p>
          <a:p>
            <a:pPr marL="285750" indent="-285750">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Enter appropriate Exam Review note in VBMS.</a:t>
            </a:r>
          </a:p>
        </p:txBody>
      </p:sp>
      <p:sp>
        <p:nvSpPr>
          <p:cNvPr id="6" name="TextBox 5">
            <a:extLst>
              <a:ext uri="{FF2B5EF4-FFF2-40B4-BE49-F238E27FC236}">
                <a16:creationId xmlns:a16="http://schemas.microsoft.com/office/drawing/2014/main" id="{4C2C6041-DC82-49DA-99FB-0124E6161736}"/>
              </a:ext>
            </a:extLst>
          </p:cNvPr>
          <p:cNvSpPr txBox="1"/>
          <p:nvPr>
            <p:custDataLst>
              <p:tags r:id="rId4"/>
            </p:custDataLst>
          </p:nvPr>
        </p:nvSpPr>
        <p:spPr>
          <a:xfrm>
            <a:off x="631590" y="1611787"/>
            <a:ext cx="8218583" cy="707886"/>
          </a:xfrm>
          <a:prstGeom prst="rect">
            <a:avLst/>
          </a:prstGeom>
          <a:noFill/>
        </p:spPr>
        <p:txBody>
          <a:bodyPr wrap="square" rtlCol="0">
            <a:spAutoFit/>
          </a:bodyPr>
          <a:lstStyle/>
          <a:p>
            <a:pPr>
              <a:spcAft>
                <a:spcPts val="600"/>
              </a:spcAft>
            </a:pPr>
            <a:r>
              <a:rPr lang="en-US" sz="2000" dirty="0"/>
              <a:t>New claims submitted on VA Form 21-526EZ require no further development if evidence of Southwest Asia service is met.</a:t>
            </a:r>
          </a:p>
        </p:txBody>
      </p:sp>
    </p:spTree>
    <p:extLst>
      <p:ext uri="{BB962C8B-B14F-4D97-AF65-F5344CB8AC3E}">
        <p14:creationId xmlns:p14="http://schemas.microsoft.com/office/powerpoint/2010/main" val="367383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38795"/>
            <a:ext cx="9144000" cy="1304791"/>
          </a:xfrm>
        </p:spPr>
        <p:txBody>
          <a:bodyPr/>
          <a:lstStyle/>
          <a:p>
            <a:r>
              <a:rPr lang="en-US" dirty="0"/>
              <a:t>When to Request a Gulf War </a:t>
            </a:r>
            <a:br>
              <a:rPr lang="en-US" dirty="0"/>
            </a:br>
            <a:r>
              <a:rPr lang="en-US" dirty="0"/>
              <a:t>General Medical Exam</a:t>
            </a:r>
          </a:p>
        </p:txBody>
      </p:sp>
      <p:sp>
        <p:nvSpPr>
          <p:cNvPr id="3" name="Content Placeholder 2"/>
          <p:cNvSpPr>
            <a:spLocks noGrp="1"/>
          </p:cNvSpPr>
          <p:nvPr>
            <p:ph idx="1"/>
            <p:custDataLst>
              <p:tags r:id="rId2"/>
            </p:custDataLst>
          </p:nvPr>
        </p:nvSpPr>
        <p:spPr>
          <a:xfrm>
            <a:off x="596590" y="1617584"/>
            <a:ext cx="7950820" cy="4984389"/>
          </a:xfrm>
        </p:spPr>
        <p:txBody>
          <a:bodyPr>
            <a:noAutofit/>
          </a:bodyPr>
          <a:lstStyle/>
          <a:p>
            <a:pPr marL="0" indent="0">
              <a:buNone/>
            </a:pPr>
            <a:r>
              <a:rPr lang="en-US" sz="2000" dirty="0"/>
              <a:t>Request a Gulf War general medical examination when the threshold for an examination is met as provided in </a:t>
            </a:r>
            <a:r>
              <a:rPr lang="en-US" sz="2000" u="sng" dirty="0">
                <a:hlinkClick r:id="rId6"/>
              </a:rPr>
              <a:t>M21-1, Part IV, Subpart ii, 1.E.2.a</a:t>
            </a:r>
            <a:r>
              <a:rPr lang="en-US" sz="2000" dirty="0"/>
              <a:t>. When an examination is needed for a claim under the provisions of </a:t>
            </a:r>
            <a:r>
              <a:rPr lang="en-US" sz="2000" u="sng" dirty="0">
                <a:hlinkClick r:id="rId7"/>
              </a:rPr>
              <a:t>38 CFR 3.317</a:t>
            </a:r>
            <a:r>
              <a:rPr lang="en-US" sz="2000" dirty="0"/>
              <a:t>, request</a:t>
            </a:r>
          </a:p>
          <a:p>
            <a:pPr marL="0" indent="0">
              <a:buNone/>
            </a:pPr>
            <a:endParaRPr lang="en-US" sz="2000" dirty="0"/>
          </a:p>
          <a:p>
            <a:pPr lvl="1"/>
            <a:r>
              <a:rPr lang="en-US" sz="2000" dirty="0"/>
              <a:t>a </a:t>
            </a:r>
            <a:r>
              <a:rPr lang="en-US" sz="2000" i="1" dirty="0"/>
              <a:t>Gulf War General Medical Examination (Including Burn Pits) Disability Benefits Questionnaire </a:t>
            </a:r>
            <a:r>
              <a:rPr lang="en-US" sz="2000" dirty="0"/>
              <a:t>(DBQ), and</a:t>
            </a:r>
          </a:p>
          <a:p>
            <a:pPr lvl="1"/>
            <a:r>
              <a:rPr lang="en-US" sz="2000" dirty="0"/>
              <a:t>any required specialist DBQs as defined in </a:t>
            </a:r>
            <a:r>
              <a:rPr lang="en-US" sz="2000" u="sng" dirty="0">
                <a:hlinkClick r:id="rId8"/>
              </a:rPr>
              <a:t>M21-1, Part III, Subpart iv, 3.A.1.h</a:t>
            </a:r>
            <a:r>
              <a:rPr lang="en-US" sz="2000" dirty="0"/>
              <a:t>. </a:t>
            </a:r>
          </a:p>
          <a:p>
            <a:pPr lvl="1"/>
            <a:endParaRPr lang="en-US" sz="2000" dirty="0"/>
          </a:p>
          <a:p>
            <a:pPr marL="0" indent="0" hangingPunct="0">
              <a:buNone/>
            </a:pPr>
            <a:r>
              <a:rPr lang="en-US" sz="2000" b="1" i="1" dirty="0"/>
              <a:t>Exception</a:t>
            </a:r>
            <a:r>
              <a:rPr lang="en-US" sz="2000" dirty="0"/>
              <a:t>:  Do not request a Gulf War general medical examination if one has been completed in response to a pending claim or a decision that has not yet become final per </a:t>
            </a:r>
            <a:r>
              <a:rPr lang="en-US" sz="2000" u="sng" dirty="0">
                <a:hlinkClick r:id="rId9"/>
              </a:rPr>
              <a:t>38 CFR 3.160(d)</a:t>
            </a:r>
            <a:r>
              <a:rPr lang="en-US" sz="2000" dirty="0"/>
              <a:t>. In these cases, only order the specialty DBQ specific to the claimed condition. </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21</a:t>
            </a:fld>
            <a:endParaRPr lang="en-US"/>
          </a:p>
        </p:txBody>
      </p:sp>
    </p:spTree>
    <p:extLst>
      <p:ext uri="{BB962C8B-B14F-4D97-AF65-F5344CB8AC3E}">
        <p14:creationId xmlns:p14="http://schemas.microsoft.com/office/powerpoint/2010/main" val="2449272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35260"/>
            <a:ext cx="9144000" cy="936702"/>
          </a:xfrm>
        </p:spPr>
        <p:txBody>
          <a:bodyPr>
            <a:noAutofit/>
          </a:bodyPr>
          <a:lstStyle/>
          <a:p>
            <a:r>
              <a:rPr lang="en-US" dirty="0"/>
              <a:t>Required Language for </a:t>
            </a:r>
            <a:br>
              <a:rPr lang="en-US" dirty="0"/>
            </a:br>
            <a:r>
              <a:rPr lang="en-US" dirty="0"/>
              <a:t>Gulf War General Medical Exam</a:t>
            </a:r>
          </a:p>
        </p:txBody>
      </p:sp>
      <p:sp>
        <p:nvSpPr>
          <p:cNvPr id="3" name="Content Placeholder 2"/>
          <p:cNvSpPr>
            <a:spLocks noGrp="1"/>
          </p:cNvSpPr>
          <p:nvPr>
            <p:ph idx="1"/>
            <p:custDataLst>
              <p:tags r:id="rId2"/>
            </p:custDataLst>
          </p:nvPr>
        </p:nvSpPr>
        <p:spPr>
          <a:xfrm>
            <a:off x="457200" y="1633282"/>
            <a:ext cx="8229600" cy="4807371"/>
          </a:xfrm>
        </p:spPr>
        <p:txBody>
          <a:bodyPr>
            <a:noAutofit/>
          </a:bodyPr>
          <a:lstStyle/>
          <a:p>
            <a:pPr lvl="0">
              <a:spcBef>
                <a:spcPts val="600"/>
              </a:spcBef>
            </a:pPr>
            <a:r>
              <a:rPr lang="en-US" sz="2000" i="1" dirty="0"/>
              <a:t>Notice to Examiners in Southwest Asia Claims</a:t>
            </a:r>
            <a:r>
              <a:rPr lang="en-US" sz="2000" dirty="0"/>
              <a:t> (M21-1.IV.ii.1.E.2.m.) must be included in each Gulf War general medical examination and specialist examination requested.</a:t>
            </a:r>
          </a:p>
          <a:p>
            <a:pPr lvl="0">
              <a:spcBef>
                <a:spcPts val="600"/>
              </a:spcBef>
            </a:pPr>
            <a:r>
              <a:rPr lang="en-US" sz="2000" dirty="0"/>
              <a:t>Definition language (M21-1.IV.ii.1.E.2.n.) must be included with all specialist examinations requested for Southwest Asia claims.</a:t>
            </a:r>
          </a:p>
          <a:p>
            <a:pPr lvl="0">
              <a:spcBef>
                <a:spcPts val="600"/>
              </a:spcBef>
            </a:pPr>
            <a:r>
              <a:rPr lang="en-US" sz="2000" dirty="0"/>
              <a:t>Examination requests completed in Exam Request Builder (ERB) enables placing the required language and GW Fact Sheets to the examination request.</a:t>
            </a:r>
          </a:p>
          <a:p>
            <a:pPr lvl="0">
              <a:spcBef>
                <a:spcPts val="600"/>
              </a:spcBef>
            </a:pPr>
            <a:r>
              <a:rPr lang="en-US" sz="2000" dirty="0"/>
              <a:t>Examinations created in VBMS, Examination Management System (EMS) enables the requestor to add the </a:t>
            </a:r>
            <a:r>
              <a:rPr lang="en-US" sz="2000" i="1" dirty="0"/>
              <a:t>Notice to Examiners in Southwest Asia Claims</a:t>
            </a:r>
            <a:r>
              <a:rPr lang="en-US" sz="2000" dirty="0"/>
              <a:t> by selecting general medical Gulf War opinion under </a:t>
            </a:r>
            <a:r>
              <a:rPr lang="en-US" sz="2000" b="1" dirty="0"/>
              <a:t>Is Specialty Language Needed?</a:t>
            </a:r>
            <a:endParaRPr lang="en-US" sz="2000" dirty="0"/>
          </a:p>
          <a:p>
            <a:pPr>
              <a:defRPr/>
            </a:pPr>
            <a:endParaRPr lang="en-US" sz="2000" b="1"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22</a:t>
            </a:fld>
            <a:endParaRPr lang="en-US"/>
          </a:p>
        </p:txBody>
      </p:sp>
    </p:spTree>
    <p:extLst>
      <p:ext uri="{BB962C8B-B14F-4D97-AF65-F5344CB8AC3E}">
        <p14:creationId xmlns:p14="http://schemas.microsoft.com/office/powerpoint/2010/main" val="3808831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dirty="0"/>
              <a:t>Impact of Known Clinical Diagnosis</a:t>
            </a:r>
          </a:p>
        </p:txBody>
      </p:sp>
      <p:sp>
        <p:nvSpPr>
          <p:cNvPr id="3" name="Content Placeholder 2"/>
          <p:cNvSpPr>
            <a:spLocks noGrp="1"/>
          </p:cNvSpPr>
          <p:nvPr>
            <p:ph idx="1"/>
            <p:custDataLst>
              <p:tags r:id="rId2"/>
            </p:custDataLst>
          </p:nvPr>
        </p:nvSpPr>
        <p:spPr>
          <a:xfrm>
            <a:off x="457200" y="1880494"/>
            <a:ext cx="8229600" cy="4093269"/>
          </a:xfrm>
        </p:spPr>
        <p:txBody>
          <a:bodyPr>
            <a:normAutofit/>
          </a:bodyPr>
          <a:lstStyle/>
          <a:p>
            <a:pPr marL="0" indent="0">
              <a:buNone/>
              <a:defRPr/>
            </a:pPr>
            <a:endParaRPr lang="en-US" sz="2000" dirty="0"/>
          </a:p>
          <a:p>
            <a:pPr marL="0" indent="0">
              <a:buNone/>
              <a:defRPr/>
            </a:pPr>
            <a:endParaRPr lang="en-US" sz="2000" dirty="0"/>
          </a:p>
          <a:p>
            <a:pPr marL="0" indent="0">
              <a:buNone/>
              <a:defRPr/>
            </a:pPr>
            <a:endParaRPr lang="en-US" sz="2000" b="1"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23</a:t>
            </a:fld>
            <a:endParaRPr lang="en-US"/>
          </a:p>
        </p:txBody>
      </p:sp>
      <p:sp>
        <p:nvSpPr>
          <p:cNvPr id="5" name="TextBox 4">
            <a:extLst>
              <a:ext uri="{FF2B5EF4-FFF2-40B4-BE49-F238E27FC236}">
                <a16:creationId xmlns:a16="http://schemas.microsoft.com/office/drawing/2014/main" id="{430B74AC-4017-4EFC-8FC0-152A6795CAFA}"/>
              </a:ext>
            </a:extLst>
          </p:cNvPr>
          <p:cNvSpPr txBox="1"/>
          <p:nvPr/>
        </p:nvSpPr>
        <p:spPr>
          <a:xfrm>
            <a:off x="457200" y="1880494"/>
            <a:ext cx="7984435"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a Veteran has sought treatment for claimed chronic signs and symptoms listed in 38. CFR 3.317, it is likely that the medical provider has rendered a diagnosis for those symptoms. However, the existence of a clinical diagnosis with specific etiology, which may weigh against 38. CFR 3.317 entitlement, does not preclude the ordering of an examination </a:t>
            </a:r>
            <a:r>
              <a:rPr lang="en-US" sz="2000" b="1" i="1" dirty="0">
                <a:latin typeface="Arial" panose="020B0604020202020204" pitchFamily="34" charset="0"/>
                <a:cs typeface="Arial" panose="020B0604020202020204" pitchFamily="34" charset="0"/>
              </a:rPr>
              <a:t>unless</a:t>
            </a:r>
            <a:r>
              <a:rPr lang="en-US" sz="2000" dirty="0">
                <a:latin typeface="Arial" panose="020B0604020202020204" pitchFamily="34" charset="0"/>
                <a:cs typeface="Arial" panose="020B0604020202020204" pitchFamily="34" charset="0"/>
              </a:rPr>
              <a:t> all symptoms claimed by the Veteran are clearly attributable to the diagnosis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Exam threshold is low - If there is a question as to whether the claimed signs and symptoms are attributable to an established clinical diagnosis, and if the criteria specified in M21-1, Part IV, Subpart ii, 1.E.2.a have been met, an examination is necessary.</a:t>
            </a:r>
          </a:p>
          <a:p>
            <a:endParaRPr lang="en-US" sz="2000" dirty="0">
              <a:latin typeface="+mj-lt"/>
            </a:endParaRPr>
          </a:p>
        </p:txBody>
      </p:sp>
    </p:spTree>
    <p:extLst>
      <p:ext uri="{BB962C8B-B14F-4D97-AF65-F5344CB8AC3E}">
        <p14:creationId xmlns:p14="http://schemas.microsoft.com/office/powerpoint/2010/main" val="71441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dirty="0"/>
              <a:t>When Not to Request a </a:t>
            </a:r>
            <a:br>
              <a:rPr lang="en-US" dirty="0"/>
            </a:br>
            <a:r>
              <a:rPr lang="en-US" dirty="0"/>
              <a:t>Gulf War General Medical Exam</a:t>
            </a:r>
          </a:p>
        </p:txBody>
      </p:sp>
      <p:sp>
        <p:nvSpPr>
          <p:cNvPr id="3" name="Content Placeholder 2"/>
          <p:cNvSpPr>
            <a:spLocks noGrp="1"/>
          </p:cNvSpPr>
          <p:nvPr>
            <p:ph idx="1"/>
            <p:custDataLst>
              <p:tags r:id="rId2"/>
            </p:custDataLst>
          </p:nvPr>
        </p:nvSpPr>
        <p:spPr>
          <a:xfrm>
            <a:off x="457200" y="2057400"/>
            <a:ext cx="8229600" cy="4544574"/>
          </a:xfrm>
        </p:spPr>
        <p:txBody>
          <a:bodyPr>
            <a:normAutofit/>
          </a:bodyPr>
          <a:lstStyle/>
          <a:p>
            <a:pPr lvl="0" fontAlgn="base" hangingPunct="0">
              <a:spcBef>
                <a:spcPts val="600"/>
              </a:spcBef>
            </a:pPr>
            <a:r>
              <a:rPr lang="en-US" sz="2000" dirty="0"/>
              <a:t>Unnecessary when claim is adequate to be considered substantiated even if threshold for examination is met.</a:t>
            </a:r>
          </a:p>
          <a:p>
            <a:pPr lvl="0" fontAlgn="base" hangingPunct="0">
              <a:spcBef>
                <a:spcPts val="600"/>
              </a:spcBef>
            </a:pPr>
            <a:r>
              <a:rPr lang="en-US" sz="2000" dirty="0"/>
              <a:t>Claim is established on a direct basis . </a:t>
            </a:r>
          </a:p>
          <a:p>
            <a:pPr lvl="0" fontAlgn="base" hangingPunct="0">
              <a:spcBef>
                <a:spcPts val="600"/>
              </a:spcBef>
            </a:pPr>
            <a:r>
              <a:rPr lang="en-US" sz="2000" dirty="0"/>
              <a:t>There is a current diagnosis of a MUCMI</a:t>
            </a:r>
            <a:r>
              <a:rPr lang="en-US" sz="2000" b="1" dirty="0"/>
              <a:t> however, an exam might still be needed. </a:t>
            </a:r>
            <a:endParaRPr lang="en-US" sz="2000" dirty="0"/>
          </a:p>
          <a:p>
            <a:pPr lvl="0" fontAlgn="base" hangingPunct="0">
              <a:spcBef>
                <a:spcPts val="600"/>
              </a:spcBef>
            </a:pPr>
            <a:r>
              <a:rPr lang="en-US" sz="2000" dirty="0"/>
              <a:t>Competent medical diagnosis of multiple sclerosis (MS). </a:t>
            </a:r>
          </a:p>
          <a:p>
            <a:pPr lvl="0" fontAlgn="base" hangingPunct="0">
              <a:spcBef>
                <a:spcPts val="600"/>
              </a:spcBef>
            </a:pPr>
            <a:r>
              <a:rPr lang="en-US" sz="2000" dirty="0"/>
              <a:t>Skin, neurological, or fatigue with competent medical diagnosis of diabetes and evidence attributing symptoms to diabetes.  </a:t>
            </a:r>
          </a:p>
          <a:p>
            <a:pPr lvl="0" fontAlgn="base" hangingPunct="0">
              <a:spcBef>
                <a:spcPts val="600"/>
              </a:spcBef>
            </a:pPr>
            <a:r>
              <a:rPr lang="en-US" sz="2000" dirty="0"/>
              <a:t>Single joint illness and evidence shows trauma to joint and known clinical diagnosis as trauma.</a:t>
            </a:r>
          </a:p>
          <a:p>
            <a:pPr lvl="0">
              <a:spcBef>
                <a:spcPts val="600"/>
              </a:spcBef>
            </a:pPr>
            <a:r>
              <a:rPr lang="en-US" sz="2000" dirty="0"/>
              <a:t>No potential for entitlement based on 38 CFR 3.317.</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24</a:t>
            </a:fld>
            <a:endParaRPr lang="en-US"/>
          </a:p>
        </p:txBody>
      </p:sp>
    </p:spTree>
    <p:extLst>
      <p:ext uri="{BB962C8B-B14F-4D97-AF65-F5344CB8AC3E}">
        <p14:creationId xmlns:p14="http://schemas.microsoft.com/office/powerpoint/2010/main" val="146901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solidFill>
                  <a:srgbClr val="002060"/>
                </a:solidFill>
              </a:rPr>
              <a:t>Special Considerations for Brain Cancer</a:t>
            </a:r>
            <a:endParaRPr lang="en-US" dirty="0"/>
          </a:p>
        </p:txBody>
      </p:sp>
      <p:sp>
        <p:nvSpPr>
          <p:cNvPr id="3" name="Content Placeholder 2"/>
          <p:cNvSpPr>
            <a:spLocks noGrp="1"/>
          </p:cNvSpPr>
          <p:nvPr>
            <p:ph idx="1"/>
            <p:custDataLst>
              <p:tags r:id="rId2"/>
            </p:custDataLst>
          </p:nvPr>
        </p:nvSpPr>
        <p:spPr>
          <a:xfrm>
            <a:off x="457200" y="1848880"/>
            <a:ext cx="8229600" cy="718851"/>
          </a:xfrm>
        </p:spPr>
        <p:txBody>
          <a:bodyPr>
            <a:normAutofit/>
          </a:bodyPr>
          <a:lstStyle/>
          <a:p>
            <a:pPr marL="0" indent="0">
              <a:buNone/>
              <a:defRPr/>
            </a:pPr>
            <a:r>
              <a:rPr lang="en-US" sz="2000" dirty="0"/>
              <a:t>No presumption for brain cancer due to service in Southwest Asia although special processing must be still be completed.</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25</a:t>
            </a:fld>
            <a:endParaRPr lang="en-US"/>
          </a:p>
        </p:txBody>
      </p:sp>
      <p:sp>
        <p:nvSpPr>
          <p:cNvPr id="5" name="TextBox 4">
            <a:extLst>
              <a:ext uri="{FF2B5EF4-FFF2-40B4-BE49-F238E27FC236}">
                <a16:creationId xmlns:a16="http://schemas.microsoft.com/office/drawing/2014/main" id="{6F87D1AE-5D1F-4EB8-9543-B0C5298D2580}"/>
              </a:ext>
            </a:extLst>
          </p:cNvPr>
          <p:cNvSpPr txBox="1"/>
          <p:nvPr>
            <p:custDataLst>
              <p:tags r:id="rId4"/>
            </p:custDataLst>
          </p:nvPr>
        </p:nvSpPr>
        <p:spPr>
          <a:xfrm>
            <a:off x="348984" y="2705220"/>
            <a:ext cx="8229600" cy="3170099"/>
          </a:xfrm>
          <a:prstGeom prst="rect">
            <a:avLst/>
          </a:prstGeom>
          <a:noFill/>
        </p:spPr>
        <p:txBody>
          <a:bodyPr wrap="square" rtlCol="0">
            <a:spAutoFit/>
          </a:bodyPr>
          <a:lstStyle/>
          <a:p>
            <a:pPr marL="688975" indent="-344488">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Veteran served in Southwest Asia theater of operations during Gulf War I (January 17, 1991 through April 11, 1991) Veteran warrants examination and opinion.</a:t>
            </a:r>
          </a:p>
          <a:p>
            <a:pPr marL="688975" indent="-344488">
              <a:spcAft>
                <a:spcPts val="600"/>
              </a:spcAft>
              <a:buClr>
                <a:schemeClr val="tx1"/>
              </a:buCl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688975" indent="-344488">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No record of Southwest Asia service or no proof of a diagnosis of brain cancer, </a:t>
            </a:r>
            <a:r>
              <a:rPr lang="en-US" sz="2000" b="1" dirty="0">
                <a:latin typeface="Arial" panose="020B0604020202020204" pitchFamily="34" charset="0"/>
                <a:cs typeface="Arial" panose="020B0604020202020204" pitchFamily="34" charset="0"/>
              </a:rPr>
              <a:t>send the claim to a rater</a:t>
            </a:r>
            <a:r>
              <a:rPr lang="en-US" sz="2000" dirty="0">
                <a:latin typeface="Arial" panose="020B0604020202020204" pitchFamily="34" charset="0"/>
                <a:cs typeface="Arial" panose="020B0604020202020204" pitchFamily="34" charset="0"/>
              </a:rPr>
              <a:t> for decision.</a:t>
            </a:r>
          </a:p>
          <a:p>
            <a:pPr marL="688975" indent="-344488">
              <a:spcAft>
                <a:spcPts val="600"/>
              </a:spcAft>
              <a:buClr>
                <a:schemeClr val="tx1"/>
              </a:buCl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688975" indent="-344488">
              <a:spcAft>
                <a:spcPts val="600"/>
              </a:spcAft>
              <a:buClr>
                <a:schemeClr val="tx1"/>
              </a:buClr>
              <a:buFont typeface="Arial" panose="020B0604020202020204" pitchFamily="34" charset="0"/>
              <a:buChar char="•"/>
              <a:defRPr/>
            </a:pPr>
            <a:r>
              <a:rPr lang="en-US" sz="2000" dirty="0">
                <a:cs typeface="Arial" panose="020B0604020202020204" pitchFamily="34" charset="0"/>
              </a:rPr>
              <a:t>Follow specific procedures outlined in </a:t>
            </a:r>
            <a:r>
              <a:rPr lang="en-US" sz="2000" dirty="0"/>
              <a:t>IV.ii.1.E.3.d. Procedures for Requesting Examinations in Claims for SC of Brain Cancer.</a:t>
            </a:r>
            <a:endParaRPr lang="en-US" sz="2000" dirty="0">
              <a:cs typeface="Arial" panose="020B0604020202020204" pitchFamily="34" charset="0"/>
            </a:endParaRPr>
          </a:p>
        </p:txBody>
      </p:sp>
    </p:spTree>
    <p:extLst>
      <p:ext uri="{BB962C8B-B14F-4D97-AF65-F5344CB8AC3E}">
        <p14:creationId xmlns:p14="http://schemas.microsoft.com/office/powerpoint/2010/main" val="330664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hidden="1"/>
          <p:cNvSpPr>
            <a:spLocks noGrp="1" noChangeArrowheads="1"/>
          </p:cNvSpPr>
          <p:nvPr>
            <p:ph type="title"/>
            <p:custDataLst>
              <p:tags r:id="rId1"/>
            </p:custDataLst>
          </p:nvPr>
        </p:nvSpPr>
        <p:spPr>
          <a:xfrm>
            <a:off x="0" y="793627"/>
            <a:ext cx="9144000" cy="1086867"/>
          </a:xfrm>
        </p:spPr>
        <p:txBody>
          <a:bodyPr/>
          <a:lstStyle/>
          <a:p>
            <a:r>
              <a:rPr lang="en-US" altLang="en-US">
                <a:effectLst/>
              </a:rPr>
              <a:t>Review</a:t>
            </a:r>
          </a:p>
        </p:txBody>
      </p:sp>
      <p:sp>
        <p:nvSpPr>
          <p:cNvPr id="7" name="Slide Number Placeholder 6"/>
          <p:cNvSpPr>
            <a:spLocks noGrp="1"/>
          </p:cNvSpPr>
          <p:nvPr>
            <p:ph type="sldNum" sz="quarter" idx="12"/>
            <p:custDataLst>
              <p:tags r:id="rId2"/>
            </p:custDataLst>
          </p:nvPr>
        </p:nvSpPr>
        <p:spPr>
          <a:xfrm>
            <a:off x="6931152" y="6601974"/>
            <a:ext cx="2133600" cy="365125"/>
          </a:xfrm>
        </p:spPr>
        <p:txBody>
          <a:bodyPr/>
          <a:lstStyle/>
          <a:p>
            <a:pPr>
              <a:defRPr/>
            </a:pPr>
            <a:fld id="{C6DFC8AC-A2BB-4C4A-9BBD-CE4752E38DBF}" type="slidenum">
              <a:rPr lang="en-US" smtClean="0"/>
              <a:pPr>
                <a:defRPr/>
              </a:pPr>
              <a:t>26</a:t>
            </a:fld>
            <a:endParaRPr lang="en-US" dirty="0"/>
          </a:p>
        </p:txBody>
      </p:sp>
      <p:sp>
        <p:nvSpPr>
          <p:cNvPr id="2" name="TextBox 1">
            <a:extLst>
              <a:ext uri="{FF2B5EF4-FFF2-40B4-BE49-F238E27FC236}">
                <a16:creationId xmlns:a16="http://schemas.microsoft.com/office/drawing/2014/main" id="{215457B3-C6AC-47DD-BCFB-7725030536D8}"/>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a:solidFill>
                  <a:schemeClr val="tx2"/>
                </a:solidFill>
              </a:rPr>
              <a:t>Questions?</a:t>
            </a:r>
            <a:endParaRPr lang="en-US" sz="7200" dirty="0">
              <a:solidFill>
                <a:schemeClr val="tx2"/>
              </a:solidFill>
            </a:endParaRPr>
          </a:p>
        </p:txBody>
      </p:sp>
    </p:spTree>
    <p:extLst>
      <p:ext uri="{BB962C8B-B14F-4D97-AF65-F5344CB8AC3E}">
        <p14:creationId xmlns:p14="http://schemas.microsoft.com/office/powerpoint/2010/main" val="18962333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References</a:t>
            </a:r>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t>3</a:t>
            </a:fld>
            <a:endParaRPr lang="en-US"/>
          </a:p>
        </p:txBody>
      </p:sp>
      <p:sp>
        <p:nvSpPr>
          <p:cNvPr id="6" name="TextBox 5">
            <a:extLst>
              <a:ext uri="{FF2B5EF4-FFF2-40B4-BE49-F238E27FC236}">
                <a16:creationId xmlns:a16="http://schemas.microsoft.com/office/drawing/2014/main" id="{7FE9B88E-299F-4F2C-9C22-CB682BBCB805}"/>
              </a:ext>
            </a:extLst>
          </p:cNvPr>
          <p:cNvSpPr txBox="1"/>
          <p:nvPr>
            <p:custDataLst>
              <p:tags r:id="rId3"/>
            </p:custDataLst>
          </p:nvPr>
        </p:nvSpPr>
        <p:spPr>
          <a:xfrm>
            <a:off x="462708" y="2049137"/>
            <a:ext cx="8251634" cy="363176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sz="2000" dirty="0"/>
              <a:t>38 CFR 3.303, Principals related to service connection</a:t>
            </a:r>
            <a:endParaRPr lang="en-US" altLang="en-US" sz="2000" dirty="0"/>
          </a:p>
          <a:p>
            <a:pPr>
              <a:spcAft>
                <a:spcPts val="600"/>
              </a:spcAft>
              <a:buClr>
                <a:schemeClr val="tx1"/>
              </a:buClr>
              <a:defRPr/>
            </a:pPr>
            <a:endParaRPr lang="en-US" sz="2000" dirty="0"/>
          </a:p>
          <a:p>
            <a:pPr marL="285750" indent="-285750">
              <a:spcAft>
                <a:spcPts val="600"/>
              </a:spcAft>
              <a:buClr>
                <a:schemeClr val="tx1"/>
              </a:buClr>
              <a:buFont typeface="Arial" panose="020B0604020202020204" pitchFamily="34" charset="0"/>
              <a:buChar char="•"/>
              <a:defRPr/>
            </a:pPr>
            <a:r>
              <a:rPr lang="en-US" sz="2000" dirty="0"/>
              <a:t>38 CFR 3.317, Compensation for certain disabilities occurring in Persian Gulf Veterans</a:t>
            </a:r>
          </a:p>
          <a:p>
            <a:pPr marL="285750" indent="-285750">
              <a:spcAft>
                <a:spcPts val="600"/>
              </a:spcAft>
              <a:buClr>
                <a:schemeClr val="tx1"/>
              </a:buClr>
              <a:buFont typeface="Arial" panose="020B0604020202020204" pitchFamily="34" charset="0"/>
              <a:buChar char="•"/>
              <a:defRPr/>
            </a:pPr>
            <a:endParaRPr lang="en-US" sz="2000" dirty="0"/>
          </a:p>
          <a:p>
            <a:pPr marL="285750" indent="-285750">
              <a:spcAft>
                <a:spcPts val="600"/>
              </a:spcAft>
              <a:buClr>
                <a:schemeClr val="tx1"/>
              </a:buClr>
              <a:buFont typeface="Arial" panose="020B0604020202020204" pitchFamily="34" charset="0"/>
              <a:buChar char="•"/>
              <a:defRPr/>
            </a:pPr>
            <a:r>
              <a:rPr lang="en-US" sz="2000" dirty="0"/>
              <a:t>M21-1, Part IV, Subpart ii, 1. E,  Developing Claims Based on Service in Southwest Asia Under 38 CFR 3.317</a:t>
            </a:r>
          </a:p>
          <a:p>
            <a:pPr marL="285750" indent="-285750">
              <a:spcAft>
                <a:spcPts val="600"/>
              </a:spcAft>
              <a:buClr>
                <a:schemeClr val="tx1"/>
              </a:buClr>
              <a:buFont typeface="Arial" panose="020B0604020202020204" pitchFamily="34" charset="0"/>
              <a:buChar char="•"/>
              <a:defRPr/>
            </a:pPr>
            <a:endParaRPr lang="en-US" sz="2000" dirty="0"/>
          </a:p>
          <a:p>
            <a:pPr marL="285750" indent="-285750">
              <a:spcAft>
                <a:spcPts val="600"/>
              </a:spcAft>
              <a:buClr>
                <a:schemeClr val="tx1"/>
              </a:buClr>
              <a:buFont typeface="Arial" panose="020B0604020202020204" pitchFamily="34" charset="0"/>
              <a:buChar char="•"/>
              <a:defRPr/>
            </a:pPr>
            <a:r>
              <a:rPr lang="en-US" sz="2000" dirty="0"/>
              <a:t>M21-1, Part IV, Subpart ii, 2. D,  Service Connection (SC) for Qualifying Disabilities Associated with Service in Southwest Asia </a:t>
            </a:r>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Background</a:t>
            </a:r>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t>4</a:t>
            </a:fld>
            <a:endParaRPr lang="en-US" dirty="0"/>
          </a:p>
        </p:txBody>
      </p:sp>
      <p:sp>
        <p:nvSpPr>
          <p:cNvPr id="7" name="Content Placeholder 6">
            <a:extLst>
              <a:ext uri="{FF2B5EF4-FFF2-40B4-BE49-F238E27FC236}">
                <a16:creationId xmlns:a16="http://schemas.microsoft.com/office/drawing/2014/main" id="{178184B1-313E-4614-933D-974A83C1F6E6}"/>
              </a:ext>
            </a:extLst>
          </p:cNvPr>
          <p:cNvSpPr>
            <a:spLocks noGrp="1"/>
          </p:cNvSpPr>
          <p:nvPr>
            <p:ph idx="1"/>
          </p:nvPr>
        </p:nvSpPr>
        <p:spPr>
          <a:xfrm>
            <a:off x="457200" y="1678898"/>
            <a:ext cx="8229600" cy="4557010"/>
          </a:xfrm>
        </p:spPr>
        <p:txBody>
          <a:bodyPr>
            <a:normAutofit/>
          </a:bodyPr>
          <a:lstStyle/>
          <a:p>
            <a:r>
              <a:rPr lang="en-US" sz="2000" dirty="0"/>
              <a:t>Public Laws (PL) 103-446 authorize VA to compensate any Gulf War (GW) Veteran suffering from a chronic disability resulting from an undiagnosed illness or combination of undiagnosed illnesses which manifested either during AD in Southwest Asia theater of ops or to a degree of 10% or more within a presumptive period following service in SWA</a:t>
            </a:r>
          </a:p>
          <a:p>
            <a:endParaRPr lang="en-US" sz="2000" dirty="0"/>
          </a:p>
          <a:p>
            <a:r>
              <a:rPr lang="en-US" sz="2000" dirty="0"/>
              <a:t>PL 105-277 authorized VA to compensate diagnosed or undiagnosed disabilities that are determined by VA regulations to warrant a presumption of service connection (SC) based on positive association with exposure to the following: -a toxic agent, -an environmental or wartime hazard, or -a preventive medication or vaccine.</a:t>
            </a:r>
          </a:p>
          <a:p>
            <a:endParaRPr lang="en-US" dirty="0"/>
          </a:p>
          <a:p>
            <a:endParaRPr lang="en-US"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Background (Cont.)</a:t>
            </a:r>
          </a:p>
        </p:txBody>
      </p:sp>
      <p:sp>
        <p:nvSpPr>
          <p:cNvPr id="3" name="Content Placeholder 2"/>
          <p:cNvSpPr>
            <a:spLocks noGrp="1"/>
          </p:cNvSpPr>
          <p:nvPr>
            <p:ph idx="1"/>
            <p:custDataLst>
              <p:tags r:id="rId2"/>
            </p:custDataLst>
          </p:nvPr>
        </p:nvSpPr>
        <p:spPr>
          <a:xfrm>
            <a:off x="457200" y="2057400"/>
            <a:ext cx="8229600" cy="3295185"/>
          </a:xfrm>
        </p:spPr>
        <p:txBody>
          <a:bodyPr>
            <a:normAutofit/>
          </a:bodyPr>
          <a:lstStyle/>
          <a:p>
            <a:pPr marL="0" indent="0" hangingPunct="0">
              <a:buNone/>
            </a:pPr>
            <a:r>
              <a:rPr lang="en-US" sz="2000" dirty="0"/>
              <a:t>The “Veterans Education and Benefits Expansion Act of 2001,” </a:t>
            </a:r>
            <a:r>
              <a:rPr lang="en-US" sz="2000" u="sng" dirty="0">
                <a:hlinkClick r:id="rId6"/>
              </a:rPr>
              <a:t>PL 107-103</a:t>
            </a:r>
            <a:r>
              <a:rPr lang="en-US" sz="2000" dirty="0"/>
              <a:t>, expanded the definition of “qualifying chronic disability” under </a:t>
            </a:r>
            <a:r>
              <a:rPr lang="en-US" sz="2000" u="sng" dirty="0">
                <a:hlinkClick r:id="rId7"/>
              </a:rPr>
              <a:t>38 U.S.C. 1117</a:t>
            </a:r>
            <a:r>
              <a:rPr lang="en-US" sz="2000" dirty="0"/>
              <a:t> to include, effective March 1, 2002, not only a disability resulting from an undiagnosed illness but also</a:t>
            </a:r>
          </a:p>
          <a:p>
            <a:pPr marL="0" indent="0" hangingPunct="0">
              <a:buNone/>
            </a:pPr>
            <a:endParaRPr lang="en-US" sz="2000" dirty="0"/>
          </a:p>
          <a:p>
            <a:pPr lvl="0" hangingPunct="0"/>
            <a:r>
              <a:rPr lang="en-US" sz="2000" dirty="0"/>
              <a:t>a medically unexplained chronic multi-symptom illness (MUCMI) that is defined by a cluster of signs and symptoms, and</a:t>
            </a:r>
          </a:p>
          <a:p>
            <a:pPr lvl="0" hangingPunct="0"/>
            <a:r>
              <a:rPr lang="en-US" sz="2000" dirty="0"/>
              <a:t>any diagnosed illness that is determined by VA regulation to warrant presumption of SC.</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40243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Southwest Asia Theater of Operations</a:t>
            </a:r>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t>6</a:t>
            </a:fld>
            <a:endParaRPr lang="en-US"/>
          </a:p>
        </p:txBody>
      </p:sp>
      <p:sp>
        <p:nvSpPr>
          <p:cNvPr id="7" name="TextBox 6"/>
          <p:cNvSpPr txBox="1"/>
          <p:nvPr>
            <p:custDataLst>
              <p:tags r:id="rId3"/>
            </p:custDataLst>
          </p:nvPr>
        </p:nvSpPr>
        <p:spPr>
          <a:xfrm>
            <a:off x="1077953" y="1953770"/>
            <a:ext cx="6809569" cy="1015663"/>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The Southwest Asia theater of operations, as defined in  38 CFR 3.317 (e)(2), includes the following locations and the airspace above them:</a:t>
            </a:r>
          </a:p>
        </p:txBody>
      </p:sp>
      <p:sp>
        <p:nvSpPr>
          <p:cNvPr id="6" name="TextBox 5">
            <a:extLst>
              <a:ext uri="{FF2B5EF4-FFF2-40B4-BE49-F238E27FC236}">
                <a16:creationId xmlns:a16="http://schemas.microsoft.com/office/drawing/2014/main" id="{F40844ED-607A-498E-B1C7-78F5184C74C0}"/>
              </a:ext>
            </a:extLst>
          </p:cNvPr>
          <p:cNvSpPr txBox="1"/>
          <p:nvPr>
            <p:custDataLst>
              <p:tags r:id="rId4"/>
            </p:custDataLst>
          </p:nvPr>
        </p:nvSpPr>
        <p:spPr>
          <a:xfrm>
            <a:off x="170093" y="3472620"/>
            <a:ext cx="3864448" cy="2631490"/>
          </a:xfrm>
          <a:prstGeom prst="rect">
            <a:avLst/>
          </a:prstGeom>
          <a:noFill/>
        </p:spPr>
        <p:txBody>
          <a:bodyPr wrap="square" rtlCol="0">
            <a:spAutoFit/>
          </a:bodyPr>
          <a:lstStyle/>
          <a:p>
            <a:pPr marL="1200150" indent="-227013">
              <a:spcAft>
                <a:spcPts val="600"/>
              </a:spcAft>
              <a:buFont typeface="Arial" panose="020B0604020202020204" pitchFamily="34" charset="0"/>
              <a:buChar char="•"/>
            </a:pPr>
            <a:r>
              <a:rPr lang="en-US" sz="2000" dirty="0"/>
              <a:t>Iraq</a:t>
            </a:r>
          </a:p>
          <a:p>
            <a:pPr marL="1200150" indent="-227013">
              <a:spcAft>
                <a:spcPts val="600"/>
              </a:spcAft>
              <a:buFont typeface="Arial" panose="020B0604020202020204" pitchFamily="34" charset="0"/>
              <a:buChar char="•"/>
            </a:pPr>
            <a:r>
              <a:rPr lang="en-US" sz="2000" dirty="0"/>
              <a:t>Kuwait</a:t>
            </a:r>
          </a:p>
          <a:p>
            <a:pPr marL="1200150" indent="-227013">
              <a:spcAft>
                <a:spcPts val="600"/>
              </a:spcAft>
              <a:buFont typeface="Arial" panose="020B0604020202020204" pitchFamily="34" charset="0"/>
              <a:buChar char="•"/>
            </a:pPr>
            <a:r>
              <a:rPr lang="en-US" sz="2000" dirty="0"/>
              <a:t>Saudi Arabia</a:t>
            </a:r>
          </a:p>
          <a:p>
            <a:pPr marL="1200150" indent="-227013">
              <a:spcAft>
                <a:spcPts val="600"/>
              </a:spcAft>
              <a:buFont typeface="Arial" panose="020B0604020202020204" pitchFamily="34" charset="0"/>
              <a:buChar char="•"/>
            </a:pPr>
            <a:r>
              <a:rPr lang="en-US" sz="2000" dirty="0"/>
              <a:t>Neutral zone between Iraq and Saudi Arabia</a:t>
            </a:r>
          </a:p>
          <a:p>
            <a:pPr marL="1200150" indent="-227013">
              <a:spcAft>
                <a:spcPts val="600"/>
              </a:spcAft>
              <a:buFont typeface="Arial" panose="020B0604020202020204" pitchFamily="34" charset="0"/>
              <a:buChar char="•"/>
            </a:pPr>
            <a:r>
              <a:rPr lang="en-US" sz="2000" dirty="0"/>
              <a:t>United Arab Emirates</a:t>
            </a:r>
          </a:p>
          <a:p>
            <a:pPr marL="1200150" indent="-227013">
              <a:spcAft>
                <a:spcPts val="600"/>
              </a:spcAft>
              <a:buFont typeface="Arial" panose="020B0604020202020204" pitchFamily="34" charset="0"/>
              <a:buChar char="•"/>
            </a:pPr>
            <a:r>
              <a:rPr lang="en-US" sz="2000" dirty="0"/>
              <a:t>Bahrain</a:t>
            </a:r>
          </a:p>
        </p:txBody>
      </p:sp>
      <p:sp>
        <p:nvSpPr>
          <p:cNvPr id="8" name="TextBox 7">
            <a:extLst>
              <a:ext uri="{FF2B5EF4-FFF2-40B4-BE49-F238E27FC236}">
                <a16:creationId xmlns:a16="http://schemas.microsoft.com/office/drawing/2014/main" id="{0E7A05D4-79F7-4C0D-B346-1784481BEABC}"/>
              </a:ext>
            </a:extLst>
          </p:cNvPr>
          <p:cNvSpPr txBox="1"/>
          <p:nvPr>
            <p:custDataLst>
              <p:tags r:id="rId5"/>
            </p:custDataLst>
          </p:nvPr>
        </p:nvSpPr>
        <p:spPr>
          <a:xfrm>
            <a:off x="4482738" y="3395676"/>
            <a:ext cx="3775587" cy="2708434"/>
          </a:xfrm>
          <a:prstGeom prst="rect">
            <a:avLst/>
          </a:prstGeom>
          <a:noFill/>
        </p:spPr>
        <p:txBody>
          <a:bodyPr wrap="square" rtlCol="0">
            <a:spAutoFit/>
          </a:bodyPr>
          <a:lstStyle/>
          <a:p>
            <a:pPr marL="1200150" indent="-227013">
              <a:spcBef>
                <a:spcPts val="0"/>
              </a:spcBef>
              <a:spcAft>
                <a:spcPts val="600"/>
              </a:spcAft>
              <a:buClr>
                <a:schemeClr val="tx1"/>
              </a:buClr>
              <a:buFont typeface="Arial" panose="020B0604020202020204" pitchFamily="34" charset="0"/>
              <a:buChar char="•"/>
            </a:pPr>
            <a:r>
              <a:rPr lang="en-US" sz="2000" dirty="0"/>
              <a:t>Qatar</a:t>
            </a:r>
          </a:p>
          <a:p>
            <a:pPr marL="1200150" indent="-227013">
              <a:spcBef>
                <a:spcPts val="0"/>
              </a:spcBef>
              <a:spcAft>
                <a:spcPts val="600"/>
              </a:spcAft>
              <a:buClr>
                <a:schemeClr val="tx1"/>
              </a:buClr>
              <a:buFont typeface="Arial" panose="020B0604020202020204" pitchFamily="34" charset="0"/>
              <a:buChar char="•"/>
            </a:pPr>
            <a:r>
              <a:rPr lang="en-US" sz="2000" dirty="0"/>
              <a:t>Oman</a:t>
            </a:r>
          </a:p>
          <a:p>
            <a:pPr marL="1200150" indent="-227013">
              <a:spcBef>
                <a:spcPts val="0"/>
              </a:spcBef>
              <a:spcAft>
                <a:spcPts val="600"/>
              </a:spcAft>
              <a:buClr>
                <a:schemeClr val="tx1"/>
              </a:buClr>
              <a:buFont typeface="Arial" panose="020B0604020202020204" pitchFamily="34" charset="0"/>
              <a:buChar char="•"/>
            </a:pPr>
            <a:r>
              <a:rPr lang="en-US" sz="2000" dirty="0"/>
              <a:t>Gulf of Aden</a:t>
            </a:r>
          </a:p>
          <a:p>
            <a:pPr marL="1200150" indent="-227013">
              <a:spcBef>
                <a:spcPts val="0"/>
              </a:spcBef>
              <a:spcAft>
                <a:spcPts val="600"/>
              </a:spcAft>
              <a:buClr>
                <a:schemeClr val="tx1"/>
              </a:buClr>
              <a:buFont typeface="Arial" panose="020B0604020202020204" pitchFamily="34" charset="0"/>
              <a:buChar char="•"/>
            </a:pPr>
            <a:r>
              <a:rPr lang="en-US" sz="2000" dirty="0"/>
              <a:t>Gulf of Oman</a:t>
            </a:r>
          </a:p>
          <a:p>
            <a:pPr marL="1200150" indent="-227013">
              <a:spcBef>
                <a:spcPts val="0"/>
              </a:spcBef>
              <a:spcAft>
                <a:spcPts val="600"/>
              </a:spcAft>
              <a:buClr>
                <a:schemeClr val="tx1"/>
              </a:buClr>
              <a:buFont typeface="Arial" panose="020B0604020202020204" pitchFamily="34" charset="0"/>
              <a:buChar char="•"/>
            </a:pPr>
            <a:r>
              <a:rPr lang="en-US" sz="2000" dirty="0"/>
              <a:t>Persian Gulf</a:t>
            </a:r>
          </a:p>
          <a:p>
            <a:pPr marL="1200150" indent="-227013">
              <a:spcBef>
                <a:spcPts val="0"/>
              </a:spcBef>
              <a:spcAft>
                <a:spcPts val="600"/>
              </a:spcAft>
              <a:buClr>
                <a:schemeClr val="tx1"/>
              </a:buClr>
              <a:buFont typeface="Arial" panose="020B0604020202020204" pitchFamily="34" charset="0"/>
              <a:buChar char="•"/>
            </a:pPr>
            <a:r>
              <a:rPr lang="en-US" sz="2000" dirty="0"/>
              <a:t>Arabian Sea </a:t>
            </a:r>
          </a:p>
          <a:p>
            <a:pPr marL="1200150" indent="-227013">
              <a:spcBef>
                <a:spcPts val="0"/>
              </a:spcBef>
              <a:spcAft>
                <a:spcPts val="600"/>
              </a:spcAft>
              <a:buClr>
                <a:schemeClr val="tx1"/>
              </a:buClr>
              <a:buFont typeface="Arial" panose="020B0604020202020204" pitchFamily="34" charset="0"/>
              <a:buChar char="•"/>
            </a:pPr>
            <a:r>
              <a:rPr lang="en-US" sz="2000" dirty="0"/>
              <a:t>Red Sea</a:t>
            </a:r>
          </a:p>
        </p:txBody>
      </p:sp>
    </p:spTree>
    <p:extLst>
      <p:ext uri="{BB962C8B-B14F-4D97-AF65-F5344CB8AC3E}">
        <p14:creationId xmlns:p14="http://schemas.microsoft.com/office/powerpoint/2010/main" val="301523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Southwest Asia Qualifying Disabilities </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0" indent="0">
              <a:buNone/>
              <a:defRPr/>
            </a:pPr>
            <a:r>
              <a:rPr lang="en-US" sz="2000" dirty="0"/>
              <a:t>Undiagnosed Illnesses- A type of chronic qualifying disability where qualifying signs and/or symptoms cannot be attributed to any known clinical diagnosis by history, physical examination and laboratory tests</a:t>
            </a:r>
          </a:p>
          <a:p>
            <a:pPr>
              <a:defRPr/>
            </a:pPr>
            <a:endParaRPr lang="en-US" sz="2000" dirty="0"/>
          </a:p>
          <a:p>
            <a:pPr marL="0" indent="0">
              <a:buNone/>
              <a:defRPr/>
            </a:pPr>
            <a:r>
              <a:rPr lang="en-US" sz="2000" dirty="0"/>
              <a:t>Medically Unexplained Chronic Multi-Symptom Illness- (MUCMI)</a:t>
            </a:r>
          </a:p>
          <a:p>
            <a:pPr marL="569913" lvl="2" indent="-284163">
              <a:defRPr/>
            </a:pPr>
            <a:r>
              <a:rPr lang="en-US" sz="2000" dirty="0"/>
              <a:t>Chronic Fatigue Syndrome</a:t>
            </a:r>
          </a:p>
          <a:p>
            <a:pPr marL="569913" lvl="2" indent="-284163">
              <a:defRPr/>
            </a:pPr>
            <a:r>
              <a:rPr lang="en-US" sz="2000" dirty="0"/>
              <a:t>Fibromyalgia</a:t>
            </a:r>
          </a:p>
          <a:p>
            <a:pPr marL="569913" lvl="2" indent="-284163">
              <a:defRPr/>
            </a:pPr>
            <a:r>
              <a:rPr lang="en-US" sz="2000" dirty="0"/>
              <a:t>Functional Gastrointestinal Disorder (FGID)</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278253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Undiagnosed Illness Signs and Symptoms</a:t>
            </a:r>
          </a:p>
        </p:txBody>
      </p:sp>
      <p:sp>
        <p:nvSpPr>
          <p:cNvPr id="3" name="Content Placeholder 2"/>
          <p:cNvSpPr>
            <a:spLocks noGrp="1"/>
          </p:cNvSpPr>
          <p:nvPr>
            <p:ph idx="1"/>
            <p:custDataLst>
              <p:tags r:id="rId2"/>
            </p:custDataLst>
          </p:nvPr>
        </p:nvSpPr>
        <p:spPr>
          <a:xfrm>
            <a:off x="457200" y="1707340"/>
            <a:ext cx="8229600" cy="1371600"/>
          </a:xfrm>
        </p:spPr>
        <p:txBody>
          <a:bodyPr>
            <a:normAutofit/>
          </a:bodyPr>
          <a:lstStyle/>
          <a:p>
            <a:pPr marL="0" indent="0">
              <a:buNone/>
              <a:defRPr/>
            </a:pPr>
            <a:r>
              <a:rPr lang="en-US" sz="2000" dirty="0"/>
              <a:t>13 Categories of signs and symptoms that may be manifestations of an </a:t>
            </a:r>
            <a:r>
              <a:rPr lang="en-US" sz="2000" u="sng" dirty="0"/>
              <a:t>undiagnosed illness</a:t>
            </a:r>
            <a:r>
              <a:rPr lang="en-US" sz="2000" dirty="0"/>
              <a:t> that can not be attributed to clinical diagnosis</a:t>
            </a:r>
            <a:r>
              <a:rPr lang="en-US" sz="2400" dirty="0"/>
              <a:t>.</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8</a:t>
            </a:fld>
            <a:endParaRPr lang="en-US"/>
          </a:p>
        </p:txBody>
      </p:sp>
      <p:sp>
        <p:nvSpPr>
          <p:cNvPr id="5" name="TextBox 4">
            <a:extLst>
              <a:ext uri="{FF2B5EF4-FFF2-40B4-BE49-F238E27FC236}">
                <a16:creationId xmlns:a16="http://schemas.microsoft.com/office/drawing/2014/main" id="{803AC7DC-38B0-46B3-AC7B-34C9945ECE15}"/>
              </a:ext>
            </a:extLst>
          </p:cNvPr>
          <p:cNvSpPr txBox="1"/>
          <p:nvPr>
            <p:custDataLst>
              <p:tags r:id="rId4"/>
            </p:custDataLst>
          </p:nvPr>
        </p:nvSpPr>
        <p:spPr>
          <a:xfrm>
            <a:off x="457200" y="2848983"/>
            <a:ext cx="8240617" cy="2554545"/>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t>joint pain</a:t>
            </a:r>
          </a:p>
          <a:p>
            <a:pPr marL="742950" lvl="1" indent="-285750">
              <a:buFont typeface="Arial" panose="020B0604020202020204" pitchFamily="34" charset="0"/>
              <a:buChar char="•"/>
            </a:pPr>
            <a:r>
              <a:rPr lang="en-US" sz="2000" dirty="0"/>
              <a:t>muscle pain</a:t>
            </a:r>
          </a:p>
          <a:p>
            <a:pPr marL="742950" lvl="1" indent="-285750">
              <a:buFont typeface="Arial" panose="020B0604020202020204" pitchFamily="34" charset="0"/>
              <a:buChar char="•"/>
            </a:pPr>
            <a:r>
              <a:rPr lang="en-US" sz="2000" dirty="0"/>
              <a:t>neurological signs or symptoms</a:t>
            </a:r>
          </a:p>
          <a:p>
            <a:pPr marL="742950" lvl="1" indent="-285750">
              <a:buFont typeface="Arial" panose="020B0604020202020204" pitchFamily="34" charset="0"/>
              <a:buChar char="•"/>
            </a:pPr>
            <a:r>
              <a:rPr lang="en-US" sz="2000" dirty="0"/>
              <a:t>headache</a:t>
            </a:r>
          </a:p>
          <a:p>
            <a:pPr marL="742950" lvl="1" indent="-285750">
              <a:buFont typeface="Arial" panose="020B0604020202020204" pitchFamily="34" charset="0"/>
              <a:buChar char="•"/>
            </a:pPr>
            <a:r>
              <a:rPr lang="en-US" sz="2000" dirty="0"/>
              <a:t>neuropsychological signs or symptoms</a:t>
            </a:r>
          </a:p>
          <a:p>
            <a:pPr marL="742950" lvl="1" indent="-285750">
              <a:buFont typeface="Arial" panose="020B0604020202020204" pitchFamily="34" charset="0"/>
              <a:buChar char="•"/>
            </a:pPr>
            <a:r>
              <a:rPr lang="en-US" sz="2000" dirty="0"/>
              <a:t>gastrointestinal signs or symptoms</a:t>
            </a:r>
          </a:p>
          <a:p>
            <a:pPr marL="742950" lvl="1" indent="-285750">
              <a:buFont typeface="Arial" panose="020B0604020202020204" pitchFamily="34" charset="0"/>
              <a:buChar char="•"/>
            </a:pPr>
            <a:r>
              <a:rPr lang="en-US" sz="2000" dirty="0"/>
              <a:t>abnormal weight loss</a:t>
            </a:r>
          </a:p>
          <a:p>
            <a:pPr marL="628650" indent="-225425">
              <a:spcAft>
                <a:spcPts val="600"/>
              </a:spcAft>
              <a:buClr>
                <a:schemeClr val="tx1"/>
              </a:buCl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07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47C632-A891-4A69-8451-0A94C9F1A0EB}"/>
              </a:ext>
            </a:extLst>
          </p:cNvPr>
          <p:cNvSpPr txBox="1"/>
          <p:nvPr>
            <p:custDataLst>
              <p:tags r:id="rId1"/>
            </p:custDataLst>
          </p:nvPr>
        </p:nvSpPr>
        <p:spPr>
          <a:xfrm>
            <a:off x="457200" y="1990024"/>
            <a:ext cx="82296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fatigue</a:t>
            </a:r>
          </a:p>
          <a:p>
            <a:pPr marL="285750" indent="-285750">
              <a:buFont typeface="Arial" panose="020B0604020202020204" pitchFamily="34" charset="0"/>
              <a:buChar char="•"/>
            </a:pPr>
            <a:r>
              <a:rPr lang="en-US" sz="2000" dirty="0"/>
              <a:t>sleep disturbances</a:t>
            </a:r>
          </a:p>
          <a:p>
            <a:pPr marL="285750" indent="-285750">
              <a:buFont typeface="Arial" panose="020B0604020202020204" pitchFamily="34" charset="0"/>
              <a:buChar char="•"/>
            </a:pPr>
            <a:r>
              <a:rPr lang="en-US" sz="2000" dirty="0"/>
              <a:t>respiratory signs and symptoms (upper and lower)</a:t>
            </a:r>
          </a:p>
          <a:p>
            <a:pPr marL="285750" indent="-285750">
              <a:buFont typeface="Arial" panose="020B0604020202020204" pitchFamily="34" charset="0"/>
              <a:buChar char="•"/>
            </a:pPr>
            <a:r>
              <a:rPr lang="en-US" sz="2000" dirty="0"/>
              <a:t>cardiovascular signs or symptoms</a:t>
            </a:r>
          </a:p>
          <a:p>
            <a:pPr marL="285750" indent="-285750">
              <a:buFont typeface="Arial" panose="020B0604020202020204" pitchFamily="34" charset="0"/>
              <a:buChar char="•"/>
            </a:pPr>
            <a:r>
              <a:rPr lang="en-US" sz="2000" dirty="0"/>
              <a:t>skin signs and symptoms, and</a:t>
            </a:r>
          </a:p>
          <a:p>
            <a:pPr marL="285750" indent="-285750">
              <a:buFont typeface="Arial" panose="020B0604020202020204" pitchFamily="34" charset="0"/>
              <a:buChar char="•"/>
            </a:pPr>
            <a:r>
              <a:rPr lang="en-US" sz="2000" dirty="0"/>
              <a:t>menstrual disorders</a:t>
            </a:r>
          </a:p>
        </p:txBody>
      </p:sp>
      <p:sp>
        <p:nvSpPr>
          <p:cNvPr id="2" name="Title 1"/>
          <p:cNvSpPr>
            <a:spLocks noGrp="1"/>
          </p:cNvSpPr>
          <p:nvPr>
            <p:ph type="title"/>
            <p:custDataLst>
              <p:tags r:id="rId2"/>
            </p:custDataLst>
          </p:nvPr>
        </p:nvSpPr>
        <p:spPr>
          <a:xfrm>
            <a:off x="0" y="793627"/>
            <a:ext cx="9144000" cy="1086867"/>
          </a:xfrm>
        </p:spPr>
        <p:txBody>
          <a:bodyPr/>
          <a:lstStyle/>
          <a:p>
            <a:r>
              <a:rPr lang="en-US" dirty="0"/>
              <a:t>Undiagnosed Illness Signs and Symptoms (Cont.)</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fld id="{7C414AED-89CE-4A48-8B2B-1B3A5C68EA2A}" type="slidenum">
              <a:rPr lang="en-US" smtClean="0"/>
              <a:t>9</a:t>
            </a:fld>
            <a:endParaRPr lang="en-US"/>
          </a:p>
        </p:txBody>
      </p:sp>
      <p:sp>
        <p:nvSpPr>
          <p:cNvPr id="5" name="TextBox 4">
            <a:extLst>
              <a:ext uri="{FF2B5EF4-FFF2-40B4-BE49-F238E27FC236}">
                <a16:creationId xmlns:a16="http://schemas.microsoft.com/office/drawing/2014/main" id="{AABE7901-2DDE-4403-ADE0-313E6209F4F8}"/>
              </a:ext>
            </a:extLst>
          </p:cNvPr>
          <p:cNvSpPr txBox="1"/>
          <p:nvPr>
            <p:custDataLst>
              <p:tags r:id="rId4"/>
            </p:custDataLst>
          </p:nvPr>
        </p:nvSpPr>
        <p:spPr>
          <a:xfrm>
            <a:off x="423746" y="4480665"/>
            <a:ext cx="8229600" cy="1015663"/>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Note: This list is not exhaustive; signs or symptoms not represented by one of the listed categories may also qualify under 38 CFR 3.317. A Gulf War medical opinion is required.</a:t>
            </a:r>
          </a:p>
        </p:txBody>
      </p:sp>
    </p:spTree>
    <p:extLst>
      <p:ext uri="{BB962C8B-B14F-4D97-AF65-F5344CB8AC3E}">
        <p14:creationId xmlns:p14="http://schemas.microsoft.com/office/powerpoint/2010/main" val="142595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SR Challenge) Southwest Asia Development&amp;quot;&quot;/&gt;&lt;property id=&quot;20307&quot; value=&quot;261&quot;/&gt;&lt;/object&gt;&lt;object type=&quot;3&quot; unique_id=&quot;10004&quot;&gt;&lt;property id=&quot;20148&quot; value=&quot;5&quot;/&gt;&lt;property id=&quot;20300&quot; value=&quot;Slide 2 - &amp;quot;Objectives&amp;quot;&quot;/&gt;&lt;property id=&quot;20307&quot; value=&quot;258&quot;/&gt;&lt;/object&gt;&lt;object type=&quot;3&quot; unique_id=&quot;10005&quot;&gt;&lt;property id=&quot;20148&quot; value=&quot;5&quot;/&gt;&lt;property id=&quot;20300&quot; value=&quot;Slide 3 - &amp;quot;References&amp;quot;&quot;/&gt;&lt;property id=&quot;20307&quot; value=&quot;259&quot;/&gt;&lt;/object&gt;&lt;object type=&quot;3&quot; unique_id=&quot;10006&quot;&gt;&lt;property id=&quot;20148&quot; value=&quot;5&quot;/&gt;&lt;property id=&quot;20300&quot; value=&quot;Slide 4 - &amp;quot;Background&amp;quot;&quot;/&gt;&lt;property id=&quot;20307&quot; value=&quot;260&quot;/&gt;&lt;/object&gt;&lt;object type=&quot;3&quot; unique_id=&quot;10007&quot;&gt;&lt;property id=&quot;20148&quot; value=&quot;5&quot;/&gt;&lt;property id=&quot;20300&quot; value=&quot;Slide 5 - &amp;quot;Background (Cont)&amp;quot;&quot;/&gt;&lt;property id=&quot;20307&quot; value=&quot;317&quot;/&gt;&lt;/object&gt;&lt;object type=&quot;3&quot; unique_id=&quot;10008&quot;&gt;&lt;property id=&quot;20148&quot; value=&quot;5&quot;/&gt;&lt;property id=&quot;20300&quot; value=&quot;Slide 6 - &amp;quot;Southwest Asia Theater of Operations&amp;quot;&quot;/&gt;&lt;property id=&quot;20307&quot; value=&quot;294&quot;/&gt;&lt;/object&gt;&lt;object type=&quot;3&quot; unique_id=&quot;10009&quot;&gt;&lt;property id=&quot;20148&quot; value=&quot;5&quot;/&gt;&lt;property id=&quot;20300&quot; value=&quot;Slide 7 - &amp;quot;Southwest Asia Qualifying Disabilities &amp;quot;&quot;/&gt;&lt;property id=&quot;20307&quot; value=&quot;298&quot;/&gt;&lt;/object&gt;&lt;object type=&quot;3&quot; unique_id=&quot;10010&quot;&gt;&lt;property id=&quot;20148&quot; value=&quot;5&quot;/&gt;&lt;property id=&quot;20300&quot; value=&quot;Slide 8 - &amp;quot;Undiagnosed Illness Signs and Symptoms&amp;quot;&quot;/&gt;&lt;property id=&quot;20307&quot; value=&quot;306&quot;/&gt;&lt;/object&gt;&lt;object type=&quot;3&quot; unique_id=&quot;10011&quot;&gt;&lt;property id=&quot;20148&quot; value=&quot;5&quot;/&gt;&lt;property id=&quot;20300&quot; value=&quot;Slide 9 - &amp;quot;Undiagnosed Illness Signs and Symptoms  (Cont)&amp;quot;&quot;/&gt;&lt;property id=&quot;20307&quot; value=&quot;300&quot;/&gt;&lt;/object&gt;&lt;object type=&quot;3&quot; unique_id=&quot;10012&quot;&gt;&lt;property id=&quot;20148&quot; value=&quot;5&quot;/&gt;&lt;property id=&quot;20300&quot; value=&quot;Slide 10 - &amp;quot;Medically Unexplained Chronic Multi-Symptom Illness (MUCMI)&amp;quot;&quot;/&gt;&lt;property id=&quot;20307&quot; value=&quot;307&quot;/&gt;&lt;/object&gt;&lt;object type=&quot;3&quot; unique_id=&quot;10013&quot;&gt;&lt;property id=&quot;20148&quot; value=&quot;5&quot;/&gt;&lt;property id=&quot;20300&quot; value=&quot;Slide 11 - &amp;quot;Medically Unexplained Chronic Multi-Symptom Illness (MUCMI) (Cont)&amp;quot;&quot;/&gt;&lt;property id=&quot;20307&quot; value=&quot;323&quot;/&gt;&lt;/object&gt;&lt;object type=&quot;3&quot; unique_id=&quot;10014&quot;&gt;&lt;property id=&quot;20148&quot; value=&quot;5&quot;/&gt;&lt;property id=&quot;20300&quot; value=&quot;Slide 12 - &amp;quot;Functional Gastrointestinal Disorders&amp;quot;&quot;/&gt;&lt;property id=&quot;20307&quot; value=&quot;316&quot;/&gt;&lt;/object&gt;&lt;object type=&quot;3&quot; unique_id=&quot;10015&quot;&gt;&lt;property id=&quot;20148&quot; value=&quot;5&quot;/&gt;&lt;property id=&quot;20300&quot; value=&quot;Slide 13 - &amp;quot;Infectious Diseases List&amp;quot;&quot;/&gt;&lt;property id=&quot;20307&quot; value=&quot;302&quot;/&gt;&lt;/object&gt;&lt;object type=&quot;3&quot; unique_id=&quot;10016&quot;&gt;&lt;property id=&quot;20148&quot; value=&quot;5&quot;/&gt;&lt;property id=&quot;20300&quot; value=&quot;Slide 14 - &amp;quot;Developing Southwest Asia Claims with  No Medical Condition Identified&amp;quot;&quot;/&gt;&lt;property id=&quot;20307&quot; value=&quot;312&quot;/&gt;&lt;/object&gt;&lt;object type=&quot;3&quot; unique_id=&quot;10017&quot;&gt;&lt;property id=&quot;20148&quot; value=&quot;5&quot;/&gt;&lt;property id=&quot;20300&quot; value=&quot;Slide 15 - &amp;quot;Verifying Southwest Asia Service&amp;quot;&quot;/&gt;&lt;property id=&quot;20307&quot; value=&quot;270&quot;/&gt;&lt;/object&gt;&lt;object type=&quot;3&quot; unique_id=&quot;10020&quot;&gt;&lt;property id=&quot;20148&quot; value=&quot;5&quot;/&gt;&lt;property id=&quot;20300&quot; value=&quot;Slide 18 - &amp;quot;Development for Southwest Asia Claims&amp;quot;&quot;/&gt;&lt;property id=&quot;20307&quot; value=&quot;313&quot;/&gt;&lt;/object&gt;&lt;object type=&quot;3&quot; unique_id=&quot;10022&quot;&gt;&lt;property id=&quot;20148&quot; value=&quot;5&quot;/&gt;&lt;property id=&quot;20300&quot; value=&quot;Slide 19 - &amp;quot;When to Request a Gulf War  General Medical Exam&amp;quot;&quot;/&gt;&lt;property id=&quot;20307&quot; value=&quot;319&quot;/&gt;&lt;/object&gt;&lt;object type=&quot;3&quot; unique_id=&quot;10023&quot;&gt;&lt;property id=&quot;20148&quot; value=&quot;5&quot;/&gt;&lt;property id=&quot;20300&quot; value=&quot;Slide 20 - &amp;quot;Required Language for Gulf War General  Medical Exam Notice to Examiners&amp;quot;&quot;/&gt;&lt;property id=&quot;20307&quot; value=&quot;321&quot;/&gt;&lt;/object&gt;&lt;object type=&quot;3&quot; unique_id=&quot;10025&quot;&gt;&lt;property id=&quot;20148&quot; value=&quot;5&quot;/&gt;&lt;property id=&quot;20300&quot; value=&quot;Slide 23 - &amp;quot;When Not to Request a  Gulf War General Medical Exam&amp;quot;&quot;/&gt;&lt;property id=&quot;20307&quot; value=&quot;320&quot;/&gt;&lt;/object&gt;&lt;object type=&quot;3&quot; unique_id=&quot;10026&quot;&gt;&lt;property id=&quot;20148&quot; value=&quot;5&quot;/&gt;&lt;property id=&quot;20300&quot; value=&quot;Slide 24 - &amp;quot;Special Considerations for Brain Cancer&amp;quot;&quot;/&gt;&lt;property id=&quot;20307&quot; value=&quot;315&quot;/&gt;&lt;/object&gt;&lt;object type=&quot;3&quot; unique_id=&quot;10027&quot;&gt;&lt;property id=&quot;20148&quot; value=&quot;5&quot;/&gt;&lt;property id=&quot;20300&quot; value=&quot;Slide 25 - &amp;quot;Review&amp;quot;&quot;/&gt;&lt;property id=&quot;20307&quot; value=&quot;293&quot;/&gt;&lt;/object&gt;&lt;object type=&quot;3&quot; unique_id=&quot;10112&quot;&gt;&lt;property id=&quot;20148&quot; value=&quot;5&quot;/&gt;&lt;property id=&quot;20300&quot; value=&quot;Slide 16 - &amp;quot;Verifying Afghanistan Service  for Infectious Disease&amp;quot;&quot;/&gt;&lt;property id=&quot;20307&quot; value=&quot;330&quot;/&gt;&lt;/object&gt;&lt;object type=&quot;3&quot; unique_id=&quot;10113&quot;&gt;&lt;property id=&quot;20148&quot; value=&quot;5&quot;/&gt;&lt;property id=&quot;20300&quot; value=&quot;Slide 17 - &amp;quot;Eligibility to Qualify for Southwest Asia&amp;quot;&quot;/&gt;&lt;property id=&quot;20307&quot; value=&quot;329&quot;/&gt;&lt;/object&gt;&lt;object type=&quot;3&quot; unique_id=&quot;10114&quot;&gt;&lt;property id=&quot;20148&quot; value=&quot;5&quot;/&gt;&lt;property id=&quot;20300&quot; value=&quot;Slide 21 - &amp;quot;Required Language for Gulf War General Medical Exam Definitions for Examiners&amp;quot;&quot;/&gt;&lt;property id=&quot;20307&quot; value=&quot;326&quot;/&gt;&lt;/object&gt;&lt;object type=&quot;3&quot; unique_id=&quot;10115&quot;&gt;&lt;property id=&quot;20148&quot; value=&quot;5&quot;/&gt;&lt;property id=&quot;20300&quot; value=&quot;Slide 22 - &amp;quot;Impact of Known Clinical Diagnosis&amp;quot;&quot;/&gt;&lt;property id=&quot;20307&quot; value=&quot;328&quot;/&gt;&lt;/object&gt;&lt;/object&gt;&lt;object type=&quot;8&quot; unique_id=&quot;1005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DUMMYTAG" val="&lt;DummyForForceWrite&gt;&lt;/DummyForForceWrite&gt;"/>
  <p:tag name="HTML_SHAPEINFO" val="&lt;ThreeDShapeInfo&gt;&lt;uuid val=&quot;{09E80AC5-72CF-4193-B23B-6B0AECC77E03}&quot;/&gt;&lt;isInvalidForFieldText val=&quot;0&quot;/&gt;&lt;Image&gt;&lt;filename val=&quot;C:\Users\User\AppData\Local\Temp\CP1424010579406Session\CPTrustFolder1424010579421\PPTImport1424014999000\data\asimages\{09E80AC5-72CF-4193-B23B-6B0AECC77E03}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570AB8C1-DFE3-4C89-A159-D1C37E47D2D0}&quot;/&gt;&lt;isInvalidForFieldText val=&quot;0&quot;/&gt;&lt;Image&gt;&lt;filename val=&quot;C:\Users\User\AppData\Local\Temp\CP1424010579406Session\CPTrustFolder1424010579421\PPTImport1424014999000\data\asimages\{570AB8C1-DFE3-4C89-A159-D1C37E47D2D0}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DUMMYTAG" val="&lt;DummyForForceWrite&gt;&lt;/DummyForForceWrite&gt;"/>
  <p:tag name="HTML_SHAPEINFO" val="&lt;ThreeDShapeInfo&gt;&lt;uuid val=&quot;{B579E0C2-66E3-48AD-9835-B553571A3701}&quot;/&gt;&lt;isInvalidForFieldText val=&quot;0&quot;/&gt;&lt;Image&gt;&lt;filename val=&quot;C:\Users\User\AppData\Local\Temp\CP1424010579406Session\CPTrustFolder1424010579421\PPTImport1424014999000\data\asimages\{B579E0C2-66E3-48AD-9835-B553571A370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6A86DFC-7636-4639-B241-099C73CC9535}&quot;/&gt;&lt;isInvalidForFieldText val=&quot;0&quot;/&gt;&lt;Image&gt;&lt;filename val=&quot;C:\Users\User\AppData\Local\Temp\CP1424010579406Session\CPTrustFolder1424010579421\PPTImport1424014999000\data\asimages\{16A86DFC-7636-4639-B241-099C73CC9535}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67&quot;/&gt;&lt;lineCharCount val=&quot;8&quot;/&gt;&lt;lineCharCount val=&quot;61&quot;/&gt;&lt;lineCharCount val=&quot;36&quot;/&gt;&lt;lineCharCount val=&quot;61&quot;/&gt;&lt;lineCharCount val=&quot;8&quot;/&gt;&lt;lineCharCount val=&quot;59&quot;/&gt;&lt;lineCharCount val=&quot;6&quot;/&gt;&lt;/TableIndex&gt;&lt;/ShapeTextInfo&gt;"/>
  <p:tag name="HTML_SHAPEINFO" val="&lt;ThreeDShapeInfo&gt;&lt;uuid val=&quot;{4BC82598-925B-4CB7-9F45-3BE990472ABA}&quot;/&gt;&lt;isInvalidForFieldText val=&quot;0&quot;/&gt;&lt;Image&gt;&lt;filename val=&quot;C:\Users\User\AppData\Local\Temp\CP1424010579406Session\CPTrustFolder1424010579421\PPTImport1424014999000\data\asimages\{4BC82598-925B-4CB7-9F45-3BE990472ABA}_2.png&quot;/&gt;&lt;left val=&quot;42&quot;/&gt;&lt;top val=&quot;221&quot;/&gt;&lt;width val=&quot;875&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F519B50-FB48-45DC-B080-EBC7F7BD4443}&quot;/&gt;&lt;isInvalidForFieldText val=&quot;0&quot;/&gt;&lt;Image&gt;&lt;filename val=&quot;C:\Users\User\AppData\Local\Temp\CP1424010579406Session\CPTrustFolder1424010579421\PPTImport1424014999000\data\asimages\{0F519B50-FB48-45DC-B080-EBC7F7BD4443}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A3FD3EE-4AE4-4D7F-B61A-F43BC1DDCF89}&quot;/&gt;&lt;isInvalidForFieldText val=&quot;0&quot;/&gt;&lt;Image&gt;&lt;filename val=&quot;C:\Users\User\AppData\Local\Temp\CP1424010579406Session\CPTrustFolder1424010579421\PPTImport1424014999000\data\asimages\{7A3FD3EE-4AE4-4D7F-B61A-F43BC1DDCF89}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B723F7F-6E06-4AFA-AFFB-E415D2F88765}&quot;/&gt;&lt;isInvalidForFieldText val=&quot;0&quot;/&gt;&lt;Image&gt;&lt;filename val=&quot;C:\Users\User\AppData\Local\Temp\CP1424010579406Session\CPTrustFolder1424010579421\PPTImport1424014999000\data\asimages\{1B723F7F-6E06-4AFA-AFFB-E415D2F88765}_3.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5&quot;/&gt;&lt;lineCharCount val=&quot;1&quot;/&gt;&lt;lineCharCount val=&quot;65&quot;/&gt;&lt;lineCharCount val=&quot;22&quot;/&gt;&lt;lineCharCount val=&quot;1&quot;/&gt;&lt;lineCharCount val=&quot;62&quot;/&gt;&lt;lineCharCount val=&quot;45&quot;/&gt;&lt;lineCharCount val=&quot;1&quot;/&gt;&lt;lineCharCount val=&quot;63&quot;/&gt;&lt;lineCharCount val=&quot;66&quot;/&gt;&lt;/TableIndex&gt;&lt;/ShapeTextInfo&gt;"/>
  <p:tag name="HTML_SHAPEINFO" val="&lt;ThreeDShapeInfo&gt;&lt;uuid val=&quot;{46E36E48-B50C-488F-AC55-1DFAF6E32CDF}&quot;/&gt;&lt;isInvalidForFieldText val=&quot;0&quot;/&gt;&lt;Image&gt;&lt;filename val=&quot;C:\Users\User\AppData\Local\Temp\CP1424010579406Session\CPTrustFolder1424010579421\PPTImport1424014999000\data\asimages\{46E36E48-B50C-488F-AC55-1DFAF6E32CDF}_3.png&quot;/&gt;&lt;left val=&quot;42&quot;/&gt;&lt;top val=&quot;211&quot;/&gt;&lt;width val=&quot;872&quot;/&gt;&lt;height val=&quot;39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2C97D6B-883E-488D-8B0C-1F8E581E4D2A}&quot;/&gt;&lt;isInvalidForFieldText val=&quot;0&quot;/&gt;&lt;Image&gt;&lt;filename val=&quot;C:\Users\User\AppData\Local\Temp\CP1424010579406Session\CPTrustFolder1424010579421\PPTImport1424014999000\data\asimages\{B2C97D6B-883E-488D-8B0C-1F8E581E4D2A}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CCEC88C-AC2D-4298-87CE-A529E21A2987}&quot;/&gt;&lt;isInvalidForFieldText val=&quot;0&quot;/&gt;&lt;Image&gt;&lt;filename val=&quot;C:\Users\User\AppData\Local\Temp\CP1424010579406Session\CPTrustFolder1424010579421\PPTImport1424014999000\data\asimages\{2CCEC88C-AC2D-4298-87CE-A529E21A2987}_4.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1DE7CAC8-4359-4ACF-B49B-7E3EDF4A900E}&quot;/&gt;&lt;isInvalidForFieldText val=&quot;0&quot;/&gt;&lt;Image&gt;&lt;filename val=&quot;C:\Users\User\AppData\Local\Temp\CP1424010579406Session\CPTrustFolder1424010579421\PPTImport1424014999000\data\asimages\{1DE7CAC8-4359-4ACF-B49B-7E3EDF4A900E}_5.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1&quot;/&gt;&lt;lineCharCount val=&quot;59&quot;/&gt;&lt;lineCharCount val=&quot;11&quot;/&gt;&lt;lineCharCount val=&quot;1&quot;/&gt;&lt;lineCharCount val=&quot;46&quot;/&gt;&lt;lineCharCount val=&quot;1&quot;/&gt;&lt;lineCharCount val=&quot;69&quot;/&gt;&lt;lineCharCount val=&quot;49&quot;/&gt;&lt;/TableIndex&gt;&lt;/ShapeTextInfo&gt;"/>
  <p:tag name="HTML_SHAPEINFO" val="&lt;ThreeDShapeInfo&gt;&lt;uuid val=&quot;{E2F9EE69-FB38-4D5C-94A8-98416EC3E61C}&quot;/&gt;&lt;isInvalidForFieldText val=&quot;0&quot;/&gt;&lt;Image&gt;&lt;filename val=&quot;C:\Users\User\AppData\Local\Temp\CP1424010579406Session\CPTrustFolder1424010579421\PPTImport1424014999000\data\asimages\{E2F9EE69-FB38-4D5C-94A8-98416EC3E61C}_5.png&quot;/&gt;&lt;left val=&quot;42&quot;/&gt;&lt;top val=&quot;212&quot;/&gt;&lt;width val=&quot;870&quot;/&gt;&lt;height val=&quot;361&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7F61820-BC8B-47E1-A9DF-569CBFAEAB30}&quot;/&gt;&lt;isInvalidForFieldText val=&quot;0&quot;/&gt;&lt;Image&gt;&lt;filename val=&quot;C:\Users\User\AppData\Local\Temp\CP1424010579406Session\CPTrustFolder1424010579421\PPTImport1424014999000\data\asimages\{67F61820-BC8B-47E1-A9DF-569CBFAEAB30}_5.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1C51B209-C077-4D00-92C9-7EA82B03928B}&quot;/&gt;&lt;isInvalidForFieldText val=&quot;0&quot;/&gt;&lt;Image&gt;&lt;filename val=&quot;C:\Users\User\AppData\Local\Temp\CP1424010579406Session\CPTrustFolder1424010579421\PPTImport1424014999000\data\asimages\{1C51B209-C077-4D00-92C9-7EA82B03928B}_6.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1CB915B-B18C-48F6-87C1-0FA42E605410}&quot;/&gt;&lt;isInvalidForFieldText val=&quot;0&quot;/&gt;&lt;Image&gt;&lt;filename val=&quot;C:\Users\User\AppData\Local\Temp\CP1424010579406Session\CPTrustFolder1424010579421\PPTImport1424014999000\data\asimages\{21CB915B-B18C-48F6-87C1-0FA42E605410}_6.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69&quot;/&gt;&lt;/TableIndex&gt;&lt;/ShapeTextInfo&gt;"/>
  <p:tag name="HTML_SHAPEINFO" val="&lt;ThreeDShapeInfo&gt;&lt;uuid val=&quot;{EBEEC5CE-68E2-42B0-8470-58A29B559B01}&quot;/&gt;&lt;isInvalidForFieldText val=&quot;0&quot;/&gt;&lt;Image&gt;&lt;filename val=&quot;C:\Users\User\AppData\Local\Temp\CP1424010579406Session\CPTrustFolder1424010579421\PPTImport1424014999000\data\asimages\{EBEEC5CE-68E2-42B0-8470-58A29B559B01}_6.png&quot;/&gt;&lt;left val=&quot;50&quot;/&gt;&lt;top val=&quot;220&quot;/&gt;&lt;width val=&quot;879&quot;/&gt;&lt;height val=&quot;8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quot;/&gt;&lt;lineCharCount val=&quot;7&quot;/&gt;&lt;lineCharCount val=&quot;13&quot;/&gt;&lt;lineCharCount val=&quot;21&quot;/&gt;&lt;lineCharCount val=&quot;22&quot;/&gt;&lt;lineCharCount val=&quot;21&quot;/&gt;&lt;lineCharCount val=&quot;7&quot;/&gt;&lt;/TableIndex&gt;&lt;/ShapeTextInfo&gt;"/>
  <p:tag name="HTML_SHAPEINFO" val="&lt;ThreeDShapeInfo&gt;&lt;uuid val=&quot;{78E1BC71-7D9D-4473-AC95-9F3101DE41C0}&quot;/&gt;&lt;isInvalidForFieldText val=&quot;0&quot;/&gt;&lt;Image&gt;&lt;filename val=&quot;C:\Users\User\AppData\Local\Temp\CP1424010579406Session\CPTrustFolder1424010579421\PPTImport1424014999000\data\asimages\{78E1BC71-7D9D-4473-AC95-9F3101DE41C0}_6.png&quot;/&gt;&lt;left val=&quot;17&quot;/&gt;&lt;top val=&quot;318&quot;/&gt;&lt;width val=&quot;419&quot;/&gt;&lt;height val=&quot;28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quot;/&gt;&lt;lineCharCount val=&quot;5&quot;/&gt;&lt;lineCharCount val=&quot;13&quot;/&gt;&lt;lineCharCount val=&quot;13&quot;/&gt;&lt;lineCharCount val=&quot;13&quot;/&gt;&lt;lineCharCount val=&quot;13&quot;/&gt;&lt;lineCharCount val=&quot;7&quot;/&gt;&lt;/TableIndex&gt;&lt;/ShapeTextInfo&gt;"/>
  <p:tag name="HTML_SHAPEINFO" val="&lt;ThreeDShapeInfo&gt;&lt;uuid val=&quot;{4417016C-B08D-4A2C-82ED-02DFB53D1352}&quot;/&gt;&lt;isInvalidForFieldText val=&quot;0&quot;/&gt;&lt;Image&gt;&lt;filename val=&quot;C:\Users\User\AppData\Local\Temp\CP1424010579406Session\CPTrustFolder1424010579421\PPTImport1424014999000\data\asimages\{4417016C-B08D-4A2C-82ED-02DFB53D1352}_6.png&quot;/&gt;&lt;left val=&quot;470&quot;/&gt;&lt;top val=&quot;310&quot;/&gt;&lt;width val=&quot;397&quot;/&gt;&lt;height val=&quot;29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DD03419A-CB3C-4536-AB57-6A6B8DE79DDA}&quot;/&gt;&lt;isInvalidForFieldText val=&quot;0&quot;/&gt;&lt;Image&gt;&lt;filename val=&quot;C:\Users\User\AppData\Local\Temp\CP1424010579406Session\CPTrustFolder1424010579421\PPTImport1424014999000\data\asimages\{DD03419A-CB3C-4536-AB57-6A6B8DE79DDA}_7.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67&quot;/&gt;&lt;lineCharCount val=&quot;67&quot;/&gt;&lt;lineCharCount val=&quot;6&quot;/&gt;&lt;lineCharCount val=&quot;1&quot;/&gt;&lt;lineCharCount val=&quot;61&quot;/&gt;&lt;lineCharCount val=&quot;25&quot;/&gt;&lt;lineCharCount val=&quot;13&quot;/&gt;&lt;lineCharCount val=&quot;43&quot;/&gt;&lt;/TableIndex&gt;&lt;/ShapeTextInfo&gt;"/>
  <p:tag name="HTML_SHAPEINFO" val="&lt;ThreeDShapeInfo&gt;&lt;uuid val=&quot;{AD03B666-7A7F-4E01-9E66-EB8E976F87AB}&quot;/&gt;&lt;isInvalidForFieldText val=&quot;0&quot;/&gt;&lt;Image&gt;&lt;filename val=&quot;C:\Users\User\AppData\Local\Temp\CP1424010579406Session\CPTrustFolder1424010579421\PPTImport1424014999000\data\asimages\{AD03B666-7A7F-4E01-9E66-EB8E976F87AB}_7.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D654724-D54C-4CA2-A2A1-096FB9BB13D8}&quot;/&gt;&lt;isInvalidForFieldText val=&quot;0&quot;/&gt;&lt;Image&gt;&lt;filename val=&quot;C:\Users\User\AppData\Local\Temp\CP1424010579406Session\CPTrustFolder1424010579421\PPTImport1424014999000\data\asimages\{7D654724-D54C-4CA2-A2A1-096FB9BB13D8}_7.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BE702B3E-B96E-410E-8884-3D0FB0AB8BC8}&quot;/&gt;&lt;isInvalidForFieldText val=&quot;0&quot;/&gt;&lt;Image&gt;&lt;filename val=&quot;C:\Users\User\AppData\Local\Temp\CP1424010579406Session\CPTrustFolder1424010579421\PPTImport1424014999000\data\asimages\{BE702B3E-B96E-410E-8884-3D0FB0AB8BC8}_8.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68&quot;/&gt;&lt;/TableIndex&gt;&lt;/ShapeTextInfo&gt;"/>
  <p:tag name="HTML_SHAPEINFO" val="&lt;ThreeDShapeInfo&gt;&lt;uuid val=&quot;{7C3E8A1E-894D-4714-BFE7-D728B8DB7621}&quot;/&gt;&lt;isInvalidForFieldText val=&quot;0&quot;/&gt;&lt;Image&gt;&lt;filename val=&quot;C:\Users\User\AppData\Local\Temp\CP1424010579406Session\CPTrustFolder1424010579421\PPTImport1424014999000\data\asimages\{7C3E8A1E-894D-4714-BFE7-D728B8DB7621}_8.png&quot;/&gt;&lt;left val=&quot;40&quot;/&gt;&lt;top val=&quot;212&quot;/&gt;&lt;width val=&quot;878&quot;/&gt;&lt;height val=&quot;8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9443B08-AE64-4089-B6B1-DEFADF92AEA5}&quot;/&gt;&lt;isInvalidForFieldText val=&quot;0&quot;/&gt;&lt;Image&gt;&lt;filename val=&quot;C:\Users\User\AppData\Local\Temp\CP1424010579406Session\CPTrustFolder1424010579421\PPTImport1424014999000\data\asimages\{89443B08-AE64-4089-B6B1-DEFADF92AEA5}_8.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1&quot;/&gt;&lt;lineCharCount val=&quot;12&quot;/&gt;&lt;lineCharCount val=&quot;31&quot;/&gt;&lt;lineCharCount val=&quot;10&quot;/&gt;&lt;lineCharCount val=&quot;37&quot;/&gt;&lt;lineCharCount val=&quot;35&quot;/&gt;&lt;lineCharCount val=&quot;20&quot;/&gt;&lt;/TableIndex&gt;&lt;/ShapeTextInfo&gt;"/>
  <p:tag name="HTML_SHAPEINFO" val="&lt;ThreeDShapeInfo&gt;&lt;uuid val=&quot;{65546A09-B2A5-43ED-A6D0-882B41747639}&quot;/&gt;&lt;isInvalidForFieldText val=&quot;0&quot;/&gt;&lt;Image&gt;&lt;filename val=&quot;C:\Users\User\AppData\Local\Temp\CP1424010579406Session\CPTrustFolder1424010579421\PPTImport1424014999000\data\asimages\{65546A09-B2A5-43ED-A6D0-882B41747639}_8.png&quot;/&gt;&lt;left val=&quot;46&quot;/&gt;&lt;top val=&quot;287&quot;/&gt;&lt;width val=&quot;866&quot;/&gt;&lt;height val=&quot;29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19&quot;/&gt;&lt;lineCharCount val=&quot;49&quot;/&gt;&lt;lineCharCount val=&quot;34&quot;/&gt;&lt;lineCharCount val=&quot;24&quot;/&gt;&lt;lineCharCount val=&quot;19&quot;/&gt;&lt;/TableIndex&gt;&lt;/ShapeTextInfo&gt;"/>
  <p:tag name="HTML_SHAPEINFO" val="&lt;ThreeDShapeInfo&gt;&lt;uuid val=&quot;{69DF7FE2-75A9-49B4-BAF7-FAD7F0296332}&quot;/&gt;&lt;isInvalidForFieldText val=&quot;0&quot;/&gt;&lt;Image&gt;&lt;filename val=&quot;C:\Users\User\AppData\Local\Temp\CP1424010579406Session\CPTrustFolder1424010579421\PPTImport1424014999000\data\asimages\{69DF7FE2-75A9-49B4-BAF7-FAD7F0296332}_9.png&quot;/&gt;&lt;left val=&quot;43&quot;/&gt;&lt;top val=&quot;216&quot;/&gt;&lt;width val=&quot;870&quot;/&gt;&lt;height val=&quot;25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E3A16351-1BB7-49A4-8D8B-80D13E23BC29}&quot;/&gt;&lt;isInvalidForFieldText val=&quot;0&quot;/&gt;&lt;Image&gt;&lt;filename val=&quot;C:\Users\User\AppData\Local\Temp\CP1424010579406Session\CPTrustFolder1424010579421\PPTImport1424014999000\data\asimages\{E3A16351-1BB7-49A4-8D8B-80D13E23BC29}_9.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3459A86-5DBD-4822-83D2-4BD9A6F923AF}&quot;/&gt;&lt;isInvalidForFieldText val=&quot;0&quot;/&gt;&lt;Image&gt;&lt;filename val=&quot;C:\Users\User\AppData\Local\Temp\CP1424010579406Session\CPTrustFolder1424010579421\PPTImport1424014999000\data\asimages\{F3459A86-5DBD-4822-83D2-4BD9A6F923AF}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9&quot;/&gt;&lt;lineCharCount val=&quot;73&quot;/&gt;&lt;lineCharCount val=&quot;28&quot;/&gt;&lt;/TableIndex&gt;&lt;/ShapeTextInfo&gt;"/>
  <p:tag name="HTML_SHAPEINFO" val="&lt;ThreeDShapeInfo&gt;&lt;uuid val=&quot;{94EA8342-EF0E-40A4-A739-46F32B56A8C2}&quot;/&gt;&lt;isInvalidForFieldText val=&quot;0&quot;/&gt;&lt;Image&gt;&lt;filename val=&quot;C:\Users\User\AppData\Local\Temp\CP1424010579406Session\CPTrustFolder1424010579421\PPTImport1424014999000\data\asimages\{94EA8342-EF0E-40A4-A739-46F32B56A8C2}_9.png&quot;/&gt;&lt;left val=&quot;39&quot;/&gt;&lt;top val=&quot;484&quot;/&gt;&lt;width val=&quot;871&quot;/&gt;&lt;height val=&quot;11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7&quot;/&gt;&lt;/TableIndex&gt;&lt;/ShapeTextInfo&gt;"/>
  <p:tag name="HTML_SHAPEINFO" val="&lt;ThreeDShapeInfo&gt;&lt;uuid val=&quot;{38B43D5B-5CAE-4845-A5D4-064971416BC0}&quot;/&gt;&lt;isInvalidForFieldText val=&quot;0&quot;/&gt;&lt;Image&gt;&lt;filename val=&quot;C:\Users\User\AppData\Local\Temp\CP1424010579406Session\CPTrustFolder1424010579421\PPTImport1424014999000\data\asimages\{38B43D5B-5CAE-4845-A5D4-064971416BC0}_10.png&quot;/&gt;&lt;left val=&quot;0&quot;/&gt;&lt;top val=&quot;76&quot;/&gt;&lt;width val=&quot;961&quot;/&gt;&lt;height val=&quot;121&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8&quot;/&gt;&lt;lineCharCount val=&quot;29&quot;/&gt;&lt;lineCharCount val=&quot;22&quot;/&gt;&lt;lineCharCount val=&quot;31&quot;/&gt;&lt;lineCharCount val=&quot;1&quot;/&gt;&lt;lineCharCount val=&quot;18&quot;/&gt;&lt;lineCharCount val=&quot;17&quot;/&gt;&lt;lineCharCount val=&quot;50&quot;/&gt;&lt;lineCharCount val=&quot;54&quot;/&gt;&lt;/TableIndex&gt;&lt;/ShapeTextInfo&gt;"/>
  <p:tag name="HTML_SHAPEINFO" val="&lt;ThreeDShapeInfo&gt;&lt;uuid val=&quot;{F8A1898A-06ED-49D4-8AAA-5C33AB15F9E3}&quot;/&gt;&lt;isInvalidForFieldText val=&quot;0&quot;/&gt;&lt;Image&gt;&lt;filename val=&quot;C:\Users\User\AppData\Local\Temp\CP1424010579406Session\CPTrustFolder1424010579421\PPTImport1424014999000\data\asimages\{F8A1898A-06ED-49D4-8AAA-5C33AB15F9E3}_10.png&quot;/&gt;&lt;left val=&quot;42&quot;/&gt;&lt;top val=&quot;212&quot;/&gt;&lt;width val=&quot;870&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8899053-17CB-48AE-9BD3-4485084D5D74}&quot;/&gt;&lt;isInvalidForFieldText val=&quot;0&quot;/&gt;&lt;Image&gt;&lt;filename val=&quot;C:\Users\User\AppData\Local\Temp\CP1424010579406Session\CPTrustFolder1424010579421\PPTImport1424014999000\data\asimages\{98899053-17CB-48AE-9BD3-4485084D5D74}_10.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22&quot;/&gt;&lt;/TableIndex&gt;&lt;/ShapeTextInfo&gt;"/>
  <p:tag name="HTML_SHAPEINFO" val="&lt;ThreeDShapeInfo&gt;&lt;uuid val=&quot;{B6B294FD-A905-49A0-B2EB-9C6C11626BA1}&quot;/&gt;&lt;isInvalidForFieldText val=&quot;0&quot;/&gt;&lt;Image&gt;&lt;filename val=&quot;C:\Users\User\AppData\Local\Temp\CP1424010579406Session\CPTrustFolder1424010579421\PPTImport1424014999000\data\asimages\{B6B294FD-A905-49A0-B2EB-9C6C11626BA1}_11.png&quot;/&gt;&lt;left val=&quot;0&quot;/&gt;&lt;top val=&quot;76&quot;/&gt;&lt;width val=&quot;961&quot;/&gt;&lt;height val=&quot;12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2C3A4F31-4C59-4259-87B8-BD8808B3C942}&quot;/&gt;&lt;isInvalidForFieldText val=&quot;0&quot;/&gt;&lt;Image&gt;&lt;filename val=&quot;C:\Users\User\AppData\Local\Temp\CP1424010579406Session\CPTrustFolder1424010579421\PPTImport1424014999000\data\asimages\{2C3A4F31-4C59-4259-87B8-BD8808B3C942}_11.png&quot;/&gt;&lt;left val=&quot;40&quot;/&gt;&lt;top val=&quot;211&quot;/&gt;&lt;width val=&quot;871&quot;/&gt;&lt;height val=&quot;416&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D9BCDAA-9BB5-41A7-8E74-5DF0177F2E55}&quot;/&gt;&lt;isInvalidForFieldText val=&quot;0&quot;/&gt;&lt;Image&gt;&lt;filename val=&quot;C:\Users\User\AppData\Local\Temp\CP1424010579406Session\CPTrustFolder1424010579421\PPTImport1424014999000\data\asimages\{BD9BCDAA-9BB5-41A7-8E74-5DF0177F2E55}_11.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7DC1817F-B916-4ABC-A749-1FF46F2FA736}&quot;/&gt;&lt;isInvalidForFieldText val=&quot;0&quot;/&gt;&lt;Image&gt;&lt;filename val=&quot;C:\Users\User\AppData\Local\Temp\CP1424010579406Session\CPTrustFolder1424010579421\PPTImport1424014999000\data\asimages\{7DC1817F-B916-4ABC-A749-1FF46F2FA736}_12.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61&quot;/&gt;&lt;lineCharCount val=&quot;67&quot;/&gt;&lt;lineCharCount val=&quot;60&quot;/&gt;&lt;lineCharCount val=&quot;1&quot;/&gt;&lt;lineCharCount val=&quot;47&quot;/&gt;&lt;lineCharCount val=&quot;10&quot;/&gt;&lt;lineCharCount val=&quot;9&quot;/&gt;&lt;lineCharCount val=&quot;14&quot;/&gt;&lt;lineCharCount val=&quot;10&quot;/&gt;&lt;lineCharCount val=&quot;24&quot;/&gt;&lt;lineCharCount val=&quot;9&quot;/&gt;&lt;/TableIndex&gt;&lt;/ShapeTextInfo&gt;"/>
  <p:tag name="HTML_SHAPEINFO" val="&lt;ThreeDShapeInfo&gt;&lt;uuid val=&quot;{E0A9DAA8-44CD-4C0A-9DFA-DCBA4FAB8548}&quot;/&gt;&lt;isInvalidForFieldText val=&quot;0&quot;/&gt;&lt;Image&gt;&lt;filename val=&quot;C:\Users\User\AppData\Local\Temp\CP1424010579406Session\CPTrustFolder1424010579421\PPTImport1424014999000\data\asimages\{E0A9DAA8-44CD-4C0A-9DFA-DCBA4FAB8548}_12.png&quot;/&gt;&lt;left val=&quot;42&quot;/&gt;&lt;top val=&quot;193&quot;/&gt;&lt;width val=&quot;870&quot;/&gt;&lt;height val=&quot;45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A2E4257-2A2D-485A-BD82-059CC19C152C}&quot;/&gt;&lt;isInvalidForFieldText val=&quot;0&quot;/&gt;&lt;Image&gt;&lt;filename val=&quot;C:\Users\User\AppData\Local\Temp\CP1424010579406Session\CPTrustFolder1424010579421\PPTImport1424014999000\data\asimages\{AA2E4257-2A2D-485A-BD82-059CC19C152C}_12.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A78AFE42-F1C0-4F5A-89B2-3BC9D458423A}&quot;/&gt;&lt;isInvalidForFieldText val=&quot;0&quot;/&gt;&lt;Image&gt;&lt;filename val=&quot;C:\Users\User\AppData\Local\Temp\CP1424010579406Session\CPTrustFolder1424010579421\PPTImport1424014999000\data\asimages\{A78AFE42-F1C0-4F5A-89B2-3BC9D458423A}_13.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A155F11-F7F2-4C0C-BA19-FB4A83A70835}&quot;/&gt;&lt;isInvalidForFieldText val=&quot;0&quot;/&gt;&lt;Image&gt;&lt;filename val=&quot;C:\Users\User\AppData\Local\Temp\CP1424010579406Session\CPTrustFolder1424010579421\PPTImport1424014999000\data\asimages\{3A155F11-F7F2-4C0C-BA19-FB4A83A70835}_13.png&quot;/&gt;&lt;left val=&quot;47&quot;/&gt;&lt;top val=&quot;215&quot;/&gt;&lt;width val=&quot;865&quot;/&gt;&lt;height val=&quot;41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006255F-4B2B-4163-AD66-03CCA15ABB88}&quot;/&gt;&lt;isInvalidForFieldText val=&quot;0&quot;/&gt;&lt;Image&gt;&lt;filename val=&quot;C:\Users\User\AppData\Local\Temp\CP1424010579406Session\CPTrustFolder1424010579421\PPTImport1424014999000\data\asimages\{6006255F-4B2B-4163-AD66-03CCA15ABB88}_13.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29&quot;/&gt;&lt;/TableIndex&gt;&lt;TableIndex row=&quot;2&quot; col=&quot;1&quot;&gt;&lt;linesCount val=&quot;1&quot;/&gt;&lt;lineCharCount val=&quot;12&quot;/&gt;&lt;/TableIndex&gt;&lt;TableIndex row=&quot;2&quot; col=&quot;2&quot;&gt;&lt;linesCount val=&quot;1&quot;/&gt;&lt;lineCharCount val=&quot;9&quot;/&gt;&lt;/TableIndex&gt;&lt;TableIndex row=&quot;3&quot; col=&quot;1&quot;&gt;&lt;linesCount val=&quot;1&quot;/&gt;&lt;lineCharCount val=&quot;21&quot;/&gt;&lt;/TableIndex&gt;&lt;TableIndex row=&quot;3&quot; col=&quot;2&quot;&gt;&lt;linesCount val=&quot;1&quot;/&gt;&lt;lineCharCount val=&quot;9&quot;/&gt;&lt;/TableIndex&gt;&lt;TableIndex row=&quot;4&quot; col=&quot;1&quot;&gt;&lt;linesCount val=&quot;1&quot;/&gt;&lt;lineCharCount val=&quot;28&quot;/&gt;&lt;/TableIndex&gt;&lt;TableIndex row=&quot;4&quot; col=&quot;2&quot;&gt;&lt;linesCount val=&quot;1&quot;/&gt;&lt;lineCharCount val=&quot;9&quot;/&gt;&lt;/TableIndex&gt;&lt;TableIndex row=&quot;5&quot; col=&quot;1&quot;&gt;&lt;linesCount val=&quot;1&quot;/&gt;&lt;lineCharCount val=&quot;8&quot;/&gt;&lt;/TableIndex&gt;&lt;TableIndex row=&quot;5&quot; col=&quot;2&quot;&gt;&lt;linesCount val=&quot;3&quot;/&gt;&lt;lineCharCount val=&quot;36&quot;/&gt;&lt;lineCharCount val=&quot;48&quot;/&gt;&lt;lineCharCount val=&quot;38&quot;/&gt;&lt;/TableIndex&gt;&lt;TableIndex row=&quot;6&quot; col=&quot;1&quot;&gt;&lt;linesCount val=&quot;1&quot;/&gt;&lt;lineCharCount val=&quot;27&quot;/&gt;&lt;/TableIndex&gt;&lt;TableIndex row=&quot;6&quot; col=&quot;2&quot;&gt;&lt;linesCount val=&quot;1&quot;/&gt;&lt;lineCharCount val=&quot;8&quot;/&gt;&lt;/TableIndex&gt;&lt;TableIndex row=&quot;7&quot; col=&quot;1&quot;&gt;&lt;linesCount val=&quot;1&quot;/&gt;&lt;lineCharCount val=&quot;22&quot;/&gt;&lt;/TableIndex&gt;&lt;TableIndex row=&quot;7&quot; col=&quot;2&quot;&gt;&lt;linesCount val=&quot;1&quot;/&gt;&lt;lineCharCount val=&quot;8&quot;/&gt;&lt;/TableIndex&gt;&lt;TableIndex row=&quot;8&quot; col=&quot;1&quot;&gt;&lt;linesCount val=&quot;1&quot;/&gt;&lt;lineCharCount val=&quot;9&quot;/&gt;&lt;/TableIndex&gt;&lt;TableIndex row=&quot;8&quot; col=&quot;2&quot;&gt;&lt;linesCount val=&quot;1&quot;/&gt;&lt;lineCharCount val=&quot;8&quot;/&gt;&lt;/TableIndex&gt;&lt;TableIndex row=&quot;9&quot; col=&quot;1&quot;&gt;&lt;linesCount val=&quot;1&quot;/&gt;&lt;lineCharCount val=&quot;23&quot;/&gt;&lt;/TableIndex&gt;&lt;TableIndex row=&quot;9&quot; col=&quot;2&quot;&gt;&lt;linesCount val=&quot;1&quot;/&gt;&lt;lineCharCount val=&quot;13&quot;/&gt;&lt;/TableIndex&gt;&lt;TableIndex row=&quot;10&quot; col=&quot;1&quot;&gt;&lt;linesCount val=&quot;1&quot;/&gt;&lt;lineCharCount val=&quot;15&quot;/&gt;&lt;/TableIndex&gt;&lt;TableIndex row=&quot;10&quot; col=&quot;2&quot;&gt;&lt;linesCount val=&quot;1&quot;/&gt;&lt;lineCharCount val=&quot;8&quot;/&gt;&lt;/TableIndex&gt;&lt;/ShapeTextInfo&gt;"/>
  <p:tag name="PRESENTER_SHAPEINFO" val="&lt;ThreeDShapeInfo&gt;&lt;uuid val=&quot;{B82F8639-4A0B-4D8C-8372-E2E5F5176DFD}&quot;/&gt;&lt;isInvalidForFieldText val=&quot;0&quot;/&gt;&lt;Image&gt;&lt;filename val=&quot;C:\Users\User\AppData\Local\Temp\CP1424010579406Session\CPTrustFolder1424010579421\PPTImport1424014999000\data\asimages\{B82F8639-4A0B-4D8C-8372-E2E5F5176DFD}_13.png&quot;/&gt;&lt;left val=&quot;81&quot;/&gt;&lt;top val=&quot;173&quot;/&gt;&lt;width val=&quot;799&quot;/&gt;&lt;height val=&quot;50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31&quot;/&gt;&lt;/TableIndex&gt;&lt;/ShapeTextInfo&gt;"/>
  <p:tag name="HTML_SHAPEINFO" val="&lt;ThreeDShapeInfo&gt;&lt;uuid val=&quot;{B9506FF3-EE66-48EA-975A-E54E705AB697}&quot;/&gt;&lt;isInvalidForFieldText val=&quot;0&quot;/&gt;&lt;Image&gt;&lt;filename val=&quot;C:\Users\User\AppData\Local\Temp\CP1424010579406Session\CPTrustFolder1424010579421\PPTImport1424014999000\data\asimages\{B9506FF3-EE66-48EA-975A-E54E705AB697}_14.png&quot;/&gt;&lt;left val=&quot;0&quot;/&gt;&lt;top val=&quot;76&quot;/&gt;&lt;width val=&quot;961&quot;/&gt;&lt;height val=&quot;124&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60&quot;/&gt;&lt;lineCharCount val=&quot;20&quot;/&gt;&lt;lineCharCount val=&quot;1&quot;/&gt;&lt;lineCharCount val=&quot;64&quot;/&gt;&lt;lineCharCount val=&quot;12&quot;/&gt;&lt;lineCharCount val=&quot;70&quot;/&gt;&lt;lineCharCount val=&quot;33&quot;/&gt;&lt;lineCharCount val=&quot;62&quot;/&gt;&lt;/TableIndex&gt;&lt;/ShapeTextInfo&gt;"/>
  <p:tag name="HTML_SHAPEINFO" val="&lt;ThreeDShapeInfo&gt;&lt;uuid val=&quot;{588DB4A3-E692-47B6-B2FD-3448CDF814B5}&quot;/&gt;&lt;isInvalidForFieldText val=&quot;0&quot;/&gt;&lt;Image&gt;&lt;filename val=&quot;C:\Users\User\AppData\Local\Temp\CP1424010579406Session\CPTrustFolder1424010579421\PPTImport1424014999000\data\asimages\{588DB4A3-E692-47B6-B2FD-3448CDF814B5}_14.png&quot;/&gt;&lt;left val=&quot;42&quot;/&gt;&lt;top val=&quot;212&quot;/&gt;&lt;width val=&quot;875&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2DFA329-EDC8-430F-B9F0-003C17C76772}&quot;/&gt;&lt;isInvalidForFieldText val=&quot;0&quot;/&gt;&lt;Image&gt;&lt;filename val=&quot;C:\Users\User\AppData\Local\Temp\CP1424010579406Session\CPTrustFolder1424010579421\PPTImport1424014999000\data\asimages\{D2DFA329-EDC8-430F-B9F0-003C17C76772}_14.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E8CA793D-DB02-4414-8BF1-ABA1AEC46906}&quot;/&gt;&lt;isInvalidForFieldText val=&quot;0&quot;/&gt;&lt;Image&gt;&lt;filename val=&quot;C:\Users\User\AppData\Local\Temp\CP1424010579406Session\CPTrustFolder1424010579421\PPTImport1424014999000\data\asimages\{E8CA793D-DB02-4414-8BF1-ABA1AEC46906}_17.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72&quot;/&gt;&lt;lineCharCount val=&quot;41&quot;/&gt;&lt;lineCharCount val=&quot;1&quot;/&gt;&lt;lineCharCount val=&quot;66&quot;/&gt;&lt;lineCharCount val=&quot;57&quot;/&gt;&lt;lineCharCount val=&quot;1&quot;/&gt;&lt;lineCharCount val=&quot;62&quot;/&gt;&lt;/TableIndex&gt;&lt;/ShapeTextInfo&gt;"/>
  <p:tag name="HTML_SHAPEINFO" val="&lt;ThreeDShapeInfo&gt;&lt;uuid val=&quot;{1B3FE353-A036-4A55-B712-DF725CAB8C27}&quot;/&gt;&lt;isInvalidForFieldText val=&quot;0&quot;/&gt;&lt;Image&gt;&lt;filename val=&quot;C:\Users\User\AppData\Local\Temp\CP1424010579406Session\CPTrustFolder1424010579421\PPTImport1424014999000\data\asimages\{1B3FE353-A036-4A55-B712-DF725CAB8C27}_17.png&quot;/&gt;&lt;left val=&quot;42&quot;/&gt;&lt;top val=&quot;212&quot;/&gt;&lt;width val=&quot;878&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16F1BB0-D83B-499B-A6EB-D59C62C76285}&quot;/&gt;&lt;isInvalidForFieldText val=&quot;0&quot;/&gt;&lt;Image&gt;&lt;filename val=&quot;C:\Users\User\AppData\Local\Temp\CP1424010579406Session\CPTrustFolder1424010579421\PPTImport1424014999000\data\asimages\{816F1BB0-D83B-499B-A6EB-D59C62C76285}_17.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10029C3F-6F56-4976-8BF5-73F92C327E14}&quot;/&gt;&lt;isInvalidForFieldText val=&quot;0&quot;/&gt;&lt;Image&gt;&lt;filename val=&quot;C:\Users\User\AppData\Local\Temp\CP1424010579406Session\CPTrustFolder1424010579421\PPTImport1424014999000\data\asimages\{10029C3F-6F56-4976-8BF5-73F92C327E14}_15.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8&quot;/&gt;&lt;lineCharCount val=&quot;50&quot;/&gt;&lt;lineCharCount val=&quot;20&quot;/&gt;&lt;lineCharCount val=&quot;24&quot;/&gt;&lt;lineCharCount val=&quot;27&quot;/&gt;&lt;lineCharCount val=&quot;1&quot;/&gt;&lt;lineCharCount val=&quot;58&quot;/&gt;&lt;lineCharCount val=&quot;30&quot;/&gt;&lt;lineCharCount val=&quot;52&quot;/&gt;&lt;lineCharCount val=&quot;1&quot;/&gt;&lt;lineCharCount val=&quot;17&quot;/&gt;&lt;/TableIndex&gt;&lt;/ShapeTextInfo&gt;"/>
  <p:tag name="HTML_SHAPEINFO" val="&lt;ThreeDShapeInfo&gt;&lt;uuid val=&quot;{515BBAC2-0815-4143-9AB0-39652F7D3F17}&quot;/&gt;&lt;isInvalidForFieldText val=&quot;0&quot;/&gt;&lt;Image&gt;&lt;filename val=&quot;C:\Users\User\AppData\Local\Temp\CP1424010579406Session\CPTrustFolder1424010579421\PPTImport1424014999000\data\asimages\{515BBAC2-0815-4143-9AB0-39652F7D3F17}_15.png&quot;/&gt;&lt;left val=&quot;42&quot;/&gt;&lt;top val=&quot;212&quot;/&gt;&lt;width val=&quot;870&quot;/&gt;&lt;height val=&quot;431&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3D7AB91-7D3C-40B1-ADC2-06546CE0FC0F}&quot;/&gt;&lt;isInvalidForFieldText val=&quot;0&quot;/&gt;&lt;Image&gt;&lt;filename val=&quot;C:\Users\User\AppData\Local\Temp\CP1424010579406Session\CPTrustFolder1424010579421\PPTImport1424014999000\data\asimages\{43D7AB91-7D3C-40B1-ADC2-06546CE0FC0F}_15.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6&quot;/&gt;&lt;/TableIndex&gt;&lt;/ShapeTextInfo&gt;"/>
  <p:tag name="HTML_SHAPEINFO" val="&lt;ThreeDShapeInfo&gt;&lt;uuid val=&quot;{41B08DE5-25D0-40AE-A298-F6E34DD11212}&quot;/&gt;&lt;isInvalidForFieldText val=&quot;0&quot;/&gt;&lt;Image&gt;&lt;filename val=&quot;C:\Users\User\AppData\Local\Temp\CP1424010579406Session\CPTrustFolder1424010579421\PPTImport1424014999000\data\asimages\{41B08DE5-25D0-40AE-A298-F6E34DD11212}_18.png&quot;/&gt;&lt;left val=&quot;0&quot;/&gt;&lt;top val=&quot;76&quot;/&gt;&lt;width val=&quot;961&quot;/&gt;&lt;height val=&quot;12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0799EF-DA3A-4386-8107-138155B42E72}&quot;/&gt;&lt;isInvalidForFieldText val=&quot;0&quot;/&gt;&lt;Image&gt;&lt;filename val=&quot;C:\Users\User\AppData\Local\Temp\CP1424010579406Session\CPTrustFolder1424010579421\PPTImport1424014999000\data\asimages\{E50799EF-DA3A-4386-8107-138155B42E72}_18.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8&quot;/&gt;&lt;lineCharCount val=&quot;1&quot;/&gt;&lt;lineCharCount val=&quot;46&quot;/&gt;&lt;lineCharCount val=&quot;1&quot;/&gt;&lt;lineCharCount val=&quot;32&quot;/&gt;&lt;lineCharCount val=&quot;1&quot;/&gt;&lt;lineCharCount val=&quot;42&quot;/&gt;&lt;/TableIndex&gt;&lt;/ShapeTextInfo&gt;"/>
  <p:tag name="HTML_SHAPEINFO" val="&lt;ThreeDShapeInfo&gt;&lt;uuid val=&quot;{2B02589D-571E-4013-B001-45DD9F06CB3F}&quot;/&gt;&lt;isInvalidForFieldText val=&quot;0&quot;/&gt;&lt;Image&gt;&lt;filename val=&quot;C:\Users\User\AppData\Local\Temp\CP1424010579406Session\CPTrustFolder1424010579421\PPTImport1424014999000\data\asimages\{2B02589D-571E-4013-B001-45DD9F06CB3F}_18.png&quot;/&gt;&lt;left val=&quot;100&quot;/&gt;&lt;top val=&quot;276&quot;/&gt;&lt;width val=&quot;869&quot;/&gt;&lt;height val=&quot;297&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56&quot;/&gt;&lt;/TableIndex&gt;&lt;/ShapeTextInfo&gt;"/>
  <p:tag name="HTML_SHAPEINFO" val="&lt;ThreeDShapeInfo&gt;&lt;uuid val=&quot;{E50F1B79-5EAE-414E-8417-8F11BA2F67BA}&quot;/&gt;&lt;isInvalidForFieldText val=&quot;0&quot;/&gt;&lt;Image&gt;&lt;filename val=&quot;C:\Users\User\AppData\Local\Temp\CP1424010579406Session\CPTrustFolder1424010579421\PPTImport1424014999000\data\asimages\{E50F1B79-5EAE-414E-8417-8F11BA2F67BA}_18.png&quot;/&gt;&lt;left val=&quot;43&quot;/&gt;&lt;top val=&quot;204&quot;/&gt;&lt;width val=&quot;869&quot;/&gt;&lt;height val=&quot;8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B6B062B2-919C-465F-95C8-63C6AB7CA7AF}&quot;/&gt;&lt;isInvalidForFieldText val=&quot;0&quot;/&gt;&lt;Image&gt;&lt;filename val=&quot;C:\Users\User\AppData\Local\Temp\CP1424010579406Session\CPTrustFolder1424010579421\PPTImport1424014999000\data\asimages\{B6B062B2-919C-465F-95C8-63C6AB7CA7AF}_20.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4&quot;/&gt;&lt;lineCharCount val=&quot;64&quot;/&gt;&lt;lineCharCount val=&quot;63&quot;/&gt;&lt;lineCharCount val=&quot;9&quot;/&gt;&lt;lineCharCount val=&quot;1&quot;/&gt;&lt;lineCharCount val=&quot;64&quot;/&gt;&lt;lineCharCount val=&quot;33&quot;/&gt;&lt;lineCharCount val=&quot;1&quot;/&gt;&lt;lineCharCount val=&quot;56&quot;/&gt;&lt;/TableIndex&gt;&lt;/ShapeTextInfo&gt;"/>
  <p:tag name="HTML_SHAPEINFO" val="&lt;ThreeDShapeInfo&gt;&lt;uuid val=&quot;{A96D0E6C-48FD-421E-B54F-C0C4FACC2441}&quot;/&gt;&lt;isInvalidForFieldText val=&quot;0&quot;/&gt;&lt;Image&gt;&lt;filename val=&quot;C:\Users\User\AppData\Local\Temp\CP1424010579406Session\CPTrustFolder1424010579421\PPTImport1424014999000\data\asimages\{A96D0E6C-48FD-421E-B54F-C0C4FACC2441}_20.png&quot;/&gt;&lt;left val=&quot;42&quot;/&gt;&lt;top val=&quot;212&quot;/&gt;&lt;width val=&quot;870&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BC8C22C-087E-42AE-AB55-83A2640A413E}&quot;/&gt;&lt;isInvalidForFieldText val=&quot;0&quot;/&gt;&lt;Image&gt;&lt;filename val=&quot;C:\Users\User\AppData\Local\Temp\CP1424010579406Session\CPTrustFolder1424010579421\PPTImport1424014999000\data\asimages\{0BC8C22C-087E-42AE-AB55-83A2640A413E}_20.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6760E706-19EB-49E8-83C0-450ABE4A1730}&quot;/&gt;&lt;isInvalidForFieldText val=&quot;0&quot;/&gt;&lt;Image&gt;&lt;filename val=&quot;C:\Users\User\AppData\Local\Temp\CP1424010579406Session\CPTrustFolder1424010579421\PPTImport1424014999000\data\asimages\{6760E706-19EB-49E8-83C0-450ABE4A1730}_21.png&quot;/&gt;&lt;left val=&quot;0&quot;/&gt;&lt;top val=&quot;76&quot;/&gt;&lt;width val=&quot;961&quot;/&gt;&lt;height val=&quot;121&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5&quot;/&gt;&lt;lineCharCount val=&quot;13&quot;/&gt;&lt;lineCharCount val=&quot;1&quot;/&gt;&lt;lineCharCount val=&quot;70&quot;/&gt;&lt;lineCharCount val=&quot;62&quot;/&gt;&lt;lineCharCount val=&quot;65&quot;/&gt;&lt;lineCharCount val=&quot;46&quot;/&gt;&lt;/TableIndex&gt;&lt;/ShapeTextInfo&gt;"/>
  <p:tag name="HTML_SHAPEINFO" val="&lt;ThreeDShapeInfo&gt;&lt;uuid val=&quot;{072F319B-6829-4F3D-9FD4-F419D34F71C8}&quot;/&gt;&lt;isInvalidForFieldText val=&quot;0&quot;/&gt;&lt;Image&gt;&lt;filename val=&quot;C:\Users\User\AppData\Local\Temp\CP1424010579406Session\CPTrustFolder1424010579421\PPTImport1424014999000\data\asimages\{072F319B-6829-4F3D-9FD4-F419D34F71C8}_21.png&quot;/&gt;&lt;left val=&quot;42&quot;/&gt;&lt;top val=&quot;212&quot;/&gt;&lt;width val=&quot;875&quot;/&gt;&lt;height val=&quot;41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B6FBF84-6282-49BD-88D3-25DB9CA8A00D}&quot;/&gt;&lt;isInvalidForFieldText val=&quot;0&quot;/&gt;&lt;Image&gt;&lt;filename val=&quot;C:\Users\User\AppData\Local\Temp\CP1424010579406Session\CPTrustFolder1424010579421\PPTImport1424014999000\data\asimages\{0B6FBF84-6282-49BD-88D3-25DB9CA8A00D}_21.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6760E706-19EB-49E8-83C0-450ABE4A1730}&quot;/&gt;&lt;isInvalidForFieldText val=&quot;0&quot;/&gt;&lt;Image&gt;&lt;filename val=&quot;C:\Users\User\AppData\Local\Temp\CP1424010579406Session\CPTrustFolder1424010579421\PPTImport1424014999000\data\asimages\{6760E706-19EB-49E8-83C0-450ABE4A1730}_21.png&quot;/&gt;&lt;left val=&quot;0&quot;/&gt;&lt;top val=&quot;76&quot;/&gt;&lt;width val=&quot;961&quot;/&gt;&lt;height val=&quot;121&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5&quot;/&gt;&lt;lineCharCount val=&quot;13&quot;/&gt;&lt;lineCharCount val=&quot;1&quot;/&gt;&lt;lineCharCount val=&quot;70&quot;/&gt;&lt;lineCharCount val=&quot;62&quot;/&gt;&lt;lineCharCount val=&quot;65&quot;/&gt;&lt;lineCharCount val=&quot;46&quot;/&gt;&lt;/TableIndex&gt;&lt;/ShapeTextInfo&gt;"/>
  <p:tag name="HTML_SHAPEINFO" val="&lt;ThreeDShapeInfo&gt;&lt;uuid val=&quot;{072F319B-6829-4F3D-9FD4-F419D34F71C8}&quot;/&gt;&lt;isInvalidForFieldText val=&quot;0&quot;/&gt;&lt;Image&gt;&lt;filename val=&quot;C:\Users\User\AppData\Local\Temp\CP1424010579406Session\CPTrustFolder1424010579421\PPTImport1424014999000\data\asimages\{072F319B-6829-4F3D-9FD4-F419D34F71C8}_21.png&quot;/&gt;&lt;left val=&quot;42&quot;/&gt;&lt;top val=&quot;212&quot;/&gt;&lt;width val=&quot;875&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B6FBF84-6282-49BD-88D3-25DB9CA8A00D}&quot;/&gt;&lt;isInvalidForFieldText val=&quot;0&quot;/&gt;&lt;Image&gt;&lt;filename val=&quot;C:\Users\User\AppData\Local\Temp\CP1424010579406Session\CPTrustFolder1424010579421\PPTImport1424014999000\data\asimages\{0B6FBF84-6282-49BD-88D3-25DB9CA8A00D}_21.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32E65042-A5B4-407A-A45B-D55065759CCE}&quot;/&gt;&lt;isInvalidForFieldText val=&quot;0&quot;/&gt;&lt;Image&gt;&lt;filename val=&quot;C:\Users\User\AppData\Local\Temp\CP1424010579406Session\CPTrustFolder1424010579421\PPTImport1424014999000\data\asimages\{32E65042-A5B4-407A-A45B-D55065759CCE}_23.png&quot;/&gt;&lt;left val=&quot;0&quot;/&gt;&lt;top val=&quot;76&quot;/&gt;&lt;width val=&quot;961&quot;/&gt;&lt;height val=&quot;12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0&quot;/&gt;&lt;lineCharCount val=&quot;1&quot;/&gt;&lt;lineCharCount val=&quot;69&quot;/&gt;&lt;lineCharCount val=&quot;35&quot;/&gt;&lt;lineCharCount val=&quot;1&quot;/&gt;&lt;lineCharCount val=&quot;50&quot;/&gt;&lt;/TableIndex&gt;&lt;/ShapeTextInfo&gt;"/>
  <p:tag name="HTML_SHAPEINFO" val="&lt;ThreeDShapeInfo&gt;&lt;uuid val=&quot;{7D98F196-DA1D-4ECD-A536-76F8954606E7}&quot;/&gt;&lt;isInvalidForFieldText val=&quot;0&quot;/&gt;&lt;Image&gt;&lt;filename val=&quot;C:\Users\User\AppData\Local\Temp\CP1424010579406Session\CPTrustFolder1424010579421\PPTImport1424014999000\data\asimages\{7D98F196-DA1D-4ECD-A536-76F8954606E7}_23.png&quot;/&gt;&lt;left val=&quot;42&quot;/&gt;&lt;top val=&quot;212&quot;/&gt;&lt;width val=&quot;884&quot;/&gt;&lt;height val=&quot;41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B67ACBE-1377-4719-8B7B-8C5AA8F23EFD}&quot;/&gt;&lt;isInvalidForFieldText val=&quot;0&quot;/&gt;&lt;Image&gt;&lt;filename val=&quot;C:\Users\User\AppData\Local\Temp\CP1424010579406Session\CPTrustFolder1424010579421\PPTImport1424014999000\data\asimages\{BB67ACBE-1377-4719-8B7B-8C5AA8F23EFD}_23.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A387DFC1-0D05-4EC6-89E5-3469D2B42AA5}&quot;/&gt;&lt;isInvalidForFieldText val=&quot;0&quot;/&gt;&lt;Image&gt;&lt;filename val=&quot;C:\Users\User\AppData\Local\Temp\CP1424010579406Session\CPTrustFolder1424010579421\PPTImport1424014999000\data\asimages\{A387DFC1-0D05-4EC6-89E5-3469D2B42AA5}_24.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54&quot;/&gt;&lt;/TableIndex&gt;&lt;/ShapeTextInfo&gt;"/>
  <p:tag name="HTML_SHAPEINFO" val="&lt;ThreeDShapeInfo&gt;&lt;uuid val=&quot;{16F66E82-FA65-4C14-9EEE-3B092E293214}&quot;/&gt;&lt;isInvalidForFieldText val=&quot;0&quot;/&gt;&lt;Image&gt;&lt;filename val=&quot;C:\Users\User\AppData\Local\Temp\CP1424010579406Session\CPTrustFolder1424010579421\PPTImport1424014999000\data\asimages\{16F66E82-FA65-4C14-9EEE-3B092E293214}_24.png&quot;/&gt;&lt;left val=&quot;40&quot;/&gt;&lt;top val=&quot;212&quot;/&gt;&lt;width val=&quot;871&quot;/&gt;&lt;height val=&quot;89&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E9D11E4-D8A0-42BA-8C5F-0A7F0C93CAA0}&quot;/&gt;&lt;isInvalidForFieldText val=&quot;0&quot;/&gt;&lt;Image&gt;&lt;filename val=&quot;C:\Users\User\AppData\Local\Temp\CP1424010579406Session\CPTrustFolder1424010579421\PPTImport1424014999000\data\asimages\{BE9D11E4-D8A0-42BA-8C5F-0A7F0C93CAA0}_24.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2&quot;/&gt;&lt;lineCharCount val=&quot;61&quot;/&gt;&lt;lineCharCount val=&quot;33&quot;/&gt;&lt;lineCharCount val=&quot;1&quot;/&gt;&lt;lineCharCount val=&quot;66&quot;/&gt;&lt;lineCharCount val=&quot;52&quot;/&gt;&lt;/TableIndex&gt;&lt;/ShapeTextInfo&gt;"/>
  <p:tag name="HTML_SHAPEINFO" val="&lt;ThreeDShapeInfo&gt;&lt;uuid val=&quot;{756CEE14-C386-44D6-82FF-2D06B5EA96F1}&quot;/&gt;&lt;isInvalidForFieldText val=&quot;0&quot;/&gt;&lt;Image&gt;&lt;filename val=&quot;C:\Users\User\AppData\Local\Temp\CP1424010579406Session\CPTrustFolder1424010579421\PPTImport1424014999000\data\asimages\{756CEE14-C386-44D6-82FF-2D06B5EA96F1}_24.png&quot;/&gt;&lt;left val=&quot;47&quot;/&gt;&lt;top val=&quot;324&quot;/&gt;&lt;width val=&quot;872&quot;/&gt;&lt;height val=&quot;23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80A60714-CDAF-49D8-9148-929792F2CD47}&quot;/&gt;&lt;isInvalidForFieldText val=&quot;0&quot;/&gt;&lt;Image&gt;&lt;filename val=&quot;C:\Users\User\AppData\Local\Temp\CP1424010579406Session\CPTrustFolder1424010579421\PPTImport1424014999000\data\asimages\{80A60714-CDAF-49D8-9148-929792F2CD47}_25.png&quot;/&gt;&lt;left val=&quot;0&quot;/&gt;&lt;top val=&quot;0&quot;/&gt;&lt;width val=&quot;1&quot;/&gt;&lt;height val=&quot;1&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A1D45EE-5881-45BE-AE27-632E562A6106}&quot;/&gt;&lt;isInvalidForFieldText val=&quot;0&quot;/&gt;&lt;Image&gt;&lt;filename val=&quot;C:\Users\User\AppData\Local\Temp\CP1424010579406Session\CPTrustFolder1424010579421\PPTImport1424014999000\data\asimages\{6A1D45EE-5881-45BE-AE27-632E562A6106}_25.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7F2285D3-E9F7-4963-A0FE-F844629D7AEE}&quot;/&gt;&lt;isInvalidForFieldText val=&quot;0&quot;/&gt;&lt;Image&gt;&lt;filename val=&quot;C:\Users\User\AppData\Local\Temp\CP1424010579406Session\CPTrustFolder1424010579421\PPTImport1424014999000\data\asimages\{7F2285D3-E9F7-4963-A0FE-F844629D7AEE}_25.png&quot;/&gt;&lt;left val=&quot;0&quot;/&gt;&lt;top val=&quot;272&quot;/&gt;&lt;width val=&quot;961&quot;/&gt;&lt;height val=&quot;20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RO317-839076992-15394</_dlc_DocId>
    <_dlc_DocIdUrl xmlns="b62c6c12-24c5-4d47-ac4d-c5cc93bcdf7b">
      <Url>https://vaww.vashare.vba.va.gov/sites/SPTNCIO/focusedveterans/training/VSRvirtualtraining/_layouts/15/DocIdRedir.aspx?ID=RO317-839076992-15394</Url>
      <Description>RO317-839076992-15394</Description>
    </_dlc_DocIdUrl>
  </documentManagement>
</p:properties>
</file>

<file path=customXml/itemProps1.xml><?xml version="1.0" encoding="utf-8"?>
<ds:datastoreItem xmlns:ds="http://schemas.openxmlformats.org/officeDocument/2006/customXml" ds:itemID="{C010A84A-36C8-489D-AF10-419F092A2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E30856-857E-4241-BD30-908FE17F42B7}">
  <ds:schemaRefs>
    <ds:schemaRef ds:uri="http://schemas.microsoft.com/sharepoint/event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2006/documentManagement/types"/>
    <ds:schemaRef ds:uri="b62c6c12-24c5-4d47-ac4d-c5cc93bcdf7b"/>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8890</TotalTime>
  <Words>3372</Words>
  <Application>Microsoft Office PowerPoint</Application>
  <PresentationFormat>On-screen Show (4:3)</PresentationFormat>
  <Paragraphs>406</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Tahoma</vt:lpstr>
      <vt:lpstr>Times New Roman</vt:lpstr>
      <vt:lpstr>VA Design Style Theme 2</vt:lpstr>
      <vt:lpstr>(VSR VIP Pre-D) Southwest Asia Development</vt:lpstr>
      <vt:lpstr>Objectives</vt:lpstr>
      <vt:lpstr>References</vt:lpstr>
      <vt:lpstr>Background</vt:lpstr>
      <vt:lpstr>Background (Cont.)</vt:lpstr>
      <vt:lpstr>Southwest Asia Theater of Operations</vt:lpstr>
      <vt:lpstr>Southwest Asia Qualifying Disabilities </vt:lpstr>
      <vt:lpstr>Undiagnosed Illness Signs and Symptoms</vt:lpstr>
      <vt:lpstr>Undiagnosed Illness Signs and Symptoms (Cont.)</vt:lpstr>
      <vt:lpstr>Medically Unexplained Chronic Multi-Symptom Illness (MUCMI)</vt:lpstr>
      <vt:lpstr>Medically Unexplained Chronic Multi-Symptom Illness (MUCMI) (Cont.)</vt:lpstr>
      <vt:lpstr>Functional Gastrointestinal Disorders</vt:lpstr>
      <vt:lpstr>Functional Gastrointestinal Disorders (Cont.)</vt:lpstr>
      <vt:lpstr>Infectious Diseases List  Southwest Asia and Afghanistan</vt:lpstr>
      <vt:lpstr>Developing Southwest Asia Claims with  No Medical Condition Identified</vt:lpstr>
      <vt:lpstr>Eligibility to Qualify for Southwest Asia</vt:lpstr>
      <vt:lpstr>Verifying Southwest Asia and Afghanistan Service</vt:lpstr>
      <vt:lpstr>Verifying Southwest Asia and Afghanistan Service (Cont.)</vt:lpstr>
      <vt:lpstr>Afghanistan Service  for Infectious Disease</vt:lpstr>
      <vt:lpstr>Development of Southwest Asia Claims</vt:lpstr>
      <vt:lpstr>When to Request a Gulf War  General Medical Exam</vt:lpstr>
      <vt:lpstr>Required Language for  Gulf War General Medical Exam</vt:lpstr>
      <vt:lpstr>Impact of Known Clinical Diagnosis</vt:lpstr>
      <vt:lpstr>When Not to Request a  Gulf War General Medical Exam</vt:lpstr>
      <vt:lpstr>Special Considerations for Brain Cancer</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Asia Development PowerPoint Presentation</dc:title>
  <dc:subject>VSR</dc:subject>
  <dc:creator>Department of Veterans Affairs, Veterans Benefits Administration, Compensation Service, STAFF</dc:creator>
  <cp:keywords>Gulf War,GW,SWA,3.317,MUCMI,undiagnosed,Southwest Asia,theater of operations,infectious,medically unexplained chronic multi-symptom illness,functional gastrointestinal disorders,FGID</cp:keywords>
  <dc:description>This lesson provides entry level VSRs with the information necessary to identify Southwest Asia/Gulf War related claims as defined by 38 CFR 3.317 and understand the appropriate procedures for timely development of said claims.</dc:description>
  <cp:lastModifiedBy>Kathy Poole</cp:lastModifiedBy>
  <cp:revision>630</cp:revision>
  <cp:lastPrinted>2020-02-06T16:18:08Z</cp:lastPrinted>
  <dcterms:created xsi:type="dcterms:W3CDTF">2014-04-30T02:32:11Z</dcterms:created>
  <dcterms:modified xsi:type="dcterms:W3CDTF">2020-09-08T13:22:10Z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d9150a6b-8c6b-4edf-b5d6-da434fbb8698</vt:lpwstr>
  </property>
</Properties>
</file>