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handoutMasterIdLst>
    <p:handoutMasterId r:id="rId27"/>
  </p:handoutMasterIdLst>
  <p:sldIdLst>
    <p:sldId id="256" r:id="rId6"/>
    <p:sldId id="377" r:id="rId7"/>
    <p:sldId id="378" r:id="rId8"/>
    <p:sldId id="288" r:id="rId9"/>
    <p:sldId id="306" r:id="rId10"/>
    <p:sldId id="327" r:id="rId11"/>
    <p:sldId id="328" r:id="rId12"/>
    <p:sldId id="379" r:id="rId13"/>
    <p:sldId id="335" r:id="rId14"/>
    <p:sldId id="332" r:id="rId15"/>
    <p:sldId id="331" r:id="rId16"/>
    <p:sldId id="330" r:id="rId17"/>
    <p:sldId id="329" r:id="rId18"/>
    <p:sldId id="334" r:id="rId19"/>
    <p:sldId id="336" r:id="rId20"/>
    <p:sldId id="337" r:id="rId21"/>
    <p:sldId id="294" r:id="rId22"/>
    <p:sldId id="296" r:id="rId23"/>
    <p:sldId id="297" r:id="rId24"/>
    <p:sldId id="29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LSTEAD, JOHN, VBAATLD" initials="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7762" autoAdjust="0"/>
  </p:normalViewPr>
  <p:slideViewPr>
    <p:cSldViewPr>
      <p:cViewPr varScale="1">
        <p:scale>
          <a:sx n="103" d="100"/>
          <a:sy n="103" d="100"/>
        </p:scale>
        <p:origin x="151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8/9/2017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8/9/2017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303471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162711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57168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72166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1721662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6527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32004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886200" y="1447800"/>
            <a:ext cx="4876800" cy="4572000"/>
          </a:xfrm>
        </p:spPr>
        <p:txBody>
          <a:bodyPr/>
          <a:lstStyle>
            <a:lvl1pPr marL="0" indent="0">
              <a:buNone/>
              <a:defRPr/>
            </a:lvl1pPr>
          </a:lstStyle>
          <a:p>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333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4"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8875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1"/>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7" name="Picture Placeholder 6"/>
          <p:cNvSpPr>
            <a:spLocks noGrp="1"/>
          </p:cNvSpPr>
          <p:nvPr>
            <p:ph type="pic" sz="quarter" idx="10"/>
          </p:nvPr>
        </p:nvSpPr>
        <p:spPr>
          <a:xfrm>
            <a:off x="457200" y="2514600"/>
            <a:ext cx="8305800" cy="3886200"/>
          </a:xfrm>
        </p:spPr>
        <p:txBody>
          <a:bodyPr/>
          <a:lstStyle>
            <a:lvl1pPr marL="0" indent="0">
              <a:buNone/>
              <a:defRPr/>
            </a:lvl1pPr>
          </a:lstStyle>
          <a:p>
            <a:endParaRPr lang="en-US" dirty="0"/>
          </a:p>
        </p:txBody>
      </p:sp>
      <p:sp>
        <p:nvSpPr>
          <p:cNvPr id="8"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9"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2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447801"/>
            <a:ext cx="8305800" cy="36576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Object</a:t>
            </a:r>
            <a:endParaRPr lang="en-US" dirty="0"/>
          </a:p>
        </p:txBody>
      </p:sp>
      <p:sp>
        <p:nvSpPr>
          <p:cNvPr id="4" name="Content Placeholder 2"/>
          <p:cNvSpPr>
            <a:spLocks noGrp="1"/>
          </p:cNvSpPr>
          <p:nvPr>
            <p:ph idx="10"/>
          </p:nvPr>
        </p:nvSpPr>
        <p:spPr>
          <a:xfrm>
            <a:off x="457200" y="5257800"/>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5"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080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4" r:id="rId4"/>
    <p:sldLayoutId id="2147483652" r:id="rId5"/>
    <p:sldLayoutId id="2147483653"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aw.cornell.edu/uscode/usc_sec_38_00003693----00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OMPSRV@V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Compliance Survey Referrals </a:t>
            </a:r>
            <a:br>
              <a:rPr lang="en-US" dirty="0"/>
            </a:br>
            <a:r>
              <a:rPr lang="en-US" dirty="0"/>
              <a:t>and Processing</a:t>
            </a:r>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Survey Referral Form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dirty="0"/>
              <a:t>Incarceration Claims</a:t>
            </a:r>
            <a:endParaRPr lang="en-US" sz="1400" dirty="0">
              <a:solidFill>
                <a:schemeClr val="bg1"/>
              </a:solidFill>
            </a:endParaRPr>
          </a:p>
        </p:txBody>
      </p:sp>
      <p:pic>
        <p:nvPicPr>
          <p:cNvPr id="1026" name="Picture 2" descr="Compliance Survey Referral Form&#10;&#10;Form submitted to inform the VA of changes in enrollments that were not previously reported." title="Compliance Survey Referral F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9975"/>
            <a:ext cx="55594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106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Survey Referral Form (OJT/APP)</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dirty="0"/>
              <a:t>Incarceration Claims</a:t>
            </a:r>
            <a:endParaRPr lang="en-US" sz="1400" dirty="0">
              <a:solidFill>
                <a:schemeClr val="bg1"/>
              </a:solidFill>
            </a:endParaRPr>
          </a:p>
        </p:txBody>
      </p:sp>
      <p:pic>
        <p:nvPicPr>
          <p:cNvPr id="2050" name="Picture 2" descr="Compliance Survey Referral Form (OJT/APP)&#10;&#10;Form submitted to inform the VA of changes in OJT and/or Apprenticeship enrollments that were not previously reported." title="Compliance Survey Referral Form (OJT/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638799"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16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A Once Certification with Compliance Survey Remark&#10;&#10;VA-Form 1999B, submitted via VAONCE, to inform the VA of changes in enrollment that were not previously reported." title="VA Once Certification with Compliance Survey Remark"/>
          <p:cNvSpPr>
            <a:spLocks noGrp="1"/>
          </p:cNvSpPr>
          <p:nvPr>
            <p:ph type="title"/>
          </p:nvPr>
        </p:nvSpPr>
        <p:spPr/>
        <p:txBody>
          <a:bodyPr/>
          <a:lstStyle/>
          <a:p>
            <a:r>
              <a:rPr lang="en-US" dirty="0"/>
              <a:t>VA Once Certification with </a:t>
            </a:r>
            <a:r>
              <a:rPr lang="en-US" dirty="0" smtClean="0"/>
              <a:t/>
            </a:r>
            <a:br>
              <a:rPr lang="en-US" dirty="0" smtClean="0"/>
            </a:br>
            <a:r>
              <a:rPr lang="en-US" dirty="0" smtClean="0"/>
              <a:t>Compliance </a:t>
            </a:r>
            <a:r>
              <a:rPr lang="en-US" dirty="0"/>
              <a:t>Survey Remark</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dirty="0"/>
              <a:t>Incarceration Claims</a:t>
            </a:r>
            <a:endParaRPr lang="en-US" sz="1400" dirty="0">
              <a:solidFill>
                <a:schemeClr val="bg1"/>
              </a:solidFill>
            </a:endParaRPr>
          </a:p>
        </p:txBody>
      </p:sp>
      <p:pic>
        <p:nvPicPr>
          <p:cNvPr id="3074" name="Picture 2" descr="VA Once Certification with Compliance Survey Remark&#10;&#10;Form, submitted through VAONCE, that reports the change in enrollment that were not previously reported." title="VA Once Certification with Compliance Survey Remar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7504" y="1616624"/>
            <a:ext cx="7388992" cy="418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274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Survey Adjustment </a:t>
            </a:r>
            <a:r>
              <a:rPr lang="en-US" dirty="0" smtClean="0"/>
              <a:t>Letter</a:t>
            </a:r>
            <a:br>
              <a:rPr lang="en-US" dirty="0" smtClean="0"/>
            </a:br>
            <a:r>
              <a:rPr lang="en-US" dirty="0" smtClean="0"/>
              <a:t>Debt </a:t>
            </a:r>
            <a:r>
              <a:rPr lang="en-US" dirty="0"/>
              <a:t>Owed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a:t>Incarceration Claims</a:t>
            </a:r>
            <a:endParaRPr lang="en-US" sz="1400" dirty="0">
              <a:solidFill>
                <a:schemeClr val="bg1"/>
              </a:solidFill>
            </a:endParaRPr>
          </a:p>
        </p:txBody>
      </p:sp>
      <p:pic>
        <p:nvPicPr>
          <p:cNvPr id="4098" name="Picture 2" descr="Compliance Survey Adjustment Letter-Debt Owed&#10;&#10;Correspondence sent to the claimant when processing the compliance survey creates a debt." title="Compliance Survey Adjustment Letter-Debt Ow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43342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59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Survey Adjustment </a:t>
            </a:r>
            <a:r>
              <a:rPr lang="en-US" dirty="0" smtClean="0"/>
              <a:t>Letter</a:t>
            </a:r>
            <a:br>
              <a:rPr lang="en-US" dirty="0" smtClean="0"/>
            </a:br>
            <a:r>
              <a:rPr lang="en-US" dirty="0" smtClean="0"/>
              <a:t>Payment </a:t>
            </a:r>
            <a:r>
              <a:rPr lang="en-US" dirty="0"/>
              <a:t>Due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dirty="0"/>
              <a:t>Incarceration Claims</a:t>
            </a:r>
            <a:endParaRPr lang="en-US" sz="1400" dirty="0">
              <a:solidFill>
                <a:schemeClr val="bg1"/>
              </a:solidFill>
            </a:endParaRPr>
          </a:p>
        </p:txBody>
      </p:sp>
      <p:pic>
        <p:nvPicPr>
          <p:cNvPr id="5122" name="Picture 2" descr="Compliance Survey Adjustment Letter Payment Due&#10;&#10;Correspondence sent to the claimant when processing the compliance survey creates an additional payment." title="Compliance Survey Adjustment Letter Payment D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0156" y="1461175"/>
            <a:ext cx="5816088"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957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Survey </a:t>
            </a:r>
            <a:r>
              <a:rPr lang="en-US" dirty="0" smtClean="0"/>
              <a:t>Response </a:t>
            </a:r>
            <a:br>
              <a:rPr lang="en-US" dirty="0" smtClean="0"/>
            </a:br>
            <a:r>
              <a:rPr lang="en-US" dirty="0" smtClean="0"/>
              <a:t>VCE </a:t>
            </a:r>
            <a:r>
              <a:rPr lang="en-US" dirty="0"/>
              <a:t>Form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pic>
        <p:nvPicPr>
          <p:cNvPr id="6146" name="Picture 2" descr="Compliance Survey Response VCE Form&#10;&#10;Form used by the adjudicator to notify the surveyor of the results of the compliance survey." title="Compliance Survey Response VCE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143000"/>
            <a:ext cx="5638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679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&amp; Reminders</a:t>
            </a:r>
          </a:p>
        </p:txBody>
      </p:sp>
      <p:sp>
        <p:nvSpPr>
          <p:cNvPr id="3" name="Content Placeholder 2"/>
          <p:cNvSpPr>
            <a:spLocks noGrp="1"/>
          </p:cNvSpPr>
          <p:nvPr>
            <p:ph idx="1"/>
          </p:nvPr>
        </p:nvSpPr>
        <p:spPr>
          <a:xfrm>
            <a:off x="457200" y="1143000"/>
            <a:ext cx="8229600" cy="5486400"/>
          </a:xfrm>
        </p:spPr>
        <p:txBody>
          <a:bodyPr>
            <a:noAutofit/>
          </a:bodyPr>
          <a:lstStyle/>
          <a:p>
            <a:r>
              <a:rPr lang="en-US" dirty="0"/>
              <a:t>It is important to remember that the SAAs are external customers, so encryption must be removed and VA guidelines regarding PII must be followed.  </a:t>
            </a:r>
            <a:endParaRPr lang="en-US" dirty="0" smtClean="0"/>
          </a:p>
          <a:p>
            <a:r>
              <a:rPr lang="en-US" dirty="0" smtClean="0"/>
              <a:t>Responding </a:t>
            </a:r>
            <a:r>
              <a:rPr lang="en-US" dirty="0"/>
              <a:t>to the Compliance Mailbox allows the person managing the mailbox to close out the referral and archive the responses</a:t>
            </a:r>
            <a:r>
              <a:rPr lang="en-US" dirty="0" smtClean="0"/>
              <a:t>.</a:t>
            </a:r>
          </a:p>
          <a:p>
            <a:r>
              <a:rPr lang="en-US" dirty="0" smtClean="0"/>
              <a:t>Capturing </a:t>
            </a:r>
            <a:r>
              <a:rPr lang="en-US" dirty="0"/>
              <a:t>the email response into TIMS provides documentation in case a response is not received or is </a:t>
            </a:r>
            <a:r>
              <a:rPr lang="en-US" dirty="0" smtClean="0"/>
              <a:t>lost. This </a:t>
            </a:r>
            <a:r>
              <a:rPr lang="en-US" dirty="0"/>
              <a:t>minimizes emails to request responses from both the SAA and the Compliance Mailbox.</a:t>
            </a:r>
          </a:p>
          <a:p>
            <a:pPr marL="57150" indent="0">
              <a:buNone/>
            </a:pPr>
            <a:endParaRPr lang="en-US" sz="21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2517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References</a:t>
            </a:r>
          </a:p>
        </p:txBody>
      </p:sp>
      <p:sp>
        <p:nvSpPr>
          <p:cNvPr id="3" name="Content Placeholder 2"/>
          <p:cNvSpPr>
            <a:spLocks noGrp="1"/>
          </p:cNvSpPr>
          <p:nvPr>
            <p:ph idx="1"/>
          </p:nvPr>
        </p:nvSpPr>
        <p:spPr>
          <a:xfrm>
            <a:off x="838200" y="1447800"/>
            <a:ext cx="6934200" cy="4525963"/>
          </a:xfrm>
        </p:spPr>
        <p:txBody>
          <a:bodyPr anchor="t" anchorCtr="0">
            <a:normAutofit/>
          </a:bodyPr>
          <a:lstStyle/>
          <a:p>
            <a:r>
              <a:rPr lang="en-US" dirty="0"/>
              <a:t>Procedural </a:t>
            </a:r>
            <a:r>
              <a:rPr lang="en-US" dirty="0" smtClean="0"/>
              <a:t>Advisory: Compliance </a:t>
            </a:r>
            <a:r>
              <a:rPr lang="en-US" dirty="0"/>
              <a:t>Survey Corrections- February 17, 2017</a:t>
            </a:r>
          </a:p>
          <a:p>
            <a:r>
              <a:rPr lang="en-US" dirty="0"/>
              <a:t>M22-4</a:t>
            </a:r>
          </a:p>
          <a:p>
            <a:r>
              <a:rPr lang="en-US" dirty="0"/>
              <a:t>Title 38, United States Code,</a:t>
            </a:r>
            <a:r>
              <a:rPr lang="en-US" dirty="0">
                <a:hlinkClick r:id="rId3"/>
              </a:rPr>
              <a:t> §3693 </a:t>
            </a:r>
            <a:endParaRPr lang="en-US" dirty="0"/>
          </a:p>
          <a:p>
            <a:pPr marL="0" lv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3038162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chor="ctr"/>
          <a:lstStyle/>
          <a:p>
            <a:pPr marL="0" indent="0">
              <a:buNone/>
            </a:pPr>
            <a:r>
              <a:rPr lang="en-US" dirty="0"/>
              <a:t>You have completed this lesson. You should be able to:</a:t>
            </a:r>
          </a:p>
          <a:p>
            <a:pPr lvl="0"/>
            <a:r>
              <a:rPr lang="en-US" dirty="0" smtClean="0">
                <a:latin typeface="Arial" panose="020B0604020202020204" pitchFamily="34" charset="0"/>
              </a:rPr>
              <a:t>Using available references, define and recognize a compliance survey referral.</a:t>
            </a:r>
          </a:p>
          <a:p>
            <a:pPr lvl="0"/>
            <a:r>
              <a:rPr lang="en-US" dirty="0" smtClean="0"/>
              <a:t>Using available references, correctly adjudicate compliance survey referrals.</a:t>
            </a:r>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Today’s Training</a:t>
            </a:r>
          </a:p>
        </p:txBody>
      </p:sp>
      <p:sp>
        <p:nvSpPr>
          <p:cNvPr id="3" name="Content Placeholder 2"/>
          <p:cNvSpPr>
            <a:spLocks noGrp="1"/>
          </p:cNvSpPr>
          <p:nvPr>
            <p:ph idx="1"/>
          </p:nvPr>
        </p:nvSpPr>
        <p:spPr/>
        <p:txBody>
          <a:bodyPr>
            <a:normAutofit/>
          </a:bodyPr>
          <a:lstStyle/>
          <a:p>
            <a:r>
              <a:rPr lang="en-US" dirty="0"/>
              <a:t>Who performs a Compliance Survey?</a:t>
            </a:r>
          </a:p>
          <a:p>
            <a:r>
              <a:rPr lang="en-US" dirty="0"/>
              <a:t>What is a Compliance Survey Referral?</a:t>
            </a:r>
          </a:p>
          <a:p>
            <a:r>
              <a:rPr lang="en-US" dirty="0"/>
              <a:t>What should you do if you receive a Referral?</a:t>
            </a:r>
          </a:p>
          <a:p>
            <a:r>
              <a:rPr lang="en-US" dirty="0"/>
              <a:t>Examples</a:t>
            </a:r>
          </a:p>
          <a:p>
            <a:r>
              <a:rPr lang="en-US" dirty="0"/>
              <a:t>Recap &amp; Reminders </a:t>
            </a:r>
          </a:p>
          <a:p>
            <a:r>
              <a:rPr lang="en-US" dirty="0"/>
              <a:t>Questions</a:t>
            </a:r>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388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TMS Assessment and Survey</a:t>
            </a:r>
          </a:p>
        </p:txBody>
      </p:sp>
      <p:sp>
        <p:nvSpPr>
          <p:cNvPr id="3" name="Content Placeholder 2"/>
          <p:cNvSpPr>
            <a:spLocks noGrp="1"/>
          </p:cNvSpPr>
          <p:nvPr>
            <p:ph idx="1"/>
          </p:nvPr>
        </p:nvSpPr>
        <p:spPr/>
        <p:txBody>
          <a:bodyPr/>
          <a:lstStyle/>
          <a:p>
            <a:pPr marL="569913" indent="-225425"/>
            <a:r>
              <a:rPr lang="en-US" dirty="0">
                <a:latin typeface="Arial" panose="020B0604020202020204" pitchFamily="34" charset="0"/>
              </a:rPr>
              <a:t>The assessment and survey have been assigned to you in </a:t>
            </a:r>
            <a:r>
              <a:rPr lang="en-US" dirty="0" smtClean="0">
                <a:latin typeface="Arial" panose="020B0604020202020204" pitchFamily="34" charset="0"/>
              </a:rPr>
              <a:t>TMS</a:t>
            </a:r>
            <a:endParaRPr lang="en-US" dirty="0">
              <a:latin typeface="Arial" panose="020B0604020202020204" pitchFamily="34" charset="0"/>
            </a:endParaRPr>
          </a:p>
          <a:p>
            <a:pPr marL="569913" indent="-225425"/>
            <a:r>
              <a:rPr lang="en-US" dirty="0" smtClean="0">
                <a:latin typeface="Arial" panose="020B0604020202020204" pitchFamily="34" charset="0"/>
              </a:rPr>
              <a:t>The </a:t>
            </a:r>
            <a:r>
              <a:rPr lang="en-US" dirty="0">
                <a:latin typeface="Arial" panose="020B0604020202020204" pitchFamily="34" charset="0"/>
              </a:rPr>
              <a:t>questions are based on the information you learned </a:t>
            </a:r>
            <a:r>
              <a:rPr lang="en-US" dirty="0" smtClean="0">
                <a:latin typeface="Arial" panose="020B0604020202020204" pitchFamily="34" charset="0"/>
              </a:rPr>
              <a:t>today</a:t>
            </a:r>
            <a:endParaRPr lang="en-US" dirty="0">
              <a:latin typeface="Arial" panose="020B0604020202020204" pitchFamily="34" charset="0"/>
            </a:endParaRPr>
          </a:p>
          <a:p>
            <a:pPr marL="569913" indent="-225425"/>
            <a:r>
              <a:rPr lang="en-US" dirty="0">
                <a:latin typeface="Arial" panose="020B0604020202020204" pitchFamily="34" charset="0"/>
              </a:rPr>
              <a:t>You should be able to complete the assessment and survey within one </a:t>
            </a:r>
            <a:r>
              <a:rPr lang="en-US" dirty="0" smtClean="0">
                <a:latin typeface="Arial" panose="020B0604020202020204" pitchFamily="34" charset="0"/>
              </a:rPr>
              <a:t>half hour</a:t>
            </a:r>
            <a:endParaRPr lang="en-US" dirty="0">
              <a:latin typeface="Arial" panose="020B0604020202020204" pitchFamily="34" charset="0"/>
            </a:endParaRPr>
          </a:p>
          <a:p>
            <a:pPr marL="569913" indent="-225425"/>
            <a:r>
              <a:rPr lang="en-US" dirty="0">
                <a:latin typeface="Arial" panose="020B0604020202020204" pitchFamily="34" charset="0"/>
              </a:rPr>
              <a:t>Be sure to complete both the assessment and the survey in TMS to receive credit for this </a:t>
            </a:r>
            <a:r>
              <a:rPr lang="en-US" dirty="0" smtClean="0">
                <a:latin typeface="Arial" panose="020B0604020202020204" pitchFamily="34" charset="0"/>
              </a:rPr>
              <a:t>training</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Lesson Objective</a:t>
            </a:r>
          </a:p>
        </p:txBody>
      </p:sp>
      <p:sp>
        <p:nvSpPr>
          <p:cNvPr id="3" name="Content Placeholder 2"/>
          <p:cNvSpPr>
            <a:spLocks noGrp="1"/>
          </p:cNvSpPr>
          <p:nvPr>
            <p:ph idx="1"/>
          </p:nvPr>
        </p:nvSpPr>
        <p:spPr/>
        <p:txBody>
          <a:bodyPr>
            <a:normAutofit/>
          </a:bodyPr>
          <a:lstStyle/>
          <a:p>
            <a:pPr marL="0" indent="0">
              <a:buNone/>
            </a:pPr>
            <a:r>
              <a:rPr lang="en-US" dirty="0"/>
              <a:t>At the end of this lesson, you will be able to:</a:t>
            </a:r>
          </a:p>
          <a:p>
            <a:pPr lvl="0"/>
            <a:r>
              <a:rPr lang="en-US" dirty="0"/>
              <a:t>Using available references, define and recognize a compliance survey referral</a:t>
            </a:r>
          </a:p>
          <a:p>
            <a:pPr lvl="0"/>
            <a:r>
              <a:rPr lang="en-US" dirty="0" smtClean="0"/>
              <a:t>Using </a:t>
            </a:r>
            <a:r>
              <a:rPr lang="en-US" dirty="0"/>
              <a:t>available references, correctly process compliance survey referrals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88472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Compliance Survey Referral?</a:t>
            </a:r>
          </a:p>
        </p:txBody>
      </p:sp>
      <p:sp>
        <p:nvSpPr>
          <p:cNvPr id="3" name="Content Placeholder 2"/>
          <p:cNvSpPr>
            <a:spLocks noGrp="1"/>
          </p:cNvSpPr>
          <p:nvPr>
            <p:ph idx="1"/>
          </p:nvPr>
        </p:nvSpPr>
        <p:spPr/>
        <p:txBody>
          <a:bodyPr/>
          <a:lstStyle/>
          <a:p>
            <a:pPr marL="0" indent="0">
              <a:buNone/>
            </a:pPr>
            <a:r>
              <a:rPr lang="en-US" dirty="0"/>
              <a:t>Compliance Survey (CS) Referrals are corrections to claims resulting from the Compliance survey after the review of the education benefits records at the school or OJT Training </a:t>
            </a:r>
            <a:r>
              <a:rPr lang="en-US" dirty="0" smtClean="0"/>
              <a:t>establishment. These </a:t>
            </a:r>
            <a:r>
              <a:rPr lang="en-US" dirty="0"/>
              <a:t>corrections may result in the overpayment or underpayment to the school or to the beneficiaries. </a:t>
            </a:r>
          </a:p>
          <a:p>
            <a:pPr marL="0" indent="0">
              <a:buNone/>
            </a:pPr>
            <a:r>
              <a:rPr lang="en-US" dirty="0"/>
              <a:t>The corrections are then sent to the Education Division for processing by one of the following </a:t>
            </a:r>
            <a:r>
              <a:rPr lang="en-US" dirty="0" smtClean="0"/>
              <a:t>pathways:</a:t>
            </a:r>
            <a:endParaRPr lang="en-US" dirty="0"/>
          </a:p>
          <a:p>
            <a:pPr lvl="0"/>
            <a:r>
              <a:rPr lang="en-US" dirty="0"/>
              <a:t>VAONCE</a:t>
            </a:r>
          </a:p>
          <a:p>
            <a:pPr lvl="0"/>
            <a:r>
              <a:rPr lang="en-US" dirty="0"/>
              <a:t>COMPLIANCE MAILBOX - (VAVBASTL/RO/COMPSRV (</a:t>
            </a:r>
            <a:r>
              <a:rPr lang="en-US" u="sng" dirty="0">
                <a:hlinkClick r:id="rId3"/>
              </a:rPr>
              <a:t>COMPSRV.VBASTL@VA.GOV)</a:t>
            </a:r>
            <a:r>
              <a:rPr lang="en-US" dirty="0"/>
              <a:t>)</a:t>
            </a:r>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Who Performs a Compliance Survey</a:t>
            </a:r>
          </a:p>
        </p:txBody>
      </p:sp>
      <p:sp>
        <p:nvSpPr>
          <p:cNvPr id="3" name="Content Placeholder 2"/>
          <p:cNvSpPr>
            <a:spLocks noGrp="1"/>
          </p:cNvSpPr>
          <p:nvPr>
            <p:ph idx="1"/>
          </p:nvPr>
        </p:nvSpPr>
        <p:spPr>
          <a:xfrm>
            <a:off x="457200" y="1447800"/>
            <a:ext cx="8229600" cy="5105400"/>
          </a:xfrm>
        </p:spPr>
        <p:txBody>
          <a:bodyPr>
            <a:normAutofit/>
          </a:bodyPr>
          <a:lstStyle/>
          <a:p>
            <a:pPr marL="0" lvl="0" indent="0">
              <a:buNone/>
            </a:pPr>
            <a:r>
              <a:rPr lang="en-US" altLang="en-US" sz="2800" dirty="0"/>
              <a:t>ECSS- Education Compliance Survey </a:t>
            </a:r>
            <a:r>
              <a:rPr lang="en-US" altLang="en-US" sz="2800" dirty="0" smtClean="0"/>
              <a:t>Specialist </a:t>
            </a:r>
            <a:r>
              <a:rPr lang="en-US" altLang="en-US" sz="2800" dirty="0">
                <a:solidFill>
                  <a:prstClr val="black"/>
                </a:solidFill>
              </a:rPr>
              <a:t>ELR- Education Liaison Representative</a:t>
            </a:r>
          </a:p>
          <a:p>
            <a:pPr marL="0" indent="0">
              <a:buNone/>
            </a:pPr>
            <a:endParaRPr lang="en-US" altLang="en-US" sz="2800" u="sng" dirty="0"/>
          </a:p>
          <a:p>
            <a:pPr marL="0" indent="0">
              <a:buNone/>
            </a:pPr>
            <a:r>
              <a:rPr lang="en-US" altLang="en-US" dirty="0"/>
              <a:t>ECSSs and ELRs are VA employees of the </a:t>
            </a:r>
            <a:r>
              <a:rPr lang="en-US" altLang="en-US" dirty="0" smtClean="0"/>
              <a:t>Compliance </a:t>
            </a:r>
            <a:r>
              <a:rPr lang="en-US" altLang="en-US" dirty="0"/>
              <a:t>&amp; </a:t>
            </a:r>
            <a:r>
              <a:rPr lang="en-US" altLang="en-US" dirty="0" smtClean="0"/>
              <a:t>Liaison </a:t>
            </a:r>
            <a:r>
              <a:rPr lang="en-US" altLang="en-US" dirty="0"/>
              <a:t>Team. The Division Chief is Marie George, Chief Education Liaison Officer (CELO). The Team consists of Education Liaison Representatives and Compliance Survey Specialist assigned to 18 states within our region. </a:t>
            </a:r>
          </a:p>
          <a:p>
            <a:pPr marL="0" indent="0">
              <a:buNone/>
            </a:pPr>
            <a:endParaRPr lang="en-US" altLang="en-US" dirty="0"/>
          </a:p>
          <a:p>
            <a:pPr marL="0" indent="0">
              <a:buNone/>
            </a:pPr>
            <a:r>
              <a:rPr lang="en-US" altLang="en-US" dirty="0"/>
              <a:t>The out-based staff are assigned to each state so you will receive referrals from any of these Compliance Survey Specialist within our assigned area.</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990574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Who Performs a Compliance Survey-Continued</a:t>
            </a:r>
            <a:endParaRPr lang="en-US" sz="100" dirty="0"/>
          </a:p>
        </p:txBody>
      </p:sp>
      <p:sp>
        <p:nvSpPr>
          <p:cNvPr id="3" name="Content Placeholder 2"/>
          <p:cNvSpPr>
            <a:spLocks noGrp="1"/>
          </p:cNvSpPr>
          <p:nvPr>
            <p:ph idx="1"/>
          </p:nvPr>
        </p:nvSpPr>
        <p:spPr>
          <a:xfrm>
            <a:off x="533400" y="1143000"/>
            <a:ext cx="8229600" cy="5105400"/>
          </a:xfrm>
        </p:spPr>
        <p:txBody>
          <a:bodyPr>
            <a:normAutofit/>
          </a:bodyPr>
          <a:lstStyle/>
          <a:p>
            <a:pPr marL="0" indent="0">
              <a:buNone/>
            </a:pPr>
            <a:r>
              <a:rPr lang="en-US" dirty="0"/>
              <a:t>SAA – State Approving </a:t>
            </a:r>
            <a:r>
              <a:rPr lang="en-US" dirty="0" smtClean="0"/>
              <a:t>Agent</a:t>
            </a:r>
          </a:p>
          <a:p>
            <a:pPr marL="0" indent="0">
              <a:buNone/>
            </a:pPr>
            <a:endParaRPr lang="en-US" dirty="0"/>
          </a:p>
          <a:p>
            <a:pPr marL="0" indent="0">
              <a:buNone/>
            </a:pPr>
            <a:r>
              <a:rPr lang="en-US" dirty="0" smtClean="0"/>
              <a:t>This </a:t>
            </a:r>
            <a:r>
              <a:rPr lang="en-US" dirty="0"/>
              <a:t>is a </a:t>
            </a:r>
            <a:r>
              <a:rPr lang="en-US" dirty="0" smtClean="0"/>
              <a:t>contract </a:t>
            </a:r>
            <a:r>
              <a:rPr lang="en-US" dirty="0"/>
              <a:t>partner with the VA assigned to do Compliance Surveys.  </a:t>
            </a:r>
            <a:endParaRPr lang="en-US" dirty="0" smtClean="0"/>
          </a:p>
          <a:p>
            <a:pPr marL="0" indent="0">
              <a:buNone/>
            </a:pPr>
            <a:endParaRPr lang="en-US" dirty="0"/>
          </a:p>
          <a:p>
            <a:pPr marL="0" indent="0">
              <a:buNone/>
            </a:pPr>
            <a:r>
              <a:rPr lang="en-US" dirty="0" smtClean="0"/>
              <a:t>A </a:t>
            </a:r>
            <a:r>
              <a:rPr lang="en-US" dirty="0"/>
              <a:t>full listing of the SAAs can be found on their website:  </a:t>
            </a:r>
            <a:endParaRPr lang="en-US" dirty="0" smtClean="0"/>
          </a:p>
          <a:p>
            <a:pPr marL="0" indent="0">
              <a:buNone/>
            </a:pPr>
            <a:r>
              <a:rPr lang="en-US" dirty="0" smtClean="0"/>
              <a:t> </a:t>
            </a:r>
            <a:r>
              <a:rPr lang="en-US" dirty="0" smtClean="0">
                <a:hlinkClick r:id="rId3" action="ppaction://hlinksldjump"/>
              </a:rPr>
              <a:t>http://www.nasaa-vetseducation.com/Contacts.aspx</a:t>
            </a:r>
            <a:endParaRPr lang="en-US" dirty="0" smtClean="0"/>
          </a:p>
          <a:p>
            <a:pPr marL="0" indent="0">
              <a:buNone/>
            </a:pPr>
            <a:r>
              <a:rPr lang="en-US" dirty="0" smtClean="0">
                <a:hlinkClick r:id="rId3" action="ppaction://hlinksldjump" tooltip="Link to contacts for state approving agencies"/>
              </a:rPr>
              <a:t>http://www.nasaa-vetseducation.com/Contacts.aspx</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722157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Recognizing Compliance Surveys</a:t>
            </a:r>
            <a:endParaRPr lang="en-US" sz="100" dirty="0"/>
          </a:p>
        </p:txBody>
      </p:sp>
      <p:sp>
        <p:nvSpPr>
          <p:cNvPr id="3" name="Content Placeholder 2"/>
          <p:cNvSpPr>
            <a:spLocks noGrp="1"/>
          </p:cNvSpPr>
          <p:nvPr>
            <p:ph idx="1"/>
          </p:nvPr>
        </p:nvSpPr>
        <p:spPr>
          <a:xfrm>
            <a:off x="457200" y="1219200"/>
            <a:ext cx="8229600" cy="5105400"/>
          </a:xfrm>
        </p:spPr>
        <p:txBody>
          <a:bodyPr>
            <a:normAutofit/>
          </a:bodyPr>
          <a:lstStyle/>
          <a:p>
            <a:pPr marL="0" lvl="0" indent="0">
              <a:buNone/>
            </a:pPr>
            <a:r>
              <a:rPr lang="en-US" dirty="0"/>
              <a:t>Compliance referrals submitted through VA-ONCE will be identified by the standard remark “Compliance Survey Referral</a:t>
            </a:r>
            <a:r>
              <a:rPr lang="en-US" dirty="0" smtClean="0"/>
              <a:t>”.</a:t>
            </a:r>
            <a:r>
              <a:rPr lang="en-US" dirty="0"/>
              <a:t> </a:t>
            </a:r>
            <a:r>
              <a:rPr lang="en-US" dirty="0" smtClean="0"/>
              <a:t>Upon </a:t>
            </a:r>
            <a:r>
              <a:rPr lang="en-US" dirty="0"/>
              <a:t>completion of award, the VCE should send the overpayment or underpayment amounts to the email address of the ECCS as provided.</a:t>
            </a:r>
          </a:p>
          <a:p>
            <a:pPr lvl="0"/>
            <a:r>
              <a:rPr lang="en-US" dirty="0">
                <a:ea typeface="Calibri"/>
              </a:rPr>
              <a:t>For purposes of workload management, supplemental end products should be changed for compliance survey referrals to a 4 as a third digit modifier, i.e. 354, 254, 214, etc.</a:t>
            </a:r>
            <a:r>
              <a:rPr lang="en-US" dirty="0"/>
              <a:t>  </a:t>
            </a:r>
          </a:p>
          <a:p>
            <a:pPr lvl="0"/>
            <a:r>
              <a:rPr lang="en-US" dirty="0"/>
              <a:t>When a VCE or SVCE identifies the amended VA Form 22-1999 or 22-1999B as a compliance survey referral, he/she will change the TIMS document type to COMPL.</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smtClean="0"/>
              <a:t>Incarceration </a:t>
            </a:r>
            <a:r>
              <a:rPr lang="en-US" sz="1400" dirty="0"/>
              <a:t>Claims</a:t>
            </a:r>
            <a:endParaRPr lang="en-US" sz="1400" dirty="0">
              <a:solidFill>
                <a:schemeClr val="bg1"/>
              </a:solidFill>
            </a:endParaRPr>
          </a:p>
        </p:txBody>
      </p:sp>
    </p:spTree>
    <p:extLst>
      <p:ext uri="{BB962C8B-B14F-4D97-AF65-F5344CB8AC3E}">
        <p14:creationId xmlns:p14="http://schemas.microsoft.com/office/powerpoint/2010/main" val="3224564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Compliance Surveys</a:t>
            </a:r>
          </a:p>
        </p:txBody>
      </p:sp>
      <p:sp>
        <p:nvSpPr>
          <p:cNvPr id="3" name="Content Placeholder 2"/>
          <p:cNvSpPr>
            <a:spLocks noGrp="1"/>
          </p:cNvSpPr>
          <p:nvPr>
            <p:ph idx="1"/>
          </p:nvPr>
        </p:nvSpPr>
        <p:spPr/>
        <p:txBody>
          <a:bodyPr/>
          <a:lstStyle/>
          <a:p>
            <a:pPr marL="0" indent="0">
              <a:buNone/>
            </a:pPr>
            <a:r>
              <a:rPr lang="en-US" dirty="0"/>
              <a:t>Amendments or changes submitted through VA-ONCE or on a template will be processed in the same manner as all other amended VA Form 22-1999 or 22-1999B submissions with the following exceptions:</a:t>
            </a:r>
          </a:p>
          <a:p>
            <a:r>
              <a:rPr lang="en-US" dirty="0"/>
              <a:t>The VCE should complete the CS VCE Form and email it to the ECSS who submitted the referral. On the response, the VCE should report how much each debt is, i.e. tuition debt, housing debt, books and supplies debt, etc. The VCE should capture the response template into the TIMS file.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988460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Compliance Surveys (Cont’d)</a:t>
            </a:r>
          </a:p>
        </p:txBody>
      </p:sp>
      <p:sp>
        <p:nvSpPr>
          <p:cNvPr id="5" name="Content Placeholder 4"/>
          <p:cNvSpPr>
            <a:spLocks noGrp="1"/>
          </p:cNvSpPr>
          <p:nvPr>
            <p:ph idx="1"/>
          </p:nvPr>
        </p:nvSpPr>
        <p:spPr/>
        <p:txBody>
          <a:bodyPr/>
          <a:lstStyle/>
          <a:p>
            <a:pPr lvl="0"/>
            <a:r>
              <a:rPr lang="en-US" dirty="0"/>
              <a:t>VCEs should suppress the LTS (Chapter 33) or BDN (other benefits) generated letter and prepare an appropriate award letter which informs the claimant of the reason for the overpayment (or additional award). </a:t>
            </a:r>
          </a:p>
          <a:p>
            <a:r>
              <a:rPr lang="en-US" dirty="0" smtClean="0"/>
              <a:t>VCE </a:t>
            </a:r>
            <a:r>
              <a:rPr lang="en-US" dirty="0"/>
              <a:t>should capture the letter(s) into TIMS and label as appropriate. </a:t>
            </a:r>
          </a:p>
          <a:p>
            <a:pPr marL="0" indent="0">
              <a:buNone/>
            </a:pP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9</a:t>
            </a:fld>
            <a:endParaRPr lang="en-US" dirty="0"/>
          </a:p>
        </p:txBody>
      </p:sp>
      <p:sp>
        <p:nvSpPr>
          <p:cNvPr id="4" name="Footer Placeholder 3"/>
          <p:cNvSpPr>
            <a:spLocks noGrp="1"/>
          </p:cNvSpPr>
          <p:nvPr>
            <p:ph type="ftr" sz="quarter" idx="3"/>
          </p:nvPr>
        </p:nvSpPr>
        <p:spPr/>
        <p:txBody>
          <a:bodyPr/>
          <a:lstStyle/>
          <a:p>
            <a:r>
              <a:rPr lang="en-US" sz="1400" dirty="0"/>
              <a:t>Incarceration Claims</a:t>
            </a:r>
            <a:endParaRPr lang="en-US" sz="1400" dirty="0">
              <a:solidFill>
                <a:schemeClr val="bg1"/>
              </a:solidFill>
            </a:endParaRPr>
          </a:p>
        </p:txBody>
      </p:sp>
    </p:spTree>
    <p:extLst>
      <p:ext uri="{BB962C8B-B14F-4D97-AF65-F5344CB8AC3E}">
        <p14:creationId xmlns:p14="http://schemas.microsoft.com/office/powerpoint/2010/main" val="663764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EDUSHARE-305-956</_dlc_DocId>
    <_dlc_DocIdUrl xmlns="ced1f988-d16c-4eb7-9443-312b8723c36c">
      <Url>http://vaww.infoshare.va.gov/sites/educationservice/225/225A/_layouts/DocIdRedir.aspx?ID=EDUSHARE-305-956</Url>
      <Description>EDUSHARE-305-956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ED98D2-B645-410E-8C0C-F674433E1E17}">
  <ds:schemaRefs>
    <ds:schemaRef ds:uri="http://schemas.microsoft.com/sharepoint/events"/>
  </ds:schemaRefs>
</ds:datastoreItem>
</file>

<file path=customXml/itemProps2.xml><?xml version="1.0" encoding="utf-8"?>
<ds:datastoreItem xmlns:ds="http://schemas.openxmlformats.org/officeDocument/2006/customXml" ds:itemID="{EE589B4C-95E5-4A69-A5B6-12ACA6FFF17A}">
  <ds:schemaRef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ced1f988-d16c-4eb7-9443-312b8723c36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309E679-3F30-4F45-81AD-CCFF491F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FFBF52-CA27-49CE-BC0D-6472A767B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27122</TotalTime>
  <Words>837</Words>
  <Application>Microsoft Office PowerPoint</Application>
  <PresentationFormat>On-screen Show (4:3)</PresentationFormat>
  <Paragraphs>116</Paragraphs>
  <Slides>20</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Compliance Survey Referrals  and Processing</vt:lpstr>
      <vt:lpstr>Overview of Today’s Training</vt:lpstr>
      <vt:lpstr>Lesson Objective</vt:lpstr>
      <vt:lpstr>What is a Compliance Survey Referral?</vt:lpstr>
      <vt:lpstr>Who Performs a Compliance Survey</vt:lpstr>
      <vt:lpstr>Who Performs a Compliance Survey-Continued</vt:lpstr>
      <vt:lpstr>Recognizing Compliance Surveys</vt:lpstr>
      <vt:lpstr>Processing Compliance Surveys</vt:lpstr>
      <vt:lpstr>Processing Compliance Surveys (Cont’d)</vt:lpstr>
      <vt:lpstr>Compliance Survey Referral Form</vt:lpstr>
      <vt:lpstr>Compliance Survey Referral Form (OJT/APP)</vt:lpstr>
      <vt:lpstr>VA Once Certification with  Compliance Survey Remark</vt:lpstr>
      <vt:lpstr>Compliance Survey Adjustment Letter Debt Owed</vt:lpstr>
      <vt:lpstr>Compliance Survey Adjustment Letter Payment Due</vt:lpstr>
      <vt:lpstr>Compliance Survey Response  VCE Form</vt:lpstr>
      <vt:lpstr>Recap &amp; Reminders</vt:lpstr>
      <vt:lpstr>Lesson References</vt:lpstr>
      <vt:lpstr>Summary</vt:lpstr>
      <vt:lpstr>Questions?</vt:lpstr>
      <vt:lpstr>TMS Assessment and Survey</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Survey Referrals and Processing Guidelines PowerPoint Presentation</dc:title>
  <dc:subject>VCE</dc:subject>
  <dc:creator>Department of Veterans Affairs, Veterans Benefits Administration, Education Service, STAFF</dc:creator>
  <cp:keywords>compliance surveys,adjudicate,process,compliance survey referral,CS</cp:keywords>
  <dc:description>The purpose of this lesson is to provide the Veterans Claims Examiners (VCEs)/Senior Veterans Claims Examiners (SrVCEs) and those assigned to assist them with the knowledge to adjudicate compliance surveys and correctly asses the associated payment and/or debts.</dc:description>
  <cp:lastModifiedBy>Poole, Kathleen</cp:lastModifiedBy>
  <cp:revision>633</cp:revision>
  <cp:lastPrinted>2016-11-21T20:53:22Z</cp:lastPrinted>
  <dcterms:created xsi:type="dcterms:W3CDTF">2014-09-26T18:35:36Z</dcterms:created>
  <dcterms:modified xsi:type="dcterms:W3CDTF">2017-08-09T14:52:20Z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Language">
    <vt:lpwstr>English (U.S.)</vt:lpwstr>
  </property>
  <property fmtid="{D5CDD505-2E9C-101B-9397-08002B2CF9AE}" pid="4" name="_dlc_DocIdItemGuid">
    <vt:lpwstr>a5c08d5b-b1a2-483e-a8d8-797b3a44271a</vt:lpwstr>
  </property>
  <property fmtid="{D5CDD505-2E9C-101B-9397-08002B2CF9AE}" pid="5" name="RPO">
    <vt:lpwstr>Multiple RPOs</vt:lpwstr>
  </property>
  <property fmtid="{D5CDD505-2E9C-101B-9397-08002B2CF9AE}" pid="6" name="Topic">
    <vt:lpwstr>Standardized templates</vt:lpwstr>
  </property>
  <property fmtid="{D5CDD505-2E9C-101B-9397-08002B2CF9AE}" pid="7" name="Type">
    <vt:lpwstr>Presentation</vt:lpwstr>
  </property>
</Properties>
</file>