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7"/>
  </p:notesMasterIdLst>
  <p:handoutMasterIdLst>
    <p:handoutMasterId r:id="rId18"/>
  </p:handoutMasterIdLst>
  <p:sldIdLst>
    <p:sldId id="256" r:id="rId5"/>
    <p:sldId id="317" r:id="rId6"/>
    <p:sldId id="344" r:id="rId7"/>
    <p:sldId id="321" r:id="rId8"/>
    <p:sldId id="342" r:id="rId9"/>
    <p:sldId id="341" r:id="rId10"/>
    <p:sldId id="345" r:id="rId11"/>
    <p:sldId id="347" r:id="rId12"/>
    <p:sldId id="346" r:id="rId13"/>
    <p:sldId id="329" r:id="rId14"/>
    <p:sldId id="314" r:id="rId15"/>
    <p:sldId id="261" r:id="rId16"/>
  </p:sldIdLst>
  <p:sldSz cx="9144000" cy="6858000" type="screen4x3"/>
  <p:notesSz cx="7315200" cy="96012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74" autoAdjust="0"/>
    <p:restoredTop sz="57380" autoAdjust="0"/>
  </p:normalViewPr>
  <p:slideViewPr>
    <p:cSldViewPr>
      <p:cViewPr varScale="1">
        <p:scale>
          <a:sx n="61" d="100"/>
          <a:sy n="61" d="100"/>
        </p:scale>
        <p:origin x="1728" y="66"/>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2838" y="-8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26A3F2D-96B7-4EB0-B072-4B213DEEE04D}"/>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a:extLst>
              <a:ext uri="{FF2B5EF4-FFF2-40B4-BE49-F238E27FC236}">
                <a16:creationId xmlns:a16="http://schemas.microsoft.com/office/drawing/2014/main" id="{862ADBDF-9EF2-4F08-821D-512481909C69}"/>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844CEBC8-B94C-4013-850D-BB223029CAA0}" type="datetimeFigureOut">
              <a:rPr lang="en-US" smtClean="0"/>
              <a:t>8/6/2018</a:t>
            </a:fld>
            <a:endParaRPr lang="en-US"/>
          </a:p>
        </p:txBody>
      </p:sp>
      <p:sp>
        <p:nvSpPr>
          <p:cNvPr id="4" name="Footer Placeholder 3">
            <a:extLst>
              <a:ext uri="{FF2B5EF4-FFF2-40B4-BE49-F238E27FC236}">
                <a16:creationId xmlns:a16="http://schemas.microsoft.com/office/drawing/2014/main" id="{24C9FAD2-CC6C-4BD7-B9AC-7469A54CE3BD}"/>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7F39C1B3-6556-4D98-898E-D1BD3FAB62EB}"/>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4F7FB3BF-D675-4D51-83A8-36C01B2F1CCD}" type="slidenum">
              <a:rPr lang="en-US" smtClean="0"/>
              <a:t>‹#›</a:t>
            </a:fld>
            <a:endParaRPr lang="en-US"/>
          </a:p>
        </p:txBody>
      </p:sp>
    </p:spTree>
    <p:extLst>
      <p:ext uri="{BB962C8B-B14F-4D97-AF65-F5344CB8AC3E}">
        <p14:creationId xmlns:p14="http://schemas.microsoft.com/office/powerpoint/2010/main" val="3353280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52273F2-AC38-4C03-8E5C-2CFF03455D9E}" type="datetimeFigureOut">
              <a:rPr lang="en-US" smtClean="0"/>
              <a:t>8/6/2018</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8DB40390-A3B2-46B9-9773-DB13838AA237}" type="slidenum">
              <a:rPr lang="en-US" smtClean="0"/>
              <a:t>‹#›</a:t>
            </a:fld>
            <a:endParaRPr lang="en-US" dirty="0"/>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u="sng" dirty="0"/>
              <a:t>Course Description:</a:t>
            </a:r>
          </a:p>
          <a:p>
            <a:pPr defTabSz="966612">
              <a:defRPr/>
            </a:pPr>
            <a:endParaRPr lang="en-US" sz="1300" dirty="0"/>
          </a:p>
          <a:p>
            <a:pPr defTabSz="966612">
              <a:defRPr/>
            </a:pPr>
            <a:r>
              <a:rPr lang="en-US" sz="1300" dirty="0"/>
              <a:t>This course teaches learns about the Beneficiary Fiduciary Field System (BFFS) Offline Client and provides instruction on how to install, navigate, and utilize BFFS Offline Client.  This lesson will also highlight BFFS features that are not available when using BFFS Offline Client in Offline status and provides suggestions on how to maintain personal safety while utilizing electronic equipment while in the field. </a:t>
            </a:r>
          </a:p>
          <a:p>
            <a:pPr defTabSz="966612">
              <a:defRPr/>
            </a:pPr>
            <a:endParaRPr lang="en-US" sz="1300" dirty="0"/>
          </a:p>
          <a:p>
            <a:pPr defTabSz="966612">
              <a:defRPr/>
            </a:pPr>
            <a:r>
              <a:rPr lang="en-US" sz="1300" dirty="0"/>
              <a:t>This is an introductory lesson to BFFS Offline Client and live demonstration will occur throughout training.  </a:t>
            </a:r>
            <a:br>
              <a:rPr lang="en-US" sz="1300" dirty="0"/>
            </a:b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dirty="0"/>
          </a:p>
        </p:txBody>
      </p:sp>
    </p:spTree>
    <p:extLst>
      <p:ext uri="{BB962C8B-B14F-4D97-AF65-F5344CB8AC3E}">
        <p14:creationId xmlns:p14="http://schemas.microsoft.com/office/powerpoint/2010/main" val="40665272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b="0" i="1" u="none" baseline="0" dirty="0"/>
              <a:t>Learning Objective: </a:t>
            </a:r>
            <a:r>
              <a:rPr lang="en-US" i="1" dirty="0"/>
              <a:t>Identify personal safety techniques</a:t>
            </a:r>
          </a:p>
          <a:p>
            <a:pPr defTabSz="966612">
              <a:defRPr/>
            </a:pPr>
            <a:r>
              <a:rPr lang="en-US" b="0" i="1" u="none" dirty="0"/>
              <a:t>Policy</a:t>
            </a:r>
            <a:r>
              <a:rPr lang="en-US" b="0" i="1" u="none" baseline="0" dirty="0"/>
              <a:t> Reference(s): N/A</a:t>
            </a:r>
          </a:p>
          <a:p>
            <a:pPr defTabSz="966612">
              <a:defRPr/>
            </a:pPr>
            <a:r>
              <a:rPr lang="en-US" b="0" i="1" u="none" baseline="0" dirty="0"/>
              <a:t>FPG Articles: N/A</a:t>
            </a:r>
            <a:endParaRPr lang="en-US" i="1" dirty="0"/>
          </a:p>
          <a:p>
            <a:pPr defTabSz="966612">
              <a:defRPr/>
            </a:pPr>
            <a:endParaRPr lang="en-US" b="0" i="1" u="none" baseline="0" dirty="0"/>
          </a:p>
          <a:p>
            <a:r>
              <a:rPr lang="en-US" b="0" i="0" u="sng" baseline="0" dirty="0">
                <a:solidFill>
                  <a:schemeClr val="tx1"/>
                </a:solidFill>
              </a:rPr>
              <a:t>Instructor Notes:</a:t>
            </a:r>
          </a:p>
          <a:p>
            <a:pPr defTabSz="966612">
              <a:defRPr/>
            </a:pPr>
            <a:endParaRPr lang="en-US" i="0" baseline="0" dirty="0">
              <a:solidFill>
                <a:schemeClr val="tx1"/>
              </a:solidFill>
            </a:endParaRPr>
          </a:p>
          <a:p>
            <a:pPr defTabSz="966612">
              <a:defRPr/>
            </a:pPr>
            <a:r>
              <a:rPr lang="en-US" dirty="0"/>
              <a:t>Personal safety should</a:t>
            </a:r>
            <a:r>
              <a:rPr lang="en-US" baseline="0" dirty="0"/>
              <a:t> remain the your number one priority when in the field.  You must </a:t>
            </a:r>
            <a:r>
              <a:rPr lang="en-US" dirty="0"/>
              <a:t>consider your surroundings (environment, audience, etc.) to assess overall personal safety risks when considering use of BFFS Offline Client.  While the use of BFFS Offline Client is highly encouraged, Pension and Fiduciary Service recognizes there may be situations in which its use is not prudent.  You should never prioritize the use of BFFS Offline Client over your personal safety.  If you find yourself in a  situation and feel unsafe utilizing electronic equipment, do not use it.</a:t>
            </a:r>
          </a:p>
          <a:p>
            <a:pPr defTabSz="966612">
              <a:defRPr/>
            </a:pPr>
            <a:endParaRPr lang="en-US" dirty="0"/>
          </a:p>
          <a:p>
            <a:pPr defTabSz="966612">
              <a:defRPr/>
            </a:pPr>
            <a:r>
              <a:rPr lang="en-US" dirty="0"/>
              <a:t>If</a:t>
            </a:r>
            <a:r>
              <a:rPr lang="en-US" baseline="0" dirty="0"/>
              <a:t> the you choose to utilize BFFS Offline Client, you must take precaution to safeguard your electronic equipment and the personal identifying information it houses at all times.  </a:t>
            </a:r>
          </a:p>
          <a:p>
            <a:pPr defTabSz="966612">
              <a:defRPr/>
            </a:pPr>
            <a:endParaRPr lang="en-US" baseline="0" dirty="0"/>
          </a:p>
          <a:p>
            <a:pPr defTabSz="966612">
              <a:defRPr/>
            </a:pPr>
            <a:r>
              <a:rPr lang="en-US" baseline="0" dirty="0"/>
              <a:t>Safeguarding tips include:</a:t>
            </a:r>
          </a:p>
          <a:p>
            <a:pPr marL="181240" indent="-181240" defTabSz="966612">
              <a:buFont typeface="Arial" panose="020B0604020202020204" pitchFamily="34" charset="0"/>
              <a:buChar char="•"/>
              <a:defRPr/>
            </a:pPr>
            <a:r>
              <a:rPr lang="en-US" baseline="0" dirty="0"/>
              <a:t>Never leave compute unattended during a field examination</a:t>
            </a:r>
          </a:p>
          <a:p>
            <a:pPr marL="181240" indent="-181240" defTabSz="966612">
              <a:buFont typeface="Arial" panose="020B0604020202020204" pitchFamily="34" charset="0"/>
              <a:buChar char="•"/>
              <a:defRPr/>
            </a:pPr>
            <a:r>
              <a:rPr lang="en-US" baseline="0" dirty="0"/>
              <a:t>Ensure computer is locked in trunk of vehicle prior to arrival at field examination where BFFS Offline Client will not be utilized</a:t>
            </a:r>
          </a:p>
          <a:p>
            <a:pPr marL="181240" indent="-181240" defTabSz="966612">
              <a:buFont typeface="Arial" panose="020B0604020202020204" pitchFamily="34" charset="0"/>
              <a:buChar char="•"/>
              <a:defRPr/>
            </a:pPr>
            <a:r>
              <a:rPr lang="en-US" baseline="0" dirty="0"/>
              <a:t>Store computer in locked briefcase, in trunk of vehicle, while traveling to and from field examination appointments</a:t>
            </a:r>
          </a:p>
          <a:p>
            <a:pPr marL="181240" indent="-181240" defTabSz="966612">
              <a:buFont typeface="Arial" panose="020B0604020202020204" pitchFamily="34" charset="0"/>
              <a:buChar char="•"/>
              <a:defRPr/>
            </a:pPr>
            <a:r>
              <a:rPr lang="en-US" baseline="0" dirty="0"/>
              <a:t>Do not leave computer in plain view of someone walking past vehicle</a:t>
            </a:r>
          </a:p>
          <a:p>
            <a:pPr defTabSz="966612">
              <a:defRPr/>
            </a:pPr>
            <a:endParaRPr lang="en-US" dirty="0"/>
          </a:p>
          <a:p>
            <a:pPr defTabSz="966612">
              <a:defRPr/>
            </a:pPr>
            <a:endParaRPr lang="en-US" i="0" baseline="0" dirty="0">
              <a:solidFill>
                <a:schemeClr val="tx1"/>
              </a:solidFill>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10</a:t>
            </a:fld>
            <a:endParaRPr lang="en-US" dirty="0"/>
          </a:p>
        </p:txBody>
      </p:sp>
    </p:spTree>
    <p:extLst>
      <p:ext uri="{BB962C8B-B14F-4D97-AF65-F5344CB8AC3E}">
        <p14:creationId xmlns:p14="http://schemas.microsoft.com/office/powerpoint/2010/main" val="20889140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1021750">
              <a:defRPr/>
            </a:pPr>
            <a:r>
              <a:rPr lang="en-US" u="sng" dirty="0"/>
              <a:t>Instructor Notes:</a:t>
            </a:r>
          </a:p>
          <a:p>
            <a:pPr marL="0" lvl="1" defTabSz="1021750">
              <a:defRPr/>
            </a:pPr>
            <a:endParaRPr lang="en-US" dirty="0"/>
          </a:p>
          <a:p>
            <a:pPr marL="0" lvl="1" defTabSz="1021750">
              <a:defRPr/>
            </a:pPr>
            <a:r>
              <a:rPr lang="en-US" dirty="0"/>
              <a:t>(Recall) These are our learning objectives as stated at the beginning of the training:</a:t>
            </a:r>
          </a:p>
          <a:p>
            <a:pPr marL="181240" indent="-181240" defTabSz="966612">
              <a:buFont typeface="Arial" panose="020B0604020202020204" pitchFamily="34" charset="0"/>
              <a:buChar char="•"/>
              <a:defRPr/>
            </a:pPr>
            <a:r>
              <a:rPr lang="en-US" sz="1300" dirty="0"/>
              <a:t>Recall the purpose of Beneficiary Fiduciary Field System (BFFS) Offline Client</a:t>
            </a:r>
            <a:r>
              <a:rPr lang="en-US" dirty="0"/>
              <a:t> </a:t>
            </a:r>
          </a:p>
          <a:p>
            <a:pPr marL="181240" indent="-181240">
              <a:buFont typeface="Arial" panose="020B0604020202020204" pitchFamily="34" charset="0"/>
              <a:buChar char="•"/>
            </a:pPr>
            <a:r>
              <a:rPr lang="en-US" dirty="0"/>
              <a:t>Explain how to download and set-up BFFS Offline Client on your laptop</a:t>
            </a:r>
          </a:p>
          <a:p>
            <a:pPr marL="181240" indent="-181240">
              <a:buFont typeface="Arial" panose="020B0604020202020204" pitchFamily="34" charset="0"/>
              <a:buChar char="•"/>
            </a:pPr>
            <a:r>
              <a:rPr lang="en-US" dirty="0"/>
              <a:t>Explain how to navigate BFFS Offline Client; both in Online and Offline status</a:t>
            </a:r>
          </a:p>
          <a:p>
            <a:pPr marL="181240" indent="-181240">
              <a:buFont typeface="Arial" panose="020B0604020202020204" pitchFamily="34" charset="0"/>
              <a:buChar char="•"/>
            </a:pPr>
            <a:r>
              <a:rPr lang="en-US" dirty="0"/>
              <a:t>Recognize BFFS features that are not available</a:t>
            </a:r>
            <a:r>
              <a:rPr lang="en-US" baseline="0" dirty="0"/>
              <a:t> while user is in Offline status</a:t>
            </a:r>
            <a:endParaRPr lang="en-US" dirty="0"/>
          </a:p>
          <a:p>
            <a:pPr marL="181240" indent="-181240">
              <a:buFont typeface="Arial" panose="020B0604020202020204" pitchFamily="34" charset="0"/>
              <a:buChar char="•"/>
            </a:pPr>
            <a:r>
              <a:rPr lang="en-US" dirty="0"/>
              <a:t>Identify techniques to maintain personal safety and safeguard equipment while in the field</a:t>
            </a:r>
          </a:p>
          <a:p>
            <a:pPr marL="0" lvl="1" defTabSz="1021750">
              <a:defRPr/>
            </a:pPr>
            <a:endParaRPr lang="en-US" dirty="0"/>
          </a:p>
          <a:p>
            <a:pPr marL="0" lvl="1" defTabSz="1021750">
              <a:defRPr/>
            </a:pPr>
            <a:r>
              <a:rPr lang="en-US" dirty="0"/>
              <a:t>(Recap) We discussed each of these learning objectives through the following topics in each slide today:</a:t>
            </a:r>
          </a:p>
          <a:p>
            <a:pPr marL="181240" indent="-181240">
              <a:buFont typeface="Arial" panose="020B0604020202020204" pitchFamily="34" charset="0"/>
              <a:buChar char="•"/>
            </a:pPr>
            <a:r>
              <a:rPr lang="en-US" dirty="0"/>
              <a:t>Purpose of Offline Client</a:t>
            </a:r>
          </a:p>
          <a:p>
            <a:pPr marL="181240" indent="-181240">
              <a:buFont typeface="Arial" panose="020B0604020202020204" pitchFamily="34" charset="0"/>
              <a:buChar char="•"/>
            </a:pPr>
            <a:r>
              <a:rPr lang="en-US" dirty="0"/>
              <a:t>Offline Client Set Up</a:t>
            </a:r>
          </a:p>
          <a:p>
            <a:pPr marL="181240" indent="-181240">
              <a:buFont typeface="Arial" panose="020B0604020202020204" pitchFamily="34" charset="0"/>
              <a:buChar char="•"/>
            </a:pPr>
            <a:r>
              <a:rPr lang="en-US" dirty="0"/>
              <a:t>Navigation</a:t>
            </a:r>
          </a:p>
          <a:p>
            <a:pPr marL="181240" indent="-181240">
              <a:buFont typeface="Arial" panose="020B0604020202020204" pitchFamily="34" charset="0"/>
              <a:buChar char="•"/>
            </a:pPr>
            <a:r>
              <a:rPr lang="en-US" dirty="0"/>
              <a:t>Navigation Cont’d</a:t>
            </a:r>
          </a:p>
          <a:p>
            <a:pPr marL="181240" indent="-181240">
              <a:buFont typeface="Arial" panose="020B0604020202020204" pitchFamily="34" charset="0"/>
              <a:buChar char="•"/>
            </a:pPr>
            <a:r>
              <a:rPr lang="en-US" dirty="0"/>
              <a:t>Offline Reporting</a:t>
            </a:r>
          </a:p>
          <a:p>
            <a:pPr marL="181240" indent="-181240">
              <a:buFont typeface="Arial" panose="020B0604020202020204" pitchFamily="34" charset="0"/>
              <a:buChar char="•"/>
            </a:pPr>
            <a:r>
              <a:rPr lang="en-US" dirty="0"/>
              <a:t>Features Not Available Offline</a:t>
            </a:r>
          </a:p>
          <a:p>
            <a:pPr marL="181240" indent="-181240">
              <a:buFont typeface="Arial" panose="020B0604020202020204" pitchFamily="34" charset="0"/>
              <a:buChar char="•"/>
            </a:pPr>
            <a:r>
              <a:rPr lang="en-US" dirty="0"/>
              <a:t>Safeguards</a:t>
            </a:r>
          </a:p>
          <a:p>
            <a:pPr marL="0" lvl="1" defTabSz="1021750">
              <a:defRPr/>
            </a:pPr>
            <a:endParaRPr lang="en-US" dirty="0"/>
          </a:p>
          <a:p>
            <a:pPr marL="0" lvl="1" defTabSz="1021750">
              <a:defRPr/>
            </a:pPr>
            <a:r>
              <a:rPr lang="en-US" dirty="0"/>
              <a:t>What questions to you have for me today?</a:t>
            </a:r>
          </a:p>
        </p:txBody>
      </p:sp>
      <p:sp>
        <p:nvSpPr>
          <p:cNvPr id="4" name="Slide Number Placeholder 3"/>
          <p:cNvSpPr>
            <a:spLocks noGrp="1"/>
          </p:cNvSpPr>
          <p:nvPr>
            <p:ph type="sldNum" sz="quarter" idx="10"/>
          </p:nvPr>
        </p:nvSpPr>
        <p:spPr/>
        <p:txBody>
          <a:bodyPr/>
          <a:lstStyle/>
          <a:p>
            <a:fld id="{03CECF49-2165-4CE7-B39E-10D80CF3C557}" type="slidenum">
              <a:rPr lang="en-US" smtClean="0"/>
              <a:t>11</a:t>
            </a:fld>
            <a:endParaRPr lang="en-US" dirty="0"/>
          </a:p>
        </p:txBody>
      </p:sp>
    </p:spTree>
    <p:extLst>
      <p:ext uri="{BB962C8B-B14F-4D97-AF65-F5344CB8AC3E}">
        <p14:creationId xmlns:p14="http://schemas.microsoft.com/office/powerpoint/2010/main" val="9203491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p>
          <a:p>
            <a:endParaRPr lang="en-US" dirty="0"/>
          </a:p>
          <a:p>
            <a:r>
              <a:rPr lang="en-US" dirty="0"/>
              <a:t>An assessment and satisfaction survey have been assigned to you in TMS.  You should be able to complete both within ten minutes.  Completing both will allow you to receive credit for this training.</a:t>
            </a:r>
          </a:p>
          <a:p>
            <a:pPr marL="488844" indent="-244422"/>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12</a:t>
            </a:fld>
            <a:endParaRPr lang="en-US" dirty="0"/>
          </a:p>
        </p:txBody>
      </p:sp>
    </p:spTree>
    <p:extLst>
      <p:ext uri="{BB962C8B-B14F-4D97-AF65-F5344CB8AC3E}">
        <p14:creationId xmlns:p14="http://schemas.microsoft.com/office/powerpoint/2010/main" val="529396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r>
              <a:rPr lang="en-US" sz="1300" dirty="0"/>
              <a:t>By the end of this lesson, given the training and the corresponding references, the learner will be able to do the following:</a:t>
            </a:r>
          </a:p>
          <a:p>
            <a:pPr marL="181240" indent="-181240" defTabSz="966612">
              <a:buFont typeface="Arial" panose="020B0604020202020204" pitchFamily="34" charset="0"/>
              <a:buChar char="•"/>
              <a:defRPr/>
            </a:pPr>
            <a:r>
              <a:rPr lang="en-US" sz="1300" dirty="0"/>
              <a:t>Recall the purpose of Beneficiary Fiduciary Field System (BFFS) Offline Client</a:t>
            </a:r>
            <a:r>
              <a:rPr lang="en-US" dirty="0"/>
              <a:t> </a:t>
            </a:r>
          </a:p>
          <a:p>
            <a:pPr marL="181240" indent="-181240">
              <a:buFont typeface="Arial" panose="020B0604020202020204" pitchFamily="34" charset="0"/>
              <a:buChar char="•"/>
            </a:pPr>
            <a:r>
              <a:rPr lang="en-US" dirty="0"/>
              <a:t>Explain how to download and set-up BFFS Offline Client on your laptop</a:t>
            </a:r>
          </a:p>
          <a:p>
            <a:pPr marL="181240" indent="-181240">
              <a:buFont typeface="Arial" panose="020B0604020202020204" pitchFamily="34" charset="0"/>
              <a:buChar char="•"/>
            </a:pPr>
            <a:r>
              <a:rPr lang="en-US" dirty="0"/>
              <a:t>Explain how to navigate BFFS Offline Client; both in Online and Offline status</a:t>
            </a:r>
          </a:p>
          <a:p>
            <a:pPr marL="181240" indent="-181240">
              <a:buFont typeface="Arial" panose="020B0604020202020204" pitchFamily="34" charset="0"/>
              <a:buChar char="•"/>
            </a:pPr>
            <a:r>
              <a:rPr lang="en-US" dirty="0"/>
              <a:t>Recognize BFFS features that are not available</a:t>
            </a:r>
            <a:r>
              <a:rPr lang="en-US" baseline="0" dirty="0"/>
              <a:t> while user is in Offline status</a:t>
            </a:r>
            <a:endParaRPr lang="en-US" dirty="0"/>
          </a:p>
          <a:p>
            <a:pPr marL="181240" indent="-181240">
              <a:buFont typeface="Arial" panose="020B0604020202020204" pitchFamily="34" charset="0"/>
              <a:buChar char="•"/>
            </a:pPr>
            <a:r>
              <a:rPr lang="en-US" dirty="0"/>
              <a:t>Identify techniques to maintain personal safety and safeguard equipment while in the field</a:t>
            </a:r>
          </a:p>
          <a:p>
            <a:pPr marL="181240" indent="-18124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dirty="0"/>
          </a:p>
        </p:txBody>
      </p:sp>
    </p:spTree>
    <p:extLst>
      <p:ext uri="{BB962C8B-B14F-4D97-AF65-F5344CB8AC3E}">
        <p14:creationId xmlns:p14="http://schemas.microsoft.com/office/powerpoint/2010/main" val="540880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p>
          <a:p>
            <a:endParaRPr lang="en-US" u="sng" dirty="0"/>
          </a:p>
          <a:p>
            <a:r>
              <a:rPr lang="en-US" u="none" dirty="0"/>
              <a:t>The following are relevant references to BFFS Offline Client:</a:t>
            </a:r>
          </a:p>
          <a:p>
            <a:pPr marL="181240" indent="-181240">
              <a:buFont typeface="Arial" panose="020B0604020202020204" pitchFamily="34" charset="0"/>
              <a:buChar char="•"/>
            </a:pPr>
            <a:r>
              <a:rPr lang="en-US" dirty="0"/>
              <a:t>FPG</a:t>
            </a:r>
            <a:r>
              <a:rPr lang="en-US" i="1" dirty="0"/>
              <a:t>, 01 – BFFS – Outlook Offline Client</a:t>
            </a:r>
          </a:p>
          <a:p>
            <a:pPr marL="181240" indent="-181240">
              <a:buFont typeface="Arial" panose="020B0604020202020204" pitchFamily="34" charset="0"/>
              <a:buChar char="•"/>
            </a:pPr>
            <a:r>
              <a:rPr lang="en-US" i="0" dirty="0"/>
              <a:t>BFFS Offline Client video</a:t>
            </a:r>
          </a:p>
          <a:p>
            <a:pPr marL="664546" lvl="1" indent="-181240">
              <a:buFont typeface="Arial" panose="020B0604020202020204" pitchFamily="34" charset="0"/>
              <a:buChar char="•"/>
            </a:pPr>
            <a:r>
              <a:rPr lang="en-US" i="1" dirty="0"/>
              <a:t>https://www.youtube.com/watch?v=t60whtdr8YM</a:t>
            </a:r>
          </a:p>
          <a:p>
            <a:pPr marL="181240" indent="-181240">
              <a:buFont typeface="Arial" panose="020B0604020202020204" pitchFamily="34" charset="0"/>
              <a:buChar char="•"/>
            </a:pPr>
            <a:r>
              <a:rPr lang="en-US" dirty="0" err="1"/>
              <a:t>yourIT</a:t>
            </a:r>
            <a:r>
              <a:rPr lang="en-US" dirty="0"/>
              <a:t> Services: </a:t>
            </a:r>
          </a:p>
          <a:p>
            <a:pPr marL="664546" lvl="1" indent="-181240">
              <a:buFont typeface="Arial" panose="020B0604020202020204" pitchFamily="34" charset="0"/>
              <a:buChar char="•"/>
            </a:pPr>
            <a:r>
              <a:rPr lang="en-US" dirty="0"/>
              <a:t>Log into the “</a:t>
            </a:r>
            <a:r>
              <a:rPr lang="en-US" dirty="0" err="1"/>
              <a:t>yourIT</a:t>
            </a:r>
            <a:r>
              <a:rPr lang="en-US" dirty="0"/>
              <a:t>” on your desktop or visit https://yourit.va.gov/va </a:t>
            </a:r>
            <a:r>
              <a:rPr lang="en-US" b="0" dirty="0">
                <a:effectLst/>
              </a:rPr>
              <a:t>to create a help ticket</a:t>
            </a:r>
          </a:p>
          <a:p>
            <a:pPr marL="181240" indent="-181240">
              <a:buFont typeface="Arial" panose="020B0604020202020204" pitchFamily="34" charset="0"/>
              <a:buChar char="•"/>
            </a:pPr>
            <a:r>
              <a:rPr lang="en-US" b="0" dirty="0">
                <a:effectLst/>
              </a:rPr>
              <a:t>Enterprise Service Desk</a:t>
            </a:r>
            <a:endParaRPr lang="en-US" b="0" dirty="0"/>
          </a:p>
          <a:p>
            <a:pPr marL="664546" lvl="1" indent="-181240">
              <a:buFont typeface="Arial" panose="020B0604020202020204" pitchFamily="34" charset="0"/>
              <a:buChar char="•"/>
            </a:pPr>
            <a:r>
              <a:rPr lang="en-US" dirty="0"/>
              <a:t>Call </a:t>
            </a:r>
            <a:r>
              <a:rPr lang="en-US" b="0" dirty="0"/>
              <a:t>855-</a:t>
            </a:r>
            <a:r>
              <a:rPr lang="en-US" b="0" dirty="0">
                <a:effectLst/>
              </a:rPr>
              <a:t>855-673-4357 to create a help ticket </a:t>
            </a:r>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dirty="0"/>
          </a:p>
        </p:txBody>
      </p:sp>
    </p:spTree>
    <p:extLst>
      <p:ext uri="{BB962C8B-B14F-4D97-AF65-F5344CB8AC3E}">
        <p14:creationId xmlns:p14="http://schemas.microsoft.com/office/powerpoint/2010/main" val="2528355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b="0" i="1" u="none" dirty="0"/>
              <a:t>Learning</a:t>
            </a:r>
            <a:r>
              <a:rPr lang="en-US" b="0" i="1" u="none" baseline="0" dirty="0"/>
              <a:t> Objective:  </a:t>
            </a:r>
            <a:r>
              <a:rPr lang="en-US" i="1" dirty="0"/>
              <a:t>Recall the purpose of BFFS Offline Client </a:t>
            </a:r>
          </a:p>
          <a:p>
            <a:pPr defTabSz="966612">
              <a:defRPr/>
            </a:pPr>
            <a:r>
              <a:rPr lang="en-US" b="0" i="1" u="none" dirty="0"/>
              <a:t>Policy</a:t>
            </a:r>
            <a:r>
              <a:rPr lang="en-US" b="0" i="1" u="none" baseline="0" dirty="0"/>
              <a:t> Reference(s): N/A </a:t>
            </a:r>
          </a:p>
          <a:p>
            <a:pPr defTabSz="966612">
              <a:defRPr/>
            </a:pPr>
            <a:r>
              <a:rPr lang="en-US" b="0" i="1" u="none" baseline="0" dirty="0"/>
              <a:t>FPG Articles: </a:t>
            </a:r>
            <a:r>
              <a:rPr lang="en-US" i="1" dirty="0"/>
              <a:t>N/A</a:t>
            </a:r>
          </a:p>
          <a:p>
            <a:pPr defTabSz="966612">
              <a:defRPr/>
            </a:pPr>
            <a:r>
              <a:rPr lang="en-US" i="1" dirty="0"/>
              <a:t>Other References: </a:t>
            </a:r>
            <a:r>
              <a:rPr lang="en-US" sz="1300" dirty="0"/>
              <a:t>BFFS Offline Client YouTube video </a:t>
            </a:r>
            <a:endParaRPr lang="en-US" i="1" dirty="0"/>
          </a:p>
          <a:p>
            <a:pPr defTabSz="966612">
              <a:defRPr/>
            </a:pPr>
            <a:endParaRPr lang="en-US" b="0" i="1" u="none" dirty="0"/>
          </a:p>
          <a:p>
            <a:r>
              <a:rPr lang="en-US" b="0" u="sng" dirty="0"/>
              <a:t>Instructor Notes: </a:t>
            </a:r>
          </a:p>
          <a:p>
            <a:endParaRPr lang="en-US" sz="1300" dirty="0"/>
          </a:p>
          <a:p>
            <a:r>
              <a:rPr lang="en-US" sz="1300" dirty="0"/>
              <a:t>The Beneficiary Fiduciary Field System (BFFS) Offline Client copies a subset of the BFFS database that allows users to work while disconnected from the VA network.  While utilizing this program, Field Examiners (FEs) have the ability to access all cases assigned to them while in the Offline status.</a:t>
            </a:r>
          </a:p>
          <a:p>
            <a:endParaRPr lang="en-US" sz="1300" dirty="0"/>
          </a:p>
          <a:p>
            <a:r>
              <a:rPr lang="en-US" sz="1300" dirty="0"/>
              <a:t>FEs are highly encouraged to use BFFS Offline Client when conducting field examination interviews or any other instance of being while off-site and without an Internet connection.  BFFS Offline Client allows users to look up existing notes and type findings in FElux as the field examination is conducted.  Prior to BFFS Offline Client, FEs had to take notes throughout the course of each field examination interview, return to their home office, or a location with internet connection, and type their report; this process duplicates effort because the FE had to turn around and type their hand written notes.  Utilizing BFFS Offline Client removes potential  duplication and therefore assists FEs in completing field examination reports more expeditiously because the FElux is populated as the beneficiary or fiduciary responds to inquiries. </a:t>
            </a:r>
            <a:endParaRPr lang="en-US" sz="1300" b="1" dirty="0"/>
          </a:p>
          <a:p>
            <a:endParaRPr lang="en-US" sz="1300" dirty="0"/>
          </a:p>
          <a:p>
            <a:r>
              <a:rPr lang="en-US" sz="1300" dirty="0"/>
              <a:t>BFFS Offline Client then allows users to synchronize their offline database and update the BFFS database when reconnected to the VA network, by going into the Online status. </a:t>
            </a:r>
          </a:p>
          <a:p>
            <a:endParaRPr lang="en-US" sz="1300" dirty="0"/>
          </a:p>
          <a:p>
            <a:r>
              <a:rPr lang="en-US" sz="1300" b="1" u="sng" dirty="0"/>
              <a:t>Demonstration Notes:</a:t>
            </a:r>
          </a:p>
          <a:p>
            <a:endParaRPr lang="en-US" sz="1300" dirty="0"/>
          </a:p>
          <a:p>
            <a:r>
              <a:rPr lang="en-US" sz="1300" dirty="0"/>
              <a:t>Minimize PowerPoint and show trainees the BFFS Offline Client YouTube video </a:t>
            </a:r>
          </a:p>
          <a:p>
            <a:pPr marL="181240" indent="-181240" defTabSz="966612">
              <a:buFont typeface="Arial" panose="020B0604020202020204" pitchFamily="34" charset="0"/>
              <a:buChar char="•"/>
              <a:defRPr/>
            </a:pPr>
            <a:r>
              <a:rPr lang="en-US" sz="1300" dirty="0"/>
              <a:t>Full Length: https://www.youtube.com/watch?v=t60whtdr8YM </a:t>
            </a:r>
          </a:p>
          <a:p>
            <a:pPr marL="181240" indent="-181240" defTabSz="966612">
              <a:buFont typeface="Arial" panose="020B0604020202020204" pitchFamily="34" charset="0"/>
              <a:buChar char="•"/>
              <a:defRPr/>
            </a:pPr>
            <a:r>
              <a:rPr lang="en-US" sz="1300" dirty="0"/>
              <a:t>Shortened: https://youtu.be/t60whtdr8YM  </a:t>
            </a:r>
          </a:p>
          <a:p>
            <a:endParaRPr lang="en-US" sz="1300" dirty="0"/>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dirty="0"/>
          </a:p>
        </p:txBody>
      </p:sp>
    </p:spTree>
    <p:extLst>
      <p:ext uri="{BB962C8B-B14F-4D97-AF65-F5344CB8AC3E}">
        <p14:creationId xmlns:p14="http://schemas.microsoft.com/office/powerpoint/2010/main" val="2430149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b="0" i="1" u="none" dirty="0"/>
              <a:t>Learning</a:t>
            </a:r>
            <a:r>
              <a:rPr lang="en-US" b="0" i="1" u="none" baseline="0" dirty="0"/>
              <a:t> Objective:  </a:t>
            </a:r>
            <a:r>
              <a:rPr lang="en-US" i="1" dirty="0"/>
              <a:t>Explain installation and set-up </a:t>
            </a:r>
          </a:p>
          <a:p>
            <a:r>
              <a:rPr lang="en-US" b="0" i="1" u="none" dirty="0"/>
              <a:t>Policy</a:t>
            </a:r>
            <a:r>
              <a:rPr lang="en-US" b="0" i="1" u="none" baseline="0" dirty="0"/>
              <a:t> Reference(s): N/A</a:t>
            </a:r>
          </a:p>
          <a:p>
            <a:pPr defTabSz="966612">
              <a:defRPr/>
            </a:pPr>
            <a:r>
              <a:rPr lang="en-US" b="0" i="1" u="none" baseline="0" dirty="0"/>
              <a:t>FPG Articles: </a:t>
            </a:r>
            <a:r>
              <a:rPr lang="en-US" i="1" dirty="0"/>
              <a:t>01 – BFFS – Outlook Offline Client</a:t>
            </a:r>
          </a:p>
          <a:p>
            <a:pPr defTabSz="966612">
              <a:defRPr/>
            </a:pPr>
            <a:r>
              <a:rPr lang="en-US" i="1" dirty="0"/>
              <a:t>Other References: </a:t>
            </a:r>
            <a:r>
              <a:rPr lang="en-US" i="1" dirty="0" err="1"/>
              <a:t>yourIT</a:t>
            </a:r>
            <a:r>
              <a:rPr lang="en-US" i="1" dirty="0"/>
              <a:t> Services; Enterprise Service Desk</a:t>
            </a:r>
          </a:p>
          <a:p>
            <a:endParaRPr lang="en-US" b="0" u="sng" dirty="0"/>
          </a:p>
          <a:p>
            <a:r>
              <a:rPr lang="en-US" b="0" u="sng" dirty="0"/>
              <a:t>Instructor Notes: </a:t>
            </a:r>
          </a:p>
          <a:p>
            <a:endParaRPr lang="en-US" sz="1300" dirty="0"/>
          </a:p>
          <a:p>
            <a:r>
              <a:rPr lang="en-US" sz="1300" dirty="0"/>
              <a:t>A user may request BFFS Offline Client installation by contacting the </a:t>
            </a:r>
            <a:r>
              <a:rPr lang="en-US" sz="1300" dirty="0" err="1"/>
              <a:t>yourIT</a:t>
            </a:r>
            <a:r>
              <a:rPr lang="en-US" sz="1300" dirty="0"/>
              <a:t> Services at </a:t>
            </a:r>
            <a:r>
              <a:rPr lang="en-US" dirty="0"/>
              <a:t>https://yourit.va.gov/va and r</a:t>
            </a:r>
            <a:r>
              <a:rPr lang="en-US" sz="1300" dirty="0"/>
              <a:t>equest an install for “CRM 2015 for Outlook Offline Client” or by contacting the Enterprise Service Desk at (855) 673-4357  </a:t>
            </a:r>
          </a:p>
          <a:p>
            <a:endParaRPr lang="en-US" sz="1300" dirty="0"/>
          </a:p>
          <a:p>
            <a:pPr marL="181240" indent="-181240" defTabSz="966612">
              <a:buFont typeface="Arial" panose="020B0604020202020204" pitchFamily="34" charset="0"/>
              <a:buChar char="•"/>
              <a:defRPr/>
            </a:pPr>
            <a:r>
              <a:rPr lang="en-US" sz="1300" dirty="0"/>
              <a:t>If workstation has never had CRM installed, Local IT office may remotely install CRM Outlook Offline Client. 	</a:t>
            </a:r>
          </a:p>
          <a:p>
            <a:pPr defTabSz="966612">
              <a:defRPr/>
            </a:pPr>
            <a:r>
              <a:rPr lang="en-US" sz="1300" b="1" dirty="0"/>
              <a:t>Note: </a:t>
            </a:r>
            <a:r>
              <a:rPr lang="en-US" sz="1300" dirty="0"/>
              <a:t>Installing the application while connected to VA network is the preferred method and dramatically reduces the install time. 	</a:t>
            </a:r>
          </a:p>
          <a:p>
            <a:pPr marL="181240" indent="-181240" defTabSz="966612">
              <a:buFont typeface="Arial" panose="020B0604020202020204" pitchFamily="34" charset="0"/>
              <a:buChar char="•"/>
              <a:defRPr/>
            </a:pPr>
            <a:endParaRPr lang="en-US" sz="1300" dirty="0"/>
          </a:p>
          <a:p>
            <a:pPr marL="181240" indent="-181240" defTabSz="966612">
              <a:buFont typeface="Arial" panose="020B0604020202020204" pitchFamily="34" charset="0"/>
              <a:buChar char="•"/>
              <a:defRPr/>
            </a:pPr>
            <a:r>
              <a:rPr lang="en-US" sz="1300" dirty="0"/>
              <a:t>If workstation has a previous version of CRM installed, user </a:t>
            </a:r>
            <a:r>
              <a:rPr lang="en-US" sz="1300" u="sng" dirty="0"/>
              <a:t>must</a:t>
            </a:r>
            <a:r>
              <a:rPr lang="en-US" sz="1300" dirty="0"/>
              <a:t> visit the local IT office to properly uninstall previous version and install the most current  version, “CRM 2015 for Outlook Offline Client”</a:t>
            </a:r>
          </a:p>
          <a:p>
            <a:pPr marL="181240" indent="-181240">
              <a:buFont typeface="Arial" panose="020B0604020202020204" pitchFamily="34" charset="0"/>
              <a:buChar char="•"/>
            </a:pPr>
            <a:endParaRPr lang="en-US" sz="1300" dirty="0"/>
          </a:p>
          <a:p>
            <a:r>
              <a:rPr lang="en-US" sz="1300" dirty="0"/>
              <a:t>During installation, when prompted to “Add a Microsoft Dynamics CRM Organization,” user must input:</a:t>
            </a:r>
          </a:p>
          <a:p>
            <a:pPr marL="181240" indent="-181240">
              <a:buFont typeface="Arial" panose="020B0604020202020204" pitchFamily="34" charset="0"/>
              <a:buChar char="•"/>
            </a:pPr>
            <a:r>
              <a:rPr lang="en-US" sz="1300" dirty="0"/>
              <a:t>https://internalcrm.crm15.xrm.va.gov/BFFS/main.aspx# and </a:t>
            </a:r>
          </a:p>
          <a:p>
            <a:pPr marL="181240" indent="-181240">
              <a:buFont typeface="Arial" panose="020B0604020202020204" pitchFamily="34" charset="0"/>
              <a:buChar char="•"/>
            </a:pPr>
            <a:r>
              <a:rPr lang="en-US" sz="1300" dirty="0"/>
              <a:t>select Connect</a:t>
            </a:r>
            <a:endParaRPr lang="en-US" b="0" dirty="0">
              <a:solidFill>
                <a:schemeClr val="tx1"/>
              </a:solidFill>
            </a:endParaRPr>
          </a:p>
          <a:p>
            <a:br>
              <a:rPr lang="en-US" sz="1300" dirty="0"/>
            </a:br>
            <a:endParaRPr lang="en-US" dirty="0">
              <a:solidFill>
                <a:schemeClr val="tx1"/>
              </a:solidFill>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5</a:t>
            </a:fld>
            <a:endParaRPr lang="en-US" dirty="0"/>
          </a:p>
        </p:txBody>
      </p:sp>
    </p:spTree>
    <p:extLst>
      <p:ext uri="{BB962C8B-B14F-4D97-AF65-F5344CB8AC3E}">
        <p14:creationId xmlns:p14="http://schemas.microsoft.com/office/powerpoint/2010/main" val="2430149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b="0" i="1" u="none" dirty="0"/>
              <a:t>Learning</a:t>
            </a:r>
            <a:r>
              <a:rPr lang="en-US" b="0" i="1" u="none" baseline="0" dirty="0"/>
              <a:t> Objective: </a:t>
            </a:r>
            <a:r>
              <a:rPr lang="en-US" i="1" dirty="0"/>
              <a:t>Demonstrate navigation </a:t>
            </a:r>
          </a:p>
          <a:p>
            <a:pPr defTabSz="966612">
              <a:defRPr/>
            </a:pPr>
            <a:r>
              <a:rPr lang="en-US" b="0" i="1" u="none" dirty="0"/>
              <a:t>Policy</a:t>
            </a:r>
            <a:r>
              <a:rPr lang="en-US" b="0" i="1" u="none" baseline="0" dirty="0"/>
              <a:t> Reference(s): </a:t>
            </a:r>
            <a:r>
              <a:rPr lang="en-US" b="0" i="1" u="none" baseline="0" dirty="0">
                <a:solidFill>
                  <a:schemeClr val="tx1"/>
                </a:solidFill>
              </a:rPr>
              <a:t>N/A</a:t>
            </a:r>
          </a:p>
          <a:p>
            <a:pPr defTabSz="966612">
              <a:defRPr/>
            </a:pPr>
            <a:r>
              <a:rPr lang="en-US" b="0" i="1" u="none" baseline="0" dirty="0"/>
              <a:t>FPG Articles: </a:t>
            </a:r>
            <a:r>
              <a:rPr lang="en-US" i="1" dirty="0"/>
              <a:t>N/A</a:t>
            </a:r>
          </a:p>
          <a:p>
            <a:endParaRPr lang="en-US" b="0" u="sng" dirty="0"/>
          </a:p>
          <a:p>
            <a:r>
              <a:rPr lang="en-US" b="0" u="sng" dirty="0"/>
              <a:t>Instructor Notes: </a:t>
            </a:r>
          </a:p>
          <a:p>
            <a:endParaRPr lang="en-US" b="1" u="none" dirty="0"/>
          </a:p>
          <a:p>
            <a:r>
              <a:rPr lang="en-US" b="1" u="none" baseline="0" dirty="0"/>
              <a:t>Navigating to BFFS Offline Client:</a:t>
            </a:r>
          </a:p>
          <a:p>
            <a:r>
              <a:rPr lang="en-US" b="0" u="none" baseline="0" dirty="0"/>
              <a:t>BFFS Offline Client is located in Microsoft Outlook (your e-mail account).  To navigate to BFFS Offline Client, take the following steps:</a:t>
            </a:r>
          </a:p>
          <a:p>
            <a:endParaRPr lang="en-US" b="0" u="none" baseline="0" dirty="0"/>
          </a:p>
          <a:p>
            <a:pPr marL="241653" indent="-241653">
              <a:buFont typeface="+mj-lt"/>
              <a:buAutoNum type="arabicPeriod"/>
            </a:pPr>
            <a:r>
              <a:rPr lang="en-US" sz="1300" b="1" dirty="0"/>
              <a:t>Open Microsoft Outlook</a:t>
            </a:r>
            <a:r>
              <a:rPr lang="en-US" sz="1300" dirty="0"/>
              <a:t>. Microsoft Outlook navigation pane now contains a BFFS option. </a:t>
            </a:r>
          </a:p>
          <a:p>
            <a:pPr marL="241653" indent="-241653">
              <a:buFont typeface="+mj-lt"/>
              <a:buAutoNum type="arabicPeriod"/>
            </a:pPr>
            <a:r>
              <a:rPr lang="en-US" sz="1300" b="1" dirty="0"/>
              <a:t>Select BFFS </a:t>
            </a:r>
            <a:r>
              <a:rPr lang="en-US" sz="1300" dirty="0"/>
              <a:t>from the navigation pane.</a:t>
            </a:r>
          </a:p>
          <a:p>
            <a:pPr marL="241653" indent="-241653">
              <a:buFont typeface="+mj-lt"/>
              <a:buAutoNum type="arabicPeriod"/>
            </a:pPr>
            <a:r>
              <a:rPr lang="en-US" sz="1300" b="1" dirty="0"/>
              <a:t>Expand Workplace </a:t>
            </a:r>
            <a:r>
              <a:rPr lang="en-US" sz="1300" dirty="0"/>
              <a:t>to display My Work folder. </a:t>
            </a:r>
          </a:p>
          <a:p>
            <a:pPr marL="241653" indent="-241653">
              <a:buFont typeface="+mj-lt"/>
              <a:buAutoNum type="arabicPeriod"/>
            </a:pPr>
            <a:r>
              <a:rPr lang="en-US" sz="1300" b="1" dirty="0"/>
              <a:t>Expand My Work </a:t>
            </a:r>
            <a:r>
              <a:rPr lang="en-US" sz="1300" dirty="0"/>
              <a:t>to display BFFS Entities. </a:t>
            </a:r>
          </a:p>
          <a:p>
            <a:pPr marL="241653" indent="-241653">
              <a:buFont typeface="+mj-lt"/>
              <a:buAutoNum type="arabicPeriod"/>
            </a:pPr>
            <a:r>
              <a:rPr lang="en-US" sz="1300" b="1" dirty="0"/>
              <a:t>Select desired entity </a:t>
            </a:r>
            <a:r>
              <a:rPr lang="en-US" sz="1300" dirty="0"/>
              <a:t>to view BFFS data. </a:t>
            </a:r>
          </a:p>
          <a:p>
            <a:pPr marL="664546" lvl="1" indent="-181240" defTabSz="966612">
              <a:buFont typeface="Arial" panose="020B0604020202020204" pitchFamily="34" charset="0"/>
              <a:buChar char="•"/>
              <a:defRPr/>
            </a:pPr>
            <a:r>
              <a:rPr lang="en-US" sz="1300" b="1" dirty="0"/>
              <a:t>Scenario 1: </a:t>
            </a:r>
            <a:r>
              <a:rPr lang="en-US" sz="1300" dirty="0"/>
              <a:t>Outlook Offline Client set to “Online” and connected to VA network 	</a:t>
            </a:r>
          </a:p>
          <a:p>
            <a:pPr marL="1147852" lvl="2" indent="-181240" defTabSz="966612">
              <a:buFont typeface="Arial" panose="020B0604020202020204" pitchFamily="34" charset="0"/>
              <a:buChar char="•"/>
              <a:defRPr/>
            </a:pPr>
            <a:r>
              <a:rPr lang="en-US" sz="1300" dirty="0"/>
              <a:t>All data displayed in BFFS with all BFFS functionality. Users may use Outlook Offline Client as an alternative BFFS user interface. 	</a:t>
            </a:r>
          </a:p>
          <a:p>
            <a:pPr marL="664546" lvl="1" indent="-181240" defTabSz="966612">
              <a:buFont typeface="Arial" panose="020B0604020202020204" pitchFamily="34" charset="0"/>
              <a:buChar char="•"/>
              <a:defRPr/>
            </a:pPr>
            <a:r>
              <a:rPr lang="en-US" sz="1300" b="1" dirty="0"/>
              <a:t>Scenario 2: </a:t>
            </a:r>
            <a:r>
              <a:rPr lang="en-US" sz="1300" dirty="0"/>
              <a:t>Outlook Offline Client set to “Go Offline” prior to disconnecting from VA network 	</a:t>
            </a:r>
          </a:p>
          <a:p>
            <a:pPr marL="1147852" lvl="2" indent="-181240" defTabSz="966612">
              <a:buFont typeface="Arial" panose="020B0604020202020204" pitchFamily="34" charset="0"/>
              <a:buChar char="•"/>
              <a:defRPr/>
            </a:pPr>
            <a:r>
              <a:rPr lang="en-US" sz="1300" dirty="0"/>
              <a:t>All records associated to a field examiners territory available to user while not connected to the VA network</a:t>
            </a:r>
          </a:p>
          <a:p>
            <a:pPr marL="664546" lvl="1" indent="-181240" defTabSz="966612">
              <a:buFont typeface="Arial" panose="020B0604020202020204" pitchFamily="34" charset="0"/>
              <a:buChar char="•"/>
              <a:defRPr/>
            </a:pPr>
            <a:r>
              <a:rPr lang="en-US" sz="1300" b="1" dirty="0"/>
              <a:t>Scenario 3: </a:t>
            </a:r>
            <a:r>
              <a:rPr lang="en-US" sz="1300" dirty="0"/>
              <a:t>Outlook Offline Client set to “Online” while </a:t>
            </a:r>
            <a:r>
              <a:rPr lang="en-US" sz="1300" b="1" dirty="0"/>
              <a:t>NOT </a:t>
            </a:r>
            <a:r>
              <a:rPr lang="en-US" sz="1300" dirty="0"/>
              <a:t>connected to VA network 	</a:t>
            </a:r>
          </a:p>
          <a:p>
            <a:pPr marL="1147852" lvl="2" indent="-181240" defTabSz="966612">
              <a:buFont typeface="Arial" panose="020B0604020202020204" pitchFamily="34" charset="0"/>
              <a:buChar char="•"/>
              <a:defRPr/>
            </a:pPr>
            <a:r>
              <a:rPr lang="en-US" sz="1300" dirty="0"/>
              <a:t>No results. Outlook Offline Client set to online while not connected to VA network is equivalent to accessing BFFS while not connected to VA network, the user will not have any functionality.	</a:t>
            </a:r>
          </a:p>
          <a:p>
            <a:pPr marL="966612" lvl="2" defTabSz="966612">
              <a:defRPr/>
            </a:pPr>
            <a:r>
              <a:rPr lang="en-US" sz="1300" dirty="0"/>
              <a:t>	</a:t>
            </a:r>
          </a:p>
          <a:p>
            <a:r>
              <a:rPr lang="en-US" sz="1300" b="1" dirty="0"/>
              <a:t>Before Going Offline:</a:t>
            </a:r>
          </a:p>
          <a:p>
            <a:r>
              <a:rPr lang="en-US" sz="1300" dirty="0"/>
              <a:t>Developers and Region 5 configured BFFS to install a subset of the BFFS database that includes all beneficiary records, fiduciary records, FElux reports, and other data associated to work items assigned to the user. </a:t>
            </a:r>
          </a:p>
          <a:p>
            <a:endParaRPr lang="en-US" sz="1300" dirty="0"/>
          </a:p>
          <a:p>
            <a:r>
              <a:rPr lang="en-US" sz="1300" dirty="0"/>
              <a:t>The first time a user goes offline, it can take a significant amount of time to synchronize your local data with BFFS; however, the offline configuration was intended to limit the amount of time to synchronize. In addition, the more time between offline sessions will impact the amount of time required to synchronize Outlook Offline Client with all changes that occurred in BFFS since the last time the user went offline. </a:t>
            </a:r>
          </a:p>
          <a:p>
            <a:endParaRPr lang="en-US" sz="1300" dirty="0"/>
          </a:p>
          <a:p>
            <a:r>
              <a:rPr lang="en-US" b="1" u="sng" dirty="0">
                <a:solidFill>
                  <a:schemeClr val="tx1"/>
                </a:solidFill>
              </a:rPr>
              <a:t>Demonstration</a:t>
            </a:r>
            <a:r>
              <a:rPr lang="en-US" b="1" u="sng" baseline="0" dirty="0">
                <a:solidFill>
                  <a:schemeClr val="tx1"/>
                </a:solidFill>
              </a:rPr>
              <a:t> Notes:</a:t>
            </a:r>
          </a:p>
          <a:p>
            <a:endParaRPr lang="en-US" b="1" u="sng" baseline="0" dirty="0">
              <a:solidFill>
                <a:schemeClr val="tx1"/>
              </a:solidFill>
            </a:endParaRPr>
          </a:p>
          <a:p>
            <a:r>
              <a:rPr lang="en-US" b="0" u="none" baseline="0" dirty="0">
                <a:solidFill>
                  <a:schemeClr val="tx1"/>
                </a:solidFill>
              </a:rPr>
              <a:t>Minimize PowerPoint and demonstrate how to access BFFS Offline Client.  Walk through and explain each of the following steps:</a:t>
            </a:r>
          </a:p>
          <a:p>
            <a:endParaRPr lang="en-US" b="0" u="none" baseline="0" dirty="0">
              <a:solidFill>
                <a:schemeClr val="tx1"/>
              </a:solidFill>
            </a:endParaRPr>
          </a:p>
          <a:p>
            <a:pPr marL="241653" indent="-241653">
              <a:buFont typeface="+mj-lt"/>
              <a:buAutoNum type="arabicPeriod"/>
            </a:pPr>
            <a:r>
              <a:rPr lang="en-US" sz="1300" b="1" dirty="0"/>
              <a:t>Open Microsoft Outlook</a:t>
            </a:r>
            <a:r>
              <a:rPr lang="en-US" sz="1300" dirty="0"/>
              <a:t>. Microsoft Outlook navigation pane now contains a BFFS option. </a:t>
            </a:r>
          </a:p>
          <a:p>
            <a:pPr marL="241653" indent="-241653">
              <a:buFont typeface="+mj-lt"/>
              <a:buAutoNum type="arabicPeriod"/>
            </a:pPr>
            <a:r>
              <a:rPr lang="en-US" sz="1300" b="1" dirty="0"/>
              <a:t>Select BFFS </a:t>
            </a:r>
            <a:r>
              <a:rPr lang="en-US" sz="1300" dirty="0"/>
              <a:t>from the navigation pane.</a:t>
            </a:r>
          </a:p>
          <a:p>
            <a:pPr marL="241653" indent="-241653">
              <a:buFont typeface="+mj-lt"/>
              <a:buAutoNum type="arabicPeriod"/>
            </a:pPr>
            <a:r>
              <a:rPr lang="en-US" sz="1300" b="1" dirty="0"/>
              <a:t>Expand Workplace </a:t>
            </a:r>
            <a:r>
              <a:rPr lang="en-US" sz="1300" dirty="0"/>
              <a:t>to display My Work folder. </a:t>
            </a:r>
          </a:p>
          <a:p>
            <a:pPr marL="241653" indent="-241653">
              <a:buFont typeface="+mj-lt"/>
              <a:buAutoNum type="arabicPeriod"/>
            </a:pPr>
            <a:r>
              <a:rPr lang="en-US" sz="1300" b="1" dirty="0"/>
              <a:t>Expand My Work </a:t>
            </a:r>
            <a:r>
              <a:rPr lang="en-US" sz="1300" dirty="0"/>
              <a:t>to display BFFS Entities. </a:t>
            </a:r>
          </a:p>
          <a:p>
            <a:pPr marL="241653" indent="-241653">
              <a:buFont typeface="+mj-lt"/>
              <a:buAutoNum type="arabicPeriod"/>
            </a:pPr>
            <a:r>
              <a:rPr lang="en-US" sz="1300" b="1" dirty="0"/>
              <a:t>Select desired entity </a:t>
            </a:r>
            <a:r>
              <a:rPr lang="en-US" sz="1300" dirty="0"/>
              <a:t>to view BFFS data. </a:t>
            </a:r>
          </a:p>
          <a:p>
            <a:endParaRPr lang="en-US" b="0" u="none" baseline="0" dirty="0">
              <a:solidFill>
                <a:schemeClr val="tx1"/>
              </a:solidFill>
            </a:endParaRPr>
          </a:p>
          <a:p>
            <a:pPr marL="181240" indent="-181240">
              <a:buFont typeface="Arial" panose="020B0604020202020204" pitchFamily="34" charset="0"/>
              <a:buChar char="•"/>
            </a:pPr>
            <a:endParaRPr lang="en-US" b="0" u="none" baseline="0" dirty="0">
              <a:solidFill>
                <a:schemeClr val="tx1"/>
              </a:solidFill>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dirty="0"/>
          </a:p>
        </p:txBody>
      </p:sp>
    </p:spTree>
    <p:extLst>
      <p:ext uri="{BB962C8B-B14F-4D97-AF65-F5344CB8AC3E}">
        <p14:creationId xmlns:p14="http://schemas.microsoft.com/office/powerpoint/2010/main" val="24301491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b="0" i="1" u="none" dirty="0"/>
              <a:t>Learning</a:t>
            </a:r>
            <a:r>
              <a:rPr lang="en-US" b="0" i="1" u="none" baseline="0" dirty="0"/>
              <a:t> Objective: </a:t>
            </a:r>
            <a:r>
              <a:rPr lang="en-US" i="1" dirty="0"/>
              <a:t>Demonstrate navigation </a:t>
            </a:r>
          </a:p>
          <a:p>
            <a:pPr defTabSz="966612">
              <a:defRPr/>
            </a:pPr>
            <a:r>
              <a:rPr lang="en-US" b="0" i="1" u="none" dirty="0"/>
              <a:t>Policy</a:t>
            </a:r>
            <a:r>
              <a:rPr lang="en-US" b="0" i="1" u="none" baseline="0" dirty="0"/>
              <a:t> Reference(s): </a:t>
            </a:r>
            <a:r>
              <a:rPr lang="en-US" b="0" i="1" u="none" baseline="0" dirty="0">
                <a:solidFill>
                  <a:schemeClr val="tx1"/>
                </a:solidFill>
              </a:rPr>
              <a:t>N/A</a:t>
            </a:r>
          </a:p>
          <a:p>
            <a:pPr defTabSz="966612">
              <a:defRPr/>
            </a:pPr>
            <a:r>
              <a:rPr lang="en-US" b="0" i="1" u="none" baseline="0" dirty="0"/>
              <a:t>FPG Articles: </a:t>
            </a:r>
            <a:r>
              <a:rPr lang="en-US" i="1" dirty="0"/>
              <a:t>N/A</a:t>
            </a:r>
          </a:p>
          <a:p>
            <a:endParaRPr lang="en-US" b="0" u="sng" dirty="0"/>
          </a:p>
          <a:p>
            <a:r>
              <a:rPr lang="en-US" b="0" u="sng" dirty="0"/>
              <a:t>Instructor Notes: </a:t>
            </a:r>
          </a:p>
          <a:p>
            <a:endParaRPr lang="en-US" b="1" u="none" dirty="0"/>
          </a:p>
          <a:p>
            <a:r>
              <a:rPr lang="en-US" sz="1300" b="1" dirty="0"/>
              <a:t>Going Offline:</a:t>
            </a:r>
          </a:p>
          <a:p>
            <a:r>
              <a:rPr lang="en-US" sz="1300" dirty="0"/>
              <a:t>The user must select “Go Offline,” and allow BFFS Offline Client to synchronize with the BFFS database, prior to disconnecting from the VA network in order to use BFFS offline. </a:t>
            </a:r>
          </a:p>
          <a:p>
            <a:endParaRPr lang="en-US" sz="1300" dirty="0"/>
          </a:p>
          <a:p>
            <a:r>
              <a:rPr lang="en-US" sz="1300" dirty="0"/>
              <a:t>The user has two options to go offline:  </a:t>
            </a:r>
            <a:endParaRPr lang="en-US" b="0" i="0" u="none" baseline="0" dirty="0"/>
          </a:p>
          <a:p>
            <a:pPr marL="241653" indent="-241653">
              <a:buFont typeface="+mj-lt"/>
              <a:buAutoNum type="arabicPeriod"/>
            </a:pPr>
            <a:r>
              <a:rPr lang="en-US" sz="1300" dirty="0"/>
              <a:t>Microsoft Outlook’s toolbar File or</a:t>
            </a:r>
          </a:p>
          <a:p>
            <a:pPr marL="241653" indent="-241653">
              <a:buFont typeface="+mj-lt"/>
              <a:buAutoNum type="arabicPeriod"/>
            </a:pPr>
            <a:r>
              <a:rPr lang="en-US" sz="1300" dirty="0"/>
              <a:t>Microsoft Outlook’s toolbar CRM </a:t>
            </a:r>
          </a:p>
          <a:p>
            <a:pPr marL="241653" indent="-241653">
              <a:buFont typeface="+mj-lt"/>
              <a:buAutoNum type="arabicPeriod"/>
            </a:pPr>
            <a:endParaRPr lang="en-US" sz="1300" dirty="0"/>
          </a:p>
          <a:p>
            <a:r>
              <a:rPr lang="en-US" sz="1300" b="1" dirty="0"/>
              <a:t>Follow these steps to utilize the Microsoft Outlook’s Toolbar File option:</a:t>
            </a:r>
          </a:p>
          <a:p>
            <a:pPr marL="241653" indent="-241653">
              <a:buFont typeface="+mj-lt"/>
              <a:buAutoNum type="arabicPeriod"/>
            </a:pPr>
            <a:r>
              <a:rPr lang="en-US" sz="1300" b="1" dirty="0"/>
              <a:t>Select File </a:t>
            </a:r>
            <a:r>
              <a:rPr lang="en-US" sz="1300" dirty="0"/>
              <a:t>from Microsoft Outlook toolbar</a:t>
            </a:r>
          </a:p>
          <a:p>
            <a:pPr marL="241653" indent="-241653">
              <a:buFont typeface="+mj-lt"/>
              <a:buAutoNum type="arabicPeriod"/>
            </a:pPr>
            <a:r>
              <a:rPr lang="en-US" sz="1300" b="1" dirty="0"/>
              <a:t>Select CRM</a:t>
            </a:r>
          </a:p>
          <a:p>
            <a:pPr marL="241653" indent="-241653">
              <a:buFont typeface="+mj-lt"/>
              <a:buAutoNum type="arabicPeriod"/>
            </a:pPr>
            <a:r>
              <a:rPr lang="en-US" sz="1300" b="1" dirty="0"/>
              <a:t>Select Go Offline </a:t>
            </a:r>
          </a:p>
          <a:p>
            <a:pPr marL="241653" indent="-241653" defTabSz="966612">
              <a:buFont typeface="+mj-lt"/>
              <a:buAutoNum type="arabicPeriod"/>
              <a:defRPr/>
            </a:pPr>
            <a:r>
              <a:rPr lang="en-US" sz="1300" dirty="0"/>
              <a:t>Wait until BFFS Outlook Offline Client to complete synchronizing with the BFFS database and for the “Go Offline” indicator to change to “Go Online” </a:t>
            </a:r>
            <a:endParaRPr lang="en-US" sz="1300" b="1" dirty="0"/>
          </a:p>
          <a:p>
            <a:endParaRPr lang="en-US" b="0" i="0" u="none" baseline="0" dirty="0"/>
          </a:p>
          <a:p>
            <a:pPr defTabSz="966612">
              <a:defRPr/>
            </a:pPr>
            <a:r>
              <a:rPr lang="en-US" sz="1300" b="1" dirty="0"/>
              <a:t>Follow these steps to utilize the Microsoft Outlook’s Toolbar CRM option:</a:t>
            </a:r>
          </a:p>
          <a:p>
            <a:pPr marL="241653" indent="-241653" defTabSz="966612">
              <a:buFont typeface="+mj-lt"/>
              <a:buAutoNum type="arabicPeriod"/>
              <a:defRPr/>
            </a:pPr>
            <a:r>
              <a:rPr lang="en-US" sz="1300" b="1" dirty="0"/>
              <a:t>Select CRM </a:t>
            </a:r>
            <a:r>
              <a:rPr lang="en-US" sz="1300" dirty="0"/>
              <a:t>from Microsoft Outlook toolbar</a:t>
            </a:r>
          </a:p>
          <a:p>
            <a:pPr marL="241653" indent="-241653" defTabSz="966612">
              <a:buFont typeface="+mj-lt"/>
              <a:buAutoNum type="arabicPeriod"/>
              <a:defRPr/>
            </a:pPr>
            <a:r>
              <a:rPr lang="en-US" sz="1300" b="1" dirty="0"/>
              <a:t>Select Go Offline</a:t>
            </a:r>
          </a:p>
          <a:p>
            <a:pPr marL="241653" indent="-241653" defTabSz="966612">
              <a:buFont typeface="+mj-lt"/>
              <a:buAutoNum type="arabicPeriod"/>
              <a:defRPr/>
            </a:pPr>
            <a:r>
              <a:rPr lang="en-US" sz="1300" dirty="0"/>
              <a:t>Wait until BFFS Outlook Offline Client to complete synchronizing with the BFFS database and for the “Go Offline” indicator to change to “Go Online” </a:t>
            </a:r>
            <a:endParaRPr lang="en-US" sz="1300" b="1" dirty="0"/>
          </a:p>
          <a:p>
            <a:endParaRPr lang="en-US" sz="1300" dirty="0"/>
          </a:p>
          <a:p>
            <a:r>
              <a:rPr lang="en-US" sz="1300" b="1" dirty="0"/>
              <a:t>Going Online</a:t>
            </a:r>
          </a:p>
          <a:p>
            <a:r>
              <a:rPr lang="en-US" sz="1300" dirty="0"/>
              <a:t>The user must be connected to the VA network prior to going back online and synchronizing updates from BFFS Offline Client with the BFFS database. BFFS Offline Client will automatically go online and synchronize with the BFFS database after a computer restart and the user is connected to the VA Network. </a:t>
            </a:r>
            <a:endParaRPr lang="en-US" sz="1300" b="1" dirty="0"/>
          </a:p>
          <a:p>
            <a:endParaRPr lang="en-US" sz="1300" b="1" dirty="0"/>
          </a:p>
          <a:p>
            <a:r>
              <a:rPr lang="en-US" sz="1300" dirty="0"/>
              <a:t>The user has two options to go online if a computer restart did not take place:  </a:t>
            </a:r>
            <a:endParaRPr lang="en-US" b="0" i="0" u="none" baseline="0" dirty="0"/>
          </a:p>
          <a:p>
            <a:pPr marL="241653" indent="-241653">
              <a:buFont typeface="+mj-lt"/>
              <a:buAutoNum type="arabicPeriod"/>
            </a:pPr>
            <a:r>
              <a:rPr lang="en-US" sz="1300" dirty="0"/>
              <a:t>Microsoft Outlook’s toolbar File or</a:t>
            </a:r>
          </a:p>
          <a:p>
            <a:pPr marL="241653" indent="-241653">
              <a:buFont typeface="+mj-lt"/>
              <a:buAutoNum type="arabicPeriod"/>
            </a:pPr>
            <a:r>
              <a:rPr lang="en-US" sz="1300" dirty="0"/>
              <a:t>Microsoft Outlook’s toolbar CRM </a:t>
            </a:r>
          </a:p>
          <a:p>
            <a:endParaRPr lang="en-US" sz="1300" b="1" dirty="0"/>
          </a:p>
          <a:p>
            <a:pPr defTabSz="966612">
              <a:defRPr/>
            </a:pPr>
            <a:r>
              <a:rPr lang="en-US" sz="1300" b="1" dirty="0"/>
              <a:t>Follow these steps to utilize the Microsoft Outlook’s Toolbar File option:</a:t>
            </a:r>
          </a:p>
          <a:p>
            <a:pPr marL="241653" indent="-241653">
              <a:buFont typeface="+mj-lt"/>
              <a:buAutoNum type="arabicPeriod"/>
            </a:pPr>
            <a:r>
              <a:rPr lang="en-US" sz="1300" b="1" dirty="0"/>
              <a:t>Select File </a:t>
            </a:r>
            <a:r>
              <a:rPr lang="en-US" sz="1300" dirty="0"/>
              <a:t>from Microsoft Outlook toolbar</a:t>
            </a:r>
          </a:p>
          <a:p>
            <a:pPr marL="241653" indent="-241653">
              <a:buFont typeface="+mj-lt"/>
              <a:buAutoNum type="arabicPeriod"/>
            </a:pPr>
            <a:r>
              <a:rPr lang="en-US" sz="1300" b="1" dirty="0"/>
              <a:t>Select CRM</a:t>
            </a:r>
          </a:p>
          <a:p>
            <a:pPr marL="241653" indent="-241653">
              <a:buFont typeface="+mj-lt"/>
              <a:buAutoNum type="arabicPeriod"/>
            </a:pPr>
            <a:r>
              <a:rPr lang="en-US" sz="1300" b="1" dirty="0"/>
              <a:t>Select Go Online </a:t>
            </a:r>
          </a:p>
          <a:p>
            <a:pPr marL="241653" indent="-241653" defTabSz="966612">
              <a:buFont typeface="+mj-lt"/>
              <a:buAutoNum type="arabicPeriod"/>
              <a:defRPr/>
            </a:pPr>
            <a:r>
              <a:rPr lang="en-US" sz="1300" dirty="0"/>
              <a:t>Wait until BFFS Outlook Offline Client to complete synchronizing with the BFFS database and for the “Go Online” indicator to change to “Go Offline”</a:t>
            </a:r>
            <a:endParaRPr lang="en-US" sz="1300" b="1" dirty="0"/>
          </a:p>
          <a:p>
            <a:endParaRPr lang="en-US" sz="1300" dirty="0"/>
          </a:p>
          <a:p>
            <a:pPr defTabSz="966612">
              <a:defRPr/>
            </a:pPr>
            <a:r>
              <a:rPr lang="en-US" sz="1300" b="1" dirty="0"/>
              <a:t>Follow these steps to utilize the Microsoft Outlook’s Toolbar CRM option:</a:t>
            </a:r>
          </a:p>
          <a:p>
            <a:pPr marL="241653" indent="-241653" defTabSz="966612">
              <a:buFont typeface="+mj-lt"/>
              <a:buAutoNum type="arabicPeriod"/>
              <a:defRPr/>
            </a:pPr>
            <a:r>
              <a:rPr lang="en-US" sz="1300" b="1" dirty="0"/>
              <a:t>Select CRM </a:t>
            </a:r>
            <a:r>
              <a:rPr lang="en-US" sz="1300" dirty="0"/>
              <a:t>from Microsoft Outlook toolbar</a:t>
            </a:r>
          </a:p>
          <a:p>
            <a:pPr marL="241653" indent="-241653" defTabSz="966612">
              <a:buFont typeface="+mj-lt"/>
              <a:buAutoNum type="arabicPeriod"/>
              <a:defRPr/>
            </a:pPr>
            <a:r>
              <a:rPr lang="en-US" sz="1300" b="1" dirty="0"/>
              <a:t>Select Go Online</a:t>
            </a:r>
          </a:p>
          <a:p>
            <a:pPr marL="241653" indent="-241653" defTabSz="966612">
              <a:buFont typeface="+mj-lt"/>
              <a:buAutoNum type="arabicPeriod"/>
              <a:defRPr/>
            </a:pPr>
            <a:r>
              <a:rPr lang="en-US" sz="1300" dirty="0"/>
              <a:t>Wait until BFFS Outlook Offline Client to complete synchronizing with the BFFS database and for the “Go Online” indicator to change to “Go Offline”</a:t>
            </a:r>
            <a:endParaRPr lang="en-US" sz="1300" b="1" dirty="0"/>
          </a:p>
          <a:p>
            <a:endParaRPr lang="en-US" b="0" u="none" baseline="0" dirty="0"/>
          </a:p>
          <a:p>
            <a:r>
              <a:rPr lang="en-US" b="1" u="sng" dirty="0">
                <a:solidFill>
                  <a:schemeClr val="tx1"/>
                </a:solidFill>
              </a:rPr>
              <a:t>Demonstration</a:t>
            </a:r>
            <a:r>
              <a:rPr lang="en-US" b="1" u="sng" baseline="0" dirty="0">
                <a:solidFill>
                  <a:schemeClr val="tx1"/>
                </a:solidFill>
              </a:rPr>
              <a:t> Notes:</a:t>
            </a:r>
          </a:p>
          <a:p>
            <a:endParaRPr lang="en-US" b="1" u="sng" baseline="0" dirty="0">
              <a:solidFill>
                <a:schemeClr val="tx1"/>
              </a:solidFill>
            </a:endParaRPr>
          </a:p>
          <a:p>
            <a:r>
              <a:rPr lang="en-US" b="0" u="none" baseline="0" dirty="0">
                <a:solidFill>
                  <a:schemeClr val="tx1"/>
                </a:solidFill>
              </a:rPr>
              <a:t>Minimize PowerPoint and demonstrate:</a:t>
            </a:r>
          </a:p>
          <a:p>
            <a:endParaRPr lang="en-US" b="0" u="none" baseline="0" dirty="0">
              <a:solidFill>
                <a:schemeClr val="tx1"/>
              </a:solidFill>
            </a:endParaRPr>
          </a:p>
          <a:p>
            <a:pPr marL="181240" indent="-181240">
              <a:buFont typeface="Arial" panose="020B0604020202020204" pitchFamily="34" charset="0"/>
              <a:buChar char="•"/>
            </a:pPr>
            <a:r>
              <a:rPr lang="en-US" b="1" u="none" baseline="0" dirty="0">
                <a:solidFill>
                  <a:schemeClr val="tx1"/>
                </a:solidFill>
              </a:rPr>
              <a:t>Going Offline using:</a:t>
            </a:r>
          </a:p>
          <a:p>
            <a:pPr marL="664546" lvl="1" indent="-181240">
              <a:buFont typeface="Arial" panose="020B0604020202020204" pitchFamily="34" charset="0"/>
              <a:buChar char="•"/>
            </a:pPr>
            <a:r>
              <a:rPr lang="en-US" dirty="0"/>
              <a:t>Microsoft Outlook’s toolbar File and	</a:t>
            </a:r>
          </a:p>
          <a:p>
            <a:pPr marL="664546" lvl="1" indent="-181240">
              <a:buFont typeface="Arial" panose="020B0604020202020204" pitchFamily="34" charset="0"/>
              <a:buChar char="•"/>
            </a:pPr>
            <a:r>
              <a:rPr lang="en-US" dirty="0"/>
              <a:t>Microsoft Outlook’s toolbar CRM </a:t>
            </a:r>
            <a:endParaRPr lang="en-US" b="0" u="none" baseline="0" dirty="0">
              <a:solidFill>
                <a:schemeClr val="tx1"/>
              </a:solidFill>
            </a:endParaRPr>
          </a:p>
          <a:p>
            <a:pPr marL="664546" lvl="1" indent="-181240">
              <a:buFont typeface="Arial" panose="020B0604020202020204" pitchFamily="34" charset="0"/>
              <a:buChar char="•"/>
            </a:pPr>
            <a:endParaRPr lang="en-US" b="0" u="none" baseline="0" dirty="0">
              <a:solidFill>
                <a:schemeClr val="tx1"/>
              </a:solidFill>
            </a:endParaRPr>
          </a:p>
          <a:p>
            <a:pPr marL="181240" indent="-181240">
              <a:buFont typeface="Arial" panose="020B0604020202020204" pitchFamily="34" charset="0"/>
              <a:buChar char="•"/>
            </a:pPr>
            <a:r>
              <a:rPr lang="en-US" b="1" u="none" baseline="0" dirty="0">
                <a:solidFill>
                  <a:schemeClr val="tx1"/>
                </a:solidFill>
              </a:rPr>
              <a:t>Going Online using</a:t>
            </a:r>
          </a:p>
          <a:p>
            <a:pPr marL="664546" lvl="1" indent="-181240">
              <a:buFont typeface="Arial" panose="020B0604020202020204" pitchFamily="34" charset="0"/>
              <a:buChar char="•"/>
            </a:pPr>
            <a:r>
              <a:rPr lang="en-US" dirty="0"/>
              <a:t>Microsoft Outlook’s toolbar File and	</a:t>
            </a:r>
          </a:p>
          <a:p>
            <a:pPr marL="664546" lvl="1" indent="-181240">
              <a:buFont typeface="Arial" panose="020B0604020202020204" pitchFamily="34" charset="0"/>
              <a:buChar char="•"/>
            </a:pPr>
            <a:r>
              <a:rPr lang="en-US" dirty="0"/>
              <a:t>Microsoft Outlook’s toolbar CRM </a:t>
            </a:r>
          </a:p>
          <a:p>
            <a:pPr marL="181240" indent="-181240">
              <a:buFont typeface="Arial" panose="020B0604020202020204" pitchFamily="34" charset="0"/>
              <a:buChar char="•"/>
            </a:pPr>
            <a:endParaRPr lang="en-US" b="0" u="none" baseline="0" dirty="0">
              <a:solidFill>
                <a:schemeClr val="tx1"/>
              </a:solidFill>
            </a:endParaRPr>
          </a:p>
          <a:p>
            <a:pPr marL="181240" indent="-181240">
              <a:buFont typeface="Arial" panose="020B0604020202020204" pitchFamily="34" charset="0"/>
              <a:buChar char="•"/>
            </a:pPr>
            <a:endParaRPr lang="en-US" b="0" u="none" baseline="0" dirty="0">
              <a:solidFill>
                <a:schemeClr val="tx1"/>
              </a:solidFill>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7</a:t>
            </a:fld>
            <a:endParaRPr lang="en-US" dirty="0"/>
          </a:p>
        </p:txBody>
      </p:sp>
    </p:spTree>
    <p:extLst>
      <p:ext uri="{BB962C8B-B14F-4D97-AF65-F5344CB8AC3E}">
        <p14:creationId xmlns:p14="http://schemas.microsoft.com/office/powerpoint/2010/main" val="24301491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b="0" i="1" u="none" dirty="0"/>
              <a:t>Learning</a:t>
            </a:r>
            <a:r>
              <a:rPr lang="en-US" b="0" i="1" u="none" baseline="0" dirty="0"/>
              <a:t> Objective: </a:t>
            </a:r>
            <a:r>
              <a:rPr lang="en-US" i="1" dirty="0"/>
              <a:t>Recognize features not available in Offline status</a:t>
            </a:r>
          </a:p>
          <a:p>
            <a:pPr defTabSz="966612">
              <a:defRPr/>
            </a:pPr>
            <a:r>
              <a:rPr lang="en-US" b="0" i="1" u="none" dirty="0"/>
              <a:t>Policy</a:t>
            </a:r>
            <a:r>
              <a:rPr lang="en-US" b="0" i="1" u="none" baseline="0" dirty="0"/>
              <a:t> Reference(s): </a:t>
            </a:r>
            <a:r>
              <a:rPr lang="en-US" b="0" i="1" u="none" baseline="0" dirty="0">
                <a:solidFill>
                  <a:schemeClr val="tx1"/>
                </a:solidFill>
              </a:rPr>
              <a:t>N/A</a:t>
            </a:r>
          </a:p>
          <a:p>
            <a:pPr defTabSz="966612">
              <a:defRPr/>
            </a:pPr>
            <a:r>
              <a:rPr lang="en-US" b="0" i="1" u="none" baseline="0" dirty="0"/>
              <a:t>FPG Articles: </a:t>
            </a:r>
            <a:r>
              <a:rPr lang="en-US" i="1" dirty="0"/>
              <a:t>N/A</a:t>
            </a:r>
          </a:p>
          <a:p>
            <a:endParaRPr lang="en-US" b="0" u="sng" dirty="0"/>
          </a:p>
          <a:p>
            <a:r>
              <a:rPr lang="en-US" b="0" u="sng" dirty="0"/>
              <a:t>Instructor Notes: </a:t>
            </a:r>
          </a:p>
          <a:p>
            <a:endParaRPr lang="en-US" b="1" u="none" dirty="0"/>
          </a:p>
          <a:p>
            <a:r>
              <a:rPr lang="en-US" sz="1300" dirty="0"/>
              <a:t>BFFS Offline Client allows users to work just as they would while connected to the VA network, but they while they are not connected to the network.  Therefore, FEs have the ability to:</a:t>
            </a:r>
          </a:p>
          <a:p>
            <a:pPr marL="181240" indent="-181240">
              <a:buFont typeface="Arial" panose="020B0604020202020204" pitchFamily="34" charset="0"/>
              <a:buChar char="•"/>
            </a:pPr>
            <a:r>
              <a:rPr lang="en-US" sz="1300" dirty="0"/>
              <a:t>Review all assigned cases </a:t>
            </a:r>
          </a:p>
          <a:p>
            <a:pPr marL="181240" indent="-181240">
              <a:buFont typeface="Arial" panose="020B0604020202020204" pitchFamily="34" charset="0"/>
              <a:buChar char="•"/>
            </a:pPr>
            <a:r>
              <a:rPr lang="en-US" sz="1300" dirty="0"/>
              <a:t>Access specific work items</a:t>
            </a:r>
          </a:p>
          <a:p>
            <a:pPr marL="181240" indent="-181240">
              <a:buFont typeface="Arial" panose="020B0604020202020204" pitchFamily="34" charset="0"/>
              <a:buChar char="•"/>
            </a:pPr>
            <a:r>
              <a:rPr lang="en-US" sz="1300" dirty="0"/>
              <a:t>Edit FElux reports</a:t>
            </a:r>
          </a:p>
          <a:p>
            <a:endParaRPr lang="en-US" b="0" u="none" baseline="0" dirty="0"/>
          </a:p>
          <a:p>
            <a:r>
              <a:rPr lang="en-US" b="1" u="sng" dirty="0">
                <a:solidFill>
                  <a:schemeClr val="tx1"/>
                </a:solidFill>
              </a:rPr>
              <a:t>Demonstration</a:t>
            </a:r>
            <a:r>
              <a:rPr lang="en-US" b="1" u="sng" baseline="0" dirty="0">
                <a:solidFill>
                  <a:schemeClr val="tx1"/>
                </a:solidFill>
              </a:rPr>
              <a:t> Notes:</a:t>
            </a:r>
          </a:p>
          <a:p>
            <a:endParaRPr lang="en-US" b="1" u="sng" baseline="0" dirty="0">
              <a:solidFill>
                <a:schemeClr val="tx1"/>
              </a:solidFill>
            </a:endParaRPr>
          </a:p>
          <a:p>
            <a:r>
              <a:rPr lang="en-US" b="0" u="none" baseline="0" dirty="0">
                <a:solidFill>
                  <a:schemeClr val="tx1"/>
                </a:solidFill>
              </a:rPr>
              <a:t>Minimize PowerPoint and demonstrate the following actions while in offline status:</a:t>
            </a:r>
          </a:p>
          <a:p>
            <a:endParaRPr lang="en-US" b="0" u="none" baseline="0" dirty="0">
              <a:solidFill>
                <a:schemeClr val="tx1"/>
              </a:solidFill>
            </a:endParaRPr>
          </a:p>
          <a:p>
            <a:pPr marL="181240" indent="-181240">
              <a:buFont typeface="Arial" panose="020B0604020202020204" pitchFamily="34" charset="0"/>
              <a:buChar char="•"/>
            </a:pPr>
            <a:r>
              <a:rPr lang="en-US" b="0" u="none" baseline="0" dirty="0">
                <a:solidFill>
                  <a:schemeClr val="tx1"/>
                </a:solidFill>
              </a:rPr>
              <a:t>How to review all cases assigned to FE </a:t>
            </a:r>
          </a:p>
          <a:p>
            <a:pPr marL="181240" indent="-181240">
              <a:buFont typeface="Arial" panose="020B0604020202020204" pitchFamily="34" charset="0"/>
              <a:buChar char="•"/>
            </a:pPr>
            <a:r>
              <a:rPr lang="en-US" b="0" u="none" baseline="0" dirty="0">
                <a:solidFill>
                  <a:schemeClr val="tx1"/>
                </a:solidFill>
              </a:rPr>
              <a:t>How to access a specific Work Item</a:t>
            </a:r>
          </a:p>
          <a:p>
            <a:pPr marL="181240" indent="-181240">
              <a:buFont typeface="Arial" panose="020B0604020202020204" pitchFamily="34" charset="0"/>
              <a:buChar char="•"/>
            </a:pPr>
            <a:r>
              <a:rPr lang="en-US" b="0" u="none" baseline="0" dirty="0">
                <a:solidFill>
                  <a:schemeClr val="tx1"/>
                </a:solidFill>
              </a:rPr>
              <a:t>How to edit the FElux related to the Work Item</a:t>
            </a:r>
          </a:p>
          <a:p>
            <a:pPr marL="181240" indent="-181240">
              <a:buFont typeface="Arial" panose="020B0604020202020204" pitchFamily="34" charset="0"/>
              <a:buChar char="•"/>
            </a:pPr>
            <a:endParaRPr lang="en-US" b="0" u="none" baseline="0" dirty="0">
              <a:solidFill>
                <a:schemeClr val="tx1"/>
              </a:solidFill>
            </a:endParaRPr>
          </a:p>
          <a:p>
            <a:pPr marL="181240" indent="-181240">
              <a:buFont typeface="Arial" panose="020B0604020202020204" pitchFamily="34" charset="0"/>
              <a:buChar char="•"/>
            </a:pPr>
            <a:endParaRPr lang="en-US" b="0" u="none" baseline="0" dirty="0">
              <a:solidFill>
                <a:schemeClr val="tx1"/>
              </a:solidFill>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8</a:t>
            </a:fld>
            <a:endParaRPr lang="en-US" dirty="0"/>
          </a:p>
        </p:txBody>
      </p:sp>
    </p:spTree>
    <p:extLst>
      <p:ext uri="{BB962C8B-B14F-4D97-AF65-F5344CB8AC3E}">
        <p14:creationId xmlns:p14="http://schemas.microsoft.com/office/powerpoint/2010/main" val="24301491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240" indent="-181240"/>
            <a:r>
              <a:rPr lang="en-US" b="0" i="1" u="none" baseline="0" dirty="0"/>
              <a:t>Learning Objective: </a:t>
            </a:r>
            <a:r>
              <a:rPr lang="en-US" i="1" dirty="0"/>
              <a:t>Recognize BFFS features that are not available while user is in Offline status</a:t>
            </a:r>
          </a:p>
          <a:p>
            <a:pPr defTabSz="966612">
              <a:defRPr/>
            </a:pPr>
            <a:r>
              <a:rPr lang="en-US" b="0" i="1" u="none" dirty="0"/>
              <a:t>Policy</a:t>
            </a:r>
            <a:r>
              <a:rPr lang="en-US" b="0" i="1" u="none" baseline="0" dirty="0"/>
              <a:t> Reference(s): N/A</a:t>
            </a:r>
          </a:p>
          <a:p>
            <a:pPr defTabSz="966612">
              <a:defRPr/>
            </a:pPr>
            <a:r>
              <a:rPr lang="en-US" b="0" i="1" u="none" baseline="0" dirty="0"/>
              <a:t>FPG Articles: </a:t>
            </a:r>
            <a:r>
              <a:rPr lang="en-US" i="1" dirty="0"/>
              <a:t>N/A</a:t>
            </a:r>
          </a:p>
          <a:p>
            <a:pPr defTabSz="966612">
              <a:defRPr/>
            </a:pPr>
            <a:endParaRPr lang="en-US" b="0" i="1" u="none" baseline="0" dirty="0"/>
          </a:p>
          <a:p>
            <a:r>
              <a:rPr lang="en-US" b="0" i="0" u="sng" baseline="0" dirty="0">
                <a:solidFill>
                  <a:schemeClr val="tx1"/>
                </a:solidFill>
              </a:rPr>
              <a:t>Instructor Notes:</a:t>
            </a:r>
          </a:p>
          <a:p>
            <a:pPr defTabSz="966612">
              <a:defRPr/>
            </a:pPr>
            <a:endParaRPr lang="en-US" i="0" baseline="0" dirty="0">
              <a:solidFill>
                <a:schemeClr val="tx1"/>
              </a:solidFill>
            </a:endParaRPr>
          </a:p>
          <a:p>
            <a:r>
              <a:rPr lang="en-US" sz="1300" dirty="0"/>
              <a:t>Some BFFS features are unavailable while in BFFS Offline Client is in Offline status because they require an internet connection or mandate the user to be in Online status in BFFS. </a:t>
            </a:r>
          </a:p>
          <a:p>
            <a:endParaRPr lang="en-US" sz="1300" dirty="0"/>
          </a:p>
          <a:p>
            <a:r>
              <a:rPr lang="en-US" sz="1300" dirty="0"/>
              <a:t>Features unavailable while Offline include: </a:t>
            </a:r>
          </a:p>
          <a:p>
            <a:pPr marL="181240" indent="-181240">
              <a:buFont typeface="Arial" panose="020B0604020202020204" pitchFamily="34" charset="0"/>
              <a:buChar char="•"/>
            </a:pPr>
            <a:r>
              <a:rPr lang="en-US" sz="1300" b="1" dirty="0"/>
              <a:t>FE Cluster Map Dashboard </a:t>
            </a:r>
          </a:p>
          <a:p>
            <a:pPr marL="664546" lvl="1" indent="-181240">
              <a:buFont typeface="Arial" panose="020B0604020202020204" pitchFamily="34" charset="0"/>
              <a:buChar char="•"/>
            </a:pPr>
            <a:r>
              <a:rPr lang="en-US" sz="1300" dirty="0"/>
              <a:t>The FE Cluster Map Dashboard is a tool available to assist you in identifying the types and locations of your pending workload.  However, because this tool requires internet connectivity, it is not available in Offline status.  When in Online status, the cluster map differentiates types of field examinations requests via color coding.  </a:t>
            </a:r>
          </a:p>
          <a:p>
            <a:pPr marL="1147852" lvl="2" indent="-181240">
              <a:buFont typeface="Arial" panose="020B0604020202020204" pitchFamily="34" charset="0"/>
              <a:buChar char="•"/>
            </a:pPr>
            <a:r>
              <a:rPr lang="en-US" sz="1300" dirty="0"/>
              <a:t>Initial and Successor Initial Appointments appear as Red pins</a:t>
            </a:r>
          </a:p>
          <a:p>
            <a:pPr marL="1147852" lvl="2" indent="-181240">
              <a:buFont typeface="Arial" panose="020B0604020202020204" pitchFamily="34" charset="0"/>
              <a:buChar char="•"/>
            </a:pPr>
            <a:r>
              <a:rPr lang="en-US" sz="1300" dirty="0"/>
              <a:t>Scheduled and Unscheduled Follow-Up Field Examinations appear as Blue pins</a:t>
            </a:r>
          </a:p>
          <a:p>
            <a:pPr marL="1147852" lvl="2" indent="-181240">
              <a:buFont typeface="Arial" panose="020B0604020202020204" pitchFamily="34" charset="0"/>
              <a:buChar char="•"/>
            </a:pPr>
            <a:r>
              <a:rPr lang="en-US" sz="1300" dirty="0"/>
              <a:t>Misuse investigations appear as Yellow pins</a:t>
            </a:r>
          </a:p>
          <a:p>
            <a:pPr marL="181240" indent="-181240">
              <a:buFont typeface="Arial" panose="020B0604020202020204" pitchFamily="34" charset="0"/>
              <a:buChar char="•"/>
            </a:pPr>
            <a:r>
              <a:rPr lang="en-US" sz="1300" b="1" dirty="0"/>
              <a:t>Work item workflows </a:t>
            </a:r>
          </a:p>
          <a:p>
            <a:pPr marL="664546" lvl="1" indent="-181240" defTabSz="966612">
              <a:buFont typeface="Arial" panose="020B0604020202020204" pitchFamily="34" charset="0"/>
              <a:buChar char="•"/>
              <a:defRPr/>
            </a:pPr>
            <a:r>
              <a:rPr lang="en-US" sz="1300" dirty="0"/>
              <a:t>The workflow of a work item is how it processes from creation to submission in BFFS.  The ability to create new work items/tasks or to submit at work item is disabled when in Offline status.  You have access to the work item itself and can edit the FElux housed within the work item, but the entre workflow is not available until you go back to Online status. </a:t>
            </a:r>
          </a:p>
          <a:p>
            <a:pPr marL="483306" lvl="1" defTabSz="966612">
              <a:defRPr/>
            </a:pPr>
            <a:endParaRPr lang="en-US" sz="1300" b="1" dirty="0"/>
          </a:p>
          <a:p>
            <a:pPr defTabSz="966612">
              <a:defRPr/>
            </a:pPr>
            <a:r>
              <a:rPr lang="en-US" sz="1300" b="1" u="sng" dirty="0"/>
              <a:t>Demonstration Notes:</a:t>
            </a:r>
          </a:p>
          <a:p>
            <a:pPr defTabSz="966612">
              <a:defRPr/>
            </a:pPr>
            <a:endParaRPr lang="en-US" sz="1300" b="1" u="sng" dirty="0"/>
          </a:p>
          <a:p>
            <a:pPr defTabSz="966612">
              <a:defRPr/>
            </a:pPr>
            <a:r>
              <a:rPr lang="en-US" sz="1300" dirty="0"/>
              <a:t>Minimize PowerPoint and show students how to access the FE Cluster Map Dashboard in BFFS and point out the different colors for varying field examination types</a:t>
            </a:r>
          </a:p>
          <a:p>
            <a:pPr marL="483306" lvl="1" defTabSz="966612">
              <a:defRPr/>
            </a:pPr>
            <a:endParaRPr lang="en-US" sz="1300" dirty="0"/>
          </a:p>
          <a:p>
            <a:pPr marL="483306" lvl="1"/>
            <a:endParaRPr lang="en-US" i="0" baseline="0" dirty="0">
              <a:solidFill>
                <a:schemeClr val="tx1"/>
              </a:solidFill>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9</a:t>
            </a:fld>
            <a:endParaRPr lang="en-US" dirty="0"/>
          </a:p>
        </p:txBody>
      </p:sp>
    </p:spTree>
    <p:extLst>
      <p:ext uri="{BB962C8B-B14F-4D97-AF65-F5344CB8AC3E}">
        <p14:creationId xmlns:p14="http://schemas.microsoft.com/office/powerpoint/2010/main" val="20889140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0"/>
            <a:ext cx="9220199"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685800" y="241617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40386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Oval 7"/>
          <p:cNvSpPr/>
          <p:nvPr/>
        </p:nvSpPr>
        <p:spPr>
          <a:xfrm>
            <a:off x="5334000" y="1981200"/>
            <a:ext cx="914400" cy="457200"/>
          </a:xfrm>
          <a:prstGeom prst="ellipse">
            <a:avLst/>
          </a:prstGeom>
          <a:gradFill>
            <a:gsLst>
              <a:gs pos="0">
                <a:schemeClr val="accent1">
                  <a:tint val="66000"/>
                  <a:satMod val="160000"/>
                </a:schemeClr>
              </a:gs>
              <a:gs pos="86000">
                <a:schemeClr val="accent1">
                  <a:tint val="44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5257800" y="2064950"/>
            <a:ext cx="1022461" cy="276999"/>
          </a:xfrm>
          <a:prstGeom prst="rect">
            <a:avLst/>
          </a:prstGeom>
        </p:spPr>
        <p:txBody>
          <a:bodyPr wrap="square">
            <a:spAutoFit/>
          </a:bodyPr>
          <a:lstStyle/>
          <a:p>
            <a:pPr algn="ctr"/>
            <a:r>
              <a:rPr lang="en-US" sz="1200" b="1" i="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P&amp;F Service</a:t>
            </a:r>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16629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764304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1647919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688579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70104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6442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508633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227149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16"/>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119362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354505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91117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4002753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553200"/>
            <a:ext cx="9144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8585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t60whtdr8Y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yourit.va.gov/va"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yourit.va.gov/va"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7772400" cy="1470025"/>
          </a:xfrm>
        </p:spPr>
        <p:txBody>
          <a:bodyPr>
            <a:normAutofit/>
          </a:bodyPr>
          <a:lstStyle/>
          <a:p>
            <a:r>
              <a:rPr lang="en-US" dirty="0">
                <a:effectLst>
                  <a:outerShdw blurRad="38100" dist="38100" dir="2700000" algn="tl">
                    <a:srgbClr val="000000">
                      <a:alpha val="43137"/>
                    </a:srgbClr>
                  </a:outerShdw>
                </a:effectLst>
              </a:rPr>
              <a:t>BFFS Offline Client</a:t>
            </a:r>
          </a:p>
        </p:txBody>
      </p:sp>
      <p:sp>
        <p:nvSpPr>
          <p:cNvPr id="3" name="Subtitle 2"/>
          <p:cNvSpPr>
            <a:spLocks noGrp="1"/>
          </p:cNvSpPr>
          <p:nvPr>
            <p:ph type="subTitle" idx="1"/>
          </p:nvPr>
        </p:nvSpPr>
        <p:spPr/>
        <p:txBody>
          <a:bodyPr/>
          <a:lstStyle/>
          <a:p>
            <a:r>
              <a:rPr lang="en-US" dirty="0"/>
              <a:t>Pension and Fiduciary Service</a:t>
            </a:r>
          </a:p>
          <a:p>
            <a:r>
              <a:rPr lang="en-US" dirty="0"/>
              <a:t>August 2018</a:t>
            </a:r>
          </a:p>
        </p:txBody>
      </p:sp>
    </p:spTree>
    <p:extLst>
      <p:ext uri="{BB962C8B-B14F-4D97-AF65-F5344CB8AC3E}">
        <p14:creationId xmlns:p14="http://schemas.microsoft.com/office/powerpoint/2010/main" val="367097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Safeguards</a:t>
            </a:r>
          </a:p>
        </p:txBody>
      </p:sp>
      <p:sp>
        <p:nvSpPr>
          <p:cNvPr id="3" name="Content Placeholder 2"/>
          <p:cNvSpPr>
            <a:spLocks noGrp="1"/>
          </p:cNvSpPr>
          <p:nvPr>
            <p:ph idx="1"/>
          </p:nvPr>
        </p:nvSpPr>
        <p:spPr/>
        <p:txBody>
          <a:bodyPr>
            <a:normAutofit/>
          </a:bodyPr>
          <a:lstStyle/>
          <a:p>
            <a:r>
              <a:rPr lang="en-US" dirty="0"/>
              <a:t>Personal Safety</a:t>
            </a:r>
          </a:p>
          <a:p>
            <a:pPr lvl="1"/>
            <a:r>
              <a:rPr lang="en-US" dirty="0"/>
              <a:t>Environment</a:t>
            </a:r>
          </a:p>
          <a:p>
            <a:pPr lvl="1"/>
            <a:r>
              <a:rPr lang="en-US" dirty="0"/>
              <a:t>Audience</a:t>
            </a:r>
          </a:p>
          <a:p>
            <a:r>
              <a:rPr lang="en-US" dirty="0"/>
              <a:t>Equipment Protection</a:t>
            </a:r>
          </a:p>
          <a:p>
            <a:pPr lvl="1"/>
            <a:r>
              <a:rPr lang="en-US" dirty="0"/>
              <a:t>Do not leave equipment unattended </a:t>
            </a:r>
          </a:p>
          <a:p>
            <a:pPr lvl="1"/>
            <a:r>
              <a:rPr lang="en-US" dirty="0"/>
              <a:t>Store equipment in locked briefcase or in trunk of vehicle</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10</a:t>
            </a:fld>
            <a:endParaRPr lang="en-US" dirty="0"/>
          </a:p>
        </p:txBody>
      </p:sp>
    </p:spTree>
    <p:extLst>
      <p:ext uri="{BB962C8B-B14F-4D97-AF65-F5344CB8AC3E}">
        <p14:creationId xmlns:p14="http://schemas.microsoft.com/office/powerpoint/2010/main" val="1748271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 b="0" dirty="0">
                <a:solidFill>
                  <a:schemeClr val="accent1">
                    <a:lumMod val="20000"/>
                    <a:lumOff val="80000"/>
                  </a:schemeClr>
                </a:solidFill>
              </a:rPr>
              <a:t>31. </a:t>
            </a:r>
            <a:r>
              <a:rPr lang="en-US" dirty="0"/>
              <a:t>Questions?</a:t>
            </a:r>
          </a:p>
        </p:txBody>
      </p:sp>
      <p:sp>
        <p:nvSpPr>
          <p:cNvPr id="4" name="Content Placeholder 3"/>
          <p:cNvSpPr>
            <a:spLocks noGrp="1"/>
          </p:cNvSpPr>
          <p:nvPr>
            <p:ph sz="half" idx="2"/>
          </p:nvPr>
        </p:nvSpPr>
        <p:spPr/>
        <p:txBody>
          <a:bodyPr>
            <a:normAutofit/>
          </a:bodyPr>
          <a:lstStyle/>
          <a:p>
            <a:r>
              <a:rPr lang="en-US" dirty="0"/>
              <a:t>Purpose of Offline Client</a:t>
            </a:r>
          </a:p>
          <a:p>
            <a:r>
              <a:rPr lang="en-US" dirty="0"/>
              <a:t>Offline Client Set Up</a:t>
            </a:r>
          </a:p>
          <a:p>
            <a:r>
              <a:rPr lang="en-US" dirty="0"/>
              <a:t>Navigation</a:t>
            </a:r>
          </a:p>
          <a:p>
            <a:r>
              <a:rPr lang="en-US" dirty="0"/>
              <a:t>Navigation Cont’d</a:t>
            </a:r>
          </a:p>
          <a:p>
            <a:r>
              <a:rPr lang="en-US" dirty="0"/>
              <a:t>Offline Reporting</a:t>
            </a:r>
          </a:p>
          <a:p>
            <a:r>
              <a:rPr lang="en-US" dirty="0"/>
              <a:t>Features Not Available Offline</a:t>
            </a:r>
          </a:p>
          <a:p>
            <a:r>
              <a:rPr lang="en-US" dirty="0"/>
              <a:t>Safeguards</a:t>
            </a:r>
          </a:p>
          <a:p>
            <a:endParaRPr lang="en-US" dirty="0"/>
          </a:p>
          <a:p>
            <a:endParaRPr lang="en-US" dirty="0"/>
          </a:p>
        </p:txBody>
      </p:sp>
      <p:sp>
        <p:nvSpPr>
          <p:cNvPr id="5" name="Slide Number Placeholder 5"/>
          <p:cNvSpPr txBox="1">
            <a:spLocks/>
          </p:cNvSpPr>
          <p:nvPr/>
        </p:nvSpPr>
        <p:spPr>
          <a:xfrm>
            <a:off x="7924800" y="6248400"/>
            <a:ext cx="2895600" cy="365125"/>
          </a:xfrm>
          <a:prstGeom prst="rect">
            <a:avLst/>
          </a:prstGeom>
        </p:spPr>
        <p:txBody>
          <a:bodyP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1600" b="1" i="1" dirty="0">
              <a:solidFill>
                <a:srgbClr val="003399"/>
              </a:solidFill>
              <a:effectLst>
                <a:outerShdw blurRad="38100" dist="38100" dir="2700000" algn="tl">
                  <a:srgbClr val="000000">
                    <a:alpha val="43137"/>
                  </a:srgbClr>
                </a:outerShdw>
              </a:effectLst>
              <a:latin typeface="Century Schoolbook" pitchFamily="18" charset="0"/>
            </a:endParaRPr>
          </a:p>
        </p:txBody>
      </p:sp>
      <p:pic>
        <p:nvPicPr>
          <p:cNvPr id="1026" name="Picture 2" descr="C:\Users\CAPGLAUD\AppData\Local\Microsoft\Windows\Temporary Internet Files\Content.IE5\PRYJZ112\Questionmark[1].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666115" y="1600200"/>
            <a:ext cx="3620770"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0843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TMS Survey and Assessment</a:t>
            </a:r>
          </a:p>
        </p:txBody>
      </p:sp>
      <p:sp>
        <p:nvSpPr>
          <p:cNvPr id="3" name="Content Placeholder 2"/>
          <p:cNvSpPr>
            <a:spLocks noGrp="1"/>
          </p:cNvSpPr>
          <p:nvPr>
            <p:ph idx="1"/>
          </p:nvPr>
        </p:nvSpPr>
        <p:spPr/>
        <p:txBody>
          <a:bodyPr/>
          <a:lstStyle/>
          <a:p>
            <a:r>
              <a:rPr lang="en-US" dirty="0"/>
              <a:t>An assessment and satisfaction survey have been assigned to you in TMS .</a:t>
            </a:r>
          </a:p>
          <a:p>
            <a:r>
              <a:rPr lang="en-US" dirty="0"/>
              <a:t>You should be able to complete the survey and assessment within ten minutes.</a:t>
            </a:r>
          </a:p>
          <a:p>
            <a:r>
              <a:rPr lang="en-US" dirty="0"/>
              <a:t>Be sure to complete the survey and assessment to receive credit for this training.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12</a:t>
            </a:fld>
            <a:endParaRPr lang="en-US" dirty="0"/>
          </a:p>
        </p:txBody>
      </p:sp>
    </p:spTree>
    <p:extLst>
      <p:ext uri="{BB962C8B-B14F-4D97-AF65-F5344CB8AC3E}">
        <p14:creationId xmlns:p14="http://schemas.microsoft.com/office/powerpoint/2010/main" val="1685259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a:xfrm>
            <a:off x="457200" y="1600200"/>
            <a:ext cx="8382000" cy="4525963"/>
          </a:xfrm>
        </p:spPr>
        <p:txBody>
          <a:bodyPr>
            <a:normAutofit/>
          </a:bodyPr>
          <a:lstStyle/>
          <a:p>
            <a:pPr marL="171450" lvl="0" indent="-171450">
              <a:spcBef>
                <a:spcPts val="0"/>
              </a:spcBef>
              <a:defRPr/>
            </a:pPr>
            <a:r>
              <a:rPr lang="en-US" dirty="0"/>
              <a:t>Recall the purpose of BFFS Offline Client </a:t>
            </a:r>
          </a:p>
          <a:p>
            <a:pPr marL="171450" indent="-171450"/>
            <a:r>
              <a:rPr lang="en-US" dirty="0"/>
              <a:t>Explain installation and set-up </a:t>
            </a:r>
          </a:p>
          <a:p>
            <a:pPr marL="171450" indent="-171450"/>
            <a:r>
              <a:rPr lang="en-US" dirty="0"/>
              <a:t>Demonstrate navigation </a:t>
            </a:r>
          </a:p>
          <a:p>
            <a:pPr marL="171450" indent="-171450"/>
            <a:r>
              <a:rPr lang="en-US" dirty="0"/>
              <a:t>Recognize features not available in Offline status</a:t>
            </a:r>
          </a:p>
          <a:p>
            <a:pPr marL="171450" indent="-171450"/>
            <a:r>
              <a:rPr lang="en-US" dirty="0"/>
              <a:t>Identify personal safety techniques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dirty="0"/>
          </a:p>
        </p:txBody>
      </p:sp>
    </p:spTree>
    <p:extLst>
      <p:ext uri="{BB962C8B-B14F-4D97-AF65-F5344CB8AC3E}">
        <p14:creationId xmlns:p14="http://schemas.microsoft.com/office/powerpoint/2010/main" val="233194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r>
              <a:rPr lang="en-US" dirty="0"/>
              <a:t>FPG</a:t>
            </a:r>
            <a:r>
              <a:rPr lang="en-US" i="1" dirty="0"/>
              <a:t>, 01 – BFFS – Outlook Offline Client</a:t>
            </a:r>
          </a:p>
          <a:p>
            <a:r>
              <a:rPr lang="en-US" dirty="0"/>
              <a:t>BFFS Offline Client </a:t>
            </a:r>
            <a:r>
              <a:rPr lang="en-US" dirty="0">
                <a:hlinkClick r:id="rId3"/>
              </a:rPr>
              <a:t>video </a:t>
            </a:r>
            <a:endParaRPr lang="en-US" i="1" dirty="0"/>
          </a:p>
          <a:p>
            <a:r>
              <a:rPr lang="en-US" dirty="0" err="1">
                <a:hlinkClick r:id="rId4"/>
              </a:rPr>
              <a:t>yourIT</a:t>
            </a:r>
            <a:r>
              <a:rPr lang="en-US" dirty="0">
                <a:hlinkClick r:id="rId4"/>
              </a:rPr>
              <a:t> Services</a:t>
            </a:r>
          </a:p>
          <a:p>
            <a:r>
              <a:rPr lang="en-US" dirty="0"/>
              <a:t>Enterprise Service Desk</a:t>
            </a:r>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dirty="0"/>
          </a:p>
        </p:txBody>
      </p:sp>
    </p:spTree>
    <p:extLst>
      <p:ext uri="{BB962C8B-B14F-4D97-AF65-F5344CB8AC3E}">
        <p14:creationId xmlns:p14="http://schemas.microsoft.com/office/powerpoint/2010/main" val="2776824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of Offline Client</a:t>
            </a:r>
          </a:p>
        </p:txBody>
      </p:sp>
      <p:sp>
        <p:nvSpPr>
          <p:cNvPr id="3" name="Content Placeholder 2"/>
          <p:cNvSpPr>
            <a:spLocks noGrp="1"/>
          </p:cNvSpPr>
          <p:nvPr>
            <p:ph idx="1"/>
          </p:nvPr>
        </p:nvSpPr>
        <p:spPr>
          <a:xfrm>
            <a:off x="381000" y="1524000"/>
            <a:ext cx="8229600" cy="4525963"/>
          </a:xfrm>
        </p:spPr>
        <p:txBody>
          <a:bodyPr>
            <a:normAutofit/>
          </a:bodyPr>
          <a:lstStyle/>
          <a:p>
            <a:r>
              <a:rPr lang="en-US" dirty="0"/>
              <a:t>Copies a Subset of the BFFS Database</a:t>
            </a:r>
          </a:p>
          <a:p>
            <a:pPr lvl="1"/>
            <a:r>
              <a:rPr lang="en-US" dirty="0"/>
              <a:t>All cases assigned to field examiner (FE) available</a:t>
            </a:r>
          </a:p>
          <a:p>
            <a:r>
              <a:rPr lang="en-US" dirty="0"/>
              <a:t>Allows FE to Work Offline</a:t>
            </a:r>
          </a:p>
          <a:p>
            <a:pPr lvl="1"/>
            <a:r>
              <a:rPr lang="en-US" dirty="0"/>
              <a:t>Type cases during interview</a:t>
            </a:r>
          </a:p>
          <a:p>
            <a:pPr lvl="1"/>
            <a:r>
              <a:rPr lang="en-US" dirty="0"/>
              <a:t>Remove duplication of efforts</a:t>
            </a:r>
          </a:p>
          <a:p>
            <a:r>
              <a:rPr lang="en-US" dirty="0"/>
              <a:t>Synchronizes with Server When Online</a:t>
            </a:r>
          </a:p>
          <a:p>
            <a:pPr lvl="1"/>
            <a:r>
              <a:rPr lang="en-US" dirty="0"/>
              <a:t>Type information in Offline status and information uploads in Online status</a:t>
            </a:r>
          </a:p>
          <a:p>
            <a:pPr marL="0" indent="0">
              <a:buNone/>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4</a:t>
            </a:fld>
            <a:endParaRPr lang="en-US" dirty="0"/>
          </a:p>
        </p:txBody>
      </p:sp>
    </p:spTree>
    <p:extLst>
      <p:ext uri="{BB962C8B-B14F-4D97-AF65-F5344CB8AC3E}">
        <p14:creationId xmlns:p14="http://schemas.microsoft.com/office/powerpoint/2010/main" val="1214339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Offline Client Set Up</a:t>
            </a:r>
          </a:p>
        </p:txBody>
      </p:sp>
      <p:sp>
        <p:nvSpPr>
          <p:cNvPr id="3" name="Content Placeholder 2"/>
          <p:cNvSpPr>
            <a:spLocks noGrp="1"/>
          </p:cNvSpPr>
          <p:nvPr>
            <p:ph idx="1"/>
          </p:nvPr>
        </p:nvSpPr>
        <p:spPr>
          <a:xfrm>
            <a:off x="381000" y="1524000"/>
            <a:ext cx="8229600" cy="4525963"/>
          </a:xfrm>
        </p:spPr>
        <p:txBody>
          <a:bodyPr>
            <a:normAutofit/>
          </a:bodyPr>
          <a:lstStyle/>
          <a:p>
            <a:r>
              <a:rPr lang="en-US" dirty="0"/>
              <a:t>Contact </a:t>
            </a:r>
            <a:r>
              <a:rPr lang="en-US" dirty="0" err="1">
                <a:hlinkClick r:id="rId3"/>
              </a:rPr>
              <a:t>yourIT</a:t>
            </a:r>
            <a:r>
              <a:rPr lang="en-US" dirty="0">
                <a:hlinkClick r:id="rId3"/>
              </a:rPr>
              <a:t> Services </a:t>
            </a:r>
            <a:r>
              <a:rPr lang="en-US" dirty="0"/>
              <a:t>or Enterprise Service Desk</a:t>
            </a:r>
          </a:p>
          <a:p>
            <a:r>
              <a:rPr lang="en-US" dirty="0"/>
              <a:t>CRM 2015 for Outlook Offline Client</a:t>
            </a:r>
          </a:p>
          <a:p>
            <a:pPr lvl="1"/>
            <a:r>
              <a:rPr lang="en-US" dirty="0"/>
              <a:t>Install remotely if never had CRM</a:t>
            </a:r>
          </a:p>
          <a:p>
            <a:pPr lvl="1"/>
            <a:r>
              <a:rPr lang="en-US" dirty="0"/>
              <a:t>Install in person if have previous version of CRM</a:t>
            </a:r>
          </a:p>
        </p:txBody>
      </p:sp>
      <p:sp>
        <p:nvSpPr>
          <p:cNvPr id="4" name="Slide Number Placeholder 3"/>
          <p:cNvSpPr>
            <a:spLocks noGrp="1"/>
          </p:cNvSpPr>
          <p:nvPr>
            <p:ph type="sldNum" sz="quarter" idx="12"/>
          </p:nvPr>
        </p:nvSpPr>
        <p:spPr/>
        <p:txBody>
          <a:bodyPr/>
          <a:lstStyle/>
          <a:p>
            <a:fld id="{31640669-3FD2-4B34-9A2D-584949EF09F8}" type="slidenum">
              <a:rPr lang="en-US" smtClean="0"/>
              <a:pPr/>
              <a:t>5</a:t>
            </a:fld>
            <a:endParaRPr lang="en-US" dirty="0"/>
          </a:p>
        </p:txBody>
      </p:sp>
    </p:spTree>
    <p:extLst>
      <p:ext uri="{BB962C8B-B14F-4D97-AF65-F5344CB8AC3E}">
        <p14:creationId xmlns:p14="http://schemas.microsoft.com/office/powerpoint/2010/main" val="1790729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Navigation</a:t>
            </a:r>
          </a:p>
        </p:txBody>
      </p:sp>
      <p:sp>
        <p:nvSpPr>
          <p:cNvPr id="3" name="Content Placeholder 2"/>
          <p:cNvSpPr>
            <a:spLocks noGrp="1"/>
          </p:cNvSpPr>
          <p:nvPr>
            <p:ph idx="1"/>
          </p:nvPr>
        </p:nvSpPr>
        <p:spPr>
          <a:xfrm>
            <a:off x="381000" y="1524000"/>
            <a:ext cx="8229600" cy="4525963"/>
          </a:xfrm>
        </p:spPr>
        <p:txBody>
          <a:bodyPr>
            <a:normAutofit/>
          </a:bodyPr>
          <a:lstStyle/>
          <a:p>
            <a:r>
              <a:rPr lang="en-US" dirty="0"/>
              <a:t>Accessing BFFS Offline Client</a:t>
            </a:r>
          </a:p>
          <a:p>
            <a:pPr lvl="1"/>
            <a:r>
              <a:rPr lang="en-US" dirty="0"/>
              <a:t>Microsoft Outlook</a:t>
            </a:r>
          </a:p>
          <a:p>
            <a:pPr lvl="1"/>
            <a:r>
              <a:rPr lang="en-US" dirty="0"/>
              <a:t>BFFS Option</a:t>
            </a:r>
          </a:p>
          <a:p>
            <a:r>
              <a:rPr lang="en-US" dirty="0"/>
              <a:t>Before going Offline</a:t>
            </a:r>
          </a:p>
          <a:p>
            <a:pPr lvl="1"/>
            <a:r>
              <a:rPr lang="en-US" dirty="0"/>
              <a:t>Allot time to synchronize local data with BFFS</a:t>
            </a:r>
          </a:p>
          <a:p>
            <a:pPr lvl="1"/>
            <a:r>
              <a:rPr lang="en-US" dirty="0"/>
              <a:t>Time between Offline sessions will affect future synchronization time</a:t>
            </a:r>
          </a:p>
          <a:p>
            <a:pPr marL="457200" lvl="1" indent="0">
              <a:buNone/>
            </a:pPr>
            <a:endParaRPr lang="en-US" dirty="0">
              <a:solidFill>
                <a:srgbClr val="FF0000"/>
              </a:solidFill>
            </a:endParaRPr>
          </a:p>
        </p:txBody>
      </p:sp>
      <p:sp>
        <p:nvSpPr>
          <p:cNvPr id="4" name="Slide Number Placeholder 3"/>
          <p:cNvSpPr>
            <a:spLocks noGrp="1"/>
          </p:cNvSpPr>
          <p:nvPr>
            <p:ph type="sldNum" sz="quarter" idx="12"/>
          </p:nvPr>
        </p:nvSpPr>
        <p:spPr/>
        <p:txBody>
          <a:bodyPr/>
          <a:lstStyle/>
          <a:p>
            <a:fld id="{31640669-3FD2-4B34-9A2D-584949EF09F8}" type="slidenum">
              <a:rPr lang="en-US" smtClean="0"/>
              <a:pPr/>
              <a:t>6</a:t>
            </a:fld>
            <a:endParaRPr lang="en-US" dirty="0"/>
          </a:p>
        </p:txBody>
      </p:sp>
      <p:pic>
        <p:nvPicPr>
          <p:cNvPr id="5"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4648200"/>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83251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Navigation - Continued</a:t>
            </a:r>
          </a:p>
        </p:txBody>
      </p:sp>
      <p:sp>
        <p:nvSpPr>
          <p:cNvPr id="3" name="Content Placeholder 2"/>
          <p:cNvSpPr>
            <a:spLocks noGrp="1"/>
          </p:cNvSpPr>
          <p:nvPr>
            <p:ph idx="1"/>
          </p:nvPr>
        </p:nvSpPr>
        <p:spPr>
          <a:xfrm>
            <a:off x="381000" y="1524000"/>
            <a:ext cx="8229600" cy="4525963"/>
          </a:xfrm>
        </p:spPr>
        <p:txBody>
          <a:bodyPr>
            <a:normAutofit lnSpcReduction="10000"/>
          </a:bodyPr>
          <a:lstStyle/>
          <a:p>
            <a:r>
              <a:rPr lang="en-US" dirty="0"/>
              <a:t>Going Offline</a:t>
            </a:r>
          </a:p>
          <a:p>
            <a:pPr lvl="1"/>
            <a:r>
              <a:rPr lang="en-US" dirty="0"/>
              <a:t>Synchronize with the BFFS database</a:t>
            </a:r>
          </a:p>
          <a:p>
            <a:pPr lvl="1"/>
            <a:r>
              <a:rPr lang="en-US" dirty="0"/>
              <a:t>Microsoft Outlook’s toolbar File 	</a:t>
            </a:r>
          </a:p>
          <a:p>
            <a:pPr lvl="1"/>
            <a:r>
              <a:rPr lang="en-US" dirty="0"/>
              <a:t>Microsoft Outlook’s toolbar CRM </a:t>
            </a:r>
          </a:p>
          <a:p>
            <a:r>
              <a:rPr lang="en-US" dirty="0"/>
              <a:t>Going Online</a:t>
            </a:r>
          </a:p>
          <a:p>
            <a:pPr lvl="1"/>
            <a:r>
              <a:rPr lang="en-US" dirty="0"/>
              <a:t>Synchronize new information with </a:t>
            </a:r>
          </a:p>
          <a:p>
            <a:pPr marL="857250" lvl="2" indent="0">
              <a:buNone/>
            </a:pPr>
            <a:r>
              <a:rPr lang="en-US" sz="2800" dirty="0"/>
              <a:t>BFFS database</a:t>
            </a:r>
          </a:p>
          <a:p>
            <a:pPr lvl="1"/>
            <a:r>
              <a:rPr lang="en-US" dirty="0"/>
              <a:t>Microsoft Outlook’s toolbar File 	</a:t>
            </a:r>
          </a:p>
          <a:p>
            <a:pPr lvl="1"/>
            <a:r>
              <a:rPr lang="en-US" dirty="0"/>
              <a:t>Microsoft Outlook’s toolbar CRM </a:t>
            </a:r>
          </a:p>
          <a:p>
            <a:pPr marL="1314450" lvl="2" indent="-457200"/>
            <a:endParaRPr lang="en-US" sz="2800" dirty="0"/>
          </a:p>
          <a:p>
            <a:pPr marL="457200" lvl="1" indent="0">
              <a:buNone/>
            </a:pPr>
            <a:endParaRPr lang="en-US" dirty="0">
              <a:solidFill>
                <a:srgbClr val="FF0000"/>
              </a:solidFill>
            </a:endParaRPr>
          </a:p>
        </p:txBody>
      </p:sp>
      <p:sp>
        <p:nvSpPr>
          <p:cNvPr id="4" name="Slide Number Placeholder 3"/>
          <p:cNvSpPr>
            <a:spLocks noGrp="1"/>
          </p:cNvSpPr>
          <p:nvPr>
            <p:ph type="sldNum" sz="quarter" idx="12"/>
          </p:nvPr>
        </p:nvSpPr>
        <p:spPr/>
        <p:txBody>
          <a:bodyPr/>
          <a:lstStyle/>
          <a:p>
            <a:fld id="{31640669-3FD2-4B34-9A2D-584949EF09F8}" type="slidenum">
              <a:rPr lang="en-US" smtClean="0"/>
              <a:pPr/>
              <a:t>7</a:t>
            </a:fld>
            <a:endParaRPr lang="en-US" dirty="0"/>
          </a:p>
        </p:txBody>
      </p:sp>
      <p:pic>
        <p:nvPicPr>
          <p:cNvPr id="5"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4648200"/>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6381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Offline Reporting</a:t>
            </a:r>
          </a:p>
        </p:txBody>
      </p:sp>
      <p:sp>
        <p:nvSpPr>
          <p:cNvPr id="3" name="Content Placeholder 2"/>
          <p:cNvSpPr>
            <a:spLocks noGrp="1"/>
          </p:cNvSpPr>
          <p:nvPr>
            <p:ph idx="1"/>
          </p:nvPr>
        </p:nvSpPr>
        <p:spPr>
          <a:xfrm>
            <a:off x="381000" y="1524000"/>
            <a:ext cx="8229600" cy="4525963"/>
          </a:xfrm>
        </p:spPr>
        <p:txBody>
          <a:bodyPr>
            <a:normAutofit/>
          </a:bodyPr>
          <a:lstStyle/>
          <a:p>
            <a:r>
              <a:rPr lang="en-US" dirty="0"/>
              <a:t>Reviewing caseload</a:t>
            </a:r>
          </a:p>
          <a:p>
            <a:r>
              <a:rPr lang="en-US" dirty="0"/>
              <a:t>Assessing work items</a:t>
            </a:r>
          </a:p>
          <a:p>
            <a:r>
              <a:rPr lang="en-US" dirty="0"/>
              <a:t>Editing FElux</a:t>
            </a:r>
            <a:endParaRPr lang="en-US" sz="2800" dirty="0"/>
          </a:p>
          <a:p>
            <a:pPr marL="457200" lvl="1" indent="0">
              <a:buNone/>
            </a:pPr>
            <a:endParaRPr lang="en-US" dirty="0">
              <a:solidFill>
                <a:srgbClr val="FF0000"/>
              </a:solidFill>
            </a:endParaRPr>
          </a:p>
        </p:txBody>
      </p:sp>
      <p:sp>
        <p:nvSpPr>
          <p:cNvPr id="4" name="Slide Number Placeholder 3"/>
          <p:cNvSpPr>
            <a:spLocks noGrp="1"/>
          </p:cNvSpPr>
          <p:nvPr>
            <p:ph type="sldNum" sz="quarter" idx="12"/>
          </p:nvPr>
        </p:nvSpPr>
        <p:spPr/>
        <p:txBody>
          <a:bodyPr/>
          <a:lstStyle/>
          <a:p>
            <a:fld id="{31640669-3FD2-4B34-9A2D-584949EF09F8}" type="slidenum">
              <a:rPr lang="en-US" smtClean="0"/>
              <a:pPr/>
              <a:t>8</a:t>
            </a:fld>
            <a:endParaRPr lang="en-US" dirty="0"/>
          </a:p>
        </p:txBody>
      </p:sp>
      <p:pic>
        <p:nvPicPr>
          <p:cNvPr id="5"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4648200"/>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57784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Features Not Available Offline</a:t>
            </a:r>
          </a:p>
        </p:txBody>
      </p:sp>
      <p:sp>
        <p:nvSpPr>
          <p:cNvPr id="3" name="Content Placeholder 2"/>
          <p:cNvSpPr>
            <a:spLocks noGrp="1"/>
          </p:cNvSpPr>
          <p:nvPr>
            <p:ph idx="1"/>
          </p:nvPr>
        </p:nvSpPr>
        <p:spPr/>
        <p:txBody>
          <a:bodyPr>
            <a:normAutofit/>
          </a:bodyPr>
          <a:lstStyle/>
          <a:p>
            <a:pPr marL="171450" indent="-171450"/>
            <a:r>
              <a:rPr lang="en-US" dirty="0"/>
              <a:t>FE Cluster Map Dashboard </a:t>
            </a:r>
          </a:p>
          <a:p>
            <a:pPr marL="171450" indent="-171450"/>
            <a:r>
              <a:rPr lang="en-US" dirty="0"/>
              <a:t>Work item workflows </a:t>
            </a:r>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9</a:t>
            </a:fld>
            <a:endParaRPr lang="en-US" dirty="0"/>
          </a:p>
        </p:txBody>
      </p:sp>
      <p:pic>
        <p:nvPicPr>
          <p:cNvPr id="5"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4648200"/>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097305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046&quot;&gt;&lt;/object&gt;&lt;object type=&quot;2&quot; unique_id=&quot;10047&quot;&gt;&lt;object type=&quot;3&quot; unique_id=&quot;10048&quot;&gt;&lt;property id=&quot;20148&quot; value=&quot;5&quot;/&gt;&lt;property id=&quot;20300&quot; value=&quot;Slide 1 - &amp;quot;BFFS Offline Client&amp;quot;&quot;/&gt;&lt;property id=&quot;20307&quot; value=&quot;256&quot;/&gt;&lt;/object&gt;&lt;object type=&quot;3&quot; unique_id=&quot;10049&quot;&gt;&lt;property id=&quot;20148&quot; value=&quot;5&quot;/&gt;&lt;property id=&quot;20300&quot; value=&quot;Slide 2 - &amp;quot;Objectives&amp;quot;&quot;/&gt;&lt;property id=&quot;20307&quot; value=&quot;317&quot;/&gt;&lt;/object&gt;&lt;object type=&quot;3&quot; unique_id=&quot;10050&quot;&gt;&lt;property id=&quot;20148&quot; value=&quot;5&quot;/&gt;&lt;property id=&quot;20300&quot; value=&quot;Slide 3 - &amp;quot;References&amp;quot;&quot;/&gt;&lt;property id=&quot;20307&quot; value=&quot;344&quot;/&gt;&lt;/object&gt;&lt;object type=&quot;3&quot; unique_id=&quot;10051&quot;&gt;&lt;property id=&quot;20148&quot; value=&quot;5&quot;/&gt;&lt;property id=&quot;20300&quot; value=&quot;Slide 4 - &amp;quot;Purpose of Offline Client&amp;quot;&quot;/&gt;&lt;property id=&quot;20307&quot; value=&quot;321&quot;/&gt;&lt;/object&gt;&lt;object type=&quot;3&quot; unique_id=&quot;10052&quot;&gt;&lt;property id=&quot;20148&quot; value=&quot;5&quot;/&gt;&lt;property id=&quot;20300&quot; value=&quot;Slide 5 - &amp;quot;Offline Client Set Up&amp;quot;&quot;/&gt;&lt;property id=&quot;20307&quot; value=&quot;342&quot;/&gt;&lt;/object&gt;&lt;object type=&quot;3&quot; unique_id=&quot;10053&quot;&gt;&lt;property id=&quot;20148&quot; value=&quot;5&quot;/&gt;&lt;property id=&quot;20300&quot; value=&quot;Slide 6 - &amp;quot;Navigation&amp;quot;&quot;/&gt;&lt;property id=&quot;20307&quot; value=&quot;341&quot;/&gt;&lt;/object&gt;&lt;object type=&quot;3&quot; unique_id=&quot;10054&quot;&gt;&lt;property id=&quot;20148&quot; value=&quot;5&quot;/&gt;&lt;property id=&quot;20300&quot; value=&quot;Slide 7 - &amp;quot;Navigation - Continued&amp;quot;&quot;/&gt;&lt;property id=&quot;20307&quot; value=&quot;345&quot;/&gt;&lt;/object&gt;&lt;object type=&quot;3&quot; unique_id=&quot;10055&quot;&gt;&lt;property id=&quot;20148&quot; value=&quot;5&quot;/&gt;&lt;property id=&quot;20300&quot; value=&quot;Slide 8 - &amp;quot;Offline Reporting&amp;quot;&quot;/&gt;&lt;property id=&quot;20307&quot; value=&quot;347&quot;/&gt;&lt;/object&gt;&lt;object type=&quot;3&quot; unique_id=&quot;10056&quot;&gt;&lt;property id=&quot;20148&quot; value=&quot;5&quot;/&gt;&lt;property id=&quot;20300&quot; value=&quot;Slide 9 - &amp;quot;Features Not Available Offline&amp;quot;&quot;/&gt;&lt;property id=&quot;20307&quot; value=&quot;346&quot;/&gt;&lt;/object&gt;&lt;object type=&quot;3&quot; unique_id=&quot;10057&quot;&gt;&lt;property id=&quot;20148&quot; value=&quot;5&quot;/&gt;&lt;property id=&quot;20300&quot; value=&quot;Slide 10 - &amp;quot;Safeguards&amp;quot;&quot;/&gt;&lt;property id=&quot;20307&quot; value=&quot;329&quot;/&gt;&lt;/object&gt;&lt;object type=&quot;3&quot; unique_id=&quot;10058&quot;&gt;&lt;property id=&quot;20148&quot; value=&quot;5&quot;/&gt;&lt;property id=&quot;20300&quot; value=&quot;Slide 11 - &amp;quot;31. Questions?&amp;quot;&quot;/&gt;&lt;property id=&quot;20307&quot; value=&quot;314&quot;/&gt;&lt;/object&gt;&lt;object type=&quot;3&quot; unique_id=&quot;10059&quot;&gt;&lt;property id=&quot;20148&quot; value=&quot;5&quot;/&gt;&lt;property id=&quot;20300&quot; value=&quot;Slide 12 - &amp;quot;TMS Survey and Assessment&amp;quot;&quot;/&gt;&lt;property id=&quot;20307&quot; value=&quot;261&quot;/&gt;&lt;/object&gt;&lt;/object&gt;&lt;/object&gt;&lt;/database&gt;"/>
  <p:tag name="SECTOMILLISECCONVERTED" val="1"/>
</p:tagLst>
</file>

<file path=ppt/theme/theme1.xml><?xml version="1.0" encoding="utf-8"?>
<a:theme xmlns:a="http://schemas.openxmlformats.org/drawingml/2006/main" name="PF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7613A1D5D90D448B5321A9287E187B0" ma:contentTypeVersion="0" ma:contentTypeDescription="Create a new document." ma:contentTypeScope="" ma:versionID="ebab632e599fe0290720ff8102aecf55">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E4A68EB-98E3-4D47-A734-4B001A006FEE}">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92B111BF-D692-4928-8D39-00A048D89075}">
  <ds:schemaRefs>
    <ds:schemaRef ds:uri="http://schemas.microsoft.com/sharepoint/v3/contenttype/forms"/>
  </ds:schemaRefs>
</ds:datastoreItem>
</file>

<file path=customXml/itemProps3.xml><?xml version="1.0" encoding="utf-8"?>
<ds:datastoreItem xmlns:ds="http://schemas.openxmlformats.org/officeDocument/2006/customXml" ds:itemID="{487C6A9B-1218-443D-8FE0-9A96FF36C2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PFS Template</Template>
  <TotalTime>2779</TotalTime>
  <Words>2218</Words>
  <Application>Microsoft Office PowerPoint</Application>
  <PresentationFormat>On-screen Show (4:3)</PresentationFormat>
  <Paragraphs>314</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Century Schoolbook</vt:lpstr>
      <vt:lpstr>PFS Template</vt:lpstr>
      <vt:lpstr>BFFS Offline Client</vt:lpstr>
      <vt:lpstr>Objectives</vt:lpstr>
      <vt:lpstr>References</vt:lpstr>
      <vt:lpstr>Purpose of Offline Client</vt:lpstr>
      <vt:lpstr>Offline Client Set Up</vt:lpstr>
      <vt:lpstr>Navigation</vt:lpstr>
      <vt:lpstr>Navigation - Continued</vt:lpstr>
      <vt:lpstr>Offline Reporting</vt:lpstr>
      <vt:lpstr>Features Not Available Offline</vt:lpstr>
      <vt:lpstr>Safeguards</vt:lpstr>
      <vt:lpstr>31. Questions?</vt:lpstr>
      <vt:lpstr>TMS Survey and Assessment</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BFFS Offline Client PowerPoint Presentation</dc:title>
  <dc:subject>FE</dc:subject>
  <dc:creator>Department of Veterans Affairs, Veterans Benefits Administration, Fiduciary Service, STAFF</dc:creator>
  <cp:keywords>BFFS,beneficiary fiduciary field system,offline client,online,safety,safeguard</cp:keywords>
  <dc:description>This course teaches learners about the Beneficiary Fiduciary Field System (BFFS) Offline Client and provides instruction on how to install, navigate, and utilize BFFS Offline Client.</dc:description>
  <cp:lastModifiedBy>Kathy Poole</cp:lastModifiedBy>
  <cp:revision>182</cp:revision>
  <cp:lastPrinted>2018-08-03T16:08:28Z</cp:lastPrinted>
  <dcterms:created xsi:type="dcterms:W3CDTF">2016-10-13T19:12:55Z</dcterms:created>
  <dcterms:modified xsi:type="dcterms:W3CDTF">2018-08-06T19:38:11Z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0x01010057613A1D5D90D448B5321A9287E187B0</vt:lpwstr>
  </property>
  <property fmtid="{D5CDD505-2E9C-101B-9397-08002B2CF9AE}" pid="3" name="Language">
    <vt:lpwstr>en</vt:lpwstr>
  </property>
  <property fmtid="{D5CDD505-2E9C-101B-9397-08002B2CF9AE}" pid="4" name="Type">
    <vt:lpwstr>Presentation</vt:lpwstr>
  </property>
</Properties>
</file>