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32"/>
  </p:notesMasterIdLst>
  <p:handoutMasterIdLst>
    <p:handoutMasterId r:id="rId33"/>
  </p:handoutMasterIdLst>
  <p:sldIdLst>
    <p:sldId id="257" r:id="rId6"/>
    <p:sldId id="258" r:id="rId7"/>
    <p:sldId id="259" r:id="rId8"/>
    <p:sldId id="260" r:id="rId9"/>
    <p:sldId id="284" r:id="rId10"/>
    <p:sldId id="262" r:id="rId11"/>
    <p:sldId id="285" r:id="rId12"/>
    <p:sldId id="263" r:id="rId13"/>
    <p:sldId id="286" r:id="rId14"/>
    <p:sldId id="265" r:id="rId15"/>
    <p:sldId id="287" r:id="rId16"/>
    <p:sldId id="289" r:id="rId17"/>
    <p:sldId id="273" r:id="rId18"/>
    <p:sldId id="268" r:id="rId19"/>
    <p:sldId id="274" r:id="rId20"/>
    <p:sldId id="272" r:id="rId21"/>
    <p:sldId id="269" r:id="rId22"/>
    <p:sldId id="271" r:id="rId23"/>
    <p:sldId id="275" r:id="rId24"/>
    <p:sldId id="283" r:id="rId25"/>
    <p:sldId id="280" r:id="rId26"/>
    <p:sldId id="281" r:id="rId27"/>
    <p:sldId id="279" r:id="rId28"/>
    <p:sldId id="290" r:id="rId29"/>
    <p:sldId id="276" r:id="rId30"/>
    <p:sldId id="291" r:id="rId31"/>
  </p:sldIdLst>
  <p:sldSz cx="9144000" cy="6858000" type="screen4x3"/>
  <p:notesSz cx="9144000" cy="6858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3F073B-9B54-4251-876A-59CF8482FB37}">
          <p14:sldIdLst>
            <p14:sldId id="257"/>
            <p14:sldId id="258"/>
            <p14:sldId id="259"/>
          </p14:sldIdLst>
        </p14:section>
        <p14:section name="Identifing VA Form 20-0986" id="{DCD190C6-423D-4EAF-8DD1-266345F7A168}">
          <p14:sldIdLst>
            <p14:sldId id="260"/>
            <p14:sldId id="284"/>
            <p14:sldId id="262"/>
            <p14:sldId id="285"/>
            <p14:sldId id="263"/>
            <p14:sldId id="286"/>
            <p14:sldId id="265"/>
            <p14:sldId id="287"/>
            <p14:sldId id="289"/>
            <p14:sldId id="273"/>
          </p14:sldIdLst>
        </p14:section>
        <p14:section name="Establishing Control" id="{4EF9C99B-3A4D-4989-A036-677ACADC29DA}">
          <p14:sldIdLst>
            <p14:sldId id="268"/>
            <p14:sldId id="274"/>
            <p14:sldId id="272"/>
            <p14:sldId id="269"/>
          </p14:sldIdLst>
        </p14:section>
        <p14:section name="Proper Routing" id="{67C419F1-A937-4DE2-877E-F97F24AD0778}">
          <p14:sldIdLst>
            <p14:sldId id="271"/>
            <p14:sldId id="275"/>
            <p14:sldId id="283"/>
            <p14:sldId id="280"/>
            <p14:sldId id="281"/>
            <p14:sldId id="279"/>
            <p14:sldId id="290"/>
            <p14:sldId id="276"/>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dley, Jarrett P." initials="JP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2053" autoAdjust="0"/>
  </p:normalViewPr>
  <p:slideViewPr>
    <p:cSldViewPr snapToGrid="0">
      <p:cViewPr varScale="1">
        <p:scale>
          <a:sx n="106" d="100"/>
          <a:sy n="106" d="100"/>
        </p:scale>
        <p:origin x="150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Section 3 is where VHA will indicate the Veteran’s service information.  This section does not need to be completed fully as VHA may not know the Veteran’s character of discharge.  </a:t>
            </a:r>
          </a:p>
          <a:p>
            <a:endParaRPr lang="en-US" kern="0" baseline="0" dirty="0"/>
          </a:p>
          <a:p>
            <a:pPr hangingPunct="0"/>
            <a:r>
              <a:rPr lang="en-US" sz="1200" kern="1200" dirty="0">
                <a:solidFill>
                  <a:schemeClr val="tx1"/>
                </a:solidFill>
                <a:effectLst/>
                <a:latin typeface="+mn-lt"/>
                <a:ea typeface="+mn-ea"/>
                <a:cs typeface="+mn-cs"/>
              </a:rPr>
              <a:t>Box 16 is extremely important as this indicate the Veteran is in need to emergency treatment for a mental health condition.  Later in this lesson we will identify additional steps to ensure this Veteran receives priority processing based on urgent need for treatment.  </a:t>
            </a:r>
          </a:p>
          <a:p>
            <a:endParaRPr lang="en-US"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remarks section may be utilized by VHA when service is unknown or for any other information.  </a:t>
            </a:r>
          </a:p>
          <a:p>
            <a:endParaRPr lang="en-US"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form </a:t>
            </a:r>
            <a:r>
              <a:rPr lang="en-US" sz="1200" b="1" u="sng" kern="1200" dirty="0">
                <a:solidFill>
                  <a:schemeClr val="tx1"/>
                </a:solidFill>
                <a:effectLst/>
                <a:latin typeface="+mn-lt"/>
                <a:ea typeface="+mn-ea"/>
                <a:cs typeface="+mn-cs"/>
              </a:rPr>
              <a:t>does not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to be fully complete in order for VBA to accept the claim.  This form </a:t>
            </a:r>
            <a:r>
              <a:rPr lang="en-US" sz="1200" b="1" u="sng" kern="1200" dirty="0">
                <a:solidFill>
                  <a:schemeClr val="tx1"/>
                </a:solidFill>
                <a:effectLst/>
                <a:latin typeface="+mn-lt"/>
                <a:ea typeface="+mn-ea"/>
                <a:cs typeface="+mn-cs"/>
              </a:rPr>
              <a:t>does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need explain a determination is needed for health care eligibility. </a:t>
            </a:r>
            <a:endParaRPr lang="en-US" kern="0" baseline="0" dirty="0"/>
          </a:p>
          <a:p>
            <a:endParaRPr lang="en-US" kern="0" baseline="0" dirty="0"/>
          </a:p>
          <a:p>
            <a:r>
              <a:rPr lang="en-US" kern="0" baseline="0" dirty="0"/>
              <a:t>Boxes 18 through 20 should be completed by VHA but are not required fields.  If these fields are blank we will continue to place the claim under control and VBA will continue with the Character of Discharge Determination.  </a:t>
            </a:r>
            <a:endParaRPr lang="en-US" kern="0"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68342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Section 4 will be completed by a Veterans Service Representative after a determination has been rendered.  Box 21 will have one of the four boxes checked reflecting what VBA has decided.  This section should be fully completed to include signature of the VSR prior to returning this form to the requesting facility. These actions will occur after the claim has been established and processed. </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68342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Section 5 will be completed by the VSR prior to sending the form back to VHA.  VBA will clearly indicate which disabilities are related to service and which disabilities are not related to service within Box 26.  If a Veteran has never applied for benefits through VBA or the claim is pending decision this will be indicated within Box 27.    </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268342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541167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165874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08713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08241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a VA Form 20-0986 is received requesting a determination regarding eligibility for health care, then VBA should establish an End Product (EP) 290 – Character of Discharge.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 the EP 290 – COD – Character of Discharge</a:t>
            </a:r>
            <a:r>
              <a:rPr lang="en-US" baseline="0" dirty="0"/>
              <a:t> claim label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claim</a:t>
            </a:r>
            <a:r>
              <a:rPr lang="en-US" sz="1200" kern="1200" baseline="0" dirty="0">
                <a:solidFill>
                  <a:schemeClr val="tx1"/>
                </a:solidFill>
                <a:effectLst/>
                <a:latin typeface="+mn-lt"/>
                <a:ea typeface="+mn-ea"/>
                <a:cs typeface="+mn-cs"/>
              </a:rPr>
              <a:t> is generated from VHA, for claims establishment purposes, </a:t>
            </a:r>
            <a:r>
              <a:rPr lang="en-US" sz="1200" kern="1200" dirty="0">
                <a:solidFill>
                  <a:schemeClr val="tx1"/>
                </a:solidFill>
                <a:effectLst/>
                <a:latin typeface="+mn-lt"/>
                <a:ea typeface="+mn-ea"/>
                <a:cs typeface="+mn-cs"/>
              </a:rPr>
              <a:t>the date of claim (DOC) </a:t>
            </a:r>
            <a:r>
              <a:rPr lang="en-US" sz="1200" kern="1200" baseline="0" dirty="0">
                <a:solidFill>
                  <a:schemeClr val="tx1"/>
                </a:solidFill>
                <a:effectLst/>
                <a:latin typeface="+mn-lt"/>
                <a:ea typeface="+mn-ea"/>
                <a:cs typeface="+mn-cs"/>
              </a:rPr>
              <a:t>will be </a:t>
            </a:r>
            <a:r>
              <a:rPr lang="en-US" sz="1200" kern="1200" dirty="0">
                <a:solidFill>
                  <a:schemeClr val="tx1"/>
                </a:solidFill>
                <a:effectLst/>
                <a:latin typeface="+mn-lt"/>
                <a:ea typeface="+mn-ea"/>
                <a:cs typeface="+mn-cs"/>
              </a:rPr>
              <a:t>VBA’s earliest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date stamp. </a:t>
            </a:r>
            <a:endParaRPr lang="en-US" baseline="0"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407843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When entering information into VBMS,</a:t>
            </a:r>
            <a:r>
              <a:rPr lang="en-US" baseline="0" dirty="0"/>
              <a:t> the</a:t>
            </a:r>
            <a:endParaRPr lang="en-US" dirty="0"/>
          </a:p>
          <a:p>
            <a:r>
              <a:rPr lang="en-US" dirty="0"/>
              <a:t>-Contention should be listed as “Character of Discharge”.</a:t>
            </a:r>
          </a:p>
          <a:p>
            <a:r>
              <a:rPr lang="en-US" dirty="0"/>
              <a:t>-Classification should be listed as Administrative Issue.</a:t>
            </a:r>
          </a:p>
          <a:p>
            <a:r>
              <a:rPr lang="en-US" dirty="0"/>
              <a:t>-Medical drop down box should be listed as “No”.</a:t>
            </a:r>
          </a:p>
          <a:p>
            <a:r>
              <a:rPr lang="en-US" dirty="0"/>
              <a:t>-Special Issue should be identified as “Character of Discharge”.</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62355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baseline="0" dirty="0"/>
              <a:t>As part of the Secretary’s initiatives it is imperative VBA properly handles these Veteran’s claims.  It is important to note this initiative is for providing emergency mental health coverage to former service members with other-than-honorable (OTH) administrative discharges.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89923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92637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0" dirty="0"/>
              <a:t>If the emergency treatment for mental</a:t>
            </a:r>
            <a:r>
              <a:rPr lang="en-US" kern="0" baseline="0" dirty="0"/>
              <a:t> health condition (Box 16) is checked, then two additional steps which must be taken during claims establishment process. </a:t>
            </a:r>
            <a:r>
              <a:rPr lang="en-US" sz="1200" kern="1200" dirty="0">
                <a:solidFill>
                  <a:schemeClr val="tx1"/>
                </a:solidFill>
                <a:effectLst/>
                <a:latin typeface="+mn-lt"/>
                <a:ea typeface="+mn-ea"/>
                <a:cs typeface="+mn-cs"/>
              </a:rPr>
              <a:t>The first step is to add a corporate flash to the claim.</a:t>
            </a:r>
            <a:r>
              <a:rPr lang="en-US" kern="0" baseline="0" dirty="0"/>
              <a:t> </a:t>
            </a:r>
            <a:endParaRPr lang="en-US" kern="0" dirty="0"/>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66611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screen shows the necessary actions to add the Emergency Care Corporate Flash.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1:  </a:t>
            </a:r>
            <a:r>
              <a:rPr lang="en-US" baseline="0" dirty="0"/>
              <a:t>Click the Emergency Care RO Flash to highlight the flash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2:  Click </a:t>
            </a:r>
            <a:r>
              <a:rPr lang="en-US" baseline="0" dirty="0"/>
              <a:t>the right arrow button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Step 3:  Click </a:t>
            </a:r>
            <a:r>
              <a:rPr lang="en-US" baseline="0" dirty="0"/>
              <a:t>the Submit button to finalize the action</a:t>
            </a:r>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34587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The SHR</a:t>
            </a:r>
            <a:r>
              <a:rPr lang="en-US" baseline="0" dirty="0"/>
              <a:t> FLSH03:  Update Complete pop up window should appear once the Corporate Flash has been updated.  </a:t>
            </a:r>
          </a:p>
          <a:p>
            <a:endParaRPr lang="en-US" baseline="0" dirty="0"/>
          </a:p>
          <a:p>
            <a:r>
              <a:rPr lang="en-US" baseline="0" dirty="0"/>
              <a:t>The Emergency Care should then appear on the Selected RO Flashes right side column.</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46082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The flash is important to</a:t>
            </a:r>
            <a:r>
              <a:rPr lang="en-US" baseline="0" dirty="0"/>
              <a:t> ensure proper routing of these claims.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215886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second additional step is to add another special issue.  The “Emergency Care – CH17 Determination” special issue should be added to the EP 290 when Box 14 is checked.</a:t>
            </a:r>
          </a:p>
          <a:p>
            <a:endParaRPr lang="en-US" dirty="0"/>
          </a:p>
          <a:p>
            <a:r>
              <a:rPr lang="en-US" dirty="0"/>
              <a:t>When entering information into VBMS,</a:t>
            </a:r>
            <a:r>
              <a:rPr lang="en-US" baseline="0" dirty="0"/>
              <a:t> the</a:t>
            </a:r>
            <a:endParaRPr lang="en-US" dirty="0"/>
          </a:p>
          <a:p>
            <a:r>
              <a:rPr lang="en-US" dirty="0"/>
              <a:t>-Contention should be listed as “Character of Discharge”.</a:t>
            </a:r>
          </a:p>
          <a:p>
            <a:r>
              <a:rPr lang="en-US" dirty="0"/>
              <a:t>-Classification should be listed as Administrative Issue.</a:t>
            </a:r>
          </a:p>
          <a:p>
            <a:r>
              <a:rPr lang="en-US" dirty="0"/>
              <a:t>-Medical drop down box should be listed as “No”.</a:t>
            </a:r>
          </a:p>
          <a:p>
            <a:r>
              <a:rPr lang="en-US" dirty="0"/>
              <a:t>-Special Issues should be identified as “Emergency Care</a:t>
            </a:r>
            <a:r>
              <a:rPr lang="en-US" baseline="0" dirty="0"/>
              <a:t> – CH17 Determination” and “</a:t>
            </a:r>
            <a:r>
              <a:rPr lang="en-US" dirty="0"/>
              <a:t>Character of Discharge”.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special issue will be in addition to the Character of Discharge special issue, so both special issues should be present. </a:t>
            </a:r>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623554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402317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119745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25290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full view of the VA Form 20-0986, Eligibility Determination for Character of Discharge (COD) Request Form.</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325290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divide page one of this form into Sections one through three,  </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256499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page two of this form into Sections four and five.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56499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Section 1 will have the VA date stamp in the upper right corner, similar to other standardized VA forms.</a:t>
            </a:r>
          </a:p>
          <a:p>
            <a:pPr hangingPunct="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will also show the Veteran’s name, Social Security number, VA file number,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date of birth, and telephone number.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will also show the Veteran’s current</a:t>
            </a:r>
            <a:r>
              <a:rPr lang="en-US" sz="1200" kern="1200" baseline="0" dirty="0">
                <a:solidFill>
                  <a:schemeClr val="tx1"/>
                </a:solidFill>
                <a:effectLst/>
                <a:latin typeface="+mn-lt"/>
                <a:ea typeface="+mn-ea"/>
                <a:cs typeface="+mn-cs"/>
              </a:rPr>
              <a:t> mailing address.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130709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Section 2 will have the requesting facilities information to include the VHA facility’s name and address.  </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The VHA requesting facility will also list its telephone number along with a VHA representative as a Point of Contact (POC).  </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307098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74772638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60582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3248855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2013941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86408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41223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09611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0005821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notesSlide" Target="../notesSlides/notesSlide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4.xml"/><Relationship Id="rId5" Type="http://schemas.openxmlformats.org/officeDocument/2006/relationships/tags" Target="../tags/tag23.xml"/><Relationship Id="rId4" Type="http://schemas.openxmlformats.org/officeDocument/2006/relationships/tags" Target="../tags/tag2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2.xml"/><Relationship Id="rId7" Type="http://schemas.openxmlformats.org/officeDocument/2006/relationships/notesSlide" Target="../notesSlides/notesSlide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6.png"/><Relationship Id="rId5" Type="http://schemas.openxmlformats.org/officeDocument/2006/relationships/tags" Target="../tags/tag79.xml"/><Relationship Id="rId10" Type="http://schemas.openxmlformats.org/officeDocument/2006/relationships/image" Target="../media/image15.png"/><Relationship Id="rId4" Type="http://schemas.openxmlformats.org/officeDocument/2006/relationships/tags" Target="../tags/tag78.xm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3.xml"/><Relationship Id="rId7" Type="http://schemas.openxmlformats.org/officeDocument/2006/relationships/image" Target="../media/image17.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6.pn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0.xml"/><Relationship Id="rId7" Type="http://schemas.openxmlformats.org/officeDocument/2006/relationships/notesSlide" Target="../notesSlides/notesSlide2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6.png"/><Relationship Id="rId5" Type="http://schemas.openxmlformats.org/officeDocument/2006/relationships/notesSlide" Target="../notesSlides/notesSlide2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4.xml"/><Relationship Id="rId7" Type="http://schemas.openxmlformats.org/officeDocument/2006/relationships/notesSlide" Target="../notesSlides/notesSlide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E2A034-EDCC-4312-A5D1-DE41C52FFA13}"/>
              </a:ext>
            </a:extLst>
          </p:cNvPr>
          <p:cNvSpPr>
            <a:spLocks noGrp="1"/>
          </p:cNvSpPr>
          <p:nvPr>
            <p:ph type="ctrTitle"/>
            <p:custDataLst>
              <p:tags r:id="rId1"/>
            </p:custDataLst>
          </p:nvPr>
        </p:nvSpPr>
        <p:spPr>
          <a:xfrm>
            <a:off x="685800" y="2828026"/>
            <a:ext cx="7772400" cy="1219200"/>
          </a:xfrm>
        </p:spPr>
        <p:txBody>
          <a:bodyPr/>
          <a:lstStyle/>
          <a:p>
            <a:r>
              <a:rPr lang="en-US" dirty="0"/>
              <a:t>Claims Establishment for Character of Discharge Determinations</a:t>
            </a:r>
          </a:p>
        </p:txBody>
      </p:sp>
      <p:sp>
        <p:nvSpPr>
          <p:cNvPr id="6" name="Text Placeholder 5">
            <a:extLst>
              <a:ext uri="{FF2B5EF4-FFF2-40B4-BE49-F238E27FC236}">
                <a16:creationId xmlns:a16="http://schemas.microsoft.com/office/drawing/2014/main" id="{1840B3D8-3284-4173-9220-94ABDD9DFB9E}"/>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23143074-A78F-4597-903B-C1B1DB33BA6D}"/>
              </a:ext>
            </a:extLst>
          </p:cNvPr>
          <p:cNvSpPr>
            <a:spLocks noGrp="1"/>
          </p:cNvSpPr>
          <p:nvPr>
            <p:ph type="body" sz="quarter" idx="11"/>
            <p:custDataLst>
              <p:tags r:id="rId3"/>
            </p:custDataLst>
          </p:nvPr>
        </p:nvSpPr>
        <p:spPr>
          <a:xfrm>
            <a:off x="6096000" y="4724400"/>
            <a:ext cx="2362200" cy="838200"/>
          </a:xfrm>
        </p:spPr>
        <p:txBody>
          <a:bodyPr/>
          <a:lstStyle/>
          <a:p>
            <a:r>
              <a:rPr lang="en-US" dirty="0"/>
              <a:t>January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005" y="1585531"/>
            <a:ext cx="6575989" cy="472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0" y="793631"/>
            <a:ext cx="9144000" cy="1086867"/>
          </a:xfrm>
        </p:spPr>
        <p:txBody>
          <a:bodyPr/>
          <a:lstStyle/>
          <a:p>
            <a:r>
              <a:rPr lang="en-US" dirty="0"/>
              <a:t>VA Form 20-0986, Section 3</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209664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710" y="1686315"/>
            <a:ext cx="7536580" cy="4226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0" y="793631"/>
            <a:ext cx="9144000" cy="1086867"/>
          </a:xfrm>
        </p:spPr>
        <p:txBody>
          <a:bodyPr/>
          <a:lstStyle/>
          <a:p>
            <a:r>
              <a:rPr lang="en-US" dirty="0"/>
              <a:t>VA Form 20-0986, Section 4</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31481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256" y="1753987"/>
            <a:ext cx="6167487" cy="450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0" y="793631"/>
            <a:ext cx="9144000" cy="1086867"/>
          </a:xfrm>
        </p:spPr>
        <p:txBody>
          <a:bodyPr/>
          <a:lstStyle/>
          <a:p>
            <a:r>
              <a:rPr lang="en-US" dirty="0"/>
              <a:t>VA Form 20-0986, Section 5</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09856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 – Communication from VHA</a:t>
            </a:r>
          </a:p>
        </p:txBody>
      </p:sp>
      <p:sp>
        <p:nvSpPr>
          <p:cNvPr id="3" name="Content Placeholder 2"/>
          <p:cNvSpPr>
            <a:spLocks noGrp="1"/>
          </p:cNvSpPr>
          <p:nvPr>
            <p:ph idx="1"/>
            <p:custDataLst>
              <p:tags r:id="rId2"/>
            </p:custDataLst>
          </p:nvPr>
        </p:nvSpPr>
        <p:spPr>
          <a:xfrm>
            <a:off x="457200" y="2066026"/>
            <a:ext cx="8229600" cy="3916363"/>
          </a:xfrm>
        </p:spPr>
        <p:txBody>
          <a:bodyPr>
            <a:normAutofit/>
          </a:bodyPr>
          <a:lstStyle/>
          <a:p>
            <a:pPr marL="228600" lvl="1" indent="-228600"/>
            <a:r>
              <a:rPr lang="en-US" sz="2000" dirty="0">
                <a:latin typeface="+mj-lt"/>
                <a:cs typeface="Times New Roman" panose="02020603050405020304" pitchFamily="18" charset="0"/>
              </a:rPr>
              <a:t>It is extremely important to review the entire VA Form 20-0986. VA will accept the standardized form from VHA indicating a Character of Discharge determination is needed. </a:t>
            </a:r>
          </a:p>
          <a:p>
            <a:pPr marL="342900" lvl="1" indent="-342900"/>
            <a:endParaRPr lang="en-US" sz="2000" dirty="0">
              <a:latin typeface="+mj-lt"/>
              <a:cs typeface="Times New Roman" panose="02020603050405020304" pitchFamily="18" charset="0"/>
            </a:endParaRPr>
          </a:p>
          <a:p>
            <a:pPr marL="228600" lvl="1" indent="-228600"/>
            <a:r>
              <a:rPr lang="en-US" sz="2000" dirty="0">
                <a:latin typeface="+mj-lt"/>
                <a:cs typeface="Times New Roman" panose="02020603050405020304" pitchFamily="18" charset="0"/>
              </a:rPr>
              <a:t>VA Form 20-0986 will indicate a Character of Discharge determination is needed, and VA </a:t>
            </a:r>
            <a:r>
              <a:rPr lang="en-US" sz="2000" u="sng" dirty="0">
                <a:latin typeface="+mj-lt"/>
                <a:cs typeface="Times New Roman" panose="02020603050405020304" pitchFamily="18" charset="0"/>
              </a:rPr>
              <a:t>must</a:t>
            </a:r>
            <a:r>
              <a:rPr lang="en-US" sz="2000" dirty="0">
                <a:latin typeface="+mj-lt"/>
                <a:cs typeface="Times New Roman" panose="02020603050405020304" pitchFamily="18" charset="0"/>
              </a:rPr>
              <a:t> establish proper control.</a:t>
            </a:r>
          </a:p>
          <a:p>
            <a:endParaRPr lang="en-US" dirty="0"/>
          </a:p>
          <a:p>
            <a:endParaRPr lang="en-US" dirty="0"/>
          </a:p>
          <a:p>
            <a:pPr marL="342900" lvl="1" indent="0">
              <a:buNone/>
            </a:pP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947238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Establishing Control</a:t>
            </a:r>
          </a:p>
        </p:txBody>
      </p:sp>
      <p:sp>
        <p:nvSpPr>
          <p:cNvPr id="3" name="Content Placeholder 2"/>
          <p:cNvSpPr>
            <a:spLocks noGrp="1"/>
          </p:cNvSpPr>
          <p:nvPr>
            <p:ph idx="1"/>
            <p:custDataLst>
              <p:tags r:id="rId2"/>
            </p:custDataLst>
          </p:nvPr>
        </p:nvSpPr>
        <p:spPr>
          <a:xfrm>
            <a:off x="457200" y="1880498"/>
            <a:ext cx="8229600" cy="4471141"/>
          </a:xfrm>
        </p:spPr>
        <p:txBody>
          <a:bodyPr>
            <a:normAutofit/>
          </a:bodyPr>
          <a:lstStyle/>
          <a:p>
            <a:r>
              <a:rPr lang="en-US" dirty="0"/>
              <a:t>Once a VA Form 20-0986 is received requesting a determination regarding eligibility for health care, then VBA will always establish an EP 290 with the claim label Character of Discharge.</a:t>
            </a:r>
          </a:p>
          <a:p>
            <a:endParaRPr lang="en-US" dirty="0"/>
          </a:p>
          <a:p>
            <a:r>
              <a:rPr lang="en-US" dirty="0"/>
              <a:t>In all instances an Administrative Decision for Character of Discharge determination will be completed by VBA personnel and the EP 290 will continue pending until a determination is rendered.  </a:t>
            </a:r>
          </a:p>
          <a:p>
            <a:endParaRPr lang="en-US" dirty="0"/>
          </a:p>
          <a:p>
            <a:r>
              <a:rPr lang="en-US" dirty="0"/>
              <a:t>Establish an EP 290 even if a Character of Discharge decision was previously processed. Since VHA is requesting updated information, it is VBA’s duty to ensure our counterparts receive the most updated and accurate information. The VSR will need to properly respond to VHA’s request.</a:t>
            </a:r>
          </a:p>
          <a:p>
            <a:pPr marL="342900" lvl="1" indent="-342900"/>
            <a:endParaRPr lang="en-US" sz="2000" dirty="0">
              <a:latin typeface="+mj-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226466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Establishing Control</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If an application for disability compensation is received </a:t>
            </a:r>
            <a:r>
              <a:rPr lang="en-US" i="1" dirty="0"/>
              <a:t>after</a:t>
            </a:r>
            <a:r>
              <a:rPr lang="en-US" dirty="0"/>
              <a:t> having established the EP 290 from VHA, then VBA will establish the appropriate rating EP using the date of receipt of the disability compensation claim as the date of claim (DOC).</a:t>
            </a:r>
          </a:p>
          <a:p>
            <a:pPr marL="461963" lvl="1" indent="-300038"/>
            <a:r>
              <a:rPr lang="en-US" dirty="0"/>
              <a:t>If the sole contention the Veteran is claiming on a disability compensation claim is a Character of Discharge Determination, </a:t>
            </a:r>
            <a:r>
              <a:rPr lang="en-US" b="1" u="sng" dirty="0"/>
              <a:t>and</a:t>
            </a:r>
            <a:r>
              <a:rPr lang="en-US" dirty="0"/>
              <a:t> an EP 290 is already pending for Character of Discharge, then the mail would be associated to the pending EP 290.</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42875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Establishing Control – Examples</a:t>
            </a:r>
          </a:p>
        </p:txBody>
      </p:sp>
      <p:sp>
        <p:nvSpPr>
          <p:cNvPr id="3" name="Content Placeholder 2"/>
          <p:cNvSpPr>
            <a:spLocks noGrp="1"/>
          </p:cNvSpPr>
          <p:nvPr>
            <p:ph idx="1"/>
            <p:custDataLst>
              <p:tags r:id="rId2"/>
            </p:custDataLst>
          </p:nvPr>
        </p:nvSpPr>
        <p:spPr>
          <a:xfrm>
            <a:off x="457200" y="1838934"/>
            <a:ext cx="8229600" cy="4500637"/>
          </a:xfrm>
        </p:spPr>
        <p:txBody>
          <a:bodyPr>
            <a:noAutofit/>
          </a:bodyPr>
          <a:lstStyle/>
          <a:p>
            <a:r>
              <a:rPr lang="en-US" dirty="0"/>
              <a:t>Example 1:  A single inquiry shows an EP 020 is pending with a DOC of November 21, 2017. A VA Form 20-0986 is received from VHA on November 23, 2017, which shows the Veteran’s complete service information and is signed by a VHA employee. What action is needed?</a:t>
            </a:r>
          </a:p>
          <a:p>
            <a:pPr marL="511175" lvl="1" indent="-349250"/>
            <a:r>
              <a:rPr lang="en-US" dirty="0"/>
              <a:t>An EP 290 – Character of Discharge should be established with a date of claim of November 23, 2017.</a:t>
            </a:r>
          </a:p>
          <a:p>
            <a:r>
              <a:rPr lang="en-US" dirty="0"/>
              <a:t>Example 2:  A single inquiry shows an EP 290 is pending for Character of Discharge due to a VA Form 20-0986 from VHA received November 30, 2017. A VA Form 21-526EZ from the Veteran is received on December 2, 2017 which solely requests a Character of Discharge determination. What action is needed?</a:t>
            </a:r>
          </a:p>
          <a:p>
            <a:pPr marL="511175" lvl="1" indent="-349250"/>
            <a:r>
              <a:rPr lang="en-US" dirty="0"/>
              <a:t>Add the VA Form 21-526EZ as unsolicited evidence under the manage evidence screen in VBMS.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147204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Establishing Control – VBMS</a:t>
            </a:r>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72594" y="2057400"/>
            <a:ext cx="7198812" cy="3916363"/>
          </a:xfrm>
        </p:spPr>
      </p:pic>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73077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Special Issue</a:t>
            </a:r>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81178" y="2492154"/>
            <a:ext cx="7381644" cy="3098599"/>
          </a:xfrm>
        </p:spPr>
      </p:pic>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18</a:t>
            </a:fld>
            <a:endParaRPr lang="en-US"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5761" y="5127239"/>
            <a:ext cx="1574471" cy="26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072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Corporate Record – Regional Office Flash</a:t>
            </a:r>
          </a:p>
        </p:txBody>
      </p:sp>
      <p:sp>
        <p:nvSpPr>
          <p:cNvPr id="3" name="Content Placeholder 2"/>
          <p:cNvSpPr>
            <a:spLocks noGrp="1"/>
          </p:cNvSpPr>
          <p:nvPr>
            <p:ph idx="1"/>
            <p:custDataLst>
              <p:tags r:id="rId2"/>
            </p:custDataLst>
          </p:nvPr>
        </p:nvSpPr>
        <p:spPr>
          <a:xfrm>
            <a:off x="457200" y="1880498"/>
            <a:ext cx="8229600" cy="4441644"/>
          </a:xfrm>
        </p:spPr>
        <p:txBody>
          <a:bodyPr>
            <a:normAutofit fontScale="92500" lnSpcReduction="20000"/>
          </a:bodyPr>
          <a:lstStyle/>
          <a:p>
            <a:pPr>
              <a:lnSpc>
                <a:spcPct val="120000"/>
              </a:lnSpc>
            </a:pPr>
            <a:r>
              <a:rPr lang="en-US" sz="2200" dirty="0"/>
              <a:t>Weekly Veteran Affairs Central Office (VACO) will add corporate flash named “Emergency Care – CH17 Determination” to Mental Health Initiative (MHI) claims when VHA notifies Central Office a request for Character of Discharge determination is needed. </a:t>
            </a:r>
          </a:p>
          <a:p>
            <a:pPr>
              <a:lnSpc>
                <a:spcPct val="120000"/>
              </a:lnSpc>
            </a:pPr>
            <a:endParaRPr lang="en-US" sz="2200" dirty="0"/>
          </a:p>
          <a:p>
            <a:pPr>
              <a:lnSpc>
                <a:spcPct val="120000"/>
              </a:lnSpc>
            </a:pPr>
            <a:r>
              <a:rPr lang="en-US" sz="2200" dirty="0"/>
              <a:t>When processing a VA Form 20-0986 ensure a thorough review of Box 16 occurs. If Box 16 is checked, then VBA will add an additional corporate flash and special issue. The corporate flash and additional special issue will ensure these claims are properly routed and receive priority processing.  </a:t>
            </a:r>
          </a:p>
          <a:p>
            <a:pPr>
              <a:lnSpc>
                <a:spcPct val="120000"/>
              </a:lnSpc>
            </a:pPr>
            <a:endParaRPr lang="en-US" sz="2200" dirty="0"/>
          </a:p>
          <a:p>
            <a:pPr>
              <a:lnSpc>
                <a:spcPct val="120000"/>
              </a:lnSpc>
            </a:pPr>
            <a:r>
              <a:rPr lang="en-US" sz="2200" dirty="0"/>
              <a:t>VBA has defined a timeliness goal to process these claims within 90 days of receipt.  </a:t>
            </a: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07930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47009"/>
            <a:ext cx="8229600" cy="3916363"/>
          </a:xfrm>
        </p:spPr>
        <p:txBody>
          <a:bodyPr/>
          <a:lstStyle/>
          <a:p>
            <a:r>
              <a:rPr lang="en-US" dirty="0"/>
              <a:t>Identify a Character of Discharge determination for health care eligibility claim</a:t>
            </a:r>
          </a:p>
          <a:p>
            <a:r>
              <a:rPr lang="en-US" dirty="0"/>
              <a:t>Convert forms received for health care eligibility into a controlling End Product (EP)</a:t>
            </a:r>
          </a:p>
          <a:p>
            <a:r>
              <a:rPr lang="en-US" dirty="0"/>
              <a:t>Classify the Character of Discharge with proper special issue to ensure accurate routing occurs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
        <p:nvSpPr>
          <p:cNvPr id="5" name="Rectangle 4"/>
          <p:cNvSpPr/>
          <p:nvPr>
            <p:custDataLst>
              <p:tags r:id="rId4"/>
            </p:custDataLst>
          </p:nvPr>
        </p:nvSpPr>
        <p:spPr bwMode="auto">
          <a:xfrm>
            <a:off x="658368" y="5703570"/>
            <a:ext cx="2039112" cy="182880"/>
          </a:xfrm>
          <a:prstGeom prst="rect">
            <a:avLst/>
          </a:prstGeom>
          <a:no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solidFill>
                <a:schemeClr val="bg1"/>
              </a:solidFill>
              <a:latin typeface="Tahoma" pitchFamily="34" charset="0"/>
            </a:endParaRPr>
          </a:p>
        </p:txBody>
      </p:sp>
      <p:sp>
        <p:nvSpPr>
          <p:cNvPr id="6" name="Rectangle 5"/>
          <p:cNvSpPr/>
          <p:nvPr>
            <p:custDataLst>
              <p:tags r:id="rId5"/>
            </p:custDataLst>
          </p:nvPr>
        </p:nvSpPr>
        <p:spPr bwMode="auto">
          <a:xfrm>
            <a:off x="658368" y="5703570"/>
            <a:ext cx="2039112" cy="182880"/>
          </a:xfrm>
          <a:prstGeom prst="rect">
            <a:avLst/>
          </a:prstGeom>
          <a:no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a:latin typeface="Tahoma" pitchFamily="34" charset="0"/>
            </a:endParaRP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625" y="2819518"/>
            <a:ext cx="7348586" cy="292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0" y="793631"/>
            <a:ext cx="9144000" cy="1086867"/>
          </a:xfrm>
        </p:spPr>
        <p:txBody>
          <a:bodyPr/>
          <a:lstStyle/>
          <a:p>
            <a:r>
              <a:rPr lang="en-US" dirty="0"/>
              <a:t>VA Form 20-0986 – Box 16</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dirty="0"/>
          </a:p>
        </p:txBody>
      </p:sp>
      <p:sp>
        <p:nvSpPr>
          <p:cNvPr id="8" name="Content Placeholder 3"/>
          <p:cNvSpPr txBox="1">
            <a:spLocks/>
          </p:cNvSpPr>
          <p:nvPr>
            <p:custDataLst>
              <p:tags r:id="rId3"/>
            </p:custDataLst>
          </p:nvPr>
        </p:nvSpPr>
        <p:spPr bwMode="auto">
          <a:xfrm>
            <a:off x="1384882" y="1971675"/>
            <a:ext cx="6760688" cy="75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dirty="0">
                <a:solidFill>
                  <a:schemeClr val="tx1"/>
                </a:solidFill>
                <a:latin typeface="+mj-lt"/>
              </a:rPr>
              <a:t>Look at Box 16 the indication of a request for emergency treatment for mental health condition.</a:t>
            </a:r>
          </a:p>
        </p:txBody>
      </p:sp>
      <p:grpSp>
        <p:nvGrpSpPr>
          <p:cNvPr id="15" name="Group 14">
            <a:extLst>
              <a:ext uri="{FF2B5EF4-FFF2-40B4-BE49-F238E27FC236}">
                <a16:creationId xmlns:a16="http://schemas.microsoft.com/office/drawing/2014/main" id="{1F511EFE-ACF9-42C3-848F-9C3FD5F5B268}"/>
              </a:ext>
            </a:extLst>
          </p:cNvPr>
          <p:cNvGrpSpPr/>
          <p:nvPr/>
        </p:nvGrpSpPr>
        <p:grpSpPr>
          <a:xfrm>
            <a:off x="108155" y="5056161"/>
            <a:ext cx="8780206" cy="902187"/>
            <a:chOff x="923130" y="5635768"/>
            <a:chExt cx="9205130" cy="879196"/>
          </a:xfrm>
        </p:grpSpPr>
        <p:sp>
          <p:nvSpPr>
            <p:cNvPr id="16" name="Oval 15">
              <a:extLst>
                <a:ext uri="{FF2B5EF4-FFF2-40B4-BE49-F238E27FC236}">
                  <a16:creationId xmlns:a16="http://schemas.microsoft.com/office/drawing/2014/main" id="{860A5BDA-E529-4ABB-8BE3-0845CF965C80}"/>
                </a:ext>
              </a:extLst>
            </p:cNvPr>
            <p:cNvSpPr/>
            <p:nvPr>
              <p:custDataLst>
                <p:tags r:id="rId4"/>
              </p:custDataLst>
            </p:nvPr>
          </p:nvSpPr>
          <p:spPr bwMode="auto">
            <a:xfrm>
              <a:off x="1530419" y="5658621"/>
              <a:ext cx="8597841" cy="856343"/>
            </a:xfrm>
            <a:prstGeom prst="ellipse">
              <a:avLst/>
            </a:prstGeom>
            <a:solidFill>
              <a:srgbClr val="FF0000">
                <a:alpha val="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ahoma" pitchFamily="34" charset="0"/>
              </a:endParaRPr>
            </a:p>
          </p:txBody>
        </p:sp>
        <p:sp>
          <p:nvSpPr>
            <p:cNvPr id="17" name="Rectangle 16">
              <a:extLst>
                <a:ext uri="{FF2B5EF4-FFF2-40B4-BE49-F238E27FC236}">
                  <a16:creationId xmlns:a16="http://schemas.microsoft.com/office/drawing/2014/main" id="{18AF5424-FA62-43FE-A5AA-B7B259816F2A}"/>
                </a:ext>
              </a:extLst>
            </p:cNvPr>
            <p:cNvSpPr/>
            <p:nvPr>
              <p:custDataLst>
                <p:tags r:id="rId5"/>
              </p:custDataLst>
            </p:nvPr>
          </p:nvSpPr>
          <p:spPr bwMode="auto">
            <a:xfrm>
              <a:off x="1988590" y="5759509"/>
              <a:ext cx="7681503" cy="654565"/>
            </a:xfrm>
            <a:prstGeom prst="rect">
              <a:avLst/>
            </a:prstGeom>
            <a:noFill/>
            <a:ln w="25400" cap="flat" cmpd="sng" algn="ctr">
              <a:solidFill>
                <a:srgbClr val="3333CC"/>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ahoma" pitchFamily="34" charset="0"/>
                <a:ea typeface="+mn-ea"/>
                <a:cs typeface="+mn-cs"/>
              </a:endParaRPr>
            </a:p>
          </p:txBody>
        </p:sp>
        <p:cxnSp>
          <p:nvCxnSpPr>
            <p:cNvPr id="18" name="Straight Arrow Connector 17">
              <a:extLst>
                <a:ext uri="{FF2B5EF4-FFF2-40B4-BE49-F238E27FC236}">
                  <a16:creationId xmlns:a16="http://schemas.microsoft.com/office/drawing/2014/main" id="{F16955A2-0035-4DB9-9DBC-1CA0D2C40DFA}"/>
                </a:ext>
              </a:extLst>
            </p:cNvPr>
            <p:cNvCxnSpPr/>
            <p:nvPr/>
          </p:nvCxnSpPr>
          <p:spPr bwMode="auto">
            <a:xfrm>
              <a:off x="923130" y="5635768"/>
              <a:ext cx="1269262" cy="428172"/>
            </a:xfrm>
            <a:prstGeom prst="straightConnector1">
              <a:avLst/>
            </a:prstGeom>
            <a:solidFill>
              <a:srgbClr val="00CC99"/>
            </a:solidFill>
            <a:ln w="12700" cap="flat" cmpd="sng" algn="ctr">
              <a:solidFill>
                <a:srgbClr val="000000"/>
              </a:solidFill>
              <a:prstDash val="solid"/>
              <a:round/>
              <a:headEnd type="none" w="sm" len="sm"/>
              <a:tailEnd type="arrow"/>
            </a:ln>
            <a:effectLst/>
          </p:spPr>
        </p:cxnSp>
      </p:grpSp>
    </p:spTree>
    <p:extLst>
      <p:ext uri="{BB962C8B-B14F-4D97-AF65-F5344CB8AC3E}">
        <p14:creationId xmlns:p14="http://schemas.microsoft.com/office/powerpoint/2010/main" val="138090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Corporate Record – Regional Office Flash</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21</a:t>
            </a:fld>
            <a:endParaRPr lang="en-US" dirty="0"/>
          </a:p>
        </p:txBody>
      </p:sp>
      <p:pic>
        <p:nvPicPr>
          <p:cNvPr id="9" name="Picture 8"/>
          <p:cNvPicPr/>
          <p:nvPr/>
        </p:nvPicPr>
        <p:blipFill>
          <a:blip r:embed="rId9"/>
          <a:stretch>
            <a:fillRect/>
          </a:stretch>
        </p:blipFill>
        <p:spPr>
          <a:xfrm>
            <a:off x="1823356" y="1910988"/>
            <a:ext cx="5426530" cy="3289663"/>
          </a:xfrm>
          <a:prstGeom prst="rect">
            <a:avLst/>
          </a:prstGeom>
        </p:spPr>
      </p:pic>
      <p:sp>
        <p:nvSpPr>
          <p:cNvPr id="10" name="Oval 9"/>
          <p:cNvSpPr/>
          <p:nvPr>
            <p:custDataLst>
              <p:tags r:id="rId3"/>
            </p:custDataLst>
          </p:nvPr>
        </p:nvSpPr>
        <p:spPr bwMode="auto">
          <a:xfrm>
            <a:off x="4158001" y="2797900"/>
            <a:ext cx="757239" cy="642257"/>
          </a:xfrm>
          <a:prstGeom prst="ellipse">
            <a:avLst/>
          </a:prstGeom>
          <a:solidFill>
            <a:srgbClr val="FF0000">
              <a:alpha val="0"/>
            </a:srgbClr>
          </a:solidFill>
          <a:ln w="127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cxnSp>
        <p:nvCxnSpPr>
          <p:cNvPr id="11" name="Straight Arrow Connector 10"/>
          <p:cNvCxnSpPr/>
          <p:nvPr/>
        </p:nvCxnSpPr>
        <p:spPr bwMode="auto">
          <a:xfrm>
            <a:off x="672021" y="2979147"/>
            <a:ext cx="1298294" cy="424543"/>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flipH="1">
            <a:off x="4915240" y="2566308"/>
            <a:ext cx="2780960" cy="544286"/>
          </a:xfrm>
          <a:prstGeom prst="straightConnector1">
            <a:avLst/>
          </a:prstGeom>
          <a:solidFill>
            <a:schemeClr val="accent1"/>
          </a:solidFill>
          <a:ln w="12700" cap="flat" cmpd="sng" algn="ctr">
            <a:solidFill>
              <a:schemeClr val="tx1"/>
            </a:solidFill>
            <a:prstDash val="solid"/>
            <a:round/>
            <a:headEnd type="none" w="sm" len="sm"/>
            <a:tailEnd type="arrow"/>
          </a:ln>
          <a:effectLst/>
        </p:spPr>
      </p:cxnSp>
      <p:pic>
        <p:nvPicPr>
          <p:cNvPr id="8" name="Picture 7"/>
          <p:cNvPicPr/>
          <p:nvPr/>
        </p:nvPicPr>
        <p:blipFill>
          <a:blip r:embed="rId10"/>
          <a:stretch>
            <a:fillRect/>
          </a:stretch>
        </p:blipFill>
        <p:spPr>
          <a:xfrm>
            <a:off x="3590979" y="5192757"/>
            <a:ext cx="3658907" cy="365125"/>
          </a:xfrm>
          <a:prstGeom prst="rect">
            <a:avLst/>
          </a:prstGeom>
        </p:spPr>
      </p:pic>
      <p:cxnSp>
        <p:nvCxnSpPr>
          <p:cNvPr id="12" name="Straight Arrow Connector 11"/>
          <p:cNvCxnSpPr/>
          <p:nvPr/>
        </p:nvCxnSpPr>
        <p:spPr bwMode="auto">
          <a:xfrm flipH="1">
            <a:off x="5648665" y="4610100"/>
            <a:ext cx="1923710" cy="6721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 name="TextBox 5"/>
          <p:cNvSpPr txBox="1"/>
          <p:nvPr>
            <p:custDataLst>
              <p:tags r:id="rId4"/>
            </p:custDataLst>
          </p:nvPr>
        </p:nvSpPr>
        <p:spPr>
          <a:xfrm>
            <a:off x="329121" y="2710114"/>
            <a:ext cx="685800" cy="300082"/>
          </a:xfrm>
          <a:prstGeom prst="rect">
            <a:avLst/>
          </a:prstGeom>
          <a:noFill/>
        </p:spPr>
        <p:txBody>
          <a:bodyPr wrap="square" rtlCol="0">
            <a:spAutoFit/>
          </a:bodyPr>
          <a:lstStyle/>
          <a:p>
            <a:r>
              <a:rPr lang="en-US" sz="1350" dirty="0"/>
              <a:t>Step 1</a:t>
            </a:r>
          </a:p>
        </p:txBody>
      </p:sp>
      <p:sp>
        <p:nvSpPr>
          <p:cNvPr id="15" name="TextBox 14"/>
          <p:cNvSpPr txBox="1"/>
          <p:nvPr>
            <p:custDataLst>
              <p:tags r:id="rId5"/>
            </p:custDataLst>
          </p:nvPr>
        </p:nvSpPr>
        <p:spPr>
          <a:xfrm>
            <a:off x="7709421" y="2422627"/>
            <a:ext cx="685800" cy="300082"/>
          </a:xfrm>
          <a:prstGeom prst="rect">
            <a:avLst/>
          </a:prstGeom>
          <a:noFill/>
        </p:spPr>
        <p:txBody>
          <a:bodyPr wrap="square" rtlCol="0">
            <a:spAutoFit/>
          </a:bodyPr>
          <a:lstStyle/>
          <a:p>
            <a:r>
              <a:rPr lang="en-US" sz="1350" dirty="0"/>
              <a:t>Step 2</a:t>
            </a:r>
          </a:p>
        </p:txBody>
      </p:sp>
      <p:sp>
        <p:nvSpPr>
          <p:cNvPr id="16" name="TextBox 15"/>
          <p:cNvSpPr txBox="1"/>
          <p:nvPr>
            <p:custDataLst>
              <p:tags r:id="rId6"/>
            </p:custDataLst>
          </p:nvPr>
        </p:nvSpPr>
        <p:spPr>
          <a:xfrm>
            <a:off x="7572375" y="4471600"/>
            <a:ext cx="685800" cy="300082"/>
          </a:xfrm>
          <a:prstGeom prst="rect">
            <a:avLst/>
          </a:prstGeom>
          <a:noFill/>
        </p:spPr>
        <p:txBody>
          <a:bodyPr wrap="square" rtlCol="0">
            <a:spAutoFit/>
          </a:bodyPr>
          <a:lstStyle/>
          <a:p>
            <a:r>
              <a:rPr lang="en-US" sz="1350" dirty="0"/>
              <a:t>Step 3</a:t>
            </a:r>
          </a:p>
        </p:txBody>
      </p:sp>
      <p:pic>
        <p:nvPicPr>
          <p:cNvPr id="1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5787" y="5718573"/>
            <a:ext cx="1907382" cy="2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671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Corporate Record – Regional Office Flash</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22</a:t>
            </a:fld>
            <a:endParaRPr lang="en-US" dirty="0"/>
          </a:p>
        </p:txBody>
      </p:sp>
      <p:pic>
        <p:nvPicPr>
          <p:cNvPr id="8" name="Picture 7"/>
          <p:cNvPicPr/>
          <p:nvPr/>
        </p:nvPicPr>
        <p:blipFill>
          <a:blip r:embed="rId7"/>
          <a:stretch>
            <a:fillRect/>
          </a:stretch>
        </p:blipFill>
        <p:spPr>
          <a:xfrm>
            <a:off x="1539478" y="2052440"/>
            <a:ext cx="5584332" cy="3790903"/>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7077" y="3500098"/>
            <a:ext cx="1964531" cy="118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p:cNvSpPr/>
          <p:nvPr>
            <p:custDataLst>
              <p:tags r:id="rId3"/>
            </p:custDataLst>
          </p:nvPr>
        </p:nvSpPr>
        <p:spPr bwMode="auto">
          <a:xfrm>
            <a:off x="4659085" y="3073236"/>
            <a:ext cx="1034143" cy="103415"/>
          </a:xfrm>
          <a:prstGeom prst="ellipse">
            <a:avLst/>
          </a:prstGeom>
          <a:solidFill>
            <a:srgbClr val="FF0000">
              <a:alpha val="0"/>
            </a:srgbClr>
          </a:solidFill>
          <a:ln w="12700" cap="flat" cmpd="sng" algn="ctr">
            <a:solidFill>
              <a:srgbClr val="FF0000"/>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cxnSp>
        <p:nvCxnSpPr>
          <p:cNvPr id="15" name="Straight Arrow Connector 14"/>
          <p:cNvCxnSpPr>
            <a:cxnSpLocks/>
          </p:cNvCxnSpPr>
          <p:nvPr/>
        </p:nvCxnSpPr>
        <p:spPr bwMode="auto">
          <a:xfrm flipH="1" flipV="1">
            <a:off x="5693228" y="3124943"/>
            <a:ext cx="1643742" cy="56531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 name="TextBox 2"/>
          <p:cNvSpPr txBox="1"/>
          <p:nvPr>
            <p:custDataLst>
              <p:tags r:id="rId4"/>
            </p:custDataLst>
          </p:nvPr>
        </p:nvSpPr>
        <p:spPr>
          <a:xfrm>
            <a:off x="7123810" y="3690257"/>
            <a:ext cx="1791590" cy="2377574"/>
          </a:xfrm>
          <a:prstGeom prst="rect">
            <a:avLst/>
          </a:prstGeom>
          <a:noFill/>
        </p:spPr>
        <p:txBody>
          <a:bodyPr wrap="square" rtlCol="0">
            <a:spAutoFit/>
          </a:bodyPr>
          <a:lstStyle/>
          <a:p>
            <a:pPr algn="ctr"/>
            <a:r>
              <a:rPr lang="en-US" sz="1350" dirty="0"/>
              <a:t>Ensure this corporate flash is added to the Corporate Record when VA Form 20-0986 indicates Emergency treatment for a mental health condition is requested.</a:t>
            </a:r>
          </a:p>
        </p:txBody>
      </p:sp>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787" y="5718573"/>
            <a:ext cx="1907382" cy="2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21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Corporate Record – Regional Office Flash</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Claims Assistants should </a:t>
            </a:r>
            <a:r>
              <a:rPr lang="en-US" b="1" u="sng" dirty="0"/>
              <a:t>not</a:t>
            </a:r>
            <a:r>
              <a:rPr lang="en-US" dirty="0"/>
              <a:t> remove the Emergency Care corporate flash.    </a:t>
            </a:r>
          </a:p>
          <a:p>
            <a:endParaRPr lang="en-US" dirty="0"/>
          </a:p>
          <a:p>
            <a:r>
              <a:rPr lang="en-US" dirty="0"/>
              <a:t>Corporate flash is designed for National Work Queue priority routing purposes and is extremely important to be included on these claims.</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23</a:t>
            </a:fld>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 y="5718573"/>
            <a:ext cx="1907382" cy="2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51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Special Issue – Emergency Care</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24</a:t>
            </a:fld>
            <a:endParaRPr lang="en-US" dirty="0"/>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87" y="5718573"/>
            <a:ext cx="1907382" cy="2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custDataLst>
              <p:tags r:id="rId3"/>
            </p:custDataLst>
          </p:nvPr>
        </p:nvSpPr>
        <p:spPr>
          <a:xfrm>
            <a:off x="272182" y="4670472"/>
            <a:ext cx="2057400" cy="923330"/>
          </a:xfrm>
          <a:prstGeom prst="rect">
            <a:avLst/>
          </a:prstGeom>
          <a:noFill/>
        </p:spPr>
        <p:txBody>
          <a:bodyPr wrap="square" rtlCol="0">
            <a:spAutoFit/>
          </a:bodyPr>
          <a:lstStyle/>
          <a:p>
            <a:pPr algn="ctr"/>
            <a:r>
              <a:rPr lang="en-US" sz="1350" dirty="0"/>
              <a:t>Ensure both special issues are added to the requests for Emergency Care claims.</a:t>
            </a:r>
          </a:p>
        </p:txBody>
      </p:sp>
      <p:grpSp>
        <p:nvGrpSpPr>
          <p:cNvPr id="16" name="Group 15">
            <a:extLst>
              <a:ext uri="{FF2B5EF4-FFF2-40B4-BE49-F238E27FC236}">
                <a16:creationId xmlns:a16="http://schemas.microsoft.com/office/drawing/2014/main" id="{CA0611A8-67EF-44D9-87D2-0629536EE6F1}"/>
              </a:ext>
            </a:extLst>
          </p:cNvPr>
          <p:cNvGrpSpPr/>
          <p:nvPr/>
        </p:nvGrpSpPr>
        <p:grpSpPr>
          <a:xfrm>
            <a:off x="2218965" y="1618571"/>
            <a:ext cx="6339248" cy="4100002"/>
            <a:chOff x="2981325" y="1495425"/>
            <a:chExt cx="6600824" cy="4269180"/>
          </a:xfrm>
        </p:grpSpPr>
        <p:pic>
          <p:nvPicPr>
            <p:cNvPr id="17" name="Picture 4">
              <a:extLst>
                <a:ext uri="{FF2B5EF4-FFF2-40B4-BE49-F238E27FC236}">
                  <a16:creationId xmlns:a16="http://schemas.microsoft.com/office/drawing/2014/main" id="{6EEAD67D-D14B-464B-96A9-1E8A54627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9924" y="1495425"/>
              <a:ext cx="6372225" cy="426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a:extLst>
                <a:ext uri="{FF2B5EF4-FFF2-40B4-BE49-F238E27FC236}">
                  <a16:creationId xmlns:a16="http://schemas.microsoft.com/office/drawing/2014/main" id="{80133BD2-24C5-47BC-953F-4D8351C69417}"/>
                </a:ext>
              </a:extLst>
            </p:cNvPr>
            <p:cNvSpPr/>
            <p:nvPr>
              <p:custDataLst>
                <p:tags r:id="rId4"/>
              </p:custDataLst>
            </p:nvPr>
          </p:nvSpPr>
          <p:spPr bwMode="auto">
            <a:xfrm>
              <a:off x="4169921" y="4767815"/>
              <a:ext cx="4386028" cy="728301"/>
            </a:xfrm>
            <a:prstGeom prst="ellipse">
              <a:avLst/>
            </a:prstGeom>
            <a:solidFill>
              <a:srgbClr val="FF0000">
                <a:alpha val="0"/>
              </a:srgb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ahoma" pitchFamily="34" charset="0"/>
              </a:endParaRPr>
            </a:p>
          </p:txBody>
        </p:sp>
        <p:sp>
          <p:nvSpPr>
            <p:cNvPr id="19" name="Rectangle 18">
              <a:extLst>
                <a:ext uri="{FF2B5EF4-FFF2-40B4-BE49-F238E27FC236}">
                  <a16:creationId xmlns:a16="http://schemas.microsoft.com/office/drawing/2014/main" id="{9BDDB2AC-FA4C-409E-B2FD-BE210BF693CE}"/>
                </a:ext>
              </a:extLst>
            </p:cNvPr>
            <p:cNvSpPr/>
            <p:nvPr>
              <p:custDataLst>
                <p:tags r:id="rId5"/>
              </p:custDataLst>
            </p:nvPr>
          </p:nvSpPr>
          <p:spPr bwMode="auto">
            <a:xfrm>
              <a:off x="4403649" y="4853618"/>
              <a:ext cx="3918575" cy="556693"/>
            </a:xfrm>
            <a:prstGeom prst="rect">
              <a:avLst/>
            </a:prstGeom>
            <a:noFill/>
            <a:ln w="25400" cap="flat" cmpd="sng" algn="ctr">
              <a:solidFill>
                <a:srgbClr val="3333CC"/>
              </a:solidFill>
              <a:prstDash val="soli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Tahoma" pitchFamily="34" charset="0"/>
                <a:ea typeface="+mn-ea"/>
                <a:cs typeface="+mn-cs"/>
              </a:endParaRPr>
            </a:p>
          </p:txBody>
        </p:sp>
        <p:cxnSp>
          <p:nvCxnSpPr>
            <p:cNvPr id="20" name="Straight Arrow Connector 19">
              <a:extLst>
                <a:ext uri="{FF2B5EF4-FFF2-40B4-BE49-F238E27FC236}">
                  <a16:creationId xmlns:a16="http://schemas.microsoft.com/office/drawing/2014/main" id="{BEC4F4D8-F1C0-4BF5-B37A-1C9E55910BAA}"/>
                </a:ext>
              </a:extLst>
            </p:cNvPr>
            <p:cNvCxnSpPr/>
            <p:nvPr/>
          </p:nvCxnSpPr>
          <p:spPr bwMode="auto">
            <a:xfrm>
              <a:off x="2981325" y="5112530"/>
              <a:ext cx="1526289" cy="0"/>
            </a:xfrm>
            <a:prstGeom prst="straightConnector1">
              <a:avLst/>
            </a:prstGeom>
            <a:solidFill>
              <a:srgbClr val="00CC99"/>
            </a:solidFill>
            <a:ln w="12700" cap="flat" cmpd="sng" algn="ctr">
              <a:solidFill>
                <a:srgbClr val="000000"/>
              </a:solidFill>
              <a:prstDash val="solid"/>
              <a:round/>
              <a:headEnd type="none" w="sm" len="sm"/>
              <a:tailEnd type="arrow"/>
            </a:ln>
            <a:effectLst/>
          </p:spPr>
        </p:cxnSp>
      </p:grpSp>
    </p:spTree>
    <p:extLst>
      <p:ext uri="{BB962C8B-B14F-4D97-AF65-F5344CB8AC3E}">
        <p14:creationId xmlns:p14="http://schemas.microsoft.com/office/powerpoint/2010/main" val="370358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Summary</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dirty="0"/>
              <a:t>Reviewed how to properly identify a VA Form 20-0986.</a:t>
            </a:r>
          </a:p>
          <a:p>
            <a:r>
              <a:rPr lang="en-US" dirty="0"/>
              <a:t>Reviewed how to properly establish an EP.</a:t>
            </a:r>
          </a:p>
          <a:p>
            <a:r>
              <a:rPr lang="en-US" dirty="0"/>
              <a:t>Reviewed which corporate flash and special issue(s) should be added to ensure proper routing and prioritization by National Work Queue.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 y="5718573"/>
            <a:ext cx="1907382" cy="24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89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2ECC-3410-4FEA-99BB-BF46BC6B1DB8}"/>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5E815806-E391-4D02-A127-34A4056ADA2D}"/>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t>26</a:t>
            </a:fld>
            <a:endParaRPr lang="en-US" dirty="0"/>
          </a:p>
        </p:txBody>
      </p:sp>
    </p:spTree>
    <p:extLst>
      <p:ext uri="{BB962C8B-B14F-4D97-AF65-F5344CB8AC3E}">
        <p14:creationId xmlns:p14="http://schemas.microsoft.com/office/powerpoint/2010/main" val="192947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Public Law 95-126</a:t>
            </a:r>
          </a:p>
          <a:p>
            <a:r>
              <a:rPr lang="en-US" dirty="0"/>
              <a:t>38 U.S.C. 3.12(d), Character of Discharge</a:t>
            </a:r>
          </a:p>
          <a:p>
            <a:r>
              <a:rPr lang="en-US" dirty="0"/>
              <a:t>M21-4, Appendix B, End Product (EP) Codes and Work-Rate Standards for Quantitative Measurements</a:t>
            </a:r>
          </a:p>
          <a:p>
            <a:r>
              <a:rPr lang="en-US" dirty="0"/>
              <a:t>M21-1, Part III, Subpart v, 1.B.4, Character of Discharge/Statutory Bar Determinations and Health Care Eligibility</a:t>
            </a:r>
          </a:p>
          <a:p>
            <a:r>
              <a:rPr lang="en-US" dirty="0"/>
              <a:t>M21-1, Part III, Subpart v, 7.A.7.c, EP Control Over Eligibility Determination Requests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a:t>
            </a:r>
          </a:p>
        </p:txBody>
      </p:sp>
      <p:sp>
        <p:nvSpPr>
          <p:cNvPr id="3" name="Content Placeholder 2"/>
          <p:cNvSpPr>
            <a:spLocks noGrp="1"/>
          </p:cNvSpPr>
          <p:nvPr>
            <p:ph idx="1"/>
            <p:custDataLst>
              <p:tags r:id="rId2"/>
            </p:custDataLst>
          </p:nvPr>
        </p:nvSpPr>
        <p:spPr>
          <a:xfrm>
            <a:off x="457200" y="2005445"/>
            <a:ext cx="8229600" cy="3916363"/>
          </a:xfrm>
        </p:spPr>
        <p:txBody>
          <a:bodyPr>
            <a:normAutofit fontScale="92500" lnSpcReduction="10000"/>
          </a:bodyPr>
          <a:lstStyle/>
          <a:p>
            <a:pPr>
              <a:lnSpc>
                <a:spcPct val="110000"/>
              </a:lnSpc>
            </a:pPr>
            <a:r>
              <a:rPr lang="en-US" sz="2200" dirty="0"/>
              <a:t>VA Form 20-0986, Eligibility Determination for Character of Discharge (COD) Request Form is the form which Veterans Health Administration (VHA) will submit to Veterans Benefits Administration (VBA) when a Veteran’s discharge determination is needed. VHA will submit this form if the discharge is unknown, or instances outside of an honorable or general discharge.  </a:t>
            </a:r>
          </a:p>
          <a:p>
            <a:pPr>
              <a:lnSpc>
                <a:spcPct val="110000"/>
              </a:lnSpc>
            </a:pPr>
            <a:r>
              <a:rPr lang="en-US" sz="2200" dirty="0"/>
              <a:t>According to 38 U.S.C. 3.12(d) VBA must make the eligibility determination prior to the Veteran receiving health care treatment.   </a:t>
            </a:r>
          </a:p>
          <a:p>
            <a:pPr>
              <a:lnSpc>
                <a:spcPct val="110000"/>
              </a:lnSpc>
            </a:pPr>
            <a:r>
              <a:rPr lang="en-US" sz="2200" dirty="0"/>
              <a:t>VA Form 10-7131, Exchange of Beneficiary Information and Request for Administrative Adjudicative Action, was previously used to exchange information between VBA and VHA.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a:t>
            </a:fld>
            <a:endParaRPr lang="en-US"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58" y="1880498"/>
            <a:ext cx="3363623" cy="433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0819" y="1786278"/>
            <a:ext cx="3363623" cy="442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3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6</a:t>
            </a:fld>
            <a:endParaRPr lang="en-US" dirty="0"/>
          </a:p>
        </p:txBody>
      </p:sp>
      <p:cxnSp>
        <p:nvCxnSpPr>
          <p:cNvPr id="31" name="Straight Arrow Connector 30"/>
          <p:cNvCxnSpPr/>
          <p:nvPr/>
        </p:nvCxnSpPr>
        <p:spPr bwMode="auto">
          <a:xfrm>
            <a:off x="2831763" y="2330271"/>
            <a:ext cx="666482"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2" name="Straight Arrow Connector 31"/>
          <p:cNvCxnSpPr/>
          <p:nvPr/>
        </p:nvCxnSpPr>
        <p:spPr bwMode="auto">
          <a:xfrm>
            <a:off x="2831763" y="3168203"/>
            <a:ext cx="666482"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Straight Arrow Connector 32"/>
          <p:cNvCxnSpPr/>
          <p:nvPr/>
        </p:nvCxnSpPr>
        <p:spPr bwMode="auto">
          <a:xfrm>
            <a:off x="2831763" y="4384451"/>
            <a:ext cx="666482"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4" name="Content Placeholder 2"/>
          <p:cNvSpPr txBox="1">
            <a:spLocks/>
          </p:cNvSpPr>
          <p:nvPr>
            <p:custDataLst>
              <p:tags r:id="rId3"/>
            </p:custDataLst>
          </p:nvPr>
        </p:nvSpPr>
        <p:spPr bwMode="auto">
          <a:xfrm>
            <a:off x="2026844" y="1936995"/>
            <a:ext cx="1609838" cy="3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kern="0" dirty="0">
                <a:solidFill>
                  <a:schemeClr val="tx1"/>
                </a:solidFill>
                <a:latin typeface="+mj-lt"/>
              </a:rPr>
              <a:t>Section 1</a:t>
            </a:r>
          </a:p>
        </p:txBody>
      </p:sp>
      <p:sp>
        <p:nvSpPr>
          <p:cNvPr id="35" name="Content Placeholder 2"/>
          <p:cNvSpPr txBox="1">
            <a:spLocks/>
          </p:cNvSpPr>
          <p:nvPr>
            <p:custDataLst>
              <p:tags r:id="rId4"/>
            </p:custDataLst>
          </p:nvPr>
        </p:nvSpPr>
        <p:spPr bwMode="auto">
          <a:xfrm>
            <a:off x="2026844" y="2770431"/>
            <a:ext cx="1609838" cy="3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kern="0" dirty="0">
                <a:solidFill>
                  <a:schemeClr val="tx1"/>
                </a:solidFill>
                <a:latin typeface="+mj-lt"/>
              </a:rPr>
              <a:t>Section 2</a:t>
            </a:r>
          </a:p>
        </p:txBody>
      </p:sp>
      <p:sp>
        <p:nvSpPr>
          <p:cNvPr id="36" name="Content Placeholder 2"/>
          <p:cNvSpPr txBox="1">
            <a:spLocks/>
          </p:cNvSpPr>
          <p:nvPr>
            <p:custDataLst>
              <p:tags r:id="rId5"/>
            </p:custDataLst>
          </p:nvPr>
        </p:nvSpPr>
        <p:spPr bwMode="auto">
          <a:xfrm>
            <a:off x="2052613" y="3991175"/>
            <a:ext cx="1609838" cy="3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kern="0" dirty="0">
                <a:solidFill>
                  <a:schemeClr val="tx1"/>
                </a:solidFill>
                <a:latin typeface="+mj-lt"/>
              </a:rPr>
              <a:t>Section 3</a:t>
            </a:r>
          </a:p>
        </p:txBody>
      </p:sp>
      <p:pic>
        <p:nvPicPr>
          <p:cNvPr id="22" name="Picture 21">
            <a:extLst>
              <a:ext uri="{FF2B5EF4-FFF2-40B4-BE49-F238E27FC236}">
                <a16:creationId xmlns:a16="http://schemas.microsoft.com/office/drawing/2014/main" id="{C12B915D-9EC5-49A5-ACE1-438C25A99F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3927" y="1575004"/>
            <a:ext cx="3655359" cy="470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55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a:t>
            </a:r>
          </a:p>
        </p:txBody>
      </p:sp>
      <p:sp>
        <p:nvSpPr>
          <p:cNvPr id="5" name="Slide Number Placeholder 4"/>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7</a:t>
            </a:fld>
            <a:endParaRPr lang="en-US" dirty="0"/>
          </a:p>
        </p:txBody>
      </p:sp>
      <p:cxnSp>
        <p:nvCxnSpPr>
          <p:cNvPr id="31" name="Straight Arrow Connector 30"/>
          <p:cNvCxnSpPr/>
          <p:nvPr/>
        </p:nvCxnSpPr>
        <p:spPr bwMode="auto">
          <a:xfrm>
            <a:off x="2831763" y="2330271"/>
            <a:ext cx="666482"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33" name="Straight Arrow Connector 32"/>
          <p:cNvCxnSpPr/>
          <p:nvPr/>
        </p:nvCxnSpPr>
        <p:spPr bwMode="auto">
          <a:xfrm>
            <a:off x="2831763" y="4384451"/>
            <a:ext cx="666482"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4" name="Content Placeholder 2"/>
          <p:cNvSpPr txBox="1">
            <a:spLocks/>
          </p:cNvSpPr>
          <p:nvPr>
            <p:custDataLst>
              <p:tags r:id="rId3"/>
            </p:custDataLst>
          </p:nvPr>
        </p:nvSpPr>
        <p:spPr bwMode="auto">
          <a:xfrm>
            <a:off x="2026844" y="1936995"/>
            <a:ext cx="1609838" cy="3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kern="0" dirty="0">
                <a:solidFill>
                  <a:schemeClr val="tx1"/>
                </a:solidFill>
                <a:latin typeface="+mj-lt"/>
              </a:rPr>
              <a:t>Section 4</a:t>
            </a:r>
          </a:p>
        </p:txBody>
      </p:sp>
      <p:sp>
        <p:nvSpPr>
          <p:cNvPr id="36" name="Content Placeholder 2"/>
          <p:cNvSpPr txBox="1">
            <a:spLocks/>
          </p:cNvSpPr>
          <p:nvPr>
            <p:custDataLst>
              <p:tags r:id="rId4"/>
            </p:custDataLst>
          </p:nvPr>
        </p:nvSpPr>
        <p:spPr bwMode="auto">
          <a:xfrm>
            <a:off x="2052613" y="3991175"/>
            <a:ext cx="1609838" cy="39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1800">
                <a:solidFill>
                  <a:srgbClr val="1D3275"/>
                </a:solidFill>
                <a:latin typeface="+mn-lt"/>
              </a:defRPr>
            </a:lvl4pPr>
            <a:lvl5pPr marL="2057400" indent="-228600" algn="l" rtl="0" eaLnBrk="1" fontAlgn="base" hangingPunct="1">
              <a:spcBef>
                <a:spcPct val="20000"/>
              </a:spcBef>
              <a:spcAft>
                <a:spcPct val="0"/>
              </a:spcAft>
              <a:buChar char="»"/>
              <a:defRPr sz="1800">
                <a:solidFill>
                  <a:srgbClr val="1D3275"/>
                </a:solidFill>
                <a:latin typeface="+mn-lt"/>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buClr>
                <a:schemeClr val="tx1"/>
              </a:buClr>
              <a:buFont typeface="Arial" panose="020B0604020202020204" pitchFamily="34" charset="0"/>
              <a:buChar char="•"/>
            </a:pPr>
            <a:r>
              <a:rPr lang="en-US" sz="2000" kern="0" dirty="0">
                <a:solidFill>
                  <a:schemeClr val="tx1"/>
                </a:solidFill>
                <a:latin typeface="+mj-lt"/>
              </a:rPr>
              <a:t>Section 5</a:t>
            </a:r>
          </a:p>
        </p:txBody>
      </p:sp>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9404" y="1499631"/>
            <a:ext cx="3685402" cy="484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34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VA Form 20-0986, Section 1</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8</a:t>
            </a:fld>
            <a:endParaRPr lang="en-US" dirty="0"/>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771" y="1953021"/>
            <a:ext cx="8438458" cy="315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15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1" y="2597071"/>
            <a:ext cx="8391537" cy="185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a:xfrm>
            <a:off x="0" y="793631"/>
            <a:ext cx="9144000" cy="1086867"/>
          </a:xfrm>
        </p:spPr>
        <p:txBody>
          <a:bodyPr/>
          <a:lstStyle/>
          <a:p>
            <a:r>
              <a:rPr lang="en-US" dirty="0"/>
              <a:t>VA Form 20-0986, Section 2</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240750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24&quot;/&gt;&lt;/TableIndex&gt;&lt;/ShapeTextInfo&gt;"/>
  <p:tag name="PRESENTER_DUMMYTAG" val="&lt;DummyForForceWrite&gt;&lt;/DummyForForceWrite&gt;"/>
  <p:tag name="HTML_SHAPEINFO" val="&lt;ThreeDShapeInfo&gt;&lt;uuid val=&quot;{F1458672-8C73-4FBD-998E-B796E178505E}&quot;/&gt;&lt;isInvalidForFieldText val=&quot;0&quot;/&gt;&lt;Image&gt;&lt;filename val=&quot;C:\Users\User\AppData\Local\Temp\CP1760077975500Session\CPTrustFolder1760077975515\PPTImport1760078794843\data\asimages\{F1458672-8C73-4FBD-998E-B796E178505E}_1.png&quot;/&gt;&lt;left val=&quot;71&quot;/&gt;&lt;top val=&quot;289&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993AC7B-1E0B-4E6A-9B67-3150CFBD4AA5}&quot;/&gt;&lt;isInvalidForFieldText val=&quot;0&quot;/&gt;&lt;Image&gt;&lt;filename val=&quot;C:\Users\User\AppData\Local\Temp\CP1760077975500Session\CPTrustFolder1760077975515\PPTImport1760078794843\data\asimages\{4993AC7B-1E0B-4E6A-9B67-3150CFBD4AA5}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0ADDDEB9-0BB0-46B5-93E5-C18C3A672426}&quot;/&gt;&lt;isInvalidForFieldText val=&quot;0&quot;/&gt;&lt;Image&gt;&lt;filename val=&quot;C:\Users\User\AppData\Local\Temp\CP1760077975500Session\CPTrustFolder1760077975515\PPTImport1760078794843\data\asimages\{0ADDDEB9-0BB0-46B5-93E5-C18C3A672426}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E073E486-3E8D-4BBF-A25C-C2CBF4E0CDAC}&quot;/&gt;&lt;isInvalidForFieldText val=&quot;0&quot;/&gt;&lt;Image&gt;&lt;filename val=&quot;C:\Users\User\AppData\Local\Temp\CP1760077975500Session\CPTrustFolder1760077975515\PPTImport1760078794843\data\asimages\{E073E486-3E8D-4BBF-A25C-C2CBF4E0CDAC}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8&quot;/&gt;&lt;lineCharCount val=&quot;74&quot;/&gt;&lt;lineCharCount val=&quot;13&quot;/&gt;&lt;lineCharCount val=&quot;65&quot;/&gt;&lt;lineCharCount val=&quot;30&quot;/&gt;&lt;/TableIndex&gt;&lt;/ShapeTextInfo&gt;"/>
  <p:tag name="HTML_SHAPEINFO" val="&lt;ThreeDShapeInfo&gt;&lt;uuid val=&quot;{6A8516C4-D92A-4E52-B9BB-F5E2EF0F76F9}&quot;/&gt;&lt;isInvalidForFieldText val=&quot;0&quot;/&gt;&lt;Image&gt;&lt;filename val=&quot;C:\Users\User\AppData\Local\Temp\CP1760077975500Session\CPTrustFolder1760077975515\PPTImport1760078794843\data\asimages\{6A8516C4-D92A-4E52-B9BB-F5E2EF0F76F9}_2.png&quot;/&gt;&lt;left val=&quot;42&quot;/&gt;&lt;top val=&quot;211&quot;/&gt;&lt;width val=&quot;874&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89C6153-ED04-4EFB-920D-7B27D02D2DE5}&quot;/&gt;&lt;isInvalidForFieldText val=&quot;0&quot;/&gt;&lt;Image&gt;&lt;filename val=&quot;C:\Users\User\AppData\Local\Temp\CP1760077975500Session\CPTrustFolder1760077975515\PPTImport1760078794843\data\asimages\{F89C6153-ED04-4EFB-920D-7B27D02D2DE5}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004107F-AC17-4BA9-A186-F8C981C019EA}&quot;/&gt;&lt;isInvalidForFieldText val=&quot;0&quot;/&gt;&lt;Image&gt;&lt;filename val=&quot;C:\Users\User\AppData\Local\Temp\CP1760077975500Session\CPTrustFolder1760077975515\PPTImport1760078794843\data\asimages\{B004107F-AC17-4BA9-A186-F8C981C019EA}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8&quot;/&gt;&lt;lineCharCount val=&quot;42&quot;/&gt;&lt;lineCharCount val=&quot;56&quot;/&gt;&lt;lineCharCount val=&quot;40&quot;/&gt;&lt;lineCharCount val=&quot;72&quot;/&gt;&lt;lineCharCount val=&quot;43&quot;/&gt;&lt;lineCharCount val=&quot;65&quot;/&gt;&lt;lineCharCount val=&quot;22&quot;/&gt;&lt;/TableIndex&gt;&lt;/ShapeTextInfo&gt;"/>
  <p:tag name="HTML_SHAPEINFO" val="&lt;ThreeDShapeInfo&gt;&lt;uuid val=&quot;{CF18E36E-A4C0-4AF9-B3A7-A0A882D79E77}&quot;/&gt;&lt;isInvalidForFieldText val=&quot;0&quot;/&gt;&lt;Image&gt;&lt;filename val=&quot;C:\Users\User\AppData\Local\Temp\CP1760077975500Session\CPTrustFolder1760077975515\PPTImport1760078794843\data\asimages\{CF18E36E-A4C0-4AF9-B3A7-A0A882D79E77}_3.png&quot;/&gt;&lt;left val=&quot;42&quot;/&gt;&lt;top val=&quot;212&quot;/&gt;&lt;width val=&quot;879&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9143891-E185-4DA4-B755-93F4375B6BA0}&quot;/&gt;&lt;isInvalidForFieldText val=&quot;0&quot;/&gt;&lt;Image&gt;&lt;filename val=&quot;C:\Users\User\AppData\Local\Temp\CP1760077975500Session\CPTrustFolder1760077975515\PPTImport1760078794843\data\asimages\{C9143891-E185-4DA4-B755-93F4375B6BA0}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3D455722-CAF6-42A0-AC1C-CE080495BAC4}&quot;/&gt;&lt;isInvalidForFieldText val=&quot;0&quot;/&gt;&lt;Image&gt;&lt;filename val=&quot;C:\Users\User\AppData\Local\Temp\CP1760077975500Session\CPTrustFolder1760077975515\PPTImport1760078794843\data\asimages\{3D455722-CAF6-42A0-AC1C-CE080495BAC4}_4.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0&quot;/&gt;&lt;lineCharCount val=&quot;53&quot;/&gt;&lt;lineCharCount val=&quot;69&quot;/&gt;&lt;lineCharCount val=&quot;67&quot;/&gt;&lt;lineCharCount val=&quot;70&quot;/&gt;&lt;lineCharCount val=&quot;37&quot;/&gt;&lt;lineCharCount val=&quot;61&quot;/&gt;&lt;lineCharCount val=&quot;71&quot;/&gt;&lt;lineCharCount val=&quot;65&quot;/&gt;&lt;lineCharCount val=&quot;63&quot;/&gt;&lt;lineCharCount val=&quot;46&quot;/&gt;&lt;/TableIndex&gt;&lt;/ShapeTextInfo&gt;"/>
  <p:tag name="HTML_SHAPEINFO" val="&lt;ThreeDShapeInfo&gt;&lt;uuid val=&quot;{712001D1-8286-4D2F-B617-123362C4C9A6}&quot;/&gt;&lt;isInvalidForFieldText val=&quot;0&quot;/&gt;&lt;Image&gt;&lt;filename val=&quot;C:\Users\User\AppData\Local\Temp\CP1760077975500Session\CPTrustFolder1760077975515\PPTImport1760078794843\data\asimages\{712001D1-8286-4D2F-B617-123362C4C9A6}_4.png&quot;/&gt;&lt;left val=&quot;42&quot;/&gt;&lt;top val=&quot;206&quot;/&gt;&lt;width val=&quot;875&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3EE664B-3FFF-45DE-890B-6B7898133E49}&quot;/&gt;&lt;isInvalidForFieldText val=&quot;0&quot;/&gt;&lt;Image&gt;&lt;filename val=&quot;C:\Users\User\AppData\Local\Temp\CP1760077975500Session\CPTrustFolder1760077975515\PPTImport1760078794843\data\asimages\{63EE664B-3FFF-45DE-890B-6B7898133E49}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2797FA9D-7B15-4801-8623-184B69ED205C}&quot;/&gt;&lt;isInvalidForFieldText val=&quot;0&quot;/&gt;&lt;Image&gt;&lt;filename val=&quot;C:\Users\User\AppData\Local\Temp\CP1760077975500Session\CPTrustFolder1760077975515\PPTImport1760078794843\data\asimages\{2797FA9D-7B15-4801-8623-184B69ED205C}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5F6D75C-4FA4-4B47-AF7C-212FECCCDA78}&quot;/&gt;&lt;isInvalidForFieldText val=&quot;0&quot;/&gt;&lt;Image&gt;&lt;filename val=&quot;C:\Users\User\AppData\Local\Temp\CP1760077975500Session\CPTrustFolder1760077975515\PPTImport1760078794843\data\asimages\{D5F6D75C-4FA4-4B47-AF7C-212FECCCDA78}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5EA9F47B-9E1B-4859-BC6A-A4D78B53AD7B}&quot;/&gt;&lt;isInvalidForFieldText val=&quot;0&quot;/&gt;&lt;Image&gt;&lt;filename val=&quot;C:\Users\User\AppData\Local\Temp\CP1760077975500Session\CPTrustFolder1760077975515\PPTImport1760078794843\data\asimages\{5EA9F47B-9E1B-4859-BC6A-A4D78B53AD7B}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FB60F52-8EDA-4BEA-AF3C-61A354079B12}&quot;/&gt;&lt;isInvalidForFieldText val=&quot;0&quot;/&gt;&lt;Image&gt;&lt;filename val=&quot;C:\Users\User\AppData\Local\Temp\CP1760077975500Session\CPTrustFolder1760077975515\PPTImport1760078794843\data\asimages\{7FB60F52-8EDA-4BEA-AF3C-61A354079B12}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0735CB9-93B7-4664-A975-337D9E057FB5}&quot;/&gt;&lt;isInvalidForFieldText val=&quot;0&quot;/&gt;&lt;Image&gt;&lt;filename val=&quot;C:\Users\User\AppData\Local\Temp\CP1760077975500Session\CPTrustFolder1760077975515\PPTImport1760078794843\data\asimages\{40735CB9-93B7-4664-A975-337D9E057FB5}_6.png&quot;/&gt;&lt;left val=&quot;204&quot;/&gt;&lt;top val=&quot;198&quot;/&gt;&lt;width val=&quot;179&quot;/&gt;&lt;height val=&quot;5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00E1E05-14A2-4403-AE0B-6C52AAEBC5BB}&quot;/&gt;&lt;isInvalidForFieldText val=&quot;0&quot;/&gt;&lt;Image&gt;&lt;filename val=&quot;C:\Users\User\AppData\Local\Temp\CP1760077975500Session\CPTrustFolder1760077975515\PPTImport1760078794843\data\asimages\{300E1E05-14A2-4403-AE0B-6C52AAEBC5BB}_6.png&quot;/&gt;&lt;left val=&quot;204&quot;/&gt;&lt;top val=&quot;285&quot;/&gt;&lt;width val=&quot;179&quot;/&gt;&lt;height val=&quot;57&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EB7BAEC-8829-46F1-9EC4-BED84EBBC09D}&quot;/&gt;&lt;isInvalidForFieldText val=&quot;0&quot;/&gt;&lt;Image&gt;&lt;filename val=&quot;C:\Users\User\AppData\Local\Temp\CP1760077975500Session\CPTrustFolder1760077975515\PPTImport1760078794843\data\asimages\{FEB7BAEC-8829-46F1-9EC4-BED84EBBC09D}_6.png&quot;/&gt;&lt;left val=&quot;207&quot;/&gt;&lt;top val=&quot;413&quot;/&gt;&lt;width val=&quot;179&quot;/&gt;&lt;height val=&quot;5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588CC5EA-C6B0-4D59-AE91-66A37E2E6DED}&quot;/&gt;&lt;isInvalidForFieldText val=&quot;0&quot;/&gt;&lt;Image&gt;&lt;filename val=&quot;C:\Users\User\AppData\Local\Temp\CP1760077975500Session\CPTrustFolder1760077975515\PPTImport1760078794843\data\asimages\{588CC5EA-C6B0-4D59-AE91-66A37E2E6DED}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FB96E83-E3DD-4CE8-B1A7-E90EFD433C16}&quot;/&gt;&lt;isInvalidForFieldText val=&quot;0&quot;/&gt;&lt;Image&gt;&lt;filename val=&quot;C:\Users\User\AppData\Local\Temp\CP1760077975500Session\CPTrustFolder1760077975515\PPTImport1760078794843\data\asimages\{CFB96E83-E3DD-4CE8-B1A7-E90EFD433C16}_7.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C72EE0B-496A-46FD-891C-A1FB1E4853D0}&quot;/&gt;&lt;isInvalidForFieldText val=&quot;0&quot;/&gt;&lt;Image&gt;&lt;filename val=&quot;C:\Users\User\AppData\Local\Temp\CP1760077975500Session\CPTrustFolder1760077975515\PPTImport1760078794843\data\asimages\{BC72EE0B-496A-46FD-891C-A1FB1E4853D0}_7.png&quot;/&gt;&lt;left val=&quot;204&quot;/&gt;&lt;top val=&quot;198&quot;/&gt;&lt;width val=&quot;179&quot;/&gt;&lt;height val=&quot;5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683206F-CCF0-4138-AF61-3E5CB50B98B9}&quot;/&gt;&lt;isInvalidForFieldText val=&quot;0&quot;/&gt;&lt;Image&gt;&lt;filename val=&quot;C:\Users\User\AppData\Local\Temp\CP1760077975500Session\CPTrustFolder1760077975515\PPTImport1760078794843\data\asimages\{D683206F-CCF0-4138-AF61-3E5CB50B98B9}_7.png&quot;/&gt;&lt;left val=&quot;207&quot;/&gt;&lt;top val=&quot;413&quot;/&gt;&lt;width val=&quot;179&quot;/&gt;&lt;height val=&quot;5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F1DA0F69-AEB6-4DC7-9C9F-8FA5351D5D80}&quot;/&gt;&lt;isInvalidForFieldText val=&quot;0&quot;/&gt;&lt;Image&gt;&lt;filename val=&quot;C:\Users\User\AppData\Local\Temp\CP1760077975500Session\CPTrustFolder1760077975515\PPTImport1760078794843\data\asimages\{F1DA0F69-AEB6-4DC7-9C9F-8FA5351D5D80}_8.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215EF1D-4B36-4743-8522-DF0AD61E24BC}&quot;/&gt;&lt;isInvalidForFieldText val=&quot;0&quot;/&gt;&lt;Image&gt;&lt;filename val=&quot;C:\Users\User\AppData\Local\Temp\CP1760077975500Session\CPTrustFolder1760077975515\PPTImport1760078794843\data\asimages\{7215EF1D-4B36-4743-8522-DF0AD61E24BC}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CE1FEED-F4A7-4416-A75F-FFECCA7E094F}&quot;/&gt;&lt;isInvalidForFieldText val=&quot;0&quot;/&gt;&lt;Image&gt;&lt;filename val=&quot;C:\Users\User\AppData\Local\Temp\CP1760077975500Session\CPTrustFolder1760077975515\PPTImport1760078794843\data\asimages\{3CE1FEED-F4A7-4416-A75F-FFECCA7E094F}_9.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0DF86CD-7592-498A-AF1A-137B850F8814}&quot;/&gt;&lt;isInvalidForFieldText val=&quot;0&quot;/&gt;&lt;Image&gt;&lt;filename val=&quot;C:\Users\User\AppData\Local\Temp\CP1760077975500Session\CPTrustFolder1760077975515\PPTImport1760078794843\data\asimages\{D0DF86CD-7592-498A-AF1A-137B850F8814}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E15D93B5-55A0-493F-AC1C-908421197227}&quot;/&gt;&lt;isInvalidForFieldText val=&quot;0&quot;/&gt;&lt;Image&gt;&lt;filename val=&quot;C:\Users\User\AppData\Local\Temp\CP1760077975500Session\CPTrustFolder1760077975515\PPTImport1760078794843\data\asimages\{E15D93B5-55A0-493F-AC1C-908421197227}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85F014-C658-497D-9837-2E6E5F646719}&quot;/&gt;&lt;isInvalidForFieldText val=&quot;0&quot;/&gt;&lt;Image&gt;&lt;filename val=&quot;C:\Users\User\AppData\Local\Temp\CP1760077975500Session\CPTrustFolder1760077975515\PPTImport1760078794843\data\asimages\{F885F014-C658-497D-9837-2E6E5F646719}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61D9B5D0-D778-46E2-B3F0-8B2EF17DB339}&quot;/&gt;&lt;isInvalidForFieldText val=&quot;0&quot;/&gt;&lt;Image&gt;&lt;filename val=&quot;C:\Users\User\AppData\Local\Temp\CP1760077975500Session\CPTrustFolder1760077975515\PPTImport1760078794843\data\asimages\{61D9B5D0-D778-46E2-B3F0-8B2EF17DB339}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130C04-A154-4498-8812-FACFF9172DB0}&quot;/&gt;&lt;isInvalidForFieldText val=&quot;0&quot;/&gt;&lt;Image&gt;&lt;filename val=&quot;C:\Users\User\AppData\Local\Temp\CP1760077975500Session\CPTrustFolder1760077975515\PPTImport1760078794843\data\asimages\{1B130C04-A154-4498-8812-FACFF9172DB0}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CC4A681-CC9D-4B7B-A656-10CB2E91CE77}&quot;/&gt;&lt;isInvalidForFieldText val=&quot;0&quot;/&gt;&lt;Image&gt;&lt;filename val=&quot;C:\Users\User\AppData\Local\Temp\CP1760077975500Session\CPTrustFolder1760077975515\PPTImport1760078794843\data\asimages\{3CC4A681-CC9D-4B7B-A656-10CB2E91CE77}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97D4835-6552-4C5B-9279-E1F95C371023}&quot;/&gt;&lt;isInvalidForFieldText val=&quot;0&quot;/&gt;&lt;Image&gt;&lt;filename val=&quot;C:\Users\User\AppData\Local\Temp\CP1760077975500Session\CPTrustFolder1760077975515\PPTImport1760078794843\data\asimages\{697D4835-6552-4C5B-9279-E1F95C371023}_12.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7595C353-FD0F-48B0-B74B-997962218F01}&quot;/&gt;&lt;isInvalidForFieldText val=&quot;0&quot;/&gt;&lt;Image&gt;&lt;filename val=&quot;C:\Users\User\AppData\Local\Temp\CP1760077975500Session\CPTrustFolder1760077975515\PPTImport1760078794843\data\asimages\{7595C353-FD0F-48B0-B74B-997962218F01}_13.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2&quot;/&gt;&lt;lineCharCount val=&quot;64&quot;/&gt;&lt;lineCharCount val=&quot;36&quot;/&gt;&lt;lineCharCount val=&quot;1&quot;/&gt;&lt;lineCharCount val=&quot;55&quot;/&gt;&lt;lineCharCount val=&quot;63&quot;/&gt;&lt;lineCharCount val=&quot;1&quot;/&gt;&lt;lineCharCount val=&quot;1&quot;/&gt;&lt;lineCharCount val=&quot;1&quot;/&gt;&lt;lineCharCount val=&quot;1&quot;/&gt;&lt;lineCharCount val=&quot;1&quot;/&gt;&lt;/TableIndex&gt;&lt;/ShapeTextInfo&gt;"/>
  <p:tag name="HTML_SHAPEINFO" val="&lt;ThreeDShapeInfo&gt;&lt;uuid val=&quot;{9894ADF3-3A25-41F0-A272-FBE2B7BF7C7D}&quot;/&gt;&lt;isInvalidForFieldText val=&quot;0&quot;/&gt;&lt;Image&gt;&lt;filename val=&quot;C:\Users\User\AppData\Local\Temp\CP1760077975500Session\CPTrustFolder1760077975515\PPTImport1760078794843\data\asimages\{9894ADF3-3A25-41F0-A272-FBE2B7BF7C7D}_13.png&quot;/&gt;&lt;left val=&quot;42&quot;/&gt;&lt;top val=&quot;212&quot;/&gt;&lt;width val=&quot;884&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7A1524-2793-40F7-A536-C23458336D57}&quot;/&gt;&lt;isInvalidForFieldText val=&quot;0&quot;/&gt;&lt;Image&gt;&lt;filename val=&quot;C:\Users\User\AppData\Local\Temp\CP1760077975500Session\CPTrustFolder1760077975515\PPTImport1760078794843\data\asimages\{927A1524-2793-40F7-A536-C23458336D57}_13.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6DB6AF7B-CDCA-4F4A-B4B6-C9C1C0E5BA85}&quot;/&gt;&lt;isInvalidForFieldText val=&quot;0&quot;/&gt;&lt;Image&gt;&lt;filename val=&quot;C:\Users\User\AppData\Local\Temp\CP1760077975500Session\CPTrustFolder1760077975515\PPTImport1760078794843\data\asimages\{6DB6AF7B-CDCA-4F4A-B4B6-C9C1C0E5BA85}_14.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73&quot;/&gt;&lt;lineCharCount val=&quot;52&quot;/&gt;&lt;lineCharCount val=&quot;1&quot;/&gt;&lt;lineCharCount val=&quot;71&quot;/&gt;&lt;lineCharCount val=&quot;64&quot;/&gt;&lt;lineCharCount val=&quot;59&quot;/&gt;&lt;lineCharCount val=&quot;1&quot;/&gt;&lt;lineCharCount val=&quot;66&quot;/&gt;&lt;lineCharCount val=&quot;70&quot;/&gt;&lt;lineCharCount val=&quot;66&quot;/&gt;&lt;lineCharCount val=&quot;68&quot;/&gt;&lt;lineCharCount val=&quot;15&quot;/&gt;&lt;/TableIndex&gt;&lt;/ShapeTextInfo&gt;"/>
  <p:tag name="HTML_SHAPEINFO" val="&lt;ThreeDShapeInfo&gt;&lt;uuid val=&quot;{78E55C88-213D-405F-B02F-826B97E70789}&quot;/&gt;&lt;isInvalidForFieldText val=&quot;0&quot;/&gt;&lt;Image&gt;&lt;filename val=&quot;C:\Users\User\AppData\Local\Temp\CP1760077975500Session\CPTrustFolder1760077975515\PPTImport1760078794843\data\asimages\{78E55C88-213D-405F-B02F-826B97E70789}_14.png&quot;/&gt;&lt;left val=&quot;42&quot;/&gt;&lt;top val=&quot;193&quot;/&gt;&lt;width val=&quot;878&quot;/&gt;&lt;height val=&quot;474&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C50D108-4390-4F55-BE75-6455513B691F}&quot;/&gt;&lt;isInvalidForFieldText val=&quot;0&quot;/&gt;&lt;Image&gt;&lt;filename val=&quot;C:\Users\User\AppData\Local\Temp\CP1760077975500Session\CPTrustFolder1760077975515\PPTImport1760078794843\data\asimages\{9C50D108-4390-4F55-BE75-6455513B691F}_14.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71FCC0B4-6756-4C0A-84D1-405B2707F821}&quot;/&gt;&lt;isInvalidForFieldText val=&quot;0&quot;/&gt;&lt;Image&gt;&lt;filename val=&quot;C:\Users\User\AppData\Local\Temp\CP1760077975500Session\CPTrustFolder1760077975515\PPTImport1760078794843\data\asimages\{71FCC0B4-6756-4C0A-84D1-405B2707F821}_15.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1&quot;/&gt;&lt;lineCharCount val=&quot;61&quot;/&gt;&lt;lineCharCount val=&quot;66&quot;/&gt;&lt;lineCharCount val=&quot;47&quot;/&gt;&lt;lineCharCount val=&quot;76&quot;/&gt;&lt;lineCharCount val=&quot;74&quot;/&gt;&lt;lineCharCount val=&quot;73&quot;/&gt;&lt;lineCharCount val=&quot;19&quot;/&gt;&lt;/TableIndex&gt;&lt;/ShapeTextInfo&gt;"/>
  <p:tag name="HTML_SHAPEINFO" val="&lt;ThreeDShapeInfo&gt;&lt;uuid val=&quot;{3DE4A695-8DB6-49BE-97D8-D712DF9E2C75}&quot;/&gt;&lt;isInvalidForFieldText val=&quot;0&quot;/&gt;&lt;Image&gt;&lt;filename val=&quot;C:\Users\User\AppData\Local\Temp\CP1760077975500Session\CPTrustFolder1760077975515\PPTImport1760078794843\data\asimages\{3DE4A695-8DB6-49BE-97D8-D712DF9E2C75}_15.png&quot;/&gt;&lt;left val=&quot;42&quot;/&gt;&lt;top val=&quot;212&quot;/&gt;&lt;width val=&quot;878&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11C3431-21CC-44F9-844E-0ADD915F09F8}&quot;/&gt;&lt;isInvalidForFieldText val=&quot;0&quot;/&gt;&lt;Image&gt;&lt;filename val=&quot;C:\Users\User\AppData\Local\Temp\CP1760077975500Session\CPTrustFolder1760077975515\PPTImport1760078794843\data\asimages\{611C3431-21CC-44F9-844E-0ADD915F09F8}_15.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4C69C614-A6B4-4A8B-BD0C-F400927090C7}&quot;/&gt;&lt;isInvalidForFieldText val=&quot;0&quot;/&gt;&lt;Image&gt;&lt;filename val=&quot;C:\Users\User\AppData\Local\Temp\CP1760077975500Session\CPTrustFolder1760077975515\PPTImport1760078794843\data\asimages\{4C69C614-A6B4-4A8B-BD0C-F400927090C7}_16.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7&quot;/&gt;&lt;lineCharCount val=&quot;66&quot;/&gt;&lt;lineCharCount val=&quot;62&quot;/&gt;&lt;lineCharCount val=&quot;60&quot;/&gt;&lt;lineCharCount val=&quot;8&quot;/&gt;&lt;lineCharCount val=&quot;72&quot;/&gt;&lt;lineCharCount val=&quot;28&quot;/&gt;&lt;lineCharCount val=&quot;60&quot;/&gt;&lt;lineCharCount val=&quot;66&quot;/&gt;&lt;lineCharCount val=&quot;58&quot;/&gt;&lt;lineCharCount val=&quot;66&quot;/&gt;&lt;lineCharCount val=&quot;48&quot;/&gt;&lt;lineCharCount val=&quot;66&quot;/&gt;&lt;lineCharCount val=&quot;24&quot;/&gt;&lt;/TableIndex&gt;&lt;/ShapeTextInfo&gt;"/>
  <p:tag name="HTML_SHAPEINFO" val="&lt;ThreeDShapeInfo&gt;&lt;uuid val=&quot;{47102C3D-9674-48FB-B9AC-6BFCDB7EB8CB}&quot;/&gt;&lt;isInvalidForFieldText val=&quot;0&quot;/&gt;&lt;Image&gt;&lt;filename val=&quot;C:\Users\User\AppData\Local\Temp\CP1760077975500Session\CPTrustFolder1760077975515\PPTImport1760078794843\data\asimages\{47102C3D-9674-48FB-B9AC-6BFCDB7EB8CB}_16.png&quot;/&gt;&lt;left val=&quot;42&quot;/&gt;&lt;top val=&quot;189&quot;/&gt;&lt;width val=&quot;877&quot;/&gt;&lt;height val=&quot;48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AF4C93-26A3-496E-9DE1-EE0B8297A243}&quot;/&gt;&lt;isInvalidForFieldText val=&quot;0&quot;/&gt;&lt;Image&gt;&lt;filename val=&quot;C:\Users\User\AppData\Local\Temp\CP1760077975500Session\CPTrustFolder1760077975515\PPTImport1760078794843\data\asimages\{E8AF4C93-26A3-496E-9DE1-EE0B8297A243}_16.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0B1AD7B3-640B-4237-B448-F6948EE66236}&quot;/&gt;&lt;isInvalidForFieldText val=&quot;0&quot;/&gt;&lt;Image&gt;&lt;filename val=&quot;C:\Users\User\AppData\Local\Temp\CP1760077975500Session\CPTrustFolder1760077975515\PPTImport1760078794843\data\asimages\{0B1AD7B3-640B-4237-B448-F6948EE66236}_17.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F209C3-B096-4C52-9186-60A688E53D5F}&quot;/&gt;&lt;isInvalidForFieldText val=&quot;0&quot;/&gt;&lt;Image&gt;&lt;filename val=&quot;C:\Users\User\AppData\Local\Temp\CP1760077975500Session\CPTrustFolder1760077975515\PPTImport1760078794843\data\asimages\{67F209C3-B096-4C52-9186-60A688E53D5F}_17.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B089CE6-09D2-40F4-85EA-E507F15365BF}&quot;/&gt;&lt;isInvalidForFieldText val=&quot;0&quot;/&gt;&lt;Image&gt;&lt;filename val=&quot;C:\Users\User\AppData\Local\Temp\CP1760077975500Session\CPTrustFolder1760077975515\PPTImport1760078794843\data\asimages\{EB089CE6-09D2-40F4-85EA-E507F15365BF}_18.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0E7674-6D99-4AC3-95A3-D6749FB18A7D}&quot;/&gt;&lt;isInvalidForFieldText val=&quot;0&quot;/&gt;&lt;Image&gt;&lt;filename val=&quot;C:\Users\User\AppData\Local\Temp\CP1760077975500Session\CPTrustFolder1760077975515\PPTImport1760078794843\data\asimages\{650E7674-6D99-4AC3-95A3-D6749FB18A7D}_18.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476B43C0-C335-4D10-9CC3-6210372A7B4D}&quot;/&gt;&lt;isInvalidForFieldText val=&quot;0&quot;/&gt;&lt;Image&gt;&lt;filename val=&quot;C:\Users\User\AppData\Local\Temp\CP1760077975500Session\CPTrustFolder1760077975515\PPTImport1760078794843\data\asimages\{476B43C0-C335-4D10-9CC3-6210372A7B4D}_19.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0&quot;/&gt;&lt;lineCharCount val=&quot;61&quot;/&gt;&lt;lineCharCount val=&quot;71&quot;/&gt;&lt;lineCharCount val=&quot;49&quot;/&gt;&lt;lineCharCount val=&quot;1&quot;/&gt;&lt;lineCharCount val=&quot;62&quot;/&gt;&lt;lineCharCount val=&quot;70&quot;/&gt;&lt;lineCharCount val=&quot;71&quot;/&gt;&lt;lineCharCount val=&quot;71&quot;/&gt;&lt;lineCharCount val=&quot;23&quot;/&gt;&lt;lineCharCount val=&quot;1&quot;/&gt;&lt;lineCharCount val=&quot;68&quot;/&gt;&lt;lineCharCount val=&quot;19&quot;/&gt;&lt;lineCharCount val=&quot;1&quot;/&gt;&lt;/TableIndex&gt;&lt;/ShapeTextInfo&gt;"/>
  <p:tag name="HTML_SHAPEINFO" val="&lt;ThreeDShapeInfo&gt;&lt;uuid val=&quot;{DE25CA2F-3738-459B-872A-2AB7134DDC88}&quot;/&gt;&lt;isInvalidForFieldText val=&quot;0&quot;/&gt;&lt;Image&gt;&lt;filename val=&quot;C:\Users\User\AppData\Local\Temp\CP1760077975500Session\CPTrustFolder1760077975515\PPTImport1760078794843\data\asimages\{DE25CA2F-3738-459B-872A-2AB7134DDC88}_19.png&quot;/&gt;&lt;left val=&quot;42&quot;/&gt;&lt;top val=&quot;193&quot;/&gt;&lt;width val=&quot;875&quot;/&gt;&lt;height val=&quot;473&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ECEED9-1C94-4065-880D-4BA1481C234E}&quot;/&gt;&lt;isInvalidForFieldText val=&quot;0&quot;/&gt;&lt;Image&gt;&lt;filename val=&quot;C:\Users\User\AppData\Local\Temp\CP1760077975500Session\CPTrustFolder1760077975515\PPTImport1760078794843\data\asimages\{C1ECEED9-1C94-4065-880D-4BA1481C234E}_19.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97225E3-599B-4A23-9F40-B110180B532A}&quot;/&gt;&lt;isInvalidForFieldText val=&quot;0&quot;/&gt;&lt;Image&gt;&lt;filename val=&quot;C:\Users\User\AppData\Local\Temp\CP1760077975500Session\CPTrustFolder1760077975515\PPTImport1760078794843\data\asimages\{397225E3-599B-4A23-9F40-B110180B532A}_20.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D6F486-AF55-42B8-A1A4-2C4A0E12620E}&quot;/&gt;&lt;isInvalidForFieldText val=&quot;0&quot;/&gt;&lt;Image&gt;&lt;filename val=&quot;C:\Users\User\AppData\Local\Temp\CP1760077975500Session\CPTrustFolder1760077975515\PPTImport1760078794843\data\asimages\{4AD6F486-AF55-42B8-A1A4-2C4A0E12620E}_20.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48&quot;/&gt;&lt;/TableIndex&gt;&lt;/ShapeTextInfo&gt;"/>
  <p:tag name="HTML_SHAPEINFO" val="&lt;ThreeDShapeInfo&gt;&lt;uuid val=&quot;{1C4A7BCA-14FC-4EB7-946A-8A717987EAA2}&quot;/&gt;&lt;isInvalidForFieldText val=&quot;0&quot;/&gt;&lt;Image&gt;&lt;filename val=&quot;C:\Users\User\AppData\Local\Temp\CP1760077975500Session\CPTrustFolder1760077975515\PPTImport1760078794843\data\asimages\{1C4A7BCA-14FC-4EB7-946A-8A717987EAA2}_20.png&quot;/&gt;&lt;left val=&quot;136&quot;/&gt;&lt;top val=&quot;201&quot;/&gt;&lt;width val=&quot;718&quot;/&gt;&lt;height val=&quot;8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BB0AE784-0355-4CDE-89A5-8B87E3210826}&quot;/&gt;&lt;isInvalidForFieldText val=&quot;0&quot;/&gt;&lt;Image&gt;&lt;filename val=&quot;C:\Users\User\AppData\Local\Temp\CP1760077975500Session\CPTrustFolder1760077975515\PPTImport1760078794843\data\asimages\{BB0AE784-0355-4CDE-89A5-8B87E3210826}_21.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30F4AFD-16FF-46C4-B2C6-EE601F9C8D01}&quot;/&gt;&lt;isInvalidForFieldText val=&quot;0&quot;/&gt;&lt;Image&gt;&lt;filename val=&quot;C:\Users\User\AppData\Local\Temp\CP1760077975500Session\CPTrustFolder1760077975515\PPTImport1760078794843\data\asimages\{730F4AFD-16FF-46C4-B2C6-EE601F9C8D01}_21.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8DDC5D76-8F76-4D3F-94B0-98F878F845DC}&quot;/&gt;&lt;isInvalidForFieldText val=&quot;0&quot;/&gt;&lt;Image&gt;&lt;filename val=&quot;C:\Users\User\AppData\Local\Temp\CP1760077975500Session\CPTrustFolder1760077975515\PPTImport1760078794843\data\asimages\{8DDC5D76-8F76-4D3F-94B0-98F878F845DC}_21.png&quot;/&gt;&lt;left val=&quot;32&quot;/&gt;&lt;top val=&quot;283&quot;/&gt;&lt;width val=&quot;75&quot;/&gt;&lt;height val=&quot;3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C829E470-30B3-4438-8968-55E5EAEE4750}&quot;/&gt;&lt;isInvalidForFieldText val=&quot;0&quot;/&gt;&lt;Image&gt;&lt;filename val=&quot;C:\Users\User\AppData\Local\Temp\CP1760077975500Session\CPTrustFolder1760077975515\PPTImport1760078794843\data\asimages\{C829E470-30B3-4438-8968-55E5EAEE4750}_21.png&quot;/&gt;&lt;left val=&quot;807&quot;/&gt;&lt;top val=&quot;252&quot;/&gt;&lt;width val=&quot;75&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19A162BD-54CE-436B-8E6F-6DC3E46E77D8}&quot;/&gt;&lt;isInvalidForFieldText val=&quot;0&quot;/&gt;&lt;Image&gt;&lt;filename val=&quot;C:\Users\User\AppData\Local\Temp\CP1760077975500Session\CPTrustFolder1760077975515\PPTImport1760078794843\data\asimages\{19A162BD-54CE-436B-8E6F-6DC3E46E77D8}_21.png&quot;/&gt;&lt;left val=&quot;792&quot;/&gt;&lt;top val=&quot;468&quot;/&gt;&lt;width val=&quot;75&quot;/&gt;&lt;height val=&quot;3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29F23353-DDD0-48A9-9A97-FB8D5C7B1FE6}&quot;/&gt;&lt;isInvalidForFieldText val=&quot;0&quot;/&gt;&lt;Image&gt;&lt;filename val=&quot;C:\Users\User\AppData\Local\Temp\CP1760077975500Session\CPTrustFolder1760077975515\PPTImport1760078794843\data\asimages\{29F23353-DDD0-48A9-9A97-FB8D5C7B1FE6}_22.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4B71BC3-A930-4687-8713-D3F018E37989}&quot;/&gt;&lt;isInvalidForFieldText val=&quot;0&quot;/&gt;&lt;Image&gt;&lt;filename val=&quot;C:\Users\User\AppData\Local\Temp\CP1760077975500Session\CPTrustFolder1760077975515\PPTImport1760078794843\data\asimages\{C4B71BC3-A930-4687-8713-D3F018E37989}_22.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2&quot;/&gt;&lt;lineCharCount val=&quot;19&quot;/&gt;&lt;lineCharCount val=&quot;13&quot;/&gt;&lt;lineCharCount val=&quot;17&quot;/&gt;&lt;lineCharCount val=&quot;16&quot;/&gt;&lt;lineCharCount val=&quot;15&quot;/&gt;&lt;lineCharCount val=&quot;10&quot;/&gt;&lt;lineCharCount val=&quot;16&quot;/&gt;&lt;lineCharCount val=&quot;14&quot;/&gt;&lt;lineCharCount val=&quot;13&quot;/&gt;&lt;lineCharCount val=&quot;10&quot;/&gt;&lt;/TableIndex&gt;&lt;/ShapeTextInfo&gt;"/>
  <p:tag name="HTML_SHAPEINFO" val="&lt;ThreeDShapeInfo&gt;&lt;uuid val=&quot;{699F2EA5-3C61-4772-A473-6D28413DDC23}&quot;/&gt;&lt;isInvalidForFieldText val=&quot;0&quot;/&gt;&lt;Image&gt;&lt;filename val=&quot;C:\Users\User\AppData\Local\Temp\CP1760077975500Session\CPTrustFolder1760077975515\PPTImport1760078794843\data\asimages\{699F2EA5-3C61-4772-A473-6D28413DDC23}_22.png&quot;/&gt;&lt;left val=&quot;747&quot;/&gt;&lt;top val=&quot;386&quot;/&gt;&lt;width val=&quot;189&quot;/&gt;&lt;height val=&quot;25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8A3E6F36-38CC-41C7-ACE1-CAE0A3D94908}&quot;/&gt;&lt;isInvalidForFieldText val=&quot;0&quot;/&gt;&lt;Image&gt;&lt;filename val=&quot;C:\Users\User\AppData\Local\Temp\CP1760077975500Session\CPTrustFolder1760077975515\PPTImport1760078794843\data\asimages\{8A3E6F36-38CC-41C7-ACE1-CAE0A3D94908}_23.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5&quot;/&gt;&lt;lineCharCount val=&quot;11&quot;/&gt;&lt;lineCharCount val=&quot;1&quot;/&gt;&lt;lineCharCount val=&quot;69&quot;/&gt;&lt;lineCharCount val=&quot;68&quot;/&gt;&lt;lineCharCount val=&quot;1&quot;/&gt;&lt;/TableIndex&gt;&lt;/ShapeTextInfo&gt;"/>
  <p:tag name="HTML_SHAPEINFO" val="&lt;ThreeDShapeInfo&gt;&lt;uuid val=&quot;{0FC9BAD8-B0A1-4642-B4A6-70D3D61CF5C4}&quot;/&gt;&lt;isInvalidForFieldText val=&quot;0&quot;/&gt;&lt;Image&gt;&lt;filename val=&quot;C:\Users\User\AppData\Local\Temp\CP1760077975500Session\CPTrustFolder1760077975515\PPTImport1760078794843\data\asimages\{0FC9BAD8-B0A1-4642-B4A6-70D3D61CF5C4}_23.png&quot;/&gt;&lt;left val=&quot;42&quot;/&gt;&lt;top val=&quot;212&quot;/&gt;&lt;width val=&quot;870&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74F806-2B99-43DE-B897-A8EBC7ACBAFF}&quot;/&gt;&lt;isInvalidForFieldText val=&quot;0&quot;/&gt;&lt;Image&gt;&lt;filename val=&quot;C:\Users\User\AppData\Local\Temp\CP1760077975500Session\CPTrustFolder1760077975515\PPTImport1760078794843\data\asimages\{5574F806-2B99-43DE-B897-A8EBC7ACBAFF}_23.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776FBB60-985A-4F07-9F70-2CCCA0C4FC9B}&quot;/&gt;&lt;isInvalidForFieldText val=&quot;0&quot;/&gt;&lt;Image&gt;&lt;filename val=&quot;C:\Users\User\AppData\Local\Temp\CP1760077975500Session\CPTrustFolder1760077975515\PPTImport1760078794843\data\asimages\{776FBB60-985A-4F07-9F70-2CCCA0C4FC9B}_2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C2A83B3-6863-419D-8EDA-F33F5E645EF1}&quot;/&gt;&lt;isInvalidForFieldText val=&quot;0&quot;/&gt;&lt;Image&gt;&lt;filename val=&quot;C:\Users\User\AppData\Local\Temp\CP1760077975500Session\CPTrustFolder1760077975515\PPTImport1760078794843\data\asimages\{5C2A83B3-6863-419D-8EDA-F33F5E645EF1}_24.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4&quot;/&gt;&lt;lineCharCount val=&quot;23&quot;/&gt;&lt;lineCharCount val=&quot;12&quot;/&gt;&lt;/TableIndex&gt;&lt;/ShapeTextInfo&gt;"/>
  <p:tag name="HTML_SHAPEINFO" val="&lt;ThreeDShapeInfo&gt;&lt;uuid val=&quot;{7A7222A0-E397-498D-BB8A-0304569F85A2}&quot;/&gt;&lt;isInvalidForFieldText val=&quot;0&quot;/&gt;&lt;Image&gt;&lt;filename val=&quot;C:\Users\User\AppData\Local\Temp\CP1760077975500Session\CPTrustFolder1760077975515\PPTImport1760078794843\data\asimages\{7A7222A0-E397-498D-BB8A-0304569F85A2}_24.png&quot;/&gt;&lt;left val=&quot;27&quot;/&gt;&lt;top val=&quot;488&quot;/&gt;&lt;width val=&quot;220&quot;/&gt;&lt;height val=&quot;10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01A02414-F0EE-47C3-A56E-A86475F0ED9B}&quot;/&gt;&lt;isInvalidForFieldText val=&quot;0&quot;/&gt;&lt;Image&gt;&lt;filename val=&quot;C:\Users\User\AppData\Local\Temp\CP1760077975500Session\CPTrustFolder1760077975515\PPTImport1760078794843\data\asimages\{01A02414-F0EE-47C3-A56E-A86475F0ED9B}_25.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42&quot;/&gt;&lt;lineCharCount val=&quot;68&quot;/&gt;&lt;lineCharCount val=&quot;67&quot;/&gt;&lt;/TableIndex&gt;&lt;/ShapeTextInfo&gt;"/>
  <p:tag name="HTML_SHAPEINFO" val="&lt;ThreeDShapeInfo&gt;&lt;uuid val=&quot;{8B8901A6-39AD-4445-B19E-9682F9B498D0}&quot;/&gt;&lt;isInvalidForFieldText val=&quot;0&quot;/&gt;&lt;Image&gt;&lt;filename val=&quot;C:\Users\User\AppData\Local\Temp\CP1760077975500Session\CPTrustFolder1760077975515\PPTImport1760078794843\data\asimages\{8B8901A6-39AD-4445-B19E-9682F9B498D0}_25.png&quot;/&gt;&lt;left val=&quot;42&quot;/&gt;&lt;top val=&quot;212&quot;/&gt;&lt;width val=&quot;880&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EF80AC-B7B9-48C9-8F4A-F5F1FF7F507D}&quot;/&gt;&lt;isInvalidForFieldText val=&quot;0&quot;/&gt;&lt;Image&gt;&lt;filename val=&quot;C:\Users\User\AppData\Local\Temp\CP1760077975500Session\CPTrustFolder1760077975515\PPTImport1760078794843\data\asimages\{AAEF80AC-B7B9-48C9-8F4A-F5F1FF7F507D}_25.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B483AC4B-C2D2-45EC-8A60-6EC3008BB0C7}&quot;/&gt;&lt;isInvalidForFieldText val=&quot;0&quot;/&gt;&lt;Image&gt;&lt;filename val=&quot;C:\Users\User\AppData\Local\Temp\CP1760077975500Session\CPTrustFolder1760077975515\PPTImport1760078794843\data\asimages\{B483AC4B-C2D2-45EC-8A60-6EC3008BB0C7}_26.png&quot;/&gt;&lt;left val=&quot;0&quot;/&gt;&lt;top val=&quot;278&quot;/&gt;&lt;width val=&quot;961&quot;/&gt;&lt;height val=&quot;20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09BE69-7F21-432D-A7BD-45CD623A6CE7}&quot;/&gt;&lt;isInvalidForFieldText val=&quot;0&quot;/&gt;&lt;Image&gt;&lt;filename val=&quot;C:\Users\User\AppData\Local\Temp\CP1760077975500Session\CPTrustFolder1760077975515\PPTImport1760078794843\data\asimages\{6809BE69-7F21-432D-A7BD-45CD623A6CE7}_26.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RO317-839076992-8422</_dlc_DocId>
    <_dlc_DocIdUrl xmlns="b62c6c12-24c5-4d47-ac4d-c5cc93bcdf7b">
      <Url>https://vaww.vashare.vba.va.gov/sites/SPTNCIO/focusedveterans/training/VSRvirtualtraining/_layouts/15/DocIdRedir.aspx?ID=RO317-839076992-8422</Url>
      <Description>RO317-839076992-8422</Description>
    </_dlc_DocIdUrl>
  </documentManagement>
</p:propertie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247CBAE0-31D9-4FE7-BC89-D97D7030BBA9}">
  <ds:schemaRefs>
    <ds:schemaRef ds:uri="http://schemas.microsoft.com/sharepoint/events"/>
  </ds:schemaRefs>
</ds:datastoreItem>
</file>

<file path=customXml/itemProps3.xml><?xml version="1.0" encoding="utf-8"?>
<ds:datastoreItem xmlns:ds="http://schemas.openxmlformats.org/officeDocument/2006/customXml" ds:itemID="{360BFC24-6D21-45E1-8AA7-F14D44625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62c6c12-24c5-4d47-ac4d-c5cc93bcdf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Current April 2018</Template>
  <TotalTime>7786</TotalTime>
  <Words>1912</Words>
  <Application>Microsoft Office PowerPoint</Application>
  <PresentationFormat>On-screen Show (4:3)</PresentationFormat>
  <Paragraphs>182</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Tahoma</vt:lpstr>
      <vt:lpstr>Times New Roman</vt:lpstr>
      <vt:lpstr>Current April 2018</vt:lpstr>
      <vt:lpstr>Claims Establishment for Character of Discharge Determinations</vt:lpstr>
      <vt:lpstr>Objectives</vt:lpstr>
      <vt:lpstr>References</vt:lpstr>
      <vt:lpstr>VA Form 20-0986</vt:lpstr>
      <vt:lpstr>VA Form 20-0986</vt:lpstr>
      <vt:lpstr>VA Form 20-0986</vt:lpstr>
      <vt:lpstr>VA Form 20-0986</vt:lpstr>
      <vt:lpstr>VA Form 20-0986, Section 1</vt:lpstr>
      <vt:lpstr>VA Form 20-0986, Section 2</vt:lpstr>
      <vt:lpstr>VA Form 20-0986, Section 3</vt:lpstr>
      <vt:lpstr>VA Form 20-0986, Section 4</vt:lpstr>
      <vt:lpstr>VA Form 20-0986, Section 5</vt:lpstr>
      <vt:lpstr>VA Form 20-0986 – Communication from VHA</vt:lpstr>
      <vt:lpstr>Establishing Control</vt:lpstr>
      <vt:lpstr>Establishing Control</vt:lpstr>
      <vt:lpstr>Establishing Control – Examples</vt:lpstr>
      <vt:lpstr>Establishing Control – VBMS</vt:lpstr>
      <vt:lpstr>Special Issue</vt:lpstr>
      <vt:lpstr>Corporate Record – Regional Office Flash</vt:lpstr>
      <vt:lpstr>VA Form 20-0986 – Box 16</vt:lpstr>
      <vt:lpstr>Corporate Record – Regional Office Flash</vt:lpstr>
      <vt:lpstr>Corporate Record – Regional Office Flash</vt:lpstr>
      <vt:lpstr>Corporate Record – Regional Office Flash</vt:lpstr>
      <vt:lpstr>Special Issue – Emergency Care</vt:lpstr>
      <vt:lpstr>Summary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of Discharge Claims Establishment PowerPoint Presentation</dc:title>
  <dc:subject>VSR, PCT VSR, Claims Assistant</dc:subject>
  <dc:creator>Department of Veterans Affairs, Veterans Benefits Administration, Compensation Service, STAFF</dc:creator>
  <cp:keywords>character of discharge,end product,EP,10-7131,VHA</cp:keywords>
  <dc:description>This lesson explains how to properly establish a Character of Discharge Determination request from the Veteran’s Health Administration.</dc:description>
  <cp:lastModifiedBy>Kathy Poole</cp:lastModifiedBy>
  <cp:revision>636</cp:revision>
  <cp:lastPrinted>2017-12-28T15:14:05Z</cp:lastPrinted>
  <dcterms:created xsi:type="dcterms:W3CDTF">2014-04-30T02:32:11Z</dcterms:created>
  <dcterms:modified xsi:type="dcterms:W3CDTF">2018-08-17T13:57:07Z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08143678-d5ae-40f9-9e2f-26e6490fc3ea</vt:lpwstr>
  </property>
  <property fmtid="{D5CDD505-2E9C-101B-9397-08002B2CF9AE}" pid="9" name="Language">
    <vt:lpwstr>en</vt:lpwstr>
  </property>
  <property fmtid="{D5CDD505-2E9C-101B-9397-08002B2CF9AE}" pid="10" name="Type">
    <vt:lpwstr>Presentation</vt:lpwstr>
  </property>
</Properties>
</file>