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31"/>
  </p:notesMasterIdLst>
  <p:handoutMasterIdLst>
    <p:handoutMasterId r:id="rId32"/>
  </p:handoutMasterIdLst>
  <p:sldIdLst>
    <p:sldId id="257" r:id="rId5"/>
    <p:sldId id="258" r:id="rId6"/>
    <p:sldId id="259" r:id="rId7"/>
    <p:sldId id="260" r:id="rId8"/>
    <p:sldId id="261" r:id="rId9"/>
    <p:sldId id="262" r:id="rId10"/>
    <p:sldId id="263" r:id="rId11"/>
    <p:sldId id="264" r:id="rId12"/>
    <p:sldId id="289" r:id="rId13"/>
    <p:sldId id="290" r:id="rId14"/>
    <p:sldId id="291" r:id="rId15"/>
    <p:sldId id="292" r:id="rId16"/>
    <p:sldId id="265" r:id="rId17"/>
    <p:sldId id="256" r:id="rId18"/>
    <p:sldId id="268" r:id="rId19"/>
    <p:sldId id="276" r:id="rId20"/>
    <p:sldId id="305" r:id="rId21"/>
    <p:sldId id="266" r:id="rId22"/>
    <p:sldId id="293" r:id="rId23"/>
    <p:sldId id="297" r:id="rId24"/>
    <p:sldId id="295" r:id="rId25"/>
    <p:sldId id="302" r:id="rId26"/>
    <p:sldId id="303" r:id="rId27"/>
    <p:sldId id="304" r:id="rId28"/>
    <p:sldId id="306" r:id="rId29"/>
    <p:sldId id="274"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4" autoAdjust="0"/>
    <p:restoredTop sz="93907" autoAdjust="0"/>
  </p:normalViewPr>
  <p:slideViewPr>
    <p:cSldViewPr snapToGrid="0">
      <p:cViewPr varScale="1">
        <p:scale>
          <a:sx n="106" d="100"/>
          <a:sy n="106" d="100"/>
        </p:scale>
        <p:origin x="143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10636927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
        <p:nvSpPr>
          <p:cNvPr id="5" name="Rectangle 4">
            <a:extLst>
              <a:ext uri="{FF2B5EF4-FFF2-40B4-BE49-F238E27FC236}">
                <a16:creationId xmlns:a16="http://schemas.microsoft.com/office/drawing/2014/main" id="{0D88CC24-F46E-4246-ADE2-CEE652B11FD4}"/>
              </a:ext>
            </a:extLst>
          </p:cNvPr>
          <p:cNvSpPr/>
          <p:nvPr userDrawn="1">
            <p:custDataLst>
              <p:tags r:id="rId4"/>
            </p:custDataLst>
          </p:nvPr>
        </p:nvSpPr>
        <p:spPr bwMode="auto">
          <a:xfrm>
            <a:off x="409575" y="6273800"/>
            <a:ext cx="7953375" cy="482600"/>
          </a:xfrm>
          <a:prstGeom prst="rect">
            <a:avLst/>
          </a:prstGeom>
          <a:solidFill>
            <a:schemeClr val="bg1"/>
          </a:solidFill>
          <a:ln w="12700" cap="flat" cmpd="sng" algn="ctr">
            <a:no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92055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6410464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60735" indent="-160735">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18791" indent="-156270">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482204" indent="-163414">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11684" indent="-129481">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6179727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15635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110021"/>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81438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08345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0"/>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1"/>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2"/>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
        <p:nvSpPr>
          <p:cNvPr id="6" name="Rectangle 5">
            <a:extLst>
              <a:ext uri="{FF2B5EF4-FFF2-40B4-BE49-F238E27FC236}">
                <a16:creationId xmlns:a16="http://schemas.microsoft.com/office/drawing/2014/main" id="{3B945B07-D402-47FC-8E5F-2D3050BBE721}"/>
              </a:ext>
            </a:extLst>
          </p:cNvPr>
          <p:cNvSpPr/>
          <p:nvPr userDrawn="1">
            <p:custDataLst>
              <p:tags r:id="rId13"/>
            </p:custDataLst>
          </p:nvPr>
        </p:nvSpPr>
        <p:spPr bwMode="auto">
          <a:xfrm>
            <a:off x="409575" y="6273800"/>
            <a:ext cx="7915275" cy="482600"/>
          </a:xfrm>
          <a:prstGeom prst="rect">
            <a:avLst/>
          </a:prstGeom>
          <a:solidFill>
            <a:schemeClr val="bg1"/>
          </a:solidFill>
          <a:ln w="12700" cap="flat" cmpd="sng" algn="ctr">
            <a:no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74990215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s>
</file>

<file path=ppt/slides/_rels/slide14.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4.xml"/><Relationship Id="rId5" Type="http://schemas.openxmlformats.org/officeDocument/2006/relationships/tags" Target="../tags/tag60.xml"/><Relationship Id="rId4" Type="http://schemas.openxmlformats.org/officeDocument/2006/relationships/tags" Target="../tags/tag59.xml"/></Relationships>
</file>

<file path=ppt/slides/_rels/slide15.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Layout" Target="../slideLayouts/slideLayout4.xml"/><Relationship Id="rId4" Type="http://schemas.openxmlformats.org/officeDocument/2006/relationships/tags" Target="../tags/tag64.xml"/></Relationships>
</file>

<file path=ppt/slides/_rels/slide16.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hyperlink" Target="https://www.dropbox.com/referrer_cleansing_redirect?hmac=ZgRh1QUX9XP0SBZeNTPmdd3PZM3lHB%2BdYa8zUoHR4Sg%3D&amp;url=http://vbaw.vba.va.gov/VBMS/Resources_Technical_Information.asp" TargetMode="External"/><Relationship Id="rId5" Type="http://schemas.openxmlformats.org/officeDocument/2006/relationships/slideLayout" Target="../slideLayouts/slideLayout2.xml"/><Relationship Id="rId4" Type="http://schemas.openxmlformats.org/officeDocument/2006/relationships/tags" Target="../tags/tag68.xml"/></Relationships>
</file>

<file path=ppt/slides/_rels/slide17.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hyperlink" Target="https://www.dropbox.com/referrer_cleansing_redirect?hmac=Bd8%2BQi78a%2BO5mfr5s%2BVM8HoueRqySMX6srVjE834kWo%3D&amp;url=http://vacoappbva2.dva.va.gov/lsa/cgi-bin/query-meta.exe?v:project%3Dlsa-bva-counsel-judge-project%26v:sources%3Dlsa-bva-citator-regulation-collection%26frontpage%3D1%26v:frame%3Dform%26" TargetMode="Externa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hyperlink" Target="http://vacoappbva2.dva.va.gov/lsa/cgi-bin/query-meta.exe" TargetMode="External"/><Relationship Id="rId5" Type="http://schemas.openxmlformats.org/officeDocument/2006/relationships/slideLayout" Target="../slideLayouts/slideLayout2.xml"/><Relationship Id="rId4" Type="http://schemas.openxmlformats.org/officeDocument/2006/relationships/tags" Target="../tags/tag7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slideLayout" Target="../slideLayouts/slideLayout2.xml"/><Relationship Id="rId4" Type="http://schemas.openxmlformats.org/officeDocument/2006/relationships/tags" Target="../tags/tag78.xml"/></Relationships>
</file>

<file path=ppt/slides/_rels/slide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Layout" Target="../slideLayouts/slideLayout2.xml"/><Relationship Id="rId4" Type="http://schemas.openxmlformats.org/officeDocument/2006/relationships/tags" Target="../tags/tag84.xml"/></Relationships>
</file>

<file path=ppt/slides/_rels/slide22.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slideLayout" Target="../slideLayouts/slideLayout2.xml"/><Relationship Id="rId4" Type="http://schemas.openxmlformats.org/officeDocument/2006/relationships/tags" Target="../tags/tag9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9.xml"/><Relationship Id="rId1" Type="http://schemas.openxmlformats.org/officeDocument/2006/relationships/tags" Target="../tags/tag98.xml"/></Relationships>
</file>

<file path=ppt/slides/_rels/slide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Layout" Target="../slideLayouts/slideLayout4.xml"/><Relationship Id="rId4" Type="http://schemas.openxmlformats.org/officeDocument/2006/relationships/tags" Target="../tags/tag2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F05665-9C9A-469B-93BB-178DF8AEC7C1}"/>
              </a:ext>
            </a:extLst>
          </p:cNvPr>
          <p:cNvSpPr>
            <a:spLocks noGrp="1"/>
          </p:cNvSpPr>
          <p:nvPr>
            <p:ph type="ctrTitle"/>
            <p:custDataLst>
              <p:tags r:id="rId1"/>
            </p:custDataLst>
          </p:nvPr>
        </p:nvSpPr>
        <p:spPr>
          <a:xfrm>
            <a:off x="685800" y="2819400"/>
            <a:ext cx="7772400" cy="1219200"/>
          </a:xfrm>
        </p:spPr>
        <p:txBody>
          <a:bodyPr/>
          <a:lstStyle/>
          <a:p>
            <a:r>
              <a:rPr lang="en-US" dirty="0"/>
              <a:t>Introduction to Dental Conditions Rating</a:t>
            </a:r>
            <a:br>
              <a:rPr lang="en-US" dirty="0"/>
            </a:br>
            <a:r>
              <a:rPr lang="en-US" dirty="0"/>
              <a:t>Schedule Changes</a:t>
            </a:r>
          </a:p>
        </p:txBody>
      </p:sp>
      <p:sp>
        <p:nvSpPr>
          <p:cNvPr id="6" name="Text Placeholder 5">
            <a:extLst>
              <a:ext uri="{FF2B5EF4-FFF2-40B4-BE49-F238E27FC236}">
                <a16:creationId xmlns:a16="http://schemas.microsoft.com/office/drawing/2014/main" id="{57EB6C71-2C3E-4D5F-BD86-A6E151FEC9E7}"/>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1ED0F227-4FFF-4F52-BA87-431BC972D2AE}"/>
              </a:ext>
            </a:extLst>
          </p:cNvPr>
          <p:cNvSpPr>
            <a:spLocks noGrp="1"/>
          </p:cNvSpPr>
          <p:nvPr>
            <p:ph type="body" sz="quarter" idx="11"/>
            <p:custDataLst>
              <p:tags r:id="rId3"/>
            </p:custDataLst>
          </p:nvPr>
        </p:nvSpPr>
        <p:spPr>
          <a:xfrm>
            <a:off x="6096000" y="4724400"/>
            <a:ext cx="2362200" cy="838200"/>
          </a:xfrm>
        </p:spPr>
        <p:txBody>
          <a:bodyPr/>
          <a:lstStyle/>
          <a:p>
            <a:r>
              <a:rPr lang="en-US" dirty="0"/>
              <a:t>October 2017</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9911 &amp; 9912 – Loss of Hard Palate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No criteria change – 9911 and 9912 have been combined under 9911</a:t>
            </a:r>
          </a:p>
          <a:p>
            <a:pPr lvl="1"/>
            <a:endParaRPr lang="en-US" sz="2000" dirty="0">
              <a:latin typeface="+mj-lt"/>
              <a:ea typeface="+mn-ea"/>
              <a:cs typeface="Times New Roman" panose="02020603050405020304" pitchFamily="18" charset="0"/>
            </a:endParaRPr>
          </a:p>
          <a:p>
            <a:pPr marL="461963" lvl="1" indent="-236538"/>
            <a:r>
              <a:rPr lang="en-US" dirty="0">
                <a:latin typeface="+mj-lt"/>
                <a:ea typeface="+mn-ea"/>
                <a:cs typeface="Times New Roman" panose="02020603050405020304" pitchFamily="18" charset="0"/>
              </a:rPr>
              <a:t>Evaluations remain based on amount of loss and ability to replace with prosthesis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3049561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9916 – Maxilla, </a:t>
            </a:r>
            <a:r>
              <a:rPr lang="en-US" dirty="0" err="1"/>
              <a:t>malunion</a:t>
            </a:r>
            <a:r>
              <a:rPr lang="en-US" dirty="0"/>
              <a:t> or nonunion</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latin typeface="+mj-lt"/>
              </a:rPr>
              <a:t>New requirements:</a:t>
            </a:r>
          </a:p>
          <a:p>
            <a:pPr marL="403225" lvl="1" indent="-236538"/>
            <a:r>
              <a:rPr lang="en-US" dirty="0">
                <a:latin typeface="+mj-lt"/>
                <a:cs typeface="Times New Roman" panose="02020603050405020304" pitchFamily="18" charset="0"/>
              </a:rPr>
              <a:t>Nonunion must be confirmed by diagnostic imaging</a:t>
            </a:r>
          </a:p>
          <a:p>
            <a:pPr marL="403225" lvl="1" indent="-236538"/>
            <a:r>
              <a:rPr lang="en-US" dirty="0">
                <a:latin typeface="+mj-lt"/>
                <a:cs typeface="Times New Roman" panose="02020603050405020304" pitchFamily="18" charset="0"/>
              </a:rPr>
              <a:t>Requirement of false motion for a 30 percent evaluation based on nonunion</a:t>
            </a:r>
          </a:p>
          <a:p>
            <a:pPr marL="403225" lvl="1" indent="-236538"/>
            <a:endParaRPr lang="en-US" dirty="0">
              <a:latin typeface="+mj-lt"/>
              <a:cs typeface="Times New Roman" panose="02020603050405020304" pitchFamily="18" charset="0"/>
            </a:endParaRPr>
          </a:p>
          <a:p>
            <a:pPr marL="403225" lvl="1" indent="-236538"/>
            <a:r>
              <a:rPr lang="en-US" dirty="0">
                <a:latin typeface="+mj-lt"/>
                <a:cs typeface="Times New Roman" panose="02020603050405020304" pitchFamily="18" charset="0"/>
              </a:rPr>
              <a:t>Severe, moderate and mild </a:t>
            </a:r>
            <a:r>
              <a:rPr lang="en-US" dirty="0" err="1">
                <a:latin typeface="+mj-lt"/>
                <a:cs typeface="Times New Roman" panose="02020603050405020304" pitchFamily="18" charset="0"/>
              </a:rPr>
              <a:t>malunion</a:t>
            </a:r>
            <a:r>
              <a:rPr lang="en-US" dirty="0">
                <a:latin typeface="+mj-lt"/>
                <a:cs typeface="Times New Roman" panose="02020603050405020304" pitchFamily="18" charset="0"/>
              </a:rPr>
              <a:t> contain open bite descriptors to aid in evaluation</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11</a:t>
            </a:fld>
            <a:endParaRPr lang="en-US"/>
          </a:p>
        </p:txBody>
      </p:sp>
    </p:spTree>
    <p:extLst>
      <p:ext uri="{BB962C8B-B14F-4D97-AF65-F5344CB8AC3E}">
        <p14:creationId xmlns:p14="http://schemas.microsoft.com/office/powerpoint/2010/main" val="28640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9917 &amp; 9918 – Neoplasms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New DC 9917 – Benign Neoplasms</a:t>
            </a:r>
          </a:p>
          <a:p>
            <a:pPr marL="461963" lvl="1" indent="-300038"/>
            <a:r>
              <a:rPr lang="en-US" dirty="0">
                <a:latin typeface="+mj-lt"/>
                <a:ea typeface="+mn-ea"/>
                <a:cs typeface="Times New Roman" panose="02020603050405020304" pitchFamily="18" charset="0"/>
              </a:rPr>
              <a:t>Evaluate based on loss of supporting structures or functional impairment from scarring</a:t>
            </a:r>
          </a:p>
          <a:p>
            <a:endParaRPr lang="en-US" dirty="0">
              <a:latin typeface="+mj-lt"/>
            </a:endParaRPr>
          </a:p>
          <a:p>
            <a:r>
              <a:rPr lang="en-US" dirty="0">
                <a:latin typeface="+mj-lt"/>
                <a:ea typeface="+mn-ea"/>
                <a:cs typeface="Times New Roman" panose="02020603050405020304" pitchFamily="18" charset="0"/>
              </a:rPr>
              <a:t>New DC 9918 – Malignant Neoplasms</a:t>
            </a:r>
          </a:p>
          <a:p>
            <a:pPr marL="461963" lvl="1" indent="-300038"/>
            <a:r>
              <a:rPr lang="en-US" dirty="0">
                <a:latin typeface="+mj-lt"/>
                <a:ea typeface="+mn-ea"/>
                <a:cs typeface="Times New Roman" panose="02020603050405020304" pitchFamily="18" charset="0"/>
              </a:rPr>
              <a:t>Evaluate similar to other cancers – 100 percent during active phases or treatment followed by mandatory VA examination six months after cessation of treatment.</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116782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4765864"/>
            <a:ext cx="9144000" cy="1086867"/>
          </a:xfrm>
        </p:spPr>
        <p:txBody>
          <a:bodyPr/>
          <a:lstStyle/>
          <a:p>
            <a:pPr indent="461963" algn="l"/>
            <a:r>
              <a:rPr lang="en-US" dirty="0"/>
              <a:t>Important considerations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13</a:t>
            </a:fld>
            <a:endParaRPr lang="en-US"/>
          </a:p>
        </p:txBody>
      </p:sp>
    </p:spTree>
    <p:extLst>
      <p:ext uri="{BB962C8B-B14F-4D97-AF65-F5344CB8AC3E}">
        <p14:creationId xmlns:p14="http://schemas.microsoft.com/office/powerpoint/2010/main" val="2733763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793631"/>
            <a:ext cx="9144000" cy="1086867"/>
          </a:xfrm>
        </p:spPr>
        <p:txBody>
          <a:bodyPr>
            <a:normAutofit/>
          </a:bodyPr>
          <a:lstStyle/>
          <a:p>
            <a:r>
              <a:rPr lang="en-US" dirty="0"/>
              <a:t>Which Criteria Apply?</a:t>
            </a:r>
          </a:p>
        </p:txBody>
      </p:sp>
      <p:sp>
        <p:nvSpPr>
          <p:cNvPr id="4" name="Content Placeholder 3"/>
          <p:cNvSpPr>
            <a:spLocks noGrp="1"/>
          </p:cNvSpPr>
          <p:nvPr>
            <p:ph idx="1"/>
            <p:custDataLst>
              <p:tags r:id="rId3"/>
            </p:custDataLst>
          </p:nvPr>
        </p:nvSpPr>
        <p:spPr>
          <a:xfrm>
            <a:off x="457200" y="2057401"/>
            <a:ext cx="8229600" cy="3114368"/>
          </a:xfrm>
        </p:spPr>
        <p:txBody>
          <a:bodyPr>
            <a:normAutofit lnSpcReduction="10000"/>
          </a:bodyPr>
          <a:lstStyle/>
          <a:p>
            <a:pPr marL="225425" indent="-225425"/>
            <a:r>
              <a:rPr lang="en-US" dirty="0"/>
              <a:t>What date did the claim come in?</a:t>
            </a:r>
          </a:p>
          <a:p>
            <a:pPr marL="225425" indent="-225425"/>
            <a:r>
              <a:rPr lang="en-US" dirty="0"/>
              <a:t>Does the Veteran warrant a higher evaluation under historical criteria? </a:t>
            </a:r>
          </a:p>
          <a:p>
            <a:pPr marL="225425" indent="-225425"/>
            <a:r>
              <a:rPr lang="en-US" dirty="0"/>
              <a:t>Do they qualify for an increase under  the new criteria?</a:t>
            </a:r>
          </a:p>
          <a:p>
            <a:pPr marL="225425" lvl="0" indent="-225425"/>
            <a:r>
              <a:rPr lang="en-US" dirty="0"/>
              <a:t>Is there an intent to file (ITF) to consider?</a:t>
            </a:r>
          </a:p>
          <a:p>
            <a:pPr marL="225425" lvl="0" indent="-225425"/>
            <a:r>
              <a:rPr lang="en-US" dirty="0"/>
              <a:t>Is the date entitlement arose based on increase shown in medical records the applicable effective date?</a:t>
            </a:r>
          </a:p>
          <a:p>
            <a:pPr marL="225425" lvl="0" indent="-225425"/>
            <a:r>
              <a:rPr lang="en-US" dirty="0"/>
              <a:t>When was the Veteran released from active duty? Should the effective date be RAD+1? </a:t>
            </a:r>
          </a:p>
          <a:p>
            <a:pPr lvl="0" hangingPunct="0">
              <a:buFont typeface="Arial" charset="0"/>
              <a:buChar char="•"/>
            </a:pPr>
            <a:endParaRPr lang="en-US" sz="1800" dirty="0"/>
          </a:p>
          <a:p>
            <a:pPr hangingPunct="0"/>
            <a:endParaRPr lang="en-US" sz="1800" dirty="0"/>
          </a:p>
          <a:p>
            <a:endParaRPr lang="en-US" dirty="0"/>
          </a:p>
        </p:txBody>
      </p:sp>
      <p:sp>
        <p:nvSpPr>
          <p:cNvPr id="2" name="Slide Number Placeholder 1"/>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t>14</a:t>
            </a:fld>
            <a:endParaRPr lang="en-US"/>
          </a:p>
        </p:txBody>
      </p:sp>
      <p:sp>
        <p:nvSpPr>
          <p:cNvPr id="7" name="Rectangle 6">
            <a:extLst>
              <a:ext uri="{FF2B5EF4-FFF2-40B4-BE49-F238E27FC236}">
                <a16:creationId xmlns:a16="http://schemas.microsoft.com/office/drawing/2014/main" id="{D14EC9F1-8A2F-4F9E-9C7D-BFDF78C4C554}"/>
              </a:ext>
            </a:extLst>
          </p:cNvPr>
          <p:cNvSpPr/>
          <p:nvPr>
            <p:custDataLst>
              <p:tags r:id="rId5"/>
            </p:custDataLst>
          </p:nvPr>
        </p:nvSpPr>
        <p:spPr bwMode="auto">
          <a:xfrm>
            <a:off x="278346" y="5348672"/>
            <a:ext cx="8587308" cy="981605"/>
          </a:xfrm>
          <a:prstGeom prst="rect">
            <a:avLst/>
          </a:prstGeom>
          <a:solidFill>
            <a:srgbClr val="FFFFFF"/>
          </a:solid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2D2DB9">
                    <a:lumMod val="50000"/>
                  </a:srgbClr>
                </a:solidFill>
                <a:effectLst/>
                <a:uLnTx/>
                <a:uFillTx/>
                <a:latin typeface="+mj-lt"/>
                <a:cs typeface="Times New Roman" panose="02020603050405020304" pitchFamily="18" charset="0"/>
              </a:rPr>
              <a:t>September 10, 2017, </a:t>
            </a:r>
            <a:r>
              <a:rPr kumimoji="0" lang="en-US" sz="2400" b="0" i="0" u="none" strike="noStrike" kern="0" cap="none" spc="0" normalizeH="0" baseline="0" noProof="0" dirty="0">
                <a:ln>
                  <a:noFill/>
                </a:ln>
                <a:solidFill>
                  <a:srgbClr val="2D2DB9">
                    <a:lumMod val="50000"/>
                  </a:srgbClr>
                </a:solidFill>
                <a:effectLst/>
                <a:uLnTx/>
                <a:uFillTx/>
                <a:latin typeface="+mj-lt"/>
                <a:cs typeface="Times New Roman" panose="02020603050405020304" pitchFamily="18" charset="0"/>
              </a:rPr>
              <a:t>Dental Rating Schedule Change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2D2DB9">
                    <a:lumMod val="50000"/>
                  </a:srgbClr>
                </a:solidFill>
                <a:effectLst/>
                <a:uLnTx/>
                <a:uFillTx/>
                <a:latin typeface="+mj-lt"/>
                <a:cs typeface="Times New Roman" panose="02020603050405020304" pitchFamily="18" charset="0"/>
              </a:rPr>
              <a:t>(</a:t>
            </a:r>
            <a:r>
              <a:rPr kumimoji="0" lang="en-US" sz="2400" b="0" i="1" u="none" strike="noStrike" kern="0" cap="none" spc="0" normalizeH="0" baseline="0" noProof="0" dirty="0">
                <a:ln>
                  <a:noFill/>
                </a:ln>
                <a:solidFill>
                  <a:srgbClr val="2D2DB9">
                    <a:lumMod val="50000"/>
                  </a:srgbClr>
                </a:solidFill>
                <a:effectLst/>
                <a:uLnTx/>
                <a:uFillTx/>
                <a:latin typeface="+mj-lt"/>
                <a:cs typeface="Times New Roman" panose="02020603050405020304" pitchFamily="18" charset="0"/>
              </a:rPr>
              <a:t>Not Liberalizing Legislation</a:t>
            </a:r>
            <a:r>
              <a:rPr kumimoji="0" lang="en-US" sz="2400" b="0" i="0" u="none" strike="noStrike" kern="0" cap="none" spc="0" normalizeH="0" baseline="0" noProof="0" dirty="0">
                <a:ln>
                  <a:noFill/>
                </a:ln>
                <a:solidFill>
                  <a:srgbClr val="2D2DB9">
                    <a:lumMod val="50000"/>
                  </a:srgbClr>
                </a:solidFill>
                <a:effectLst/>
                <a:uLnTx/>
                <a:uFillTx/>
                <a:latin typeface="+mj-lt"/>
                <a:cs typeface="Times New Roman" panose="02020603050405020304" pitchFamily="18" charset="0"/>
              </a:rPr>
              <a:t>)</a:t>
            </a:r>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793631"/>
            <a:ext cx="9144000" cy="1086867"/>
          </a:xfrm>
        </p:spPr>
        <p:txBody>
          <a:bodyPr>
            <a:normAutofit/>
          </a:bodyPr>
          <a:lstStyle/>
          <a:p>
            <a:r>
              <a:rPr lang="en-US" dirty="0"/>
              <a:t>DBQs</a:t>
            </a:r>
          </a:p>
        </p:txBody>
      </p:sp>
      <p:sp>
        <p:nvSpPr>
          <p:cNvPr id="4" name="Content Placeholder 3"/>
          <p:cNvSpPr>
            <a:spLocks noGrp="1"/>
          </p:cNvSpPr>
          <p:nvPr>
            <p:ph idx="1"/>
            <p:custDataLst>
              <p:tags r:id="rId3"/>
            </p:custDataLst>
          </p:nvPr>
        </p:nvSpPr>
        <p:spPr>
          <a:xfrm>
            <a:off x="457200" y="2057400"/>
            <a:ext cx="8229600" cy="3916363"/>
          </a:xfrm>
        </p:spPr>
        <p:txBody>
          <a:bodyPr/>
          <a:lstStyle/>
          <a:p>
            <a:r>
              <a:rPr lang="en-US" dirty="0"/>
              <a:t>Does the DBQ or exam of record give information needed for current criteria?</a:t>
            </a:r>
          </a:p>
          <a:p>
            <a:endParaRPr lang="en-US" dirty="0"/>
          </a:p>
          <a:p>
            <a:r>
              <a:rPr lang="en-US" dirty="0"/>
              <a:t>Did you check for reasonably raised claims for scars on DBQ?</a:t>
            </a:r>
          </a:p>
          <a:p>
            <a:pPr>
              <a:buFont typeface="Arial" charset="0"/>
              <a:buChar char="•"/>
            </a:pPr>
            <a:endParaRPr lang="en-US" dirty="0"/>
          </a:p>
          <a:p>
            <a:endParaRPr lang="en-US" dirty="0"/>
          </a:p>
        </p:txBody>
      </p:sp>
      <p:sp>
        <p:nvSpPr>
          <p:cNvPr id="2" name="Slide Number Placeholder 1"/>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t>15</a:t>
            </a:fld>
            <a:endParaRPr lang="en-US"/>
          </a:p>
        </p:txBody>
      </p:sp>
    </p:spTree>
    <p:custDataLst>
      <p:tags r:id="rId1"/>
    </p:custDataLst>
    <p:extLst>
      <p:ext uri="{BB962C8B-B14F-4D97-AF65-F5344CB8AC3E}">
        <p14:creationId xmlns:p14="http://schemas.microsoft.com/office/powerpoint/2010/main" val="3173681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793631"/>
            <a:ext cx="9144000" cy="1086867"/>
          </a:xfrm>
        </p:spPr>
        <p:txBody>
          <a:bodyPr>
            <a:normAutofit/>
          </a:bodyPr>
          <a:lstStyle/>
          <a:p>
            <a:r>
              <a:rPr lang="en-US" dirty="0"/>
              <a:t>Resources Available: VBMS</a:t>
            </a:r>
          </a:p>
        </p:txBody>
      </p:sp>
      <p:sp>
        <p:nvSpPr>
          <p:cNvPr id="4" name="Content Placeholder 3"/>
          <p:cNvSpPr>
            <a:spLocks noGrp="1"/>
          </p:cNvSpPr>
          <p:nvPr>
            <p:ph idx="1"/>
            <p:custDataLst>
              <p:tags r:id="rId3"/>
            </p:custDataLst>
          </p:nvPr>
        </p:nvSpPr>
        <p:spPr>
          <a:xfrm>
            <a:off x="457200" y="2057400"/>
            <a:ext cx="8229600" cy="3916363"/>
          </a:xfrm>
        </p:spPr>
        <p:txBody>
          <a:bodyPr>
            <a:normAutofit/>
          </a:bodyPr>
          <a:lstStyle/>
          <a:p>
            <a:pPr marL="342900" lvl="1" indent="0" algn="ctr">
              <a:buNone/>
            </a:pPr>
            <a:endParaRPr lang="en-US" sz="2700" dirty="0">
              <a:latin typeface="Times New Roman" panose="02020603050405020304" pitchFamily="18" charset="0"/>
              <a:cs typeface="Times New Roman" panose="02020603050405020304" pitchFamily="18" charset="0"/>
            </a:endParaRPr>
          </a:p>
          <a:p>
            <a:pPr marL="342900" lvl="1" indent="0" algn="ctr">
              <a:buNone/>
            </a:pPr>
            <a:endParaRPr lang="en-US" sz="2700" dirty="0">
              <a:latin typeface="Times New Roman" panose="02020603050405020304" pitchFamily="18" charset="0"/>
              <a:cs typeface="Times New Roman" panose="02020603050405020304" pitchFamily="18" charset="0"/>
            </a:endParaRPr>
          </a:p>
          <a:p>
            <a:pPr marL="342900" lvl="1" indent="0" algn="ctr">
              <a:spcAft>
                <a:spcPts val="600"/>
              </a:spcAft>
              <a:buNone/>
            </a:pPr>
            <a:r>
              <a:rPr lang="en-US" sz="2000" dirty="0">
                <a:latin typeface="+mj-lt"/>
                <a:cs typeface="Times New Roman" panose="02020603050405020304" pitchFamily="18" charset="0"/>
              </a:rPr>
              <a:t>VBMS updates – watch the </a:t>
            </a:r>
            <a:r>
              <a:rPr lang="en-US" sz="2000" dirty="0">
                <a:latin typeface="+mj-lt"/>
                <a:cs typeface="Times New Roman" panose="02020603050405020304" pitchFamily="18" charset="0"/>
                <a:hlinkClick r:id="rId6"/>
              </a:rPr>
              <a:t>VBMS Release Information and User Guides</a:t>
            </a:r>
            <a:r>
              <a:rPr lang="en-US" sz="2000" dirty="0">
                <a:latin typeface="+mj-lt"/>
                <a:cs typeface="Times New Roman" panose="02020603050405020304" pitchFamily="18" charset="0"/>
              </a:rPr>
              <a:t> page for updates to support Rating Schedule Revisions</a:t>
            </a:r>
          </a:p>
          <a:p>
            <a:pPr marL="342900" lvl="1" indent="0" algn="ctr">
              <a:buNone/>
            </a:pPr>
            <a:endParaRPr lang="en-US" sz="2700" dirty="0">
              <a:latin typeface="Times New Roman" panose="02020603050405020304" pitchFamily="18" charset="0"/>
              <a:cs typeface="Times New Roman" panose="02020603050405020304" pitchFamily="18" charset="0"/>
            </a:endParaRPr>
          </a:p>
          <a:p>
            <a:pPr marL="342900" lvl="1" indent="0" algn="ctr">
              <a:buNone/>
            </a:pPr>
            <a:endParaRPr lang="en-US" sz="27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t>16</a:t>
            </a:fld>
            <a:endParaRPr lang="en-US"/>
          </a:p>
        </p:txBody>
      </p:sp>
    </p:spTree>
    <p:custDataLst>
      <p:tags r:id="rId1"/>
    </p:custDataLst>
    <p:extLst>
      <p:ext uri="{BB962C8B-B14F-4D97-AF65-F5344CB8AC3E}">
        <p14:creationId xmlns:p14="http://schemas.microsoft.com/office/powerpoint/2010/main" val="4204169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793631"/>
            <a:ext cx="9144000" cy="1086867"/>
          </a:xfrm>
        </p:spPr>
        <p:txBody>
          <a:bodyPr>
            <a:normAutofit/>
          </a:bodyPr>
          <a:lstStyle/>
          <a:p>
            <a:r>
              <a:rPr lang="en-US" dirty="0"/>
              <a:t>Resources Available: Regulation </a:t>
            </a:r>
            <a:r>
              <a:rPr lang="en-US" dirty="0" err="1"/>
              <a:t>Citator</a:t>
            </a:r>
            <a:endParaRPr lang="en-US" dirty="0"/>
          </a:p>
        </p:txBody>
      </p:sp>
      <p:sp>
        <p:nvSpPr>
          <p:cNvPr id="4" name="Content Placeholder 3"/>
          <p:cNvSpPr>
            <a:spLocks noGrp="1"/>
          </p:cNvSpPr>
          <p:nvPr>
            <p:ph idx="1"/>
            <p:custDataLst>
              <p:tags r:id="rId3"/>
            </p:custDataLst>
          </p:nvPr>
        </p:nvSpPr>
        <p:spPr>
          <a:xfrm>
            <a:off x="457200" y="2057400"/>
            <a:ext cx="8229600" cy="3916363"/>
          </a:xfrm>
        </p:spPr>
        <p:txBody>
          <a:bodyPr>
            <a:normAutofit/>
          </a:bodyPr>
          <a:lstStyle/>
          <a:p>
            <a:pPr marL="342900" lvl="1" indent="0" algn="ctr">
              <a:buNone/>
            </a:pPr>
            <a:endParaRPr lang="en-US" sz="3000" dirty="0">
              <a:latin typeface="Times New Roman" panose="02020603050405020304" pitchFamily="18" charset="0"/>
              <a:cs typeface="Times New Roman" panose="02020603050405020304" pitchFamily="18" charset="0"/>
            </a:endParaRPr>
          </a:p>
          <a:p>
            <a:pPr marL="342900" lvl="1" indent="0" algn="ctr">
              <a:spcAft>
                <a:spcPts val="600"/>
              </a:spcAft>
              <a:buNone/>
            </a:pPr>
            <a:r>
              <a:rPr lang="en-US" sz="2000" dirty="0">
                <a:latin typeface="+mj-lt"/>
                <a:cs typeface="Times New Roman" panose="02020603050405020304" pitchFamily="18" charset="0"/>
              </a:rPr>
              <a:t>The </a:t>
            </a:r>
            <a:r>
              <a:rPr lang="en-US" sz="2000" u="sng" dirty="0">
                <a:latin typeface="+mj-lt"/>
                <a:cs typeface="Times New Roman" panose="02020603050405020304" pitchFamily="18" charset="0"/>
                <a:hlinkClick r:id="rId6"/>
              </a:rPr>
              <a:t>Regulation </a:t>
            </a:r>
            <a:r>
              <a:rPr lang="en-US" sz="2000" u="sng" dirty="0" err="1">
                <a:latin typeface="+mj-lt"/>
                <a:cs typeface="Times New Roman" panose="02020603050405020304" pitchFamily="18" charset="0"/>
                <a:hlinkClick r:id="rId6"/>
              </a:rPr>
              <a:t>Citator</a:t>
            </a:r>
            <a:r>
              <a:rPr lang="en-US" sz="2000" u="sng" dirty="0">
                <a:latin typeface="+mj-lt"/>
                <a:cs typeface="Times New Roman" panose="02020603050405020304" pitchFamily="18" charset="0"/>
              </a:rPr>
              <a:t> </a:t>
            </a:r>
            <a:r>
              <a:rPr lang="en-US" sz="2000" dirty="0">
                <a:latin typeface="+mj-lt"/>
                <a:cs typeface="Times New Roman" panose="02020603050405020304" pitchFamily="18" charset="0"/>
              </a:rPr>
              <a:t>assists in viewing historical rating criteria.</a:t>
            </a:r>
          </a:p>
          <a:p>
            <a:pPr marL="342900" lvl="1" indent="0" algn="ctr">
              <a:spcAft>
                <a:spcPts val="600"/>
              </a:spcAft>
              <a:buNone/>
            </a:pPr>
            <a:endParaRPr lang="en-US" sz="2000" dirty="0">
              <a:latin typeface="+mj-lt"/>
              <a:cs typeface="Times New Roman" panose="02020603050405020304" pitchFamily="18" charset="0"/>
            </a:endParaRPr>
          </a:p>
          <a:p>
            <a:pPr marL="342900" lvl="1" indent="0" algn="ctr">
              <a:spcAft>
                <a:spcPts val="600"/>
              </a:spcAft>
              <a:buNone/>
            </a:pPr>
            <a:r>
              <a:rPr lang="en-US" sz="2000" dirty="0">
                <a:latin typeface="+mj-lt"/>
                <a:hlinkClick r:id="rId7"/>
              </a:rPr>
              <a:t>http://vacoappbva2.dva.va.gov</a:t>
            </a:r>
            <a:endParaRPr lang="en-US" sz="2000" dirty="0">
              <a:latin typeface="+mj-lt"/>
            </a:endParaRPr>
          </a:p>
          <a:p>
            <a:pPr marL="342900" lvl="1" indent="0" algn="ctr">
              <a:buNone/>
            </a:pPr>
            <a:endParaRPr lang="en-US" sz="27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t>17</a:t>
            </a:fld>
            <a:endParaRPr lang="en-US"/>
          </a:p>
        </p:txBody>
      </p:sp>
    </p:spTree>
    <p:custDataLst>
      <p:tags r:id="rId1"/>
    </p:custDataLst>
    <p:extLst>
      <p:ext uri="{BB962C8B-B14F-4D97-AF65-F5344CB8AC3E}">
        <p14:creationId xmlns:p14="http://schemas.microsoft.com/office/powerpoint/2010/main" val="1959965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4726535"/>
            <a:ext cx="9144000" cy="1086867"/>
          </a:xfrm>
        </p:spPr>
        <p:txBody>
          <a:bodyPr/>
          <a:lstStyle/>
          <a:p>
            <a:pPr indent="461963" algn="l"/>
            <a:r>
              <a:rPr lang="en-US" dirty="0"/>
              <a:t>Practice &amp; evaluate</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18</a:t>
            </a:fld>
            <a:endParaRPr lang="en-US"/>
          </a:p>
        </p:txBody>
      </p:sp>
    </p:spTree>
    <p:extLst>
      <p:ext uri="{BB962C8B-B14F-4D97-AF65-F5344CB8AC3E}">
        <p14:creationId xmlns:p14="http://schemas.microsoft.com/office/powerpoint/2010/main" val="273376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Scenario 1</a:t>
            </a:r>
          </a:p>
        </p:txBody>
      </p:sp>
      <p:sp>
        <p:nvSpPr>
          <p:cNvPr id="3" name="Content Placeholder 2"/>
          <p:cNvSpPr>
            <a:spLocks noGrp="1"/>
          </p:cNvSpPr>
          <p:nvPr>
            <p:ph idx="1"/>
            <p:custDataLst>
              <p:tags r:id="rId2"/>
            </p:custDataLst>
          </p:nvPr>
        </p:nvSpPr>
        <p:spPr>
          <a:xfrm>
            <a:off x="457200" y="2057400"/>
            <a:ext cx="8229600" cy="1806677"/>
          </a:xfrm>
        </p:spPr>
        <p:txBody>
          <a:bodyPr/>
          <a:lstStyle/>
          <a:p>
            <a:r>
              <a:rPr lang="en-US" b="1" dirty="0"/>
              <a:t>Veteran was service connected for temporomandibular disorder (TMD) (prior to law change) at 10% for inter-incisal range of 31mm. Veteran submitted a claim after the law change. DBQ shows Veteran has interincisal range of 29mm with dietary restrictions to soft and semi –solid foods.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19</a:t>
            </a:fld>
            <a:endParaRPr lang="en-US" dirty="0"/>
          </a:p>
        </p:txBody>
      </p:sp>
      <p:sp>
        <p:nvSpPr>
          <p:cNvPr id="5" name="TextBox 4">
            <a:extLst>
              <a:ext uri="{FF2B5EF4-FFF2-40B4-BE49-F238E27FC236}">
                <a16:creationId xmlns:a16="http://schemas.microsoft.com/office/drawing/2014/main" id="{6B8E41CD-41DC-4DED-9113-B0FD5185AE7B}"/>
              </a:ext>
            </a:extLst>
          </p:cNvPr>
          <p:cNvSpPr txBox="1"/>
          <p:nvPr>
            <p:custDataLst>
              <p:tags r:id="rId4"/>
            </p:custDataLst>
          </p:nvPr>
        </p:nvSpPr>
        <p:spPr>
          <a:xfrm>
            <a:off x="457200" y="4040979"/>
            <a:ext cx="8239432" cy="784830"/>
          </a:xfrm>
          <a:prstGeom prst="rect">
            <a:avLst/>
          </a:prstGeom>
          <a:noFill/>
        </p:spPr>
        <p:txBody>
          <a:bodyPr wrap="square" rtlCol="0">
            <a:spAutoFit/>
          </a:bodyPr>
          <a:lstStyle/>
          <a:p>
            <a:pPr marL="342900" indent="-342900">
              <a:spcAft>
                <a:spcPts val="600"/>
              </a:spcAft>
              <a:buClr>
                <a:schemeClr val="tx1"/>
              </a:buClr>
              <a:buAutoNum type="arabicPeriod"/>
            </a:pPr>
            <a:r>
              <a:rPr lang="en-US" sz="2000" i="1" dirty="0"/>
              <a:t>What  evaluation would be warranted under the new criteria? </a:t>
            </a:r>
          </a:p>
          <a:p>
            <a:pPr marL="342900" indent="-342900">
              <a:spcAft>
                <a:spcPts val="600"/>
              </a:spcAft>
              <a:buClr>
                <a:schemeClr val="tx1"/>
              </a:buClr>
              <a:buAutoNum type="arabicPeriod"/>
            </a:pPr>
            <a:r>
              <a:rPr lang="en-US" sz="2000" i="1" dirty="0"/>
              <a:t>Would you rate the Veteran under the new criteria or the historical? </a:t>
            </a:r>
            <a:endParaRPr lang="en-US" sz="2000" dirty="0"/>
          </a:p>
        </p:txBody>
      </p:sp>
    </p:spTree>
    <p:extLst>
      <p:ext uri="{BB962C8B-B14F-4D97-AF65-F5344CB8AC3E}">
        <p14:creationId xmlns:p14="http://schemas.microsoft.com/office/powerpoint/2010/main" val="341790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a:r>
              <a:rPr lang="en-US" dirty="0"/>
              <a:t>Review updates and changes to rating schedule for dental body system</a:t>
            </a:r>
          </a:p>
          <a:p>
            <a:pPr marL="225425" indent="-225425"/>
            <a:r>
              <a:rPr lang="en-US" dirty="0"/>
              <a:t>Determine correct evaluations and effective dates with due consideration to old and new criteria</a:t>
            </a:r>
          </a:p>
          <a:p>
            <a:pPr marL="225425" indent="-225425"/>
            <a:r>
              <a:rPr lang="en-US" dirty="0"/>
              <a:t>Evaluate dental conditions with 80% accuracy in scenarios provided</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p>
            <a:pPr algn="ctr"/>
            <a:endParaRPr lang="en-US" sz="3600" b="1" dirty="0"/>
          </a:p>
          <a:p>
            <a:pPr algn="ctr"/>
            <a:r>
              <a:rPr lang="en-US" sz="2800" b="1" dirty="0">
                <a:latin typeface="+mj-lt"/>
              </a:rPr>
              <a:t>Remember the dental law change, effective</a:t>
            </a:r>
            <a:br>
              <a:rPr lang="en-US" sz="2800" b="1" dirty="0">
                <a:latin typeface="+mj-lt"/>
              </a:rPr>
            </a:br>
            <a:r>
              <a:rPr lang="en-US" sz="4000" b="1" kern="0" dirty="0">
                <a:ln>
                  <a:solidFill>
                    <a:srgbClr val="C00000"/>
                  </a:solidFill>
                </a:ln>
                <a:solidFill>
                  <a:srgbClr val="C00000"/>
                </a:solidFill>
                <a:latin typeface="+mj-lt"/>
                <a:cs typeface="Times New Roman" panose="02020603050405020304" pitchFamily="18" charset="0"/>
              </a:rPr>
              <a:t>September 10, 2017</a:t>
            </a:r>
            <a:r>
              <a:rPr lang="en-US" sz="2800" b="1" dirty="0">
                <a:latin typeface="+mj-lt"/>
              </a:rPr>
              <a:t>.</a:t>
            </a:r>
          </a:p>
          <a:p>
            <a:pPr algn="ctr"/>
            <a:endParaRPr lang="en-US" sz="3600" b="1" dirty="0"/>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1044972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Scenario 2</a:t>
            </a:r>
          </a:p>
        </p:txBody>
      </p:sp>
      <p:sp>
        <p:nvSpPr>
          <p:cNvPr id="3" name="Content Placeholder 2"/>
          <p:cNvSpPr>
            <a:spLocks noGrp="1"/>
          </p:cNvSpPr>
          <p:nvPr>
            <p:ph idx="1"/>
            <p:custDataLst>
              <p:tags r:id="rId2"/>
            </p:custDataLst>
          </p:nvPr>
        </p:nvSpPr>
        <p:spPr>
          <a:xfrm>
            <a:off x="457200" y="2057400"/>
            <a:ext cx="8229600" cy="1501877"/>
          </a:xfrm>
        </p:spPr>
        <p:txBody>
          <a:bodyPr>
            <a:normAutofit fontScale="92500"/>
          </a:bodyPr>
          <a:lstStyle/>
          <a:p>
            <a:pPr>
              <a:lnSpc>
                <a:spcPct val="110000"/>
              </a:lnSpc>
            </a:pPr>
            <a:r>
              <a:rPr lang="en-US" b="1" dirty="0"/>
              <a:t>Veteran was diagnosed with malignant neoplasm of oral mucosa on 08/12/17. Veteran was discharged from service on 09/20/17. Claim received on 12/05/2017. DBQ and OPTs show Veteran is undergoing radiation treatment until 6/18. Claim was made RFD on 1/15/18. </a:t>
            </a:r>
            <a:r>
              <a:rPr lang="en-US" i="1" dirty="0"/>
              <a:t>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21</a:t>
            </a:fld>
            <a:endParaRPr lang="en-US"/>
          </a:p>
        </p:txBody>
      </p:sp>
      <p:sp>
        <p:nvSpPr>
          <p:cNvPr id="5" name="TextBox 4">
            <a:extLst>
              <a:ext uri="{FF2B5EF4-FFF2-40B4-BE49-F238E27FC236}">
                <a16:creationId xmlns:a16="http://schemas.microsoft.com/office/drawing/2014/main" id="{E489CCCE-750F-4553-99A2-5052680FB788}"/>
              </a:ext>
            </a:extLst>
          </p:cNvPr>
          <p:cNvSpPr txBox="1"/>
          <p:nvPr>
            <p:custDataLst>
              <p:tags r:id="rId4"/>
            </p:custDataLst>
          </p:nvPr>
        </p:nvSpPr>
        <p:spPr>
          <a:xfrm>
            <a:off x="457200" y="4062195"/>
            <a:ext cx="8229600" cy="1554272"/>
          </a:xfrm>
          <a:prstGeom prst="rect">
            <a:avLst/>
          </a:prstGeom>
          <a:noFill/>
        </p:spPr>
        <p:txBody>
          <a:bodyPr wrap="square" rtlCol="0">
            <a:spAutoFit/>
          </a:bodyPr>
          <a:lstStyle/>
          <a:p>
            <a:pPr marL="342900" indent="-342900">
              <a:spcAft>
                <a:spcPts val="600"/>
              </a:spcAft>
              <a:buClr>
                <a:schemeClr val="tx1"/>
              </a:buClr>
              <a:buAutoNum type="arabicPeriod"/>
            </a:pPr>
            <a:r>
              <a:rPr lang="en-US" sz="2000" i="1" dirty="0"/>
              <a:t>What diagnostic code is most appropriate? 		</a:t>
            </a:r>
          </a:p>
          <a:p>
            <a:pPr marL="342900" indent="-342900">
              <a:spcAft>
                <a:spcPts val="600"/>
              </a:spcAft>
              <a:buClr>
                <a:schemeClr val="tx1"/>
              </a:buClr>
              <a:buAutoNum type="arabicPeriod"/>
            </a:pPr>
            <a:r>
              <a:rPr lang="en-US" sz="2000" i="1" dirty="0"/>
              <a:t>What would the evaluation be under new criteria? 	</a:t>
            </a:r>
            <a:endParaRPr lang="en-US" sz="2000" b="1" dirty="0"/>
          </a:p>
          <a:p>
            <a:pPr marL="342900" indent="-342900">
              <a:spcAft>
                <a:spcPts val="600"/>
              </a:spcAft>
              <a:buClr>
                <a:schemeClr val="tx1"/>
              </a:buClr>
              <a:buAutoNum type="arabicPeriod"/>
            </a:pPr>
            <a:r>
              <a:rPr lang="en-US" sz="2000" i="1" dirty="0"/>
              <a:t>When would a future examination be scheduled?  	</a:t>
            </a:r>
            <a:endParaRPr lang="en-US" sz="2000" b="1" dirty="0"/>
          </a:p>
          <a:p>
            <a:pPr marL="342900" indent="-342900">
              <a:spcAft>
                <a:spcPts val="600"/>
              </a:spcAft>
              <a:buClr>
                <a:schemeClr val="tx1"/>
              </a:buClr>
              <a:buAutoNum type="arabicPeriod"/>
            </a:pPr>
            <a:r>
              <a:rPr lang="en-US" sz="2000" i="1" dirty="0"/>
              <a:t>What would be the appropriate effective date? </a:t>
            </a:r>
            <a:endParaRPr lang="en-US" sz="2000" dirty="0"/>
          </a:p>
        </p:txBody>
      </p:sp>
    </p:spTree>
    <p:extLst>
      <p:ext uri="{BB962C8B-B14F-4D97-AF65-F5344CB8AC3E}">
        <p14:creationId xmlns:p14="http://schemas.microsoft.com/office/powerpoint/2010/main" val="4072151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Scenario 3</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Veteran submits a claim for increase October 2, 2017. Medical evidence dated June 15, 2017, was submitted with the claim and shows that criteria for increased evaluation under the new criteria were met. The evidence does not support an increased evaluation under historical criteria.</a:t>
            </a:r>
          </a:p>
          <a:p>
            <a:pPr>
              <a:buFontTx/>
              <a:buChar char="-"/>
            </a:pPr>
            <a:endParaRPr lang="en-US" b="1" dirty="0"/>
          </a:p>
          <a:p>
            <a:r>
              <a:rPr lang="en-US" b="1" dirty="0"/>
              <a:t>What is the correct effective date?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3715501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Scenario 4</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A Veteran submits a new claim for service connection on July 16, 2017, for TMJ (now TMD). Service connection was established at 10% on July 16, 2017, based on 36 mm ROM under historical criteria. </a:t>
            </a:r>
          </a:p>
          <a:p>
            <a:endParaRPr lang="en-US" dirty="0"/>
          </a:p>
          <a:p>
            <a:r>
              <a:rPr lang="en-US" b="1" dirty="0"/>
              <a:t>Should the evaluation for TMD (previously TMJ) be reduced on September 10, 2017?</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23</a:t>
            </a:fld>
            <a:endParaRPr lang="en-US"/>
          </a:p>
        </p:txBody>
      </p:sp>
    </p:spTree>
    <p:extLst>
      <p:ext uri="{BB962C8B-B14F-4D97-AF65-F5344CB8AC3E}">
        <p14:creationId xmlns:p14="http://schemas.microsoft.com/office/powerpoint/2010/main" val="1991537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Scenario 5</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Veteran submits a new claim for a dental condition on December 23, 2019. There is no intent to file of record. Evidence shows that she met the criteria under the new law from February 8, 2017. </a:t>
            </a:r>
          </a:p>
          <a:p>
            <a:endParaRPr lang="en-US" dirty="0"/>
          </a:p>
          <a:p>
            <a:r>
              <a:rPr lang="en-US" b="1" dirty="0"/>
              <a:t>What is the correct effective date? </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24</a:t>
            </a:fld>
            <a:endParaRPr lang="en-US"/>
          </a:p>
        </p:txBody>
      </p:sp>
    </p:spTree>
    <p:extLst>
      <p:ext uri="{BB962C8B-B14F-4D97-AF65-F5344CB8AC3E}">
        <p14:creationId xmlns:p14="http://schemas.microsoft.com/office/powerpoint/2010/main" val="2404663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Scenario 6</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25</a:t>
            </a:fld>
            <a:endParaRPr lang="en-US"/>
          </a:p>
        </p:txBody>
      </p:sp>
      <p:sp>
        <p:nvSpPr>
          <p:cNvPr id="5" name="TextBox 4">
            <a:extLst>
              <a:ext uri="{FF2B5EF4-FFF2-40B4-BE49-F238E27FC236}">
                <a16:creationId xmlns:a16="http://schemas.microsoft.com/office/drawing/2014/main" id="{F3AFCB23-F3BD-46C3-9984-3F190EEAC45D}"/>
              </a:ext>
            </a:extLst>
          </p:cNvPr>
          <p:cNvSpPr txBox="1"/>
          <p:nvPr>
            <p:custDataLst>
              <p:tags r:id="rId3"/>
            </p:custDataLst>
          </p:nvPr>
        </p:nvSpPr>
        <p:spPr>
          <a:xfrm>
            <a:off x="481781" y="4031226"/>
            <a:ext cx="8209935" cy="1523494"/>
          </a:xfrm>
          <a:prstGeom prst="rect">
            <a:avLst/>
          </a:prstGeom>
          <a:noFill/>
        </p:spPr>
        <p:txBody>
          <a:bodyPr wrap="square" rtlCol="0">
            <a:spAutoFit/>
          </a:bodyPr>
          <a:lstStyle/>
          <a:p>
            <a:pPr marL="457200" indent="-457200">
              <a:spcAft>
                <a:spcPts val="600"/>
              </a:spcAft>
              <a:buClr>
                <a:schemeClr val="tx1"/>
              </a:buClr>
              <a:buFont typeface="+mj-lt"/>
              <a:buAutoNum type="arabicPeriod"/>
            </a:pPr>
            <a:r>
              <a:rPr lang="en-US" sz="2000" b="1" dirty="0"/>
              <a:t>What evaluation would be appropriate from 06/22/2017? 	</a:t>
            </a:r>
            <a:endParaRPr lang="en-US" sz="2000" dirty="0"/>
          </a:p>
          <a:p>
            <a:pPr marL="457200" indent="-457200">
              <a:spcAft>
                <a:spcPts val="600"/>
              </a:spcAft>
              <a:buClr>
                <a:schemeClr val="tx1"/>
              </a:buClr>
              <a:buFont typeface="+mj-lt"/>
              <a:buAutoNum type="arabicPeriod"/>
            </a:pPr>
            <a:endParaRPr lang="en-US" sz="2000" b="1" dirty="0"/>
          </a:p>
          <a:p>
            <a:pPr marL="457200" indent="-457200">
              <a:spcAft>
                <a:spcPts val="600"/>
              </a:spcAft>
              <a:buClr>
                <a:schemeClr val="tx1"/>
              </a:buClr>
              <a:buFont typeface="+mj-lt"/>
              <a:buAutoNum type="arabicPeriod"/>
            </a:pPr>
            <a:r>
              <a:rPr lang="en-US" sz="2000" b="1" dirty="0"/>
              <a:t>What evaluation would be appropriate from 09/10/2017? </a:t>
            </a:r>
          </a:p>
          <a:p>
            <a:endParaRPr lang="en-US" dirty="0"/>
          </a:p>
        </p:txBody>
      </p:sp>
      <p:sp>
        <p:nvSpPr>
          <p:cNvPr id="6" name="TextBox 5">
            <a:extLst>
              <a:ext uri="{FF2B5EF4-FFF2-40B4-BE49-F238E27FC236}">
                <a16:creationId xmlns:a16="http://schemas.microsoft.com/office/drawing/2014/main" id="{1A0F275D-2B8F-4425-8904-6F4CAC8EF16E}"/>
              </a:ext>
            </a:extLst>
          </p:cNvPr>
          <p:cNvSpPr txBox="1"/>
          <p:nvPr>
            <p:custDataLst>
              <p:tags r:id="rId4"/>
            </p:custDataLst>
          </p:nvPr>
        </p:nvSpPr>
        <p:spPr>
          <a:xfrm>
            <a:off x="481781" y="2140254"/>
            <a:ext cx="8209935" cy="1631216"/>
          </a:xfrm>
          <a:prstGeom prst="rect">
            <a:avLst/>
          </a:prstGeom>
          <a:noFill/>
        </p:spPr>
        <p:txBody>
          <a:bodyPr wrap="square" rtlCol="0">
            <a:spAutoFit/>
          </a:bodyPr>
          <a:lstStyle/>
          <a:p>
            <a:pPr>
              <a:spcAft>
                <a:spcPts val="600"/>
              </a:spcAft>
            </a:pPr>
            <a:r>
              <a:rPr lang="en-US" sz="2000" dirty="0"/>
              <a:t>Veteran is currently SC at 20% for TMJ (now TMD) based on ROM 25 mm unassisted vertical opening with no evidence of dietary restriction. A claim for increase comes in June 22, 2017 (there is no ITF), with evidence of 24 mm unassisted vertical opening and dietary restriction for soft/semi-solid food. </a:t>
            </a:r>
            <a:r>
              <a:rPr lang="en-US" sz="2000" b="1" dirty="0"/>
              <a:t> </a:t>
            </a:r>
            <a:endParaRPr lang="en-US" sz="2000" dirty="0"/>
          </a:p>
        </p:txBody>
      </p:sp>
    </p:spTree>
    <p:extLst>
      <p:ext uri="{BB962C8B-B14F-4D97-AF65-F5344CB8AC3E}">
        <p14:creationId xmlns:p14="http://schemas.microsoft.com/office/powerpoint/2010/main" val="1912640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E3E9DB-553D-400B-BCCF-59FEDEE02242}"/>
              </a:ext>
            </a:extLst>
          </p:cNvPr>
          <p:cNvSpPr>
            <a:spLocks noGrp="1"/>
          </p:cNvSpPr>
          <p:nvPr>
            <p:ph type="title"/>
            <p:custDataLst>
              <p:tags r:id="rId1"/>
            </p:custDataLst>
          </p:nvPr>
        </p:nvSpPr>
        <p:spPr>
          <a:xfrm>
            <a:off x="0" y="2885568"/>
            <a:ext cx="9144000" cy="1086867"/>
          </a:xfrm>
        </p:spPr>
        <p:txBody>
          <a:bodyPr/>
          <a:lstStyle/>
          <a:p>
            <a:r>
              <a:rPr lang="en-US" dirty="0"/>
              <a:t>Questions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26</a:t>
            </a:fld>
            <a:endParaRPr lang="en-US"/>
          </a:p>
        </p:txBody>
      </p:sp>
    </p:spTree>
    <p:extLst>
      <p:ext uri="{BB962C8B-B14F-4D97-AF65-F5344CB8AC3E}">
        <p14:creationId xmlns:p14="http://schemas.microsoft.com/office/powerpoint/2010/main" val="51246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References</a:t>
            </a:r>
          </a:p>
        </p:txBody>
      </p:sp>
      <p:sp>
        <p:nvSpPr>
          <p:cNvPr id="3" name="Content Placeholder 2"/>
          <p:cNvSpPr>
            <a:spLocks noGrp="1"/>
          </p:cNvSpPr>
          <p:nvPr>
            <p:ph idx="1"/>
            <p:custDataLst>
              <p:tags r:id="rId2"/>
            </p:custDataLst>
          </p:nvPr>
        </p:nvSpPr>
        <p:spPr>
          <a:xfrm>
            <a:off x="457200" y="2057401"/>
            <a:ext cx="8229600" cy="1203990"/>
          </a:xfrm>
        </p:spPr>
        <p:txBody>
          <a:bodyPr>
            <a:normAutofit lnSpcReduction="10000"/>
          </a:bodyPr>
          <a:lstStyle/>
          <a:p>
            <a:pPr marL="225425" lvl="0" indent="-225425">
              <a:buFont typeface="Arial" panose="020B0604020202020204" pitchFamily="34" charset="0"/>
              <a:buChar char="•"/>
            </a:pPr>
            <a:r>
              <a:rPr lang="en-US" dirty="0"/>
              <a:t>38 CFR 4.150 Schedule of Ratings – Dental and Oral Conditions</a:t>
            </a:r>
          </a:p>
          <a:p>
            <a:pPr marL="225425" lvl="0" indent="-225425">
              <a:buFont typeface="Arial" panose="020B0604020202020204" pitchFamily="34" charset="0"/>
              <a:buChar char="•"/>
            </a:pPr>
            <a:r>
              <a:rPr lang="en-US" dirty="0"/>
              <a:t>38 CFR 3.951(a) Preservation of Disability Ratings</a:t>
            </a:r>
          </a:p>
          <a:p>
            <a:pPr marL="225425" lvl="0" indent="-225425">
              <a:buFont typeface="Arial" panose="020B0604020202020204" pitchFamily="34" charset="0"/>
              <a:buChar char="•"/>
            </a:pPr>
            <a:r>
              <a:rPr lang="en-US" dirty="0"/>
              <a:t>M21-1 IX.ii.2.3. - SC Compensation for Dental Disabilities</a:t>
            </a:r>
          </a:p>
          <a:p>
            <a:pPr marL="342900" indent="-342900"/>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a:t>
            </a:fld>
            <a:endParaRPr lang="en-US"/>
          </a:p>
        </p:txBody>
      </p:sp>
      <p:sp>
        <p:nvSpPr>
          <p:cNvPr id="6" name="Rectangle 5">
            <a:extLst>
              <a:ext uri="{FF2B5EF4-FFF2-40B4-BE49-F238E27FC236}">
                <a16:creationId xmlns:a16="http://schemas.microsoft.com/office/drawing/2014/main" id="{2C85839A-07EC-41A0-A0AA-2A6CE6F44144}"/>
              </a:ext>
            </a:extLst>
          </p:cNvPr>
          <p:cNvSpPr/>
          <p:nvPr>
            <p:custDataLst>
              <p:tags r:id="rId4"/>
            </p:custDataLst>
          </p:nvPr>
        </p:nvSpPr>
        <p:spPr bwMode="auto">
          <a:xfrm>
            <a:off x="457200" y="4000075"/>
            <a:ext cx="8229600" cy="807899"/>
          </a:xfrm>
          <a:prstGeom prst="rect">
            <a:avLst/>
          </a:prstGeom>
          <a:solidFill>
            <a:srgbClr val="FFFFFF"/>
          </a:solid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2D2DB9">
                    <a:lumMod val="50000"/>
                  </a:srgbClr>
                </a:solidFill>
                <a:effectLst/>
                <a:uLnTx/>
                <a:uFillTx/>
                <a:latin typeface="+mj-lt"/>
              </a:rPr>
              <a:t>September 10, 2017, </a:t>
            </a:r>
            <a:r>
              <a:rPr kumimoji="0" lang="en-US" sz="2400" b="0" i="0" u="none" strike="noStrike" kern="0" cap="none" spc="0" normalizeH="0" baseline="0" noProof="0" dirty="0">
                <a:ln>
                  <a:noFill/>
                </a:ln>
                <a:solidFill>
                  <a:srgbClr val="2D2DB9">
                    <a:lumMod val="50000"/>
                  </a:srgbClr>
                </a:solidFill>
                <a:effectLst/>
                <a:uLnTx/>
                <a:uFillTx/>
                <a:latin typeface="+mj-lt"/>
              </a:rPr>
              <a:t>is the effective date of the law change for the Dental &amp; Oral VASRD section.</a:t>
            </a:r>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4775696"/>
            <a:ext cx="9144000" cy="1086867"/>
          </a:xfrm>
        </p:spPr>
        <p:txBody>
          <a:bodyPr/>
          <a:lstStyle/>
          <a:p>
            <a:pPr indent="461963" algn="l"/>
            <a:r>
              <a:rPr lang="en-US" dirty="0"/>
              <a:t>Review of updates and changes </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Notes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Two new notes following the law change:</a:t>
            </a:r>
          </a:p>
          <a:p>
            <a:pPr lvl="1"/>
            <a:endParaRPr lang="en-US" sz="2000" dirty="0">
              <a:latin typeface="+mj-lt"/>
              <a:ea typeface="+mn-ea"/>
              <a:cs typeface="Times New Roman" panose="02020603050405020304" pitchFamily="18" charset="0"/>
            </a:endParaRPr>
          </a:p>
          <a:p>
            <a:pPr marL="461963" lvl="1" indent="-295275"/>
            <a:r>
              <a:rPr lang="en-US" dirty="0">
                <a:latin typeface="+mj-lt"/>
                <a:ea typeface="+mn-ea"/>
                <a:cs typeface="Times New Roman" panose="02020603050405020304" pitchFamily="18" charset="0"/>
              </a:rPr>
              <a:t>Definition of diagnostic imaging</a:t>
            </a:r>
          </a:p>
          <a:p>
            <a:pPr marL="461963" lvl="1" indent="-295275"/>
            <a:endParaRPr lang="en-US" dirty="0">
              <a:latin typeface="+mj-lt"/>
              <a:ea typeface="+mn-ea"/>
              <a:cs typeface="Times New Roman" panose="02020603050405020304" pitchFamily="18" charset="0"/>
            </a:endParaRPr>
          </a:p>
          <a:p>
            <a:pPr marL="461963" lvl="1" indent="-295275"/>
            <a:r>
              <a:rPr lang="en-US" dirty="0">
                <a:latin typeface="+mj-lt"/>
                <a:ea typeface="+mn-ea"/>
                <a:cs typeface="Times New Roman" panose="02020603050405020304" pitchFamily="18" charset="0"/>
              </a:rPr>
              <a:t>Separate evaluations appropriate for oral conditions resulting in:</a:t>
            </a:r>
          </a:p>
          <a:p>
            <a:pPr marL="796925" lvl="2" indent="-227013"/>
            <a:r>
              <a:rPr lang="en-US" dirty="0">
                <a:latin typeface="+mj-lt"/>
                <a:cs typeface="Times New Roman" panose="02020603050405020304" pitchFamily="18" charset="0"/>
              </a:rPr>
              <a:t>Loss of vocal articulation</a:t>
            </a:r>
          </a:p>
          <a:p>
            <a:pPr marL="796925" lvl="2" indent="-227013"/>
            <a:r>
              <a:rPr lang="en-US" dirty="0">
                <a:latin typeface="+mj-lt"/>
                <a:cs typeface="Times New Roman" panose="02020603050405020304" pitchFamily="18" charset="0"/>
              </a:rPr>
              <a:t>Loss of smell</a:t>
            </a:r>
          </a:p>
          <a:p>
            <a:pPr marL="796925" lvl="2" indent="-227013"/>
            <a:r>
              <a:rPr lang="en-US" dirty="0">
                <a:latin typeface="+mj-lt"/>
                <a:cs typeface="Times New Roman" panose="02020603050405020304" pitchFamily="18" charset="0"/>
              </a:rPr>
              <a:t>Loss of taste</a:t>
            </a:r>
          </a:p>
          <a:p>
            <a:pPr marL="796925" lvl="2" indent="-227013"/>
            <a:r>
              <a:rPr lang="en-US" dirty="0">
                <a:latin typeface="+mj-lt"/>
                <a:cs typeface="Times New Roman" panose="02020603050405020304" pitchFamily="18" charset="0"/>
              </a:rPr>
              <a:t>Neurological impairment</a:t>
            </a:r>
          </a:p>
          <a:p>
            <a:pPr marL="796925" lvl="2" indent="-227013"/>
            <a:r>
              <a:rPr lang="en-US" dirty="0">
                <a:latin typeface="+mj-lt"/>
                <a:cs typeface="Times New Roman" panose="02020603050405020304" pitchFamily="18" charset="0"/>
              </a:rPr>
              <a:t>Respiratory dysfunction</a:t>
            </a:r>
            <a:endParaRPr lang="en-US" dirty="0">
              <a:latin typeface="+mj-lt"/>
            </a:endParaRPr>
          </a:p>
          <a:p>
            <a:pPr lvl="1"/>
            <a:endParaRPr lang="en-US" dirty="0">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5</a:t>
            </a:fld>
            <a:endParaRPr lang="en-US" dirty="0"/>
          </a:p>
        </p:txBody>
      </p:sp>
    </p:spTree>
    <p:extLst>
      <p:ext uri="{BB962C8B-B14F-4D97-AF65-F5344CB8AC3E}">
        <p14:creationId xmlns:p14="http://schemas.microsoft.com/office/powerpoint/2010/main" val="34078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9900 – Maxilla or mandible, osteomyelitis, osteonecrosis, or osteoradionecrosis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Additional diagnosis added – osteonecrosis</a:t>
            </a:r>
          </a:p>
          <a:p>
            <a:pPr lvl="1"/>
            <a:r>
              <a:rPr lang="en-US" dirty="0">
                <a:latin typeface="+mj-lt"/>
                <a:ea typeface="+mn-ea"/>
                <a:cs typeface="Times New Roman" panose="02020603050405020304" pitchFamily="18" charset="0"/>
              </a:rPr>
              <a:t>Osteonecrosis no longer requires rating analogously</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6</a:t>
            </a:fld>
            <a:endParaRPr lang="en-US"/>
          </a:p>
        </p:txBody>
      </p:sp>
    </p:spTree>
    <p:extLst>
      <p:ext uri="{BB962C8B-B14F-4D97-AF65-F5344CB8AC3E}">
        <p14:creationId xmlns:p14="http://schemas.microsoft.com/office/powerpoint/2010/main" val="3967645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9902 – Loss of Mandible/Ramus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New criteria:</a:t>
            </a:r>
          </a:p>
          <a:p>
            <a:pPr marL="344488" lvl="1" indent="-182563"/>
            <a:r>
              <a:rPr lang="en-US" dirty="0">
                <a:latin typeface="+mj-lt"/>
                <a:cs typeface="Times New Roman" panose="02020603050405020304" pitchFamily="18" charset="0"/>
              </a:rPr>
              <a:t>DCs 9901, 9906, 9907, and 9902 are now one code under 9902</a:t>
            </a:r>
          </a:p>
          <a:p>
            <a:pPr marL="569913" lvl="2" indent="-250825"/>
            <a:r>
              <a:rPr lang="en-US" dirty="0">
                <a:latin typeface="+mj-lt"/>
                <a:cs typeface="Times New Roman" panose="02020603050405020304" pitchFamily="18" charset="0"/>
              </a:rPr>
              <a:t>Evaluations of 30 to 70 percent are applicable for loss of one-half or more.</a:t>
            </a:r>
          </a:p>
          <a:p>
            <a:pPr marL="569913" lvl="2" indent="-250825"/>
            <a:endParaRPr lang="en-US" dirty="0">
              <a:latin typeface="+mj-lt"/>
              <a:cs typeface="Times New Roman" panose="02020603050405020304" pitchFamily="18" charset="0"/>
            </a:endParaRPr>
          </a:p>
          <a:p>
            <a:pPr marL="569913" lvl="2" indent="-250825"/>
            <a:r>
              <a:rPr lang="en-US" dirty="0">
                <a:latin typeface="+mj-lt"/>
                <a:cs typeface="Times New Roman" panose="02020603050405020304" pitchFamily="18" charset="0"/>
              </a:rPr>
              <a:t>Evaluations of 10 to 70 percent are applicable for loss of less than one-half.</a:t>
            </a:r>
          </a:p>
          <a:p>
            <a:pPr lvl="1">
              <a:buFont typeface="Wingdings" panose="05000000000000000000" pitchFamily="2" charset="2"/>
              <a:buChar char="Ø"/>
            </a:pPr>
            <a:endParaRPr lang="en-US" sz="27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7</a:t>
            </a:fld>
            <a:endParaRPr lang="en-US"/>
          </a:p>
        </p:txBody>
      </p:sp>
    </p:spTree>
    <p:extLst>
      <p:ext uri="{BB962C8B-B14F-4D97-AF65-F5344CB8AC3E}">
        <p14:creationId xmlns:p14="http://schemas.microsoft.com/office/powerpoint/2010/main" val="1352847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9903 &amp; 9904 – Mandible </a:t>
            </a:r>
            <a:r>
              <a:rPr lang="en-US" dirty="0" err="1"/>
              <a:t>Malunion</a:t>
            </a:r>
            <a:r>
              <a:rPr lang="en-US" dirty="0"/>
              <a:t>/Nonunion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New requirements for 9903:</a:t>
            </a:r>
          </a:p>
          <a:p>
            <a:pPr marL="403225" lvl="1" indent="-241300"/>
            <a:r>
              <a:rPr lang="en-US" dirty="0">
                <a:latin typeface="+mj-lt"/>
                <a:cs typeface="Times New Roman" panose="02020603050405020304" pitchFamily="18" charset="0"/>
              </a:rPr>
              <a:t>Nonunion must be confirmed by diagnostic imaging</a:t>
            </a:r>
          </a:p>
          <a:p>
            <a:pPr marL="403225" lvl="1" indent="-241300"/>
            <a:r>
              <a:rPr lang="en-US" dirty="0">
                <a:latin typeface="+mj-lt"/>
                <a:cs typeface="Times New Roman" panose="02020603050405020304" pitchFamily="18" charset="0"/>
              </a:rPr>
              <a:t>Requirement of false motion for 30 percent evaluation</a:t>
            </a:r>
          </a:p>
          <a:p>
            <a:endParaRPr lang="en-US" dirty="0">
              <a:latin typeface="+mj-lt"/>
            </a:endParaRPr>
          </a:p>
          <a:p>
            <a:r>
              <a:rPr lang="en-US" dirty="0">
                <a:latin typeface="+mj-lt"/>
                <a:cs typeface="Times New Roman" panose="02020603050405020304" pitchFamily="18" charset="0"/>
              </a:rPr>
              <a:t>New language in 9904:</a:t>
            </a:r>
          </a:p>
          <a:p>
            <a:pPr marL="403225" lvl="1" indent="-241300"/>
            <a:r>
              <a:rPr lang="en-US" dirty="0">
                <a:latin typeface="+mj-lt"/>
                <a:cs typeface="Times New Roman" panose="02020603050405020304" pitchFamily="18" charset="0"/>
              </a:rPr>
              <a:t>Open bite descriptors added to define levels of displacement</a:t>
            </a:r>
          </a:p>
          <a:p>
            <a:pPr lvl="1"/>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8</a:t>
            </a:fld>
            <a:endParaRPr lang="en-US"/>
          </a:p>
        </p:txBody>
      </p:sp>
    </p:spTree>
    <p:extLst>
      <p:ext uri="{BB962C8B-B14F-4D97-AF65-F5344CB8AC3E}">
        <p14:creationId xmlns:p14="http://schemas.microsoft.com/office/powerpoint/2010/main" val="3863745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9905 – TMD</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New Criteria:</a:t>
            </a:r>
          </a:p>
          <a:p>
            <a:pPr marL="511175" lvl="1" indent="-285750"/>
            <a:r>
              <a:rPr lang="en-US" dirty="0">
                <a:latin typeface="+mj-lt"/>
                <a:cs typeface="Times New Roman" panose="02020603050405020304" pitchFamily="18" charset="0"/>
              </a:rPr>
              <a:t>Evaluations now vary from 10 percent to 50 percent (previously 10-40 percent)</a:t>
            </a:r>
          </a:p>
          <a:p>
            <a:pPr marL="511175" lvl="1" indent="-285750"/>
            <a:endParaRPr lang="en-US" dirty="0">
              <a:latin typeface="+mj-lt"/>
              <a:cs typeface="Times New Roman" panose="02020603050405020304" pitchFamily="18" charset="0"/>
            </a:endParaRPr>
          </a:p>
          <a:p>
            <a:pPr marL="511175" lvl="1" indent="-285750"/>
            <a:r>
              <a:rPr lang="en-US" dirty="0">
                <a:latin typeface="+mj-lt"/>
                <a:cs typeface="Times New Roman" panose="02020603050405020304" pitchFamily="18" charset="0"/>
              </a:rPr>
              <a:t>Criteria now includes dietary restrictions in addition to limitation of motion</a:t>
            </a:r>
          </a:p>
          <a:p>
            <a:pPr marL="511175" lvl="1" indent="-285750"/>
            <a:endParaRPr lang="en-US" dirty="0">
              <a:latin typeface="+mj-lt"/>
              <a:cs typeface="Times New Roman" panose="02020603050405020304" pitchFamily="18" charset="0"/>
            </a:endParaRPr>
          </a:p>
          <a:p>
            <a:pPr marL="511175" lvl="1" indent="-285750"/>
            <a:r>
              <a:rPr lang="en-US" dirty="0">
                <a:latin typeface="+mj-lt"/>
                <a:cs typeface="Times New Roman" panose="02020603050405020304" pitchFamily="18" charset="0"/>
              </a:rPr>
              <a:t>Additional notes added to define normal ROM and mechanically altered foods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9</a:t>
            </a:fld>
            <a:endParaRPr lang="en-US"/>
          </a:p>
        </p:txBody>
      </p:sp>
    </p:spTree>
    <p:extLst>
      <p:ext uri="{BB962C8B-B14F-4D97-AF65-F5344CB8AC3E}">
        <p14:creationId xmlns:p14="http://schemas.microsoft.com/office/powerpoint/2010/main" val="26681527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1&quot;/&gt;&lt;lineCharCount val=&quot;16&quot;/&gt;&lt;/TableIndex&gt;&lt;/ShapeTextInfo&gt;"/>
  <p:tag name="PRESENTER_DUMMYTAG" val="&lt;DummyForForceWrite&gt;&lt;/DummyForForceWrite&gt;"/>
  <p:tag name="HTML_SHAPEINFO" val="&lt;ThreeDShapeInfo&gt;&lt;uuid val=&quot;{6CA7230C-2CE9-4063-BF66-2A2CD710B72A}&quot;/&gt;&lt;isInvalidForFieldText val=&quot;0&quot;/&gt;&lt;Image&gt;&lt;filename val=&quot;C:\Users\User\AppData\Local\Temp\CP731276828Session\CPTrustFolder731276843\PPTImport731278504656\data\asimages\{6CA7230C-2CE9-4063-BF66-2A2CD710B72A}_1.png&quot;/&gt;&lt;left val=&quot;71&quot;/&gt;&lt;top val=&quot;288&quot;/&gt;&lt;width val=&quot;817&quot;/&gt;&lt;height val=&quot;13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0CE6B14C-D3FB-4FA0-A6D6-7A30E9028036}&quot;/&gt;&lt;isInvalidForFieldText val=&quot;0&quot;/&gt;&lt;Image&gt;&lt;filename val=&quot;C:\Users\User\AppData\Local\Temp\CP731276828Session\CPTrustFolder731276843\PPTImport731278504656\data\asimages\{0CE6B14C-D3FB-4FA0-A6D6-7A30E9028036}_1.png&quot;/&gt;&lt;left val=&quot;71&quot;/&gt;&lt;top val=&quot;491&quot;/&gt;&lt;width val=&quot;249&quot;/&gt;&lt;height val=&quot;9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42BC74C0-CEF3-4A5A-9410-55ADB75BCEF9}&quot;/&gt;&lt;isInvalidForFieldText val=&quot;0&quot;/&gt;&lt;Image&gt;&lt;filename val=&quot;C:\Users\User\AppData\Local\Temp\CP731276828Session\CPTrustFolder731276843\PPTImport731278504656\data\asimages\{42BC74C0-CEF3-4A5A-9410-55ADB75BCEF9}_1.png&quot;/&gt;&lt;left val=&quot;639&quot;/&gt;&lt;top val=&quot;491&quot;/&gt;&lt;width val=&quot;249&quot;/&gt;&lt;height val=&quot;9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1F05E888-F0F5-4BE2-B0EF-E06988AFEFD0}&quot;/&gt;&lt;isInvalidForFieldText val=&quot;0&quot;/&gt;&lt;Image&gt;&lt;filename val=&quot;C:\Users\User\AppData\Local\Temp\CP731276828Session\CPTrustFolder731276843\PPTImport731278504656\data\asimages\{1F05E888-F0F5-4BE2-B0EF-E06988AFEFD0}_2.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2&quot;/&gt;&lt;lineCharCount val=&quot;7&quot;/&gt;&lt;lineCharCount val=&quot;59&quot;/&gt;&lt;lineCharCount val=&quot;38&quot;/&gt;&lt;lineCharCount val=&quot;66&quot;/&gt;&lt;/TableIndex&gt;&lt;/ShapeTextInfo&gt;"/>
  <p:tag name="HTML_SHAPEINFO" val="&lt;ThreeDShapeInfo&gt;&lt;uuid val=&quot;{C4AAF6B6-BCB4-44E6-89D1-F8A9C0E96D71}&quot;/&gt;&lt;isInvalidForFieldText val=&quot;0&quot;/&gt;&lt;Image&gt;&lt;filename val=&quot;C:\Users\User\AppData\Local\Temp\CP731276828Session\CPTrustFolder731276843\PPTImport731278504656\data\asimages\{C4AAF6B6-BCB4-44E6-89D1-F8A9C0E96D71}_2.png&quot;/&gt;&lt;left val=&quot;42&quot;/&gt;&lt;top val=&quot;212&quot;/&gt;&lt;width val=&quot;870&quot;/&gt;&lt;height val=&quot;41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F48D85D-FB27-4F72-9F30-06467F1BB98D}&quot;/&gt;&lt;isInvalidForFieldText val=&quot;0&quot;/&gt;&lt;Image&gt;&lt;filename val=&quot;C:\Users\User\AppData\Local\Temp\CP731276828Session\CPTrustFolder731276843\PPTImport731278504656\data\asimages\{CF48D85D-FB27-4F72-9F30-06467F1BB98D}_2.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1F9C8401-FFFE-44BF-BC15-397FFABACF8E}&quot;/&gt;&lt;isInvalidForFieldText val=&quot;0&quot;/&gt;&lt;Image&gt;&lt;filename val=&quot;C:\Users\User\AppData\Local\Temp\CP731276828Session\CPTrustFolder731276843\PPTImport731278504656\data\asimages\{1F9C8401-FFFE-44BF-BC15-397FFABACF8E}_3.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2&quot;/&gt;&lt;lineCharCount val=&quot;51&quot;/&gt;&lt;lineCharCount val=&quot;59&quot;/&gt;&lt;/TableIndex&gt;&lt;/ShapeTextInfo&gt;"/>
  <p:tag name="HTML_SHAPEINFO" val="&lt;ThreeDShapeInfo&gt;&lt;uuid val=&quot;{4C948700-0A62-4B4B-8B21-00CE53DA5DA6}&quot;/&gt;&lt;isInvalidForFieldText val=&quot;0&quot;/&gt;&lt;Image&gt;&lt;filename val=&quot;C:\Users\User\AppData\Local\Temp\CP731276828Session\CPTrustFolder731276843\PPTImport731278504656\data\asimages\{4C948700-0A62-4B4B-8B21-00CE53DA5DA6}_3.png&quot;/&gt;&lt;left val=&quot;42&quot;/&gt;&lt;top val=&quot;212&quot;/&gt;&lt;width val=&quot;870&quot;/&gt;&lt;height val=&quot;137&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34E34C6-F2AF-4F5E-BC03-F13E97CA2713}&quot;/&gt;&lt;isInvalidForFieldText val=&quot;0&quot;/&gt;&lt;Image&gt;&lt;filename val=&quot;C:\Users\User\AppData\Local\Temp\CP731276828Session\CPTrustFolder731276843\PPTImport731278504656\data\asimages\{D34E34C6-F2AF-4F5E-BC03-F13E97CA2713}_3.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43&quot;/&gt;&lt;/TableIndex&gt;&lt;/ShapeTextInfo&gt;"/>
  <p:tag name="HTML_SHAPEINFO" val="&lt;ThreeDShapeInfo&gt;&lt;uuid val=&quot;{B69CDF9E-768D-4C80-B995-08754808CC0D}&quot;/&gt;&lt;isInvalidForFieldText val=&quot;0&quot;/&gt;&lt;Image&gt;&lt;filename val=&quot;C:\Users\User\AppData\Local\Temp\CP731276828Session\CPTrustFolder731276843\PPTImport731278504656\data\asimages\{B69CDF9E-768D-4C80-B995-08754808CC0D}_3.png&quot;/&gt;&lt;left val=&quot;47&quot;/&gt;&lt;top val=&quot;414&quot;/&gt;&lt;width val=&quot;865&quot;/&gt;&lt;height val=&quot;106&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9C73205B-278F-42ED-8C3A-A8D3943977CD}&quot;/&gt;&lt;isInvalidForFieldText val=&quot;0&quot;/&gt;&lt;Image&gt;&lt;filename val=&quot;C:\Users\User\AppData\Local\Temp\CP731276828Session\CPTrustFolder731276843\PPTImport731278504656\data\asimages\{9C73205B-278F-42ED-8C3A-A8D3943977CD}_4.png&quot;/&gt;&lt;left val=&quot;0&quot;/&gt;&lt;top val=&quot;494&quot;/&gt;&lt;width val=&quot;961&quot;/&gt;&lt;height val=&quot;121&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F717E27-F8F9-444D-9FF5-7159E93FFD9F}&quot;/&gt;&lt;isInvalidForFieldText val=&quot;0&quot;/&gt;&lt;Image&gt;&lt;filename val=&quot;C:\Users\User\AppData\Local\Temp\CP731276828Session\CPTrustFolder731276843\PPTImport731278504656\data\asimages\{3F717E27-F8F9-444D-9FF5-7159E93FFD9F}_4.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D342C263-DDF5-4911-8D80-B0E11FA7B08D}&quot;/&gt;&lt;isInvalidForFieldText val=&quot;0&quot;/&gt;&lt;Image&gt;&lt;filename val=&quot;C:\Users\User\AppData\Local\Temp\CP731276828Session\CPTrustFolder731276843\PPTImport731278504656\data\asimages\{D342C263-DDF5-4911-8D80-B0E11FA7B08D}_5.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0&quot;/&gt;&lt;lineCharCount val=&quot;1&quot;/&gt;&lt;lineCharCount val=&quot;33&quot;/&gt;&lt;lineCharCount val=&quot;1&quot;/&gt;&lt;lineCharCount val=&quot;67&quot;/&gt;&lt;lineCharCount val=&quot;27&quot;/&gt;&lt;lineCharCount val=&quot;14&quot;/&gt;&lt;lineCharCount val=&quot;14&quot;/&gt;&lt;lineCharCount val=&quot;24&quot;/&gt;&lt;lineCharCount val=&quot;24&quot;/&gt;&lt;/TableIndex&gt;&lt;/ShapeTextInfo&gt;"/>
  <p:tag name="HTML_SHAPEINFO" val="&lt;ThreeDShapeInfo&gt;&lt;uuid val=&quot;{AA0EB975-43FE-406E-8735-5D4993B012C2}&quot;/&gt;&lt;isInvalidForFieldText val=&quot;0&quot;/&gt;&lt;Image&gt;&lt;filename val=&quot;C:\Users\User\AppData\Local\Temp\CP731276828Session\CPTrustFolder731276843\PPTImport731278504656\data\asimages\{AA0EB975-43FE-406E-8735-5D4993B012C2}_5.png&quot;/&gt;&lt;left val=&quot;42&quot;/&gt;&lt;top val=&quot;212&quot;/&gt;&lt;width val=&quot;870&quot;/&gt;&lt;height val=&quot;41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4AC7DAF-CE7D-4401-A528-27DDA93B5F1C}&quot;/&gt;&lt;isInvalidForFieldText val=&quot;0&quot;/&gt;&lt;Image&gt;&lt;filename val=&quot;C:\Users\User\AppData\Local\Temp\CP731276828Session\CPTrustFolder731276843\PPTImport731278504656\data\asimages\{A4AC7DAF-CE7D-4401-A528-27DDA93B5F1C}_5.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3&quot;/&gt;&lt;lineCharCount val=&quot;36&quot;/&gt;&lt;/TableIndex&gt;&lt;/ShapeTextInfo&gt;"/>
  <p:tag name="HTML_SHAPEINFO" val="&lt;ThreeDShapeInfo&gt;&lt;uuid val=&quot;{AD78ADA3-DA69-4603-9AB8-7D27C1E95C52}&quot;/&gt;&lt;isInvalidForFieldText val=&quot;0&quot;/&gt;&lt;Image&gt;&lt;filename val=&quot;C:\Users\User\AppData\Local\Temp\CP731276828Session\CPTrustFolder731276843\PPTImport731278504656\data\asimages\{AD78ADA3-DA69-4603-9AB8-7D27C1E95C52}_6.png&quot;/&gt;&lt;left val=&quot;0&quot;/&gt;&lt;top val=&quot;76&quot;/&gt;&lt;width val=&quot;961&quot;/&gt;&lt;height val=&quot;124&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3&quot;/&gt;&lt;lineCharCount val=&quot;51&quot;/&gt;&lt;/TableIndex&gt;&lt;/ShapeTextInfo&gt;"/>
  <p:tag name="HTML_SHAPEINFO" val="&lt;ThreeDShapeInfo&gt;&lt;uuid val=&quot;{A41DAF81-822C-4911-B8FB-C4A4194A15F0}&quot;/&gt;&lt;isInvalidForFieldText val=&quot;0&quot;/&gt;&lt;Image&gt;&lt;filename val=&quot;C:\Users\User\AppData\Local\Temp\CP731276828Session\CPTrustFolder731276843\PPTImport731278504656\data\asimages\{A41DAF81-822C-4911-B8FB-C4A4194A15F0}_6.png&quot;/&gt;&lt;left val=&quot;42&quot;/&gt;&lt;top val=&quot;212&quot;/&gt;&lt;width val=&quot;870&quot;/&gt;&lt;height val=&quot;41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81280A8-9699-482F-8C2C-9462FFE421B4}&quot;/&gt;&lt;isInvalidForFieldText val=&quot;0&quot;/&gt;&lt;Image&gt;&lt;filename val=&quot;C:\Users\User\AppData\Local\Temp\CP731276828Session\CPTrustFolder731276843\PPTImport731278504656\data\asimages\{A81280A8-9699-482F-8C2C-9462FFE421B4}_6.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5E4F4DB6-55F5-421A-BF5F-59EA5ACFC7C8}&quot;/&gt;&lt;isInvalidForFieldText val=&quot;0&quot;/&gt;&lt;Image&gt;&lt;filename val=&quot;C:\Users\User\AppData\Local\Temp\CP731276828Session\CPTrustFolder731276843\PPTImport731278504656\data\asimages\{5E4F4DB6-55F5-421A-BF5F-59EA5ACFC7C8}_7.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4&quot;/&gt;&lt;lineCharCount val=&quot;59&quot;/&gt;&lt;lineCharCount val=&quot;77&quot;/&gt;&lt;lineCharCount val=&quot;1&quot;/&gt;&lt;lineCharCount val=&quot;79&quot;/&gt;&lt;/TableIndex&gt;&lt;/ShapeTextInfo&gt;"/>
  <p:tag name="HTML_SHAPEINFO" val="&lt;ThreeDShapeInfo&gt;&lt;uuid val=&quot;{4C74EE03-DA5F-4690-BE2C-06E784F5D1F9}&quot;/&gt;&lt;isInvalidForFieldText val=&quot;0&quot;/&gt;&lt;Image&gt;&lt;filename val=&quot;C:\Users\User\AppData\Local\Temp\CP731276828Session\CPTrustFolder731276843\PPTImport731278504656\data\asimages\{4C74EE03-DA5F-4690-BE2C-06E784F5D1F9}_7.png&quot;/&gt;&lt;left val=&quot;42&quot;/&gt;&lt;top val=&quot;212&quot;/&gt;&lt;width val=&quot;870&quot;/&gt;&lt;height val=&quot;41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7A64BB8-927E-4536-88EB-C2F81296CED5}&quot;/&gt;&lt;isInvalidForFieldText val=&quot;0&quot;/&gt;&lt;Image&gt;&lt;filename val=&quot;C:\Users\User\AppData\Local\Temp\CP731276828Session\CPTrustFolder731276843\PPTImport731278504656\data\asimages\{67A64BB8-927E-4536-88EB-C2F81296CED5}_7.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7B4989E1-6759-4AFA-A00D-6013C57F673D}&quot;/&gt;&lt;isInvalidForFieldText val=&quot;0&quot;/&gt;&lt;Image&gt;&lt;filename val=&quot;C:\Users\User\AppData\Local\Temp\CP731276828Session\CPTrustFolder731276843\PPTImport731278504656\data\asimages\{7B4989E1-6759-4AFA-A00D-6013C57F673D}_8.png&quot;/&gt;&lt;left val=&quot;0&quot;/&gt;&lt;top val=&quot;76&quot;/&gt;&lt;width val=&quot;961&quot;/&gt;&lt;height val=&quot;12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7&quot;/&gt;&lt;lineCharCount val=&quot;49&quot;/&gt;&lt;lineCharCount val=&quot;54&quot;/&gt;&lt;lineCharCount val=&quot;1&quot;/&gt;&lt;lineCharCount val=&quot;22&quot;/&gt;&lt;lineCharCount val=&quot;61&quot;/&gt;&lt;lineCharCount val=&quot;1&quot;/&gt;&lt;/TableIndex&gt;&lt;/ShapeTextInfo&gt;"/>
  <p:tag name="HTML_SHAPEINFO" val="&lt;ThreeDShapeInfo&gt;&lt;uuid val=&quot;{2C941E41-7CB5-4421-97B7-3FFB1D05D082}&quot;/&gt;&lt;isInvalidForFieldText val=&quot;0&quot;/&gt;&lt;Image&gt;&lt;filename val=&quot;C:\Users\User\AppData\Local\Temp\CP731276828Session\CPTrustFolder731276843\PPTImport731278504656\data\asimages\{2C941E41-7CB5-4421-97B7-3FFB1D05D082}_8.png&quot;/&gt;&lt;left val=&quot;42&quot;/&gt;&lt;top val=&quot;212&quot;/&gt;&lt;width val=&quot;870&quot;/&gt;&lt;height val=&quot;41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B7C2A05-574F-4DE6-93FF-B647BD8BFF8C}&quot;/&gt;&lt;isInvalidForFieldText val=&quot;0&quot;/&gt;&lt;Image&gt;&lt;filename val=&quot;C:\Users\User\AppData\Local\Temp\CP731276828Session\CPTrustFolder731276843\PPTImport731278504656\data\asimages\{8B7C2A05-574F-4DE6-93FF-B647BD8BFF8C}_8.png&quot;/&gt;&lt;left val=&quot;727&quot;/&gt;&lt;top val=&quot;687&quot;/&gt;&lt;width val=&quot;226&quot;/&gt;&lt;height val=&quot;4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272DDD4-AEE8-4540-BCCC-CBE58BB9919F}&quot;/&gt;&lt;isInvalidForFieldText val=&quot;0&quot;/&gt;&lt;Image&gt;&lt;filename val=&quot;C:\Users\User\AppData\Local\Temp\CP731276828Session\CPTrustFolder731276843\PPTImport731278504656\data\asimages\{B272DDD4-AEE8-4540-BCCC-CBE58BB9919F}_9.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4&quot;/&gt;&lt;lineCharCount val=&quot;69&quot;/&gt;&lt;lineCharCount val=&quot;9&quot;/&gt;&lt;lineCharCount val=&quot;1&quot;/&gt;&lt;lineCharCount val=&quot;79&quot;/&gt;&lt;lineCharCount val=&quot;1&quot;/&gt;&lt;lineCharCount val=&quot;69&quot;/&gt;&lt;lineCharCount val=&quot;5&quot;/&gt;&lt;/TableIndex&gt;&lt;/ShapeTextInfo&gt;"/>
  <p:tag name="HTML_SHAPEINFO" val="&lt;ThreeDShapeInfo&gt;&lt;uuid val=&quot;{15AED7E0-9710-46CD-AEC4-DA8184E03D5F}&quot;/&gt;&lt;isInvalidForFieldText val=&quot;0&quot;/&gt;&lt;Image&gt;&lt;filename val=&quot;C:\Users\User\AppData\Local\Temp\CP731276828Session\CPTrustFolder731276843\PPTImport731278504656\data\asimages\{15AED7E0-9710-46CD-AEC4-DA8184E03D5F}_9.png&quot;/&gt;&lt;left val=&quot;42&quot;/&gt;&lt;top val=&quot;212&quot;/&gt;&lt;width val=&quot;870&quot;/&gt;&lt;height val=&quot;41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AF2A739-F9E1-4318-9695-7EEACB5D9910}&quot;/&gt;&lt;isInvalidForFieldText val=&quot;0&quot;/&gt;&lt;Image&gt;&lt;filename val=&quot;C:\Users\User\AppData\Local\Temp\CP731276828Session\CPTrustFolder731276843\PPTImport731278504656\data\asimages\{3AF2A739-F9E1-4318-9695-7EEACB5D9910}_9.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2015899C-E516-4118-A60F-28497A66AAD6}&quot;/&gt;&lt;isInvalidForFieldText val=&quot;0&quot;/&gt;&lt;Image&gt;&lt;filename val=&quot;C:\Users\User\AppData\Local\Temp\CP731276828Session\CPTrustFolder731276843\PPTImport731278504656\data\asimages\{2015899C-E516-4118-A60F-28497A66AAD6}_10.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1&quot;/&gt;&lt;lineCharCount val=&quot;71&quot;/&gt;&lt;lineCharCount val=&quot;10&quot;/&gt;&lt;/TableIndex&gt;&lt;/ShapeTextInfo&gt;"/>
  <p:tag name="HTML_SHAPEINFO" val="&lt;ThreeDShapeInfo&gt;&lt;uuid val=&quot;{85355377-CCD0-4BA2-A507-5AC7CB4C0B4E}&quot;/&gt;&lt;isInvalidForFieldText val=&quot;0&quot;/&gt;&lt;Image&gt;&lt;filename val=&quot;C:\Users\User\AppData\Local\Temp\CP731276828Session\CPTrustFolder731276843\PPTImport731278504656\data\asimages\{85355377-CCD0-4BA2-A507-5AC7CB4C0B4E}_10.png&quot;/&gt;&lt;left val=&quot;42&quot;/&gt;&lt;top val=&quot;212&quot;/&gt;&lt;width val=&quot;870&quot;/&gt;&lt;height val=&quot;41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A50B897-CDB4-41CF-A29A-92EF34DABC2A}&quot;/&gt;&lt;isInvalidForFieldText val=&quot;0&quot;/&gt;&lt;Image&gt;&lt;filename val=&quot;C:\Users\User\AppData\Local\Temp\CP731276828Session\CPTrustFolder731276843\PPTImport731278504656\data\asimages\{EA50B897-CDB4-41CF-A29A-92EF34DABC2A}_10.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32D5AD8F-6A4E-45AE-8900-B8266EA5B078}&quot;/&gt;&lt;isInvalidForFieldText val=&quot;0&quot;/&gt;&lt;Image&gt;&lt;filename val=&quot;C:\Users\User\AppData\Local\Temp\CP731276828Session\CPTrustFolder731276843\PPTImport731278504656\data\asimages\{32D5AD8F-6A4E-45AE-8900-B8266EA5B078}_11.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8&quot;/&gt;&lt;lineCharCount val=&quot;49&quot;/&gt;&lt;lineCharCount val=&quot;74&quot;/&gt;&lt;lineCharCount val=&quot;1&quot;/&gt;&lt;lineCharCount val=&quot;75&quot;/&gt;&lt;lineCharCount val=&quot;11&quot;/&gt;&lt;/TableIndex&gt;&lt;/ShapeTextInfo&gt;"/>
  <p:tag name="HTML_SHAPEINFO" val="&lt;ThreeDShapeInfo&gt;&lt;uuid val=&quot;{95C1FBE0-C458-4BB3-A733-DD7AF2EA1AC8}&quot;/&gt;&lt;isInvalidForFieldText val=&quot;0&quot;/&gt;&lt;Image&gt;&lt;filename val=&quot;C:\Users\User\AppData\Local\Temp\CP731276828Session\CPTrustFolder731276843\PPTImport731278504656\data\asimages\{95C1FBE0-C458-4BB3-A733-DD7AF2EA1AC8}_11.png&quot;/&gt;&lt;left val=&quot;42&quot;/&gt;&lt;top val=&quot;212&quot;/&gt;&lt;width val=&quot;875&quot;/&gt;&lt;height val=&quot;41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4C82B5A-F0E1-42DB-83C6-6FDAF98EFF48}&quot;/&gt;&lt;isInvalidForFieldText val=&quot;0&quot;/&gt;&lt;Image&gt;&lt;filename val=&quot;C:\Users\User\AppData\Local\Temp\CP731276828Session\CPTrustFolder731276843\PPTImport731278504656\data\asimages\{A4C82B5A-F0E1-42DB-83C6-6FDAF98EFF48}_11.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11312E49-7795-4026-9B62-8271CE1A0C07}&quot;/&gt;&lt;isInvalidForFieldText val=&quot;0&quot;/&gt;&lt;Image&gt;&lt;filename val=&quot;C:\Users\User\AppData\Local\Temp\CP731276828Session\CPTrustFolder731276843\PPTImport731278504656\data\asimages\{11312E49-7795-4026-9B62-8271CE1A0C07}_12.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1&quot;/&gt;&lt;lineCharCount val=&quot;73&quot;/&gt;&lt;lineCharCount val=&quot;14&quot;/&gt;&lt;lineCharCount val=&quot;1&quot;/&gt;&lt;lineCharCount val=&quot;34&quot;/&gt;&lt;lineCharCount val=&quot;72&quot;/&gt;&lt;lineCharCount val=&quot;64&quot;/&gt;&lt;lineCharCount val=&quot;23&quot;/&gt;&lt;/TableIndex&gt;&lt;/ShapeTextInfo&gt;"/>
  <p:tag name="HTML_SHAPEINFO" val="&lt;ThreeDShapeInfo&gt;&lt;uuid val=&quot;{65BFF8CA-8709-4933-928B-2F1C4888019F}&quot;/&gt;&lt;isInvalidForFieldText val=&quot;0&quot;/&gt;&lt;Image&gt;&lt;filename val=&quot;C:\Users\User\AppData\Local\Temp\CP731276828Session\CPTrustFolder731276843\PPTImport731278504656\data\asimages\{65BFF8CA-8709-4933-928B-2F1C4888019F}_12.png&quot;/&gt;&lt;left val=&quot;42&quot;/&gt;&lt;top val=&quot;212&quot;/&gt;&lt;width val=&quot;870&quot;/&gt;&lt;height val=&quot;41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717A991-9164-4EAC-A0F1-C421AAA06FEC}&quot;/&gt;&lt;isInvalidForFieldText val=&quot;0&quot;/&gt;&lt;Image&gt;&lt;filename val=&quot;C:\Users\User\AppData\Local\Temp\CP731276828Session\CPTrustFolder731276843\PPTImport731278504656\data\asimages\{2717A991-9164-4EAC-A0F1-C421AAA06FEC}_12.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87771628-0DF8-4EA5-9B5C-3ACB1786694D}&quot;/&gt;&lt;isInvalidForFieldText val=&quot;0&quot;/&gt;&lt;Image&gt;&lt;filename val=&quot;C:\Users\User\AppData\Local\Temp\CP731276828Session\CPTrustFolder731276843\PPTImport731278504656\data\asimages\{87771628-0DF8-4EA5-9B5C-3ACB1786694D}_13.png&quot;/&gt;&lt;left val=&quot;0&quot;/&gt;&lt;top val=&quot;493&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0B9A7E6-638C-4EAE-BBAB-D19C8E3121A5}&quot;/&gt;&lt;isInvalidForFieldText val=&quot;0&quot;/&gt;&lt;Image&gt;&lt;filename val=&quot;C:\Users\User\AppData\Local\Temp\CP731276828Session\CPTrustFolder731276843\PPTImport731278504656\data\asimages\{60B9A7E6-638C-4EAE-BBAB-D19C8E3121A5}_13.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F1AF02C9-7703-4EF8-9DA5-616F685C11B2}&quot;/&gt;&lt;isInvalidForFieldText val=&quot;0&quot;/&gt;&lt;Image&gt;&lt;filename val=&quot;C:\Users\User\AppData\Local\Temp\CP731276828Session\CPTrustFolder731276843\PPTImport731278504656\data\asimages\{F1AF02C9-7703-4EF8-9DA5-616F685C11B2}_14.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3&quot;/&gt;&lt;lineCharCount val=&quot;62&quot;/&gt;&lt;lineCharCount val=&quot;11&quot;/&gt;&lt;lineCharCount val=&quot;57&quot;/&gt;&lt;lineCharCount val=&quot;46&quot;/&gt;&lt;lineCharCount val=&quot;65&quot;/&gt;&lt;lineCharCount val=&quot;39&quot;/&gt;&lt;lineCharCount val=&quot;59&quot;/&gt;&lt;lineCharCount val=&quot;26&quot;/&gt;&lt;lineCharCount val=&quot;1&quot;/&gt;&lt;lineCharCount val=&quot;1&quot;/&gt;&lt;/TableIndex&gt;&lt;/ShapeTextInfo&gt;"/>
  <p:tag name="HTML_SHAPEINFO" val="&lt;ThreeDShapeInfo&gt;&lt;uuid val=&quot;{99EE1664-AF34-47F6-851E-386A376BEE69}&quot;/&gt;&lt;isInvalidForFieldText val=&quot;0&quot;/&gt;&lt;Image&gt;&lt;filename val=&quot;C:\Users\User\AppData\Local\Temp\CP731276828Session\CPTrustFolder731276843\PPTImport731278504656\data\asimages\{99EE1664-AF34-47F6-851E-386A376BEE69}_14.png&quot;/&gt;&lt;left val=&quot;42&quot;/&gt;&lt;top val=&quot;212&quot;/&gt;&lt;width val=&quot;870&quot;/&gt;&lt;height val=&quot;353&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3CE3FD9-D6F7-47FF-95CF-445889720614}&quot;/&gt;&lt;isInvalidForFieldText val=&quot;0&quot;/&gt;&lt;Image&gt;&lt;filename val=&quot;C:\Users\User\AppData\Local\Temp\CP731276828Session\CPTrustFolder731276843\PPTImport731278504656\data\asimages\{53CE3FD9-D6F7-47FF-95CF-445889720614}_14.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1&quot;/&gt;&lt;lineCharCount val=&quot;30&quot;/&gt;&lt;/TableIndex&gt;&lt;/ShapeTextInfo&gt;"/>
  <p:tag name="HTML_SHAPEINFO" val="&lt;ThreeDShapeInfo&gt;&lt;uuid val=&quot;{2300CD90-E457-4DD7-9646-FB14CB9362B5}&quot;/&gt;&lt;isInvalidForFieldText val=&quot;0&quot;/&gt;&lt;Image&gt;&lt;filename val=&quot;C:\Users\User\AppData\Local\Temp\CP731276828Session\CPTrustFolder731276843\PPTImport731278504656\data\asimages\{2300CD90-E457-4DD7-9646-FB14CB9362B5}_14.png&quot;/&gt;&lt;left val=&quot;28&quot;/&gt;&lt;top val=&quot;556&quot;/&gt;&lt;width val=&quot;903&quot;/&gt;&lt;height val=&quot;109&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C648C162-5754-4589-9F16-576D149F6BDD}&quot;/&gt;&lt;isInvalidForFieldText val=&quot;0&quot;/&gt;&lt;Image&gt;&lt;filename val=&quot;C:\Users\User\AppData\Local\Temp\CP731276828Session\CPTrustFolder731276843\PPTImport731278504656\data\asimages\{C648C162-5754-4589-9F16-576D149F6BDD}_15.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10&quot;/&gt;&lt;lineCharCount val=&quot;1&quot;/&gt;&lt;lineCharCount val=&quot;61&quot;/&gt;&lt;lineCharCount val=&quot;1&quot;/&gt;&lt;/TableIndex&gt;&lt;/ShapeTextInfo&gt;"/>
  <p:tag name="HTML_SHAPEINFO" val="&lt;ThreeDShapeInfo&gt;&lt;uuid val=&quot;{4674D2BB-E266-445B-9063-9B2B359E6C36}&quot;/&gt;&lt;isInvalidForFieldText val=&quot;0&quot;/&gt;&lt;Image&gt;&lt;filename val=&quot;C:\Users\User\AppData\Local\Temp\CP731276828Session\CPTrustFolder731276843\PPTImport731278504656\data\asimages\{4674D2BB-E266-445B-9063-9B2B359E6C36}_15.png&quot;/&gt;&lt;left val=&quot;42&quot;/&gt;&lt;top val=&quot;212&quot;/&gt;&lt;width val=&quot;870&quot;/&gt;&lt;height val=&quot;41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5AA2F06-BF6F-4606-898D-307C01D6022C}&quot;/&gt;&lt;isInvalidForFieldText val=&quot;0&quot;/&gt;&lt;Image&gt;&lt;filename val=&quot;C:\Users\User\AppData\Local\Temp\CP731276828Session\CPTrustFolder731276843\PPTImport731278504656\data\asimages\{25AA2F06-BF6F-4606-898D-307C01D6022C}_15.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F7A5398C-BC31-469A-9EBF-6DC070534A97}&quot;/&gt;&lt;isInvalidForFieldText val=&quot;0&quot;/&gt;&lt;Image&gt;&lt;filename val=&quot;C:\Users\User\AppData\Local\Temp\CP731276828Session\CPTrustFolder731276843\PPTImport731278504656\data\asimages\{F7A5398C-BC31-469A-9EBF-6DC070534A97}_16.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quot;/&gt;&lt;lineCharCount val=&quot;1&quot;/&gt;&lt;lineCharCount val=&quot;59&quot;/&gt;&lt;lineCharCount val=&quot;61&quot;/&gt;&lt;lineCharCount val=&quot;1&quot;/&gt;&lt;/TableIndex&gt;&lt;/ShapeTextInfo&gt;"/>
  <p:tag name="HTML_SHAPEINFO" val="&lt;ThreeDShapeInfo&gt;&lt;uuid val=&quot;{CD57386C-B536-44D5-930C-115B44CBAF24}&quot;/&gt;&lt;isInvalidForFieldText val=&quot;0&quot;/&gt;&lt;Image&gt;&lt;filename val=&quot;C:\Users\User\AppData\Local\Temp\CP731276828Session\CPTrustFolder731276843\PPTImport731278504656\data\asimages\{CD57386C-B536-44D5-930C-115B44CBAF24}_16.png&quot;/&gt;&lt;left val=&quot;47&quot;/&gt;&lt;top val=&quot;215&quot;/&gt;&lt;width val=&quot;865&quot;/&gt;&lt;height val=&quot;41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8BDC612-DFA3-478B-BEDB-A9A9694F9248}&quot;/&gt;&lt;isInvalidForFieldText val=&quot;0&quot;/&gt;&lt;Image&gt;&lt;filename val=&quot;C:\Users\User\AppData\Local\Temp\CP731276828Session\CPTrustFolder731276843\PPTImport731278504656\data\asimages\{58BDC612-DFA3-478B-BEDB-A9A9694F9248}_16.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1479F3AF-C276-4E70-8DF2-C426EFF3551C}&quot;/&gt;&lt;isInvalidForFieldText val=&quot;0&quot;/&gt;&lt;Image&gt;&lt;filename val=&quot;C:\Users\User\AppData\Local\Temp\CP731276828Session\CPTrustFolder731276843\PPTImport731278504656\data\asimages\{1479F3AF-C276-4E70-8DF2-C426EFF3551C}_17.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quot;/&gt;&lt;lineCharCount val=&quot;70&quot;/&gt;&lt;lineCharCount val=&quot;1&quot;/&gt;&lt;lineCharCount val=&quot;30&quot;/&gt;&lt;/TableIndex&gt;&lt;/ShapeTextInfo&gt;"/>
  <p:tag name="HTML_SHAPEINFO" val="&lt;ThreeDShapeInfo&gt;&lt;uuid val=&quot;{2E194D11-9E02-4757-841A-8F7CA362FBB3}&quot;/&gt;&lt;isInvalidForFieldText val=&quot;0&quot;/&gt;&lt;Image&gt;&lt;filename val=&quot;C:\Users\User\AppData\Local\Temp\CP731276828Session\CPTrustFolder731276843\PPTImport731278504656\data\asimages\{2E194D11-9E02-4757-841A-8F7CA362FBB3}_17.png&quot;/&gt;&lt;left val=&quot;47&quot;/&gt;&lt;top val=&quot;215&quot;/&gt;&lt;width val=&quot;865&quot;/&gt;&lt;height val=&quot;41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7D88672-7EB9-4F9B-9A41-F39714E466BD}&quot;/&gt;&lt;isInvalidForFieldText val=&quot;0&quot;/&gt;&lt;Image&gt;&lt;filename val=&quot;C:\Users\User\AppData\Local\Temp\CP731276828Session\CPTrustFolder731276843\PPTImport731278504656\data\asimages\{E7D88672-7EB9-4F9B-9A41-F39714E466BD}_17.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5F72C275-7659-4115-90E0-176BA22988B8}&quot;/&gt;&lt;isInvalidForFieldText val=&quot;0&quot;/&gt;&lt;Image&gt;&lt;filename val=&quot;C:\Users\User\AppData\Local\Temp\CP731276828Session\CPTrustFolder731276843\PPTImport731278504656\data\asimages\{5F72C275-7659-4115-90E0-176BA22988B8}_18.png&quot;/&gt;&lt;left val=&quot;0&quot;/&gt;&lt;top val=&quot;488&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631F569-F5D8-45F9-BFFA-CB16A4032467}&quot;/&gt;&lt;isInvalidForFieldText val=&quot;0&quot;/&gt;&lt;Image&gt;&lt;filename val=&quot;C:\Users\User\AppData\Local\Temp\CP731276828Session\CPTrustFolder731276843\PPTImport731278504656\data\asimages\{9631F569-F5D8-45F9-BFFA-CB16A4032467}_18.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FD81F39F-9B3A-4B29-A1A5-B86D5483997E}&quot;/&gt;&lt;isInvalidForFieldText val=&quot;0&quot;/&gt;&lt;Image&gt;&lt;filename val=&quot;C:\Users\User\AppData\Local\Temp\CP731276828Session\CPTrustFolder731276843\PPTImport731278504656\data\asimages\{FD81F39F-9B3A-4B29-A1A5-B86D5483997E}_19.png&quot;/&gt;&lt;left val=&quot;0&quot;/&gt;&lt;top val=&quot;76&quot;/&gt;&lt;width val=&quot;961&quot;/&gt;&lt;height val=&quot;1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1&quot;/&gt;&lt;lineCharCount val=&quot;68&quot;/&gt;&lt;lineCharCount val=&quot;58&quot;/&gt;&lt;lineCharCount val=&quot;68&quot;/&gt;&lt;lineCharCount val=&quot;28&quot;/&gt;&lt;/TableIndex&gt;&lt;/ShapeTextInfo&gt;"/>
  <p:tag name="HTML_SHAPEINFO" val="&lt;ThreeDShapeInfo&gt;&lt;uuid val=&quot;{A0206E24-10C8-4E4E-B4B6-18DB18F7D443}&quot;/&gt;&lt;isInvalidForFieldText val=&quot;0&quot;/&gt;&lt;Image&gt;&lt;filename val=&quot;C:\Users\User\AppData\Local\Temp\CP731276828Session\CPTrustFolder731276843\PPTImport731278504656\data\asimages\{A0206E24-10C8-4E4E-B4B6-18DB18F7D443}_19.png&quot;/&gt;&lt;left val=&quot;40&quot;/&gt;&lt;top val=&quot;212&quot;/&gt;&lt;width val=&quot;880&quot;/&gt;&lt;height val=&quot;194&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DF43085-9FE6-435B-A55E-3E20E675D50A}&quot;/&gt;&lt;isInvalidForFieldText val=&quot;0&quot;/&gt;&lt;Image&gt;&lt;filename val=&quot;C:\Users\User\AppData\Local\Temp\CP731276828Session\CPTrustFolder731276843\PPTImport731278504656\data\asimages\{3DF43085-9FE6-435B-A55E-3E20E675D50A}_19.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1&quot;/&gt;&lt;lineCharCount val=&quot;69&quot;/&gt;&lt;/TableIndex&gt;&lt;/ShapeTextInfo&gt;"/>
  <p:tag name="HTML_SHAPEINFO" val="&lt;ThreeDShapeInfo&gt;&lt;uuid val=&quot;{E1462CB0-27D3-42A7-896F-38BE0FA29ED6}&quot;/&gt;&lt;isInvalidForFieldText val=&quot;0&quot;/&gt;&lt;Image&gt;&lt;filename val=&quot;C:\Users\User\AppData\Local\Temp\CP731276828Session\CPTrustFolder731276843\PPTImport731278504656\data\asimages\{E1462CB0-27D3-42A7-896F-38BE0FA29ED6}_19.png&quot;/&gt;&lt;left val=&quot;42&quot;/&gt;&lt;top val=&quot;420&quot;/&gt;&lt;width val=&quot;871&quot;/&gt;&lt;height val=&quot;97&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42&quot;/&gt;&lt;lineCharCount val=&quot;20&quot;/&gt;&lt;/TableIndex&gt;&lt;/ShapeTextInfo&gt;"/>
  <p:tag name="PRESENTER_SHAPEINFO" val="&lt;ThreeDShapeInfo&gt;&lt;uuid val=&quot;{24D0998E-62EA-42B7-A7E0-421EC0770F3B}&quot;/&gt;&lt;isInvalidForFieldText val=&quot;0&quot;/&gt;&lt;Image&gt;&lt;filename val=&quot;C:\Users\User\AppData\Local\Temp\CP731276828Session\CPTrustFolder731276843\PPTImport731278504656\data\asimages\{24D0998E-62EA-42B7-A7E0-421EC0770F3B}_20.png&quot;/&gt;&lt;left val=&quot;47&quot;/&gt;&lt;top val=&quot;215&quot;/&gt;&lt;width val=&quot;865&quot;/&gt;&lt;height val=&quot;41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501CE49-D9E3-4E6A-B3D6-209BE70E14F9}&quot;/&gt;&lt;isInvalidForFieldText val=&quot;0&quot;/&gt;&lt;Image&gt;&lt;filename val=&quot;C:\Users\User\AppData\Local\Temp\CP731276828Session\CPTrustFolder731276843\PPTImport731278504656\data\asimages\{8501CE49-D9E3-4E6A-B3D6-209BE70E14F9}_20.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EB17272-9B16-424D-B4E3-DD41DD068F20}&quot;/&gt;&lt;isInvalidForFieldText val=&quot;0&quot;/&gt;&lt;Image&gt;&lt;filename val=&quot;C:\Users\User\AppData\Local\Temp\CP731276828Session\CPTrustFolder731276843\PPTImport731278504656\data\asimages\{4EB17272-9B16-424D-B4E3-DD41DD068F20}_21.png&quot;/&gt;&lt;left val=&quot;0&quot;/&gt;&lt;top val=&quot;76&quot;/&gt;&lt;width val=&quot;961&quot;/&gt;&lt;height val=&quot;12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1&quot;/&gt;&lt;lineCharCount val=&quot;62&quot;/&gt;&lt;lineCharCount val=&quot;59&quot;/&gt;&lt;lineCharCount val=&quot;65&quot;/&gt;&lt;lineCharCount val=&quot;11&quot;/&gt;&lt;/TableIndex&gt;&lt;/ShapeTextInfo&gt;"/>
  <p:tag name="HTML_SHAPEINFO" val="&lt;ThreeDShapeInfo&gt;&lt;uuid val=&quot;{9AECC3D7-F659-4E53-9850-A488AC6D611B}&quot;/&gt;&lt;isInvalidForFieldText val=&quot;0&quot;/&gt;&lt;Image&gt;&lt;filename val=&quot;C:\Users\User\AppData\Local\Temp\CP731276828Session\CPTrustFolder731276843\PPTImport731278504656\data\asimages\{9AECC3D7-F659-4E53-9850-A488AC6D611B}_21.png&quot;/&gt;&lt;left val=&quot;40&quot;/&gt;&lt;top val=&quot;212&quot;/&gt;&lt;width val=&quot;883&quot;/&gt;&lt;height val=&quot;18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AF739CA-D072-4167-AC58-BB8DB10CD27A}&quot;/&gt;&lt;isInvalidForFieldText val=&quot;0&quot;/&gt;&lt;Image&gt;&lt;filename val=&quot;C:\Users\User\AppData\Local\Temp\CP731276828Session\CPTrustFolder731276843\PPTImport731278504656\data\asimages\{AAF739CA-D072-4167-AC58-BB8DB10CD27A}_21.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51&quot;/&gt;&lt;lineCharCount val=&quot;49&quot;/&gt;&lt;lineCharCount val=&quot;46&quot;/&gt;&lt;/TableIndex&gt;&lt;/ShapeTextInfo&gt;"/>
  <p:tag name="HTML_SHAPEINFO" val="&lt;ThreeDShapeInfo&gt;&lt;uuid val=&quot;{A62142EC-1B8A-4798-AF86-F7F94F0A2A3C}&quot;/&gt;&lt;isInvalidForFieldText val=&quot;0&quot;/&gt;&lt;Image&gt;&lt;filename val=&quot;C:\Users\User\AppData\Local\Temp\CP731276828Session\CPTrustFolder731276843\PPTImport731278504656\data\asimages\{A62142EC-1B8A-4798-AF86-F7F94F0A2A3C}_21.png&quot;/&gt;&lt;left val=&quot;42&quot;/&gt;&lt;top val=&quot;422&quot;/&gt;&lt;width val=&quot;870&quot;/&gt;&lt;height val=&quot;177&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BBC19A3-7C32-4365-8B29-4562C2E69E87}&quot;/&gt;&lt;isInvalidForFieldText val=&quot;0&quot;/&gt;&lt;Image&gt;&lt;filename val=&quot;C:\Users\User\AppData\Local\Temp\CP731276828Session\CPTrustFolder731276843\PPTImport731278504656\data\asimages\{4BBC19A3-7C32-4365-8B29-4562C2E69E87}_22.png&quot;/&gt;&lt;left val=&quot;0&quot;/&gt;&lt;top val=&quot;76&quot;/&gt;&lt;width val=&quot;961&quot;/&gt;&lt;height val=&quot;1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2&quot;/&gt;&lt;lineCharCount val=&quot;63&quot;/&gt;&lt;lineCharCount val=&quot;73&quot;/&gt;&lt;lineCharCount val=&quot;65&quot;/&gt;&lt;lineCharCount val=&quot;21&quot;/&gt;&lt;lineCharCount val=&quot;1&quot;/&gt;&lt;lineCharCount val=&quot;36&quot;/&gt;&lt;/TableIndex&gt;&lt;/ShapeTextInfo&gt;"/>
  <p:tag name="HTML_SHAPEINFO" val="&lt;ThreeDShapeInfo&gt;&lt;uuid val=&quot;{D7AA43A1-1A4B-4DFE-AD99-EFB8063442C2}&quot;/&gt;&lt;isInvalidForFieldText val=&quot;0&quot;/&gt;&lt;Image&gt;&lt;filename val=&quot;C:\Users\User\AppData\Local\Temp\CP731276828Session\CPTrustFolder731276843\PPTImport731278504656\data\asimages\{D7AA43A1-1A4B-4DFE-AD99-EFB8063442C2}_22.png&quot;/&gt;&lt;left val=&quot;40&quot;/&gt;&lt;top val=&quot;212&quot;/&gt;&lt;width val=&quot;874&quot;/&gt;&lt;height val=&quot;41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AD67494-4A56-4C68-981F-51D5CD8701BA}&quot;/&gt;&lt;isInvalidForFieldText val=&quot;0&quot;/&gt;&lt;Image&gt;&lt;filename val=&quot;C:\Users\User\AppData\Local\Temp\CP731276828Session\CPTrustFolder731276843\PPTImport731278504656\data\asimages\{0AD67494-4A56-4C68-981F-51D5CD8701BA}_22.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D751B42F-54AA-467E-98D2-BB73626FF0A2}&quot;/&gt;&lt;isInvalidForFieldText val=&quot;0&quot;/&gt;&lt;Image&gt;&lt;filename val=&quot;C:\Users\User\AppData\Local\Temp\CP731276828Session\CPTrustFolder731276843\PPTImport731278504656\data\asimages\{D751B42F-54AA-467E-98D2-BB73626FF0A2}_23.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1&quot;/&gt;&lt;lineCharCount val=&quot;64&quot;/&gt;&lt;lineCharCount val=&quot;62&quot;/&gt;&lt;lineCharCount val=&quot;1&quot;/&gt;&lt;lineCharCount val=&quot;61&quot;/&gt;&lt;lineCharCount val=&quot;20&quot;/&gt;&lt;/TableIndex&gt;&lt;/ShapeTextInfo&gt;"/>
  <p:tag name="HTML_SHAPEINFO" val="&lt;ThreeDShapeInfo&gt;&lt;uuid val=&quot;{11FF9F3C-48D0-4ADA-9842-10B43B4FB9DE}&quot;/&gt;&lt;isInvalidForFieldText val=&quot;0&quot;/&gt;&lt;Image&gt;&lt;filename val=&quot;C:\Users\User\AppData\Local\Temp\CP731276828Session\CPTrustFolder731276843\PPTImport731278504656\data\asimages\{11FF9F3C-48D0-4ADA-9842-10B43B4FB9DE}_23.png&quot;/&gt;&lt;left val=&quot;40&quot;/&gt;&lt;top val=&quot;212&quot;/&gt;&lt;width val=&quot;880&quot;/&gt;&lt;height val=&quot;41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5BCF74A-D69D-46DF-BD91-C61F8BD43DB9}&quot;/&gt;&lt;isInvalidForFieldText val=&quot;0&quot;/&gt;&lt;Image&gt;&lt;filename val=&quot;C:\Users\User\AppData\Local\Temp\CP731276828Session\CPTrustFolder731276843\PPTImport731278504656\data\asimages\{B5BCF74A-D69D-46DF-BD91-C61F8BD43DB9}_23.png&quot;/&gt;&lt;left val=&quot;727&quot;/&gt;&lt;top val=&quot;687&quot;/&gt;&lt;width val=&quot;226&quot;/&gt;&lt;height val=&quot;4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1A1F556-7B56-4925-8552-2FAC6D716B34}&quot;/&gt;&lt;isInvalidForFieldText val=&quot;0&quot;/&gt;&lt;Image&gt;&lt;filename val=&quot;C:\Users\User\AppData\Local\Temp\CP731276828Session\CPTrustFolder731276843\PPTImport731278504656\data\asimages\{91A1F556-7B56-4925-8552-2FAC6D716B34}_24.png&quot;/&gt;&lt;left val=&quot;0&quot;/&gt;&lt;top val=&quot;76&quot;/&gt;&lt;width val=&quot;961&quot;/&gt;&lt;height val=&quot;12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72&quot;/&gt;&lt;lineCharCount val=&quot;55&quot;/&gt;&lt;lineCharCount val=&quot;1&quot;/&gt;&lt;lineCharCount val=&quot;37&quot;/&gt;&lt;/TableIndex&gt;&lt;/ShapeTextInfo&gt;"/>
  <p:tag name="HTML_SHAPEINFO" val="&lt;ThreeDShapeInfo&gt;&lt;uuid val=&quot;{47E2D7DF-3664-4416-9A80-02A2B1706E18}&quot;/&gt;&lt;isInvalidForFieldText val=&quot;0&quot;/&gt;&lt;Image&gt;&lt;filename val=&quot;C:\Users\User\AppData\Local\Temp\CP731276828Session\CPTrustFolder731276843\PPTImport731278504656\data\asimages\{47E2D7DF-3664-4416-9A80-02A2B1706E18}_24.png&quot;/&gt;&lt;left val=&quot;40&quot;/&gt;&lt;top val=&quot;212&quot;/&gt;&lt;width val=&quot;871&quot;/&gt;&lt;height val=&quot;41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E81E6B8-01FB-4A72-9D05-FA6F6F00D0A7}&quot;/&gt;&lt;isInvalidForFieldText val=&quot;0&quot;/&gt;&lt;Image&gt;&lt;filename val=&quot;C:\Users\User\AppData\Local\Temp\CP731276828Session\CPTrustFolder731276843\PPTImport731278504656\data\asimages\{2E81E6B8-01FB-4A72-9D05-FA6F6F00D0A7}_24.png&quot;/&gt;&lt;left val=&quot;727&quot;/&gt;&lt;top val=&quot;687&quot;/&gt;&lt;width val=&quot;226&quot;/&gt;&lt;height val=&quot;4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4E08660-20E1-447C-818D-24FB566456E7}&quot;/&gt;&lt;isInvalidForFieldText val=&quot;0&quot;/&gt;&lt;Image&gt;&lt;filename val=&quot;C:\Users\User\AppData\Local\Temp\CP731276828Session\CPTrustFolder731276843\PPTImport731278504656\data\asimages\{44E08660-20E1-447C-818D-24FB566456E7}_25.png&quot;/&gt;&lt;left val=&quot;0&quot;/&gt;&lt;top val=&quot;76&quot;/&gt;&lt;width val=&quot;961&quot;/&gt;&lt;height val=&quot;122&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BAEA685-E335-4662-895A-7D821C3FA373}&quot;/&gt;&lt;isInvalidForFieldText val=&quot;0&quot;/&gt;&lt;Image&gt;&lt;filename val=&quot;C:\Users\User\AppData\Local\Temp\CP731276828Session\CPTrustFolder731276843\PPTImport731278504656\data\asimages\{2BAEA685-E335-4662-895A-7D821C3FA373}_25.png&quot;/&gt;&lt;left val=&quot;727&quot;/&gt;&lt;top val=&quot;687&quot;/&gt;&lt;width val=&quot;226&quot;/&gt;&lt;height val=&quot;4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6&quot;/&gt;&lt;lineCharCount val=&quot;1&quot;/&gt;&lt;lineCharCount val=&quot;55&quot;/&gt;&lt;/TableIndex&gt;&lt;/ShapeTextInfo&gt;"/>
  <p:tag name="HTML_SHAPEINFO" val="&lt;ThreeDShapeInfo&gt;&lt;uuid val=&quot;{1B4BE2C5-FAF3-4B23-B6C5-FD22DAE14AE7}&quot;/&gt;&lt;isInvalidForFieldText val=&quot;0&quot;/&gt;&lt;Image&gt;&lt;filename val=&quot;C:\Users\User\AppData\Local\Temp\CP731276828Session\CPTrustFolder731276843\PPTImport731278504656\data\asimages\{1B4BE2C5-FAF3-4B23-B6C5-FD22DAE14AE7}_25.png&quot;/&gt;&lt;left val=&quot;44&quot;/&gt;&lt;top val=&quot;419&quot;/&gt;&lt;width val=&quot;868&quot;/&gt;&lt;height val=&quot;164&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72&quot;/&gt;&lt;lineCharCount val=&quot;68&quot;/&gt;&lt;lineCharCount val=&quot;70&quot;/&gt;&lt;lineCharCount val=&quot;27&quot;/&gt;&lt;/TableIndex&gt;&lt;/ShapeTextInfo&gt;"/>
  <p:tag name="HTML_SHAPEINFO" val="&lt;ThreeDShapeInfo&gt;&lt;uuid val=&quot;{0C9E9AB2-29B3-4EA5-AADE-6CF4A37B84EB}&quot;/&gt;&lt;isInvalidForFieldText val=&quot;0&quot;/&gt;&lt;Image&gt;&lt;filename val=&quot;C:\Users\User\AppData\Local\Temp\CP731276828Session\CPTrustFolder731276843\PPTImport731278504656\data\asimages\{0C9E9AB2-29B3-4EA5-AADE-6CF4A37B84EB}_25.png&quot;/&gt;&lt;left val=&quot;43&quot;/&gt;&lt;top val=&quot;220&quot;/&gt;&lt;width val=&quot;869&quot;/&gt;&lt;height val=&quot;18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49F5709E-35CE-4A58-B431-C9C4115D4ED1}&quot;/&gt;&lt;isInvalidForFieldText val=&quot;0&quot;/&gt;&lt;Image&gt;&lt;filename val=&quot;C:\Users\User\AppData\Local\Temp\CP731276828Session\CPTrustFolder731276843\PPTImport731278504656\data\asimages\{49F5709E-35CE-4A58-B431-C9C4115D4ED1}_26.png&quot;/&gt;&lt;left val=&quot;0&quot;/&gt;&lt;top val=&quot;278&quot;/&gt;&lt;width val=&quot;961&quot;/&gt;&lt;height val=&quot;20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A154FDC-FA76-47DA-86A3-FD03099C2E17}&quot;/&gt;&lt;isInvalidForFieldText val=&quot;0&quot;/&gt;&lt;Image&gt;&lt;filename val=&quot;C:\Users\User\AppData\Local\Temp\CP731276828Session\CPTrustFolder731276843\PPTImport731278504656\data\asimages\{EA154FDC-FA76-47DA-86A3-FD03099C2E17}_26.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Current April 2018</Template>
  <TotalTime>7136</TotalTime>
  <Words>993</Words>
  <Application>Microsoft Office PowerPoint</Application>
  <PresentationFormat>On-screen Show (4:3)</PresentationFormat>
  <Paragraphs>144</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Tahoma</vt:lpstr>
      <vt:lpstr>Times New Roman</vt:lpstr>
      <vt:lpstr>Wingdings</vt:lpstr>
      <vt:lpstr>Current April 2018</vt:lpstr>
      <vt:lpstr>Introduction to Dental Conditions Rating Schedule Changes</vt:lpstr>
      <vt:lpstr>Objectives</vt:lpstr>
      <vt:lpstr>References</vt:lpstr>
      <vt:lpstr>Review of updates and changes </vt:lpstr>
      <vt:lpstr>Notes</vt:lpstr>
      <vt:lpstr>9900 – Maxilla or mandible, osteomyelitis, osteonecrosis, or osteoradionecrosis</vt:lpstr>
      <vt:lpstr>9902 – Loss of Mandible/Ramus</vt:lpstr>
      <vt:lpstr>9903 &amp; 9904 – Mandible Malunion/Nonunion</vt:lpstr>
      <vt:lpstr>9905 – TMD</vt:lpstr>
      <vt:lpstr>9911 &amp; 9912 – Loss of Hard Palate</vt:lpstr>
      <vt:lpstr>9916 – Maxilla, malunion or nonunion</vt:lpstr>
      <vt:lpstr>9917 &amp; 9918 – Neoplasms</vt:lpstr>
      <vt:lpstr>Important considerations</vt:lpstr>
      <vt:lpstr>Which Criteria Apply?</vt:lpstr>
      <vt:lpstr>DBQs</vt:lpstr>
      <vt:lpstr>Resources Available: VBMS</vt:lpstr>
      <vt:lpstr>Resources Available: Regulation Citator</vt:lpstr>
      <vt:lpstr>Practice &amp; evaluate</vt:lpstr>
      <vt:lpstr>Scenario 1</vt:lpstr>
      <vt:lpstr>PowerPoint Presentation</vt:lpstr>
      <vt:lpstr>Scenario 2</vt:lpstr>
      <vt:lpstr>Scenario 3</vt:lpstr>
      <vt:lpstr>Scenario 4</vt:lpstr>
      <vt:lpstr>Scenario 5</vt:lpstr>
      <vt:lpstr>Scenario 6</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Dental and Oral Conditions Rating Schedule Changes PowerPoint Presentation</dc:title>
  <dc:subject>RVSR, RQRS, DRO</dc:subject>
  <dc:creator>Department of Veterans Affairs, Veterans Benefits Administration, Compensation Service, STAFF</dc:creator>
  <cp:keywords>dental,VASRD,rating schedule change,TMD,TMJ,open bite,false motion,mechanically altered food,soft,semi-soft,liquid</cp:keywords>
  <dc:description>This lesson introduces changes to the Rating Schedule for Dental Conditions and reviews important considerations.</dc:description>
  <cp:lastModifiedBy>Kathy Poole</cp:lastModifiedBy>
  <cp:revision>490</cp:revision>
  <cp:lastPrinted>2017-04-24T16:12:35Z</cp:lastPrinted>
  <dcterms:created xsi:type="dcterms:W3CDTF">2014-04-30T02:32:11Z</dcterms:created>
  <dcterms:modified xsi:type="dcterms:W3CDTF">2018-08-17T14:02:59Z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