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30"/>
  </p:notesMasterIdLst>
  <p:handoutMasterIdLst>
    <p:handoutMasterId r:id="rId31"/>
  </p:handoutMasterIdLst>
  <p:sldIdLst>
    <p:sldId id="257" r:id="rId5"/>
    <p:sldId id="258" r:id="rId6"/>
    <p:sldId id="318" r:id="rId7"/>
    <p:sldId id="260" r:id="rId8"/>
    <p:sldId id="303" r:id="rId9"/>
    <p:sldId id="304" r:id="rId10"/>
    <p:sldId id="305" r:id="rId11"/>
    <p:sldId id="317" r:id="rId12"/>
    <p:sldId id="307" r:id="rId13"/>
    <p:sldId id="290" r:id="rId14"/>
    <p:sldId id="291" r:id="rId15"/>
    <p:sldId id="265" r:id="rId16"/>
    <p:sldId id="256" r:id="rId17"/>
    <p:sldId id="268" r:id="rId18"/>
    <p:sldId id="276" r:id="rId19"/>
    <p:sldId id="281" r:id="rId20"/>
    <p:sldId id="266" r:id="rId21"/>
    <p:sldId id="308" r:id="rId22"/>
    <p:sldId id="309" r:id="rId23"/>
    <p:sldId id="316" r:id="rId24"/>
    <p:sldId id="302" r:id="rId25"/>
    <p:sldId id="312" r:id="rId26"/>
    <p:sldId id="315" r:id="rId27"/>
    <p:sldId id="314" r:id="rId28"/>
    <p:sldId id="274"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ver Training Facility, C. Lee" initials="C.Le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3907" autoAdjust="0"/>
  </p:normalViewPr>
  <p:slideViewPr>
    <p:cSldViewPr snapToGrid="0">
      <p:cViewPr varScale="1">
        <p:scale>
          <a:sx n="106" d="100"/>
          <a:sy n="106"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93242811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
        <p:nvSpPr>
          <p:cNvPr id="5" name="Rectangle 4">
            <a:extLst>
              <a:ext uri="{FF2B5EF4-FFF2-40B4-BE49-F238E27FC236}">
                <a16:creationId xmlns:a16="http://schemas.microsoft.com/office/drawing/2014/main" id="{7DD31C2F-D706-4F82-A9A5-A2D012B90CFA}"/>
              </a:ext>
            </a:extLst>
          </p:cNvPr>
          <p:cNvSpPr/>
          <p:nvPr userDrawn="1">
            <p:custDataLst>
              <p:tags r:id="rId4"/>
            </p:custDataLst>
          </p:nvPr>
        </p:nvSpPr>
        <p:spPr bwMode="auto">
          <a:xfrm>
            <a:off x="400050" y="6324600"/>
            <a:ext cx="8743950" cy="1524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6" name="Rectangle 5">
            <a:extLst>
              <a:ext uri="{FF2B5EF4-FFF2-40B4-BE49-F238E27FC236}">
                <a16:creationId xmlns:a16="http://schemas.microsoft.com/office/drawing/2014/main" id="{06961306-80BA-4671-9B18-30A1DBF68A4B}"/>
              </a:ext>
            </a:extLst>
          </p:cNvPr>
          <p:cNvSpPr/>
          <p:nvPr userDrawn="1">
            <p:custDataLst>
              <p:tags r:id="rId5"/>
            </p:custDataLst>
          </p:nvPr>
        </p:nvSpPr>
        <p:spPr bwMode="auto">
          <a:xfrm>
            <a:off x="676275" y="6400800"/>
            <a:ext cx="2000250" cy="368300"/>
          </a:xfrm>
          <a:prstGeom prst="rect">
            <a:avLst/>
          </a:prstGeom>
          <a:solidFill>
            <a:schemeClr val="bg1"/>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20521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0218488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09635827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78907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02025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94527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3369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0"/>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1"/>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2"/>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7052509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4.xml"/><Relationship Id="rId5" Type="http://schemas.openxmlformats.org/officeDocument/2006/relationships/tags" Target="../tags/tag56.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Layout" Target="../slideLayouts/slideLayout4.xml"/><Relationship Id="rId4" Type="http://schemas.openxmlformats.org/officeDocument/2006/relationships/tags" Target="../tags/tag60.xml"/></Relationships>
</file>

<file path=ppt/slides/_rels/slide1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vbaw.vba.va.gov/VBMS/Resources_Technical_Information.asp" TargetMode="Externa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hyperlink" Target="http://vacoappbva2.dva.va.gov/" TargetMode="External"/><Relationship Id="rId5" Type="http://schemas.openxmlformats.org/officeDocument/2006/relationships/slideLayout" Target="../slideLayouts/slideLayout2.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2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27CFA5-FAA9-4796-A28F-C381838073B7}"/>
              </a:ext>
            </a:extLst>
          </p:cNvPr>
          <p:cNvSpPr>
            <a:spLocks noGrp="1"/>
          </p:cNvSpPr>
          <p:nvPr>
            <p:ph type="ctrTitle"/>
            <p:custDataLst>
              <p:tags r:id="rId1"/>
            </p:custDataLst>
          </p:nvPr>
        </p:nvSpPr>
        <p:spPr>
          <a:xfrm>
            <a:off x="685800" y="2819400"/>
            <a:ext cx="7772400" cy="1219200"/>
          </a:xfrm>
        </p:spPr>
        <p:txBody>
          <a:bodyPr/>
          <a:lstStyle/>
          <a:p>
            <a:r>
              <a:rPr lang="en-US" dirty="0"/>
              <a:t>Introduction to Endocrine Conditions Rating Schedule Changes</a:t>
            </a:r>
          </a:p>
        </p:txBody>
      </p:sp>
      <p:sp>
        <p:nvSpPr>
          <p:cNvPr id="6" name="Text Placeholder 5">
            <a:extLst>
              <a:ext uri="{FF2B5EF4-FFF2-40B4-BE49-F238E27FC236}">
                <a16:creationId xmlns:a16="http://schemas.microsoft.com/office/drawing/2014/main" id="{B96D53A6-D99A-43C8-A8A4-2B4118CED512}"/>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00F07B7C-438E-46B1-AE2E-5B936EA736B6}"/>
              </a:ext>
            </a:extLst>
          </p:cNvPr>
          <p:cNvSpPr>
            <a:spLocks noGrp="1"/>
          </p:cNvSpPr>
          <p:nvPr>
            <p:ph type="body" sz="quarter" idx="11"/>
            <p:custDataLst>
              <p:tags r:id="rId3"/>
            </p:custDataLst>
          </p:nvPr>
        </p:nvSpPr>
        <p:spPr>
          <a:xfrm>
            <a:off x="6096000" y="4724400"/>
            <a:ext cx="2362200" cy="838200"/>
          </a:xfrm>
        </p:spPr>
        <p:txBody>
          <a:bodyPr/>
          <a:lstStyle/>
          <a:p>
            <a:r>
              <a:rPr lang="en-US" dirty="0"/>
              <a:t>February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7909 - 7912</a:t>
            </a:r>
          </a:p>
        </p:txBody>
      </p:sp>
      <p:sp>
        <p:nvSpPr>
          <p:cNvPr id="3" name="Content Placeholder 2"/>
          <p:cNvSpPr>
            <a:spLocks noGrp="1"/>
          </p:cNvSpPr>
          <p:nvPr>
            <p:ph idx="1"/>
            <p:custDataLst>
              <p:tags r:id="rId2"/>
            </p:custDataLst>
          </p:nvPr>
        </p:nvSpPr>
        <p:spPr>
          <a:xfrm>
            <a:off x="457200" y="2057400"/>
            <a:ext cx="8229600" cy="3916363"/>
          </a:xfrm>
        </p:spPr>
        <p:txBody>
          <a:bodyPr>
            <a:noAutofit/>
          </a:bodyPr>
          <a:lstStyle/>
          <a:p>
            <a:pPr>
              <a:buClr>
                <a:schemeClr val="tx1"/>
              </a:buClr>
            </a:pPr>
            <a:r>
              <a:rPr lang="en-US" dirty="0">
                <a:latin typeface="+mj-lt"/>
              </a:rPr>
              <a:t>Diabetes Insipidus</a:t>
            </a:r>
          </a:p>
          <a:p>
            <a:pPr marL="461963" lvl="1" indent="-300038">
              <a:buClr>
                <a:schemeClr val="tx1"/>
              </a:buClr>
            </a:pPr>
            <a:r>
              <a:rPr lang="en-US" dirty="0">
                <a:latin typeface="+mj-lt"/>
                <a:cs typeface="Times New Roman" panose="02020603050405020304" pitchFamily="18" charset="0"/>
              </a:rPr>
              <a:t>New criteria – evaluate as 30 percent for initial three months following diagnosis.</a:t>
            </a:r>
          </a:p>
          <a:p>
            <a:pPr marL="796925" lvl="2" indent="-227013">
              <a:buClr>
                <a:schemeClr val="tx1"/>
              </a:buClr>
            </a:pPr>
            <a:r>
              <a:rPr lang="en-US" dirty="0">
                <a:latin typeface="+mj-lt"/>
                <a:cs typeface="Times New Roman" panose="02020603050405020304" pitchFamily="18" charset="0"/>
              </a:rPr>
              <a:t>If the condition subsides, rate residuals under appropriate body system.</a:t>
            </a:r>
          </a:p>
          <a:p>
            <a:pPr marL="796925" lvl="2" indent="-227013">
              <a:buClr>
                <a:schemeClr val="tx1"/>
              </a:buClr>
            </a:pPr>
            <a:r>
              <a:rPr lang="en-US" dirty="0">
                <a:latin typeface="+mj-lt"/>
                <a:cs typeface="Times New Roman" panose="02020603050405020304" pitchFamily="18" charset="0"/>
              </a:rPr>
              <a:t>If not, 10 percent evaluation for persistent polyuria or hormonal therapy</a:t>
            </a:r>
          </a:p>
          <a:p>
            <a:pPr>
              <a:buClr>
                <a:schemeClr val="tx1"/>
              </a:buClr>
            </a:pPr>
            <a:r>
              <a:rPr lang="en-US" dirty="0">
                <a:latin typeface="+mj-lt"/>
              </a:rPr>
              <a:t>Addison’s Disease</a:t>
            </a:r>
          </a:p>
          <a:p>
            <a:pPr marL="461963" lvl="1" indent="-300038">
              <a:buClr>
                <a:schemeClr val="tx1"/>
              </a:buClr>
            </a:pPr>
            <a:r>
              <a:rPr lang="en-US" dirty="0">
                <a:latin typeface="+mj-lt"/>
                <a:cs typeface="Times New Roman" panose="02020603050405020304" pitchFamily="18" charset="0"/>
              </a:rPr>
              <a:t>Name change only – adrenal cortical insufficiency → adrenocortical insufficiency</a:t>
            </a:r>
          </a:p>
          <a:p>
            <a:pPr>
              <a:buClr>
                <a:schemeClr val="tx1"/>
              </a:buClr>
            </a:pPr>
            <a:r>
              <a:rPr lang="en-US" dirty="0" err="1">
                <a:latin typeface="+mj-lt"/>
              </a:rPr>
              <a:t>Polyglandular</a:t>
            </a:r>
            <a:r>
              <a:rPr lang="en-US" dirty="0">
                <a:latin typeface="+mj-lt"/>
              </a:rPr>
              <a:t> Syndrome</a:t>
            </a:r>
          </a:p>
          <a:p>
            <a:pPr marL="461963" lvl="1" indent="-300038">
              <a:buClr>
                <a:schemeClr val="tx1"/>
              </a:buClr>
            </a:pPr>
            <a:r>
              <a:rPr lang="en-US" dirty="0">
                <a:latin typeface="+mj-lt"/>
                <a:cs typeface="Times New Roman" panose="02020603050405020304" pitchFamily="18" charset="0"/>
              </a:rPr>
              <a:t>Name change only – addition of multiple endocrine neoplasia autoimmune </a:t>
            </a:r>
            <a:r>
              <a:rPr lang="en-US" dirty="0" err="1">
                <a:latin typeface="+mj-lt"/>
                <a:cs typeface="Times New Roman" panose="02020603050405020304" pitchFamily="18" charset="0"/>
              </a:rPr>
              <a:t>polyglandular</a:t>
            </a:r>
            <a:r>
              <a:rPr lang="en-US" dirty="0">
                <a:latin typeface="+mj-lt"/>
                <a:cs typeface="Times New Roman" panose="02020603050405020304" pitchFamily="18" charset="0"/>
              </a:rPr>
              <a:t> syndrome parenthetical</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04956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7913-7919</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buClr>
                <a:schemeClr val="tx1"/>
              </a:buClr>
            </a:pPr>
            <a:r>
              <a:rPr lang="en-US" dirty="0">
                <a:latin typeface="+mj-lt"/>
              </a:rPr>
              <a:t>Diabetes Mellitus – </a:t>
            </a:r>
            <a:r>
              <a:rPr lang="en-US" altLang="en-US" dirty="0">
                <a:latin typeface="+mj-lt"/>
              </a:rPr>
              <a:t>Only difference was clarification stating one or more daily injection of insulin in the 20, 40, and 60 percent criteria</a:t>
            </a:r>
            <a:endParaRPr lang="en-US" dirty="0">
              <a:latin typeface="+mj-lt"/>
            </a:endParaRPr>
          </a:p>
          <a:p>
            <a:pPr>
              <a:buClr>
                <a:schemeClr val="tx1"/>
              </a:buClr>
            </a:pPr>
            <a:r>
              <a:rPr lang="en-US" dirty="0">
                <a:latin typeface="+mj-lt"/>
              </a:rPr>
              <a:t>Malignant/Benign Neoplasms – no current change</a:t>
            </a:r>
          </a:p>
          <a:p>
            <a:pPr>
              <a:buClr>
                <a:schemeClr val="tx1"/>
              </a:buClr>
            </a:pPr>
            <a:r>
              <a:rPr lang="en-US" dirty="0" err="1">
                <a:latin typeface="+mj-lt"/>
              </a:rPr>
              <a:t>Hyperpituitarism</a:t>
            </a:r>
            <a:r>
              <a:rPr lang="en-US" dirty="0">
                <a:latin typeface="+mj-lt"/>
              </a:rPr>
              <a:t>, Hyperaldosteronism, and </a:t>
            </a:r>
            <a:r>
              <a:rPr lang="en-US" dirty="0" err="1">
                <a:latin typeface="+mj-lt"/>
              </a:rPr>
              <a:t>Pheochromocytoma</a:t>
            </a:r>
            <a:endParaRPr lang="en-US" dirty="0">
              <a:latin typeface="+mj-lt"/>
            </a:endParaRPr>
          </a:p>
          <a:p>
            <a:pPr marL="511175" lvl="1" indent="-285750">
              <a:buClr>
                <a:schemeClr val="tx1"/>
              </a:buClr>
            </a:pPr>
            <a:r>
              <a:rPr lang="en-US" dirty="0">
                <a:latin typeface="+mj-lt"/>
                <a:cs typeface="Times New Roman" panose="02020603050405020304" pitchFamily="18" charset="0"/>
              </a:rPr>
              <a:t>New note – evaluate as malignant or benign neoplasm</a:t>
            </a:r>
            <a:endParaRPr lang="en-US" dirty="0">
              <a:latin typeface="+mj-lt"/>
            </a:endParaRPr>
          </a:p>
          <a:p>
            <a:pPr>
              <a:buClr>
                <a:schemeClr val="tx1"/>
              </a:buClr>
            </a:pPr>
            <a:r>
              <a:rPr lang="en-US" dirty="0">
                <a:latin typeface="+mj-lt"/>
              </a:rPr>
              <a:t>C-Cell Hyperplasia of the Thyroid</a:t>
            </a:r>
          </a:p>
          <a:p>
            <a:pPr marL="511175" lvl="1" indent="-285750">
              <a:buClr>
                <a:schemeClr val="tx1"/>
              </a:buClr>
            </a:pPr>
            <a:r>
              <a:rPr lang="en-US" dirty="0">
                <a:latin typeface="+mj-lt"/>
                <a:cs typeface="Times New Roman" panose="02020603050405020304" pitchFamily="18" charset="0"/>
              </a:rPr>
              <a:t>Note change – evaluate as either malignant neoplasm or hypothyroidism, depending on treatment</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28640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392238"/>
            <a:ext cx="9144000" cy="1086867"/>
          </a:xfrm>
        </p:spPr>
        <p:txBody>
          <a:bodyPr/>
          <a:lstStyle/>
          <a:p>
            <a:pPr indent="461963" algn="l"/>
            <a:r>
              <a:rPr lang="en-US" dirty="0"/>
              <a:t>Important considerations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273376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Which Criteria Apply?</a:t>
            </a:r>
          </a:p>
        </p:txBody>
      </p:sp>
      <p:sp>
        <p:nvSpPr>
          <p:cNvPr id="4" name="Content Placeholder 3"/>
          <p:cNvSpPr>
            <a:spLocks noGrp="1"/>
          </p:cNvSpPr>
          <p:nvPr>
            <p:ph idx="1"/>
            <p:custDataLst>
              <p:tags r:id="rId3"/>
            </p:custDataLst>
          </p:nvPr>
        </p:nvSpPr>
        <p:spPr>
          <a:xfrm>
            <a:off x="457200" y="2057400"/>
            <a:ext cx="8229600" cy="2920103"/>
          </a:xfrm>
        </p:spPr>
        <p:txBody>
          <a:bodyPr>
            <a:normAutofit fontScale="92500" lnSpcReduction="10000"/>
          </a:bodyPr>
          <a:lstStyle/>
          <a:p>
            <a:pPr>
              <a:lnSpc>
                <a:spcPct val="110000"/>
              </a:lnSpc>
              <a:buFont typeface="Arial" panose="020B0604020202020204" pitchFamily="34" charset="0"/>
              <a:buChar char="•"/>
            </a:pPr>
            <a:r>
              <a:rPr lang="en-US" dirty="0"/>
              <a:t>What date did the claim come in?</a:t>
            </a:r>
          </a:p>
          <a:p>
            <a:pPr>
              <a:lnSpc>
                <a:spcPct val="110000"/>
              </a:lnSpc>
              <a:buFont typeface="Arial" panose="020B0604020202020204" pitchFamily="34" charset="0"/>
              <a:buChar char="•"/>
            </a:pPr>
            <a:r>
              <a:rPr lang="en-US" dirty="0"/>
              <a:t>Does the Veteran warrant a higher evaluation under historical criteria? </a:t>
            </a:r>
          </a:p>
          <a:p>
            <a:pPr>
              <a:lnSpc>
                <a:spcPct val="110000"/>
              </a:lnSpc>
              <a:buFont typeface="Arial" panose="020B0604020202020204" pitchFamily="34" charset="0"/>
              <a:buChar char="•"/>
            </a:pPr>
            <a:r>
              <a:rPr lang="en-US" dirty="0"/>
              <a:t>Do they qualify for an increase under  the new criteria?</a:t>
            </a:r>
          </a:p>
          <a:p>
            <a:pPr lvl="0">
              <a:lnSpc>
                <a:spcPct val="110000"/>
              </a:lnSpc>
              <a:buFont typeface="Arial" panose="020B0604020202020204" pitchFamily="34" charset="0"/>
              <a:buChar char="•"/>
            </a:pPr>
            <a:r>
              <a:rPr lang="en-US" dirty="0"/>
              <a:t>Is there an intent to file (ITF) to consider?</a:t>
            </a:r>
          </a:p>
          <a:p>
            <a:pPr lvl="0">
              <a:lnSpc>
                <a:spcPct val="110000"/>
              </a:lnSpc>
              <a:buFont typeface="Arial" panose="020B0604020202020204" pitchFamily="34" charset="0"/>
              <a:buChar char="•"/>
            </a:pPr>
            <a:r>
              <a:rPr lang="en-US" dirty="0"/>
              <a:t>Is the date entitlement arose based on increase shown in medical records the applicable effective date?</a:t>
            </a:r>
          </a:p>
          <a:p>
            <a:pPr lvl="0">
              <a:lnSpc>
                <a:spcPct val="110000"/>
              </a:lnSpc>
              <a:buFont typeface="Arial" panose="020B0604020202020204" pitchFamily="34" charset="0"/>
              <a:buChar char="•"/>
            </a:pPr>
            <a:r>
              <a:rPr lang="en-US" dirty="0"/>
              <a:t>When was the Veteran released from active duty? Should the effective date be RAD+1? </a:t>
            </a:r>
          </a:p>
          <a:p>
            <a:endParaRPr lang="en-US" dirty="0"/>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13</a:t>
            </a:fld>
            <a:endParaRPr lang="en-US"/>
          </a:p>
        </p:txBody>
      </p:sp>
      <p:sp>
        <p:nvSpPr>
          <p:cNvPr id="6" name="Rectangle 5">
            <a:extLst>
              <a:ext uri="{FF2B5EF4-FFF2-40B4-BE49-F238E27FC236}">
                <a16:creationId xmlns:a16="http://schemas.microsoft.com/office/drawing/2014/main" id="{DD60E269-3CB3-4319-AA97-4E2DA362047C}"/>
              </a:ext>
            </a:extLst>
          </p:cNvPr>
          <p:cNvSpPr/>
          <p:nvPr>
            <p:custDataLst>
              <p:tags r:id="rId5"/>
            </p:custDataLst>
          </p:nvPr>
        </p:nvSpPr>
        <p:spPr bwMode="auto">
          <a:xfrm>
            <a:off x="355130" y="5190574"/>
            <a:ext cx="8331670" cy="806774"/>
          </a:xfrm>
          <a:prstGeom prst="rect">
            <a:avLst/>
          </a:prstGeom>
          <a:solidFill>
            <a:srgbClr val="FFFFFF"/>
          </a:solid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mj-lt"/>
                <a:cs typeface="Times New Roman" panose="02020603050405020304" pitchFamily="18" charset="0"/>
              </a:rPr>
              <a:t>December 10, 2017, </a:t>
            </a:r>
            <a:r>
              <a:rPr kumimoji="0" lang="en-US" sz="2400" b="0" i="0" u="none" strike="noStrike" kern="0" cap="none" spc="0" normalizeH="0" baseline="0" noProof="0" dirty="0">
                <a:ln>
                  <a:noFill/>
                </a:ln>
                <a:solidFill>
                  <a:srgbClr val="C00000"/>
                </a:solidFill>
                <a:effectLst/>
                <a:uLnTx/>
                <a:uFillTx/>
                <a:latin typeface="+mj-lt"/>
                <a:cs typeface="Times New Roman" panose="02020603050405020304" pitchFamily="18" charset="0"/>
              </a:rPr>
              <a:t>Endocrine Rating Schedule Change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mj-lt"/>
                <a:cs typeface="Times New Roman" panose="02020603050405020304" pitchFamily="18" charset="0"/>
              </a:rPr>
              <a:t>(</a:t>
            </a:r>
            <a:r>
              <a:rPr kumimoji="0" lang="en-US" sz="2400" b="0" i="1" u="none" strike="noStrike" kern="0" cap="none" spc="0" normalizeH="0" baseline="0" noProof="0" dirty="0">
                <a:ln>
                  <a:noFill/>
                </a:ln>
                <a:solidFill>
                  <a:srgbClr val="C00000"/>
                </a:solidFill>
                <a:effectLst/>
                <a:uLnTx/>
                <a:uFillTx/>
                <a:latin typeface="+mj-lt"/>
                <a:cs typeface="Times New Roman" panose="02020603050405020304" pitchFamily="18" charset="0"/>
              </a:rPr>
              <a:t>Not Liberalizing Legislation</a:t>
            </a:r>
            <a:r>
              <a:rPr kumimoji="0" lang="en-US" sz="2400" b="0" i="0" u="none" strike="noStrike" kern="0" cap="none" spc="0" normalizeH="0" baseline="0" noProof="0" dirty="0">
                <a:ln>
                  <a:noFill/>
                </a:ln>
                <a:solidFill>
                  <a:srgbClr val="C00000"/>
                </a:solidFill>
                <a:effectLst/>
                <a:uLnTx/>
                <a:uFillTx/>
                <a:latin typeface="+mj-lt"/>
                <a:cs typeface="Times New Roman" panose="02020603050405020304" pitchFamily="18" charset="0"/>
              </a:rPr>
              <a:t>)</a:t>
            </a:r>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DBQs</a:t>
            </a:r>
          </a:p>
        </p:txBody>
      </p:sp>
      <p:sp>
        <p:nvSpPr>
          <p:cNvPr id="4" name="Content Placeholder 3"/>
          <p:cNvSpPr>
            <a:spLocks noGrp="1"/>
          </p:cNvSpPr>
          <p:nvPr>
            <p:ph idx="1"/>
            <p:custDataLst>
              <p:tags r:id="rId3"/>
            </p:custDataLst>
          </p:nvPr>
        </p:nvSpPr>
        <p:spPr>
          <a:xfrm>
            <a:off x="457200" y="2057400"/>
            <a:ext cx="8229600" cy="3916363"/>
          </a:xfrm>
        </p:spPr>
        <p:txBody>
          <a:bodyPr/>
          <a:lstStyle/>
          <a:p>
            <a:pPr>
              <a:buClr>
                <a:schemeClr val="tx1"/>
              </a:buClr>
            </a:pPr>
            <a:r>
              <a:rPr lang="en-US" dirty="0"/>
              <a:t>Does the DBQ or exam of record give information needed for current criteria?</a:t>
            </a:r>
          </a:p>
          <a:p>
            <a:pPr>
              <a:buClr>
                <a:schemeClr val="tx1"/>
              </a:buClr>
            </a:pPr>
            <a:endParaRPr lang="en-US" dirty="0"/>
          </a:p>
          <a:p>
            <a:pPr>
              <a:buClr>
                <a:schemeClr val="tx1"/>
              </a:buClr>
            </a:pPr>
            <a:r>
              <a:rPr lang="en-US" dirty="0"/>
              <a:t>Did you check for reasonably raised claims for scars on DBQ?</a:t>
            </a:r>
          </a:p>
          <a:p>
            <a:pPr>
              <a:buFont typeface="Arial" charset="0"/>
              <a:buChar char="•"/>
            </a:pPr>
            <a:endParaRPr lang="en-US" dirty="0"/>
          </a:p>
          <a:p>
            <a:endParaRPr lang="en-US" dirty="0"/>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14</a:t>
            </a:fld>
            <a:endParaRPr lang="en-US" dirty="0"/>
          </a:p>
        </p:txBody>
      </p:sp>
    </p:spTree>
    <p:custDataLst>
      <p:tags r:id="rId1"/>
    </p:custDataLst>
    <p:extLst>
      <p:ext uri="{BB962C8B-B14F-4D97-AF65-F5344CB8AC3E}">
        <p14:creationId xmlns:p14="http://schemas.microsoft.com/office/powerpoint/2010/main" val="317368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Resources Available: VBMS</a:t>
            </a:r>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buNone/>
            </a:pPr>
            <a:endParaRPr lang="en-US" sz="2000" dirty="0">
              <a:latin typeface="+mj-lt"/>
              <a:cs typeface="Times New Roman" panose="02020603050405020304" pitchFamily="18" charset="0"/>
            </a:endParaRPr>
          </a:p>
          <a:p>
            <a:pPr marL="342900" lvl="1" indent="0" algn="ctr">
              <a:buNone/>
            </a:pPr>
            <a:r>
              <a:rPr lang="en-US" sz="2000" dirty="0">
                <a:latin typeface="+mj-lt"/>
                <a:cs typeface="Times New Roman" panose="02020603050405020304" pitchFamily="18" charset="0"/>
              </a:rPr>
              <a:t>VBMS updates – watch the </a:t>
            </a:r>
            <a:r>
              <a:rPr lang="en-US" sz="2000" dirty="0">
                <a:latin typeface="+mj-lt"/>
                <a:cs typeface="Times New Roman" panose="02020603050405020304" pitchFamily="18" charset="0"/>
                <a:hlinkClick r:id="rId6"/>
              </a:rPr>
              <a:t>VBMS Release Information and User Guides</a:t>
            </a:r>
            <a:r>
              <a:rPr lang="en-US" sz="2000" dirty="0">
                <a:latin typeface="+mj-lt"/>
                <a:cs typeface="Times New Roman" panose="02020603050405020304" pitchFamily="18" charset="0"/>
              </a:rPr>
              <a:t> page for updates to support Rating Schedule Revisions</a:t>
            </a:r>
          </a:p>
          <a:p>
            <a:pPr marL="342900" lvl="1" indent="0" algn="ctr">
              <a:buNone/>
            </a:pPr>
            <a:endParaRPr lang="en-US" sz="27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15</a:t>
            </a:fld>
            <a:endParaRPr lang="en-US"/>
          </a:p>
        </p:txBody>
      </p:sp>
    </p:spTree>
    <p:custDataLst>
      <p:tags r:id="rId1"/>
    </p:custDataLst>
    <p:extLst>
      <p:ext uri="{BB962C8B-B14F-4D97-AF65-F5344CB8AC3E}">
        <p14:creationId xmlns:p14="http://schemas.microsoft.com/office/powerpoint/2010/main" val="4204169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0" y="793631"/>
            <a:ext cx="9144000" cy="1086867"/>
          </a:xfrm>
        </p:spPr>
        <p:txBody>
          <a:bodyPr>
            <a:normAutofit/>
          </a:bodyPr>
          <a:lstStyle/>
          <a:p>
            <a:r>
              <a:rPr lang="en-US" dirty="0"/>
              <a:t>Resources Available: Regulation </a:t>
            </a:r>
            <a:r>
              <a:rPr lang="en-US" dirty="0" err="1"/>
              <a:t>Citator</a:t>
            </a:r>
            <a:endParaRPr lang="en-US" dirty="0"/>
          </a:p>
        </p:txBody>
      </p:sp>
      <p:sp>
        <p:nvSpPr>
          <p:cNvPr id="4" name="Content Placeholder 3"/>
          <p:cNvSpPr>
            <a:spLocks noGrp="1"/>
          </p:cNvSpPr>
          <p:nvPr>
            <p:ph idx="1"/>
            <p:custDataLst>
              <p:tags r:id="rId3"/>
            </p:custDataLst>
          </p:nvPr>
        </p:nvSpPr>
        <p:spPr>
          <a:xfrm>
            <a:off x="457200" y="2057400"/>
            <a:ext cx="8229600" cy="3916363"/>
          </a:xfrm>
        </p:spPr>
        <p:txBody>
          <a:bodyPr>
            <a:normAutofit/>
          </a:bodyPr>
          <a:lstStyle/>
          <a:p>
            <a:pPr marL="342900" lvl="1" indent="0" algn="ctr">
              <a:buNone/>
            </a:pPr>
            <a:r>
              <a:rPr lang="en-US" sz="2200" dirty="0">
                <a:latin typeface="+mj-lt"/>
                <a:cs typeface="Times New Roman" panose="02020603050405020304" pitchFamily="18" charset="0"/>
              </a:rPr>
              <a:t>The Regulation </a:t>
            </a:r>
            <a:r>
              <a:rPr lang="en-US" sz="2200" dirty="0" err="1">
                <a:latin typeface="+mj-lt"/>
                <a:cs typeface="Times New Roman" panose="02020603050405020304" pitchFamily="18" charset="0"/>
              </a:rPr>
              <a:t>Citator</a:t>
            </a:r>
            <a:r>
              <a:rPr lang="en-US" sz="2200" dirty="0">
                <a:latin typeface="+mj-lt"/>
                <a:cs typeface="Times New Roman" panose="02020603050405020304" pitchFamily="18" charset="0"/>
              </a:rPr>
              <a:t>, found at</a:t>
            </a:r>
          </a:p>
          <a:p>
            <a:pPr marL="342900" lvl="1" indent="0" algn="ctr">
              <a:buNone/>
            </a:pPr>
            <a:r>
              <a:rPr lang="en-US" sz="2200" dirty="0">
                <a:latin typeface="+mj-lt"/>
                <a:cs typeface="Times New Roman" panose="02020603050405020304" pitchFamily="18" charset="0"/>
                <a:hlinkClick r:id="rId6" tooltip="http://vacoappbva2.dva.va.gov/"/>
              </a:rPr>
              <a:t>http://vacoappbva2.dva.va.gov</a:t>
            </a:r>
            <a:r>
              <a:rPr lang="en-US" sz="2200" dirty="0">
                <a:latin typeface="+mj-lt"/>
                <a:cs typeface="Times New Roman" panose="02020603050405020304" pitchFamily="18" charset="0"/>
              </a:rPr>
              <a:t>,</a:t>
            </a:r>
          </a:p>
          <a:p>
            <a:pPr marL="342900" lvl="1" indent="0" algn="ctr">
              <a:buNone/>
            </a:pPr>
            <a:r>
              <a:rPr lang="en-US" sz="2200" dirty="0">
                <a:latin typeface="+mj-lt"/>
                <a:cs typeface="Times New Roman" panose="02020603050405020304" pitchFamily="18" charset="0"/>
              </a:rPr>
              <a:t>assists in viewing historical rating criteria.</a:t>
            </a:r>
          </a:p>
          <a:p>
            <a:pPr marL="342900" lvl="1" indent="0" algn="ctr">
              <a:buNone/>
            </a:pPr>
            <a:endParaRPr lang="en-US" sz="2200" dirty="0">
              <a:latin typeface="+mj-lt"/>
              <a:cs typeface="Times New Roman" panose="02020603050405020304" pitchFamily="18" charset="0"/>
            </a:endParaRPr>
          </a:p>
          <a:p>
            <a:pPr marL="342900" lvl="1" indent="0" algn="ctr">
              <a:buNone/>
            </a:pPr>
            <a:r>
              <a:rPr lang="en-US" sz="2200" dirty="0">
                <a:latin typeface="+mj-lt"/>
                <a:cs typeface="Times New Roman" panose="02020603050405020304" pitchFamily="18" charset="0"/>
              </a:rPr>
              <a:t>As an alternative, the historical schedule is provided with this training material.</a:t>
            </a:r>
          </a:p>
          <a:p>
            <a:pPr marL="342900" lvl="1" indent="0" algn="ctr">
              <a:buNone/>
            </a:pPr>
            <a:endParaRPr lang="en-US" sz="3000" dirty="0">
              <a:latin typeface="Times New Roman" panose="02020603050405020304" pitchFamily="18" charset="0"/>
              <a:cs typeface="Times New Roman" panose="02020603050405020304" pitchFamily="18" charset="0"/>
            </a:endParaRPr>
          </a:p>
          <a:p>
            <a:pPr marL="342900" lvl="1" indent="0" algn="ctr">
              <a:buNone/>
            </a:pPr>
            <a:endParaRPr lang="en-US" sz="3000" dirty="0">
              <a:latin typeface="Times New Roman" panose="02020603050405020304" pitchFamily="18" charset="0"/>
              <a:cs typeface="Times New Roman" panose="02020603050405020304" pitchFamily="18" charset="0"/>
            </a:endParaRPr>
          </a:p>
          <a:p>
            <a:pPr marL="342900" lvl="1" indent="0" algn="ctr">
              <a:buNone/>
            </a:pPr>
            <a:endParaRPr lang="en-US" sz="27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custDataLst>
              <p:tags r:id="rId4"/>
            </p:custDataLst>
          </p:nvPr>
        </p:nvSpPr>
        <p:spPr>
          <a:xfrm>
            <a:off x="6931152" y="6601978"/>
            <a:ext cx="2133600" cy="365125"/>
          </a:xfrm>
        </p:spPr>
        <p:txBody>
          <a:bodyPr/>
          <a:lstStyle/>
          <a:p>
            <a:fld id="{7C414AED-89CE-4A48-8B2B-1B3A5C68EA2A}" type="slidenum">
              <a:rPr lang="en-US" smtClean="0"/>
              <a:t>16</a:t>
            </a:fld>
            <a:endParaRPr lang="en-US"/>
          </a:p>
        </p:txBody>
      </p:sp>
    </p:spTree>
    <p:custDataLst>
      <p:tags r:id="rId1"/>
    </p:custDataLst>
    <p:extLst>
      <p:ext uri="{BB962C8B-B14F-4D97-AF65-F5344CB8AC3E}">
        <p14:creationId xmlns:p14="http://schemas.microsoft.com/office/powerpoint/2010/main" val="30199842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411902"/>
            <a:ext cx="9144000" cy="1086867"/>
          </a:xfrm>
        </p:spPr>
        <p:txBody>
          <a:bodyPr/>
          <a:lstStyle/>
          <a:p>
            <a:pPr indent="461963" algn="l"/>
            <a:r>
              <a:rPr lang="en-US" dirty="0"/>
              <a:t>Practice &amp; evaluate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273376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1</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77500" lnSpcReduction="20000"/>
          </a:bodyPr>
          <a:lstStyle/>
          <a:p>
            <a:pPr>
              <a:lnSpc>
                <a:spcPct val="120000"/>
              </a:lnSpc>
            </a:pPr>
            <a:r>
              <a:rPr lang="en-US" sz="2200" dirty="0"/>
              <a:t>Veteran was service connected for Graves’ disease since discharge from active duty service (prior to the law change) at 10% based on the requirement for continuous medication. </a:t>
            </a:r>
          </a:p>
          <a:p>
            <a:pPr>
              <a:lnSpc>
                <a:spcPct val="120000"/>
              </a:lnSpc>
            </a:pPr>
            <a:endParaRPr lang="en-US" sz="2200" dirty="0"/>
          </a:p>
          <a:p>
            <a:pPr>
              <a:lnSpc>
                <a:spcPct val="120000"/>
              </a:lnSpc>
            </a:pPr>
            <a:r>
              <a:rPr lang="en-US" sz="2200" dirty="0"/>
              <a:t>Outpatient records dated January 2016 show the Veteran is still on continuous medication and is being treated for constant diarrhea. Veteran submitted a claim after the law change. DBQ shows Veteran now warrants a 30% evaluation for alternating diarrhea and constipation, with more or less constant abdominal distress. </a:t>
            </a:r>
          </a:p>
          <a:p>
            <a:pPr marL="342900" indent="-342900">
              <a:lnSpc>
                <a:spcPct val="120000"/>
              </a:lnSpc>
              <a:buAutoNum type="arabicPeriod"/>
            </a:pPr>
            <a:endParaRPr lang="en-US" sz="2200" b="1" dirty="0"/>
          </a:p>
          <a:p>
            <a:pPr>
              <a:lnSpc>
                <a:spcPct val="120000"/>
              </a:lnSpc>
            </a:pPr>
            <a:r>
              <a:rPr lang="en-US" sz="2200" dirty="0"/>
              <a:t>What diagnostic code would be used to assign the correct evaluation under the new rating criteria? </a:t>
            </a:r>
          </a:p>
          <a:p>
            <a:endParaRPr lang="en-US" b="1" dirty="0"/>
          </a:p>
          <a:p>
            <a:endParaRPr lang="en-US" sz="1800" dirty="0"/>
          </a:p>
          <a:p>
            <a:pPr marL="342900" indent="-342900">
              <a:buAutoNum type="arabicPeriod"/>
            </a:pPr>
            <a:endParaRPr lang="en-US" sz="18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18</a:t>
            </a:fld>
            <a:endParaRPr lang="en-US"/>
          </a:p>
        </p:txBody>
      </p:sp>
    </p:spTree>
    <p:extLst>
      <p:ext uri="{BB962C8B-B14F-4D97-AF65-F5344CB8AC3E}">
        <p14:creationId xmlns:p14="http://schemas.microsoft.com/office/powerpoint/2010/main" val="4275793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2</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pPr>
            <a:r>
              <a:rPr lang="en-US" dirty="0"/>
              <a:t>The Veteran is service connected for Graves’ disease at 10% for continuous medication (from prior to the date of the law change). The Veteran submitted a claim for increase after the date of the law change. DBQ evidence shows Veteran is still prescribed medication with no other residuals.</a:t>
            </a:r>
          </a:p>
          <a:p>
            <a:pPr>
              <a:lnSpc>
                <a:spcPct val="110000"/>
              </a:lnSpc>
            </a:pPr>
            <a:endParaRPr lang="en-US" i="1" dirty="0"/>
          </a:p>
          <a:p>
            <a:pPr>
              <a:lnSpc>
                <a:spcPct val="110000"/>
              </a:lnSpc>
            </a:pPr>
            <a:r>
              <a:rPr lang="en-US" dirty="0"/>
              <a:t>What would the evaluation be under the new criteria? </a:t>
            </a:r>
          </a:p>
          <a:p>
            <a:pPr>
              <a:lnSpc>
                <a:spcPct val="110000"/>
              </a:lnSpc>
            </a:pPr>
            <a:endParaRPr lang="en-US" dirty="0"/>
          </a:p>
          <a:p>
            <a:pPr>
              <a:lnSpc>
                <a:spcPct val="110000"/>
              </a:lnSpc>
            </a:pPr>
            <a:r>
              <a:rPr lang="en-US" dirty="0"/>
              <a:t>Is a reduction warranted?</a:t>
            </a:r>
          </a:p>
          <a:p>
            <a:endParaRPr lang="en-US" sz="1800" i="1" dirty="0"/>
          </a:p>
          <a:p>
            <a:pPr marL="342900" indent="-342900">
              <a:buAutoNum type="arabicPeriod"/>
            </a:pPr>
            <a:endParaRPr lang="en-US" sz="1800" dirty="0"/>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19</a:t>
            </a:fld>
            <a:endParaRPr lang="en-US"/>
          </a:p>
        </p:txBody>
      </p:sp>
    </p:spTree>
    <p:extLst>
      <p:ext uri="{BB962C8B-B14F-4D97-AF65-F5344CB8AC3E}">
        <p14:creationId xmlns:p14="http://schemas.microsoft.com/office/powerpoint/2010/main" val="144858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buFont typeface="Arial" panose="020B0604020202020204" pitchFamily="34" charset="0"/>
              <a:buChar char="•"/>
            </a:pPr>
            <a:r>
              <a:rPr lang="en-US" dirty="0"/>
              <a:t>Review updates and changes to rating schedule for endocrine body system</a:t>
            </a:r>
          </a:p>
          <a:p>
            <a:pPr>
              <a:buFont typeface="Arial" panose="020B0604020202020204" pitchFamily="34" charset="0"/>
              <a:buChar char="•"/>
            </a:pPr>
            <a:r>
              <a:rPr lang="en-US" dirty="0"/>
              <a:t>Determine correct evaluations and effective dates with due consideration to old and new criteria</a:t>
            </a:r>
          </a:p>
          <a:p>
            <a:pPr>
              <a:buFont typeface="Arial" panose="020B0604020202020204" pitchFamily="34" charset="0"/>
              <a:buChar char="•"/>
            </a:pPr>
            <a:r>
              <a:rPr lang="en-US" dirty="0"/>
              <a:t>Evaluate endocrine conditions with 80% accuracy in six scenarios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3</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a:bodyPr>
          <a:lstStyle/>
          <a:p>
            <a:pPr>
              <a:lnSpc>
                <a:spcPct val="120000"/>
              </a:lnSpc>
            </a:pPr>
            <a:r>
              <a:rPr lang="en-US" sz="2200" dirty="0"/>
              <a:t>The Veteran was diagnosed with thyroid enlargement, toxic on 08/01/17, and  files a claim for initial service connection after the date of the law change on 01/02/2018. The Veteran was discharged from active duty service on 12/30/17. The claim is marked RFD on 01/10/18.</a:t>
            </a:r>
          </a:p>
          <a:p>
            <a:pPr>
              <a:lnSpc>
                <a:spcPct val="120000"/>
              </a:lnSpc>
            </a:pPr>
            <a:endParaRPr lang="en-US" sz="2200" dirty="0"/>
          </a:p>
          <a:p>
            <a:pPr>
              <a:lnSpc>
                <a:spcPct val="120000"/>
              </a:lnSpc>
            </a:pPr>
            <a:r>
              <a:rPr lang="en-US" sz="2200" dirty="0"/>
              <a:t>What initial evaluation would you assign?</a:t>
            </a:r>
          </a:p>
          <a:p>
            <a:pPr>
              <a:lnSpc>
                <a:spcPct val="120000"/>
              </a:lnSpc>
            </a:pPr>
            <a:endParaRPr lang="en-US" sz="2200" dirty="0"/>
          </a:p>
          <a:p>
            <a:pPr>
              <a:lnSpc>
                <a:spcPct val="120000"/>
              </a:lnSpc>
            </a:pPr>
            <a:r>
              <a:rPr lang="en-US" sz="2200" dirty="0"/>
              <a:t>Would you indicate the need for a future examination, and, if so, when?</a:t>
            </a:r>
            <a:endParaRPr lang="en-US" sz="2200" b="1" dirty="0"/>
          </a:p>
          <a:p>
            <a:pPr marL="385763" indent="-385763">
              <a:buAutoNum type="arabicPeriod"/>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20</a:t>
            </a:fld>
            <a:endParaRPr lang="en-US"/>
          </a:p>
        </p:txBody>
      </p:sp>
    </p:spTree>
    <p:extLst>
      <p:ext uri="{BB962C8B-B14F-4D97-AF65-F5344CB8AC3E}">
        <p14:creationId xmlns:p14="http://schemas.microsoft.com/office/powerpoint/2010/main" val="2473743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a:xfrm>
            <a:off x="6931152" y="6601978"/>
            <a:ext cx="2133600" cy="365125"/>
          </a:xfrm>
        </p:spPr>
        <p:txBody>
          <a:bodyPr/>
          <a:lstStyle/>
          <a:p>
            <a:fld id="{7C414AED-89CE-4A48-8B2B-1B3A5C68EA2A}" type="slidenum">
              <a:rPr lang="en-US" smtClean="0"/>
              <a:t>21</a:t>
            </a:fld>
            <a:endParaRPr lang="en-US"/>
          </a:p>
        </p:txBody>
      </p:sp>
      <p:sp>
        <p:nvSpPr>
          <p:cNvPr id="8" name="Content Placeholder 2">
            <a:extLst>
              <a:ext uri="{FF2B5EF4-FFF2-40B4-BE49-F238E27FC236}">
                <a16:creationId xmlns:a16="http://schemas.microsoft.com/office/drawing/2014/main" id="{D420424F-D4EE-4F09-A0A5-C875C36136C8}"/>
              </a:ext>
            </a:extLst>
          </p:cNvPr>
          <p:cNvSpPr txBox="1">
            <a:spLocks/>
          </p:cNvSpPr>
          <p:nvPr>
            <p:custDataLst>
              <p:tags r:id="rId2"/>
            </p:custDataLst>
          </p:nvPr>
        </p:nvSpPr>
        <p:spPr bwMode="auto">
          <a:xfrm>
            <a:off x="443247" y="1821225"/>
            <a:ext cx="8257506" cy="32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marR="0" lvl="0" indent="0" algn="ctr" defTabSz="914400" rtl="0" eaLnBrk="1" fontAlgn="base" latinLnBrk="0" hangingPunct="1">
              <a:lnSpc>
                <a:spcPct val="100000"/>
              </a:lnSpc>
              <a:spcBef>
                <a:spcPct val="20000"/>
              </a:spcBef>
              <a:spcAft>
                <a:spcPct val="0"/>
              </a:spcAft>
              <a:buClr>
                <a:srgbClr val="2D2DB9">
                  <a:lumMod val="75000"/>
                </a:srgbClr>
              </a:buClr>
              <a:buSzTx/>
              <a:buFont typeface="Wingdings" panose="05000000000000000000" pitchFamily="2" charset="2"/>
              <a:buNone/>
              <a:tabLst/>
              <a:defRPr/>
            </a:pPr>
            <a:endParaRPr kumimoji="0" lang="en-US" sz="4800" b="1" i="0" u="none" strike="noStrike" kern="0" cap="none" spc="0" normalizeH="0" baseline="0" noProof="0" dirty="0">
              <a:ln>
                <a:noFill/>
              </a:ln>
              <a:solidFill>
                <a:srgbClr val="1D3275"/>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rgbClr val="2D2DB9">
                  <a:lumMod val="75000"/>
                </a:srgbClr>
              </a:buClr>
              <a:buSzTx/>
              <a:buFont typeface="Wingdings" panose="05000000000000000000" pitchFamily="2" charset="2"/>
              <a:buNone/>
              <a:tabLst/>
              <a:defRPr/>
            </a:pPr>
            <a:r>
              <a:rPr kumimoji="0" lang="en-US" sz="3200" b="1" i="0" u="none" strike="noStrike" kern="0" cap="none" spc="0" normalizeH="0" baseline="0" noProof="0" dirty="0">
                <a:ln>
                  <a:noFill/>
                </a:ln>
                <a:solidFill>
                  <a:srgbClr val="1D3275"/>
                </a:solidFill>
                <a:effectLst/>
                <a:uLnTx/>
                <a:uFillTx/>
                <a:latin typeface="+mj-lt"/>
                <a:ea typeface="+mn-ea"/>
                <a:cs typeface="Times New Roman" panose="02020603050405020304" pitchFamily="18" charset="0"/>
              </a:rPr>
              <a:t>Remember the endocrine rating schedule law change was effective</a:t>
            </a:r>
            <a:br>
              <a:rPr kumimoji="0" lang="en-US" sz="3200" b="1" i="0" u="none" strike="noStrike" kern="0" cap="none" spc="0" normalizeH="0" baseline="0" noProof="0" dirty="0">
                <a:ln>
                  <a:noFill/>
                </a:ln>
                <a:solidFill>
                  <a:srgbClr val="1D3275"/>
                </a:solidFill>
                <a:effectLst/>
                <a:uLnTx/>
                <a:uFillTx/>
                <a:latin typeface="+mj-lt"/>
                <a:ea typeface="+mn-ea"/>
                <a:cs typeface="Times New Roman" panose="02020603050405020304" pitchFamily="18" charset="0"/>
              </a:rPr>
            </a:br>
            <a:r>
              <a:rPr kumimoji="0" lang="en-US" sz="3200" b="1" i="0" u="none" strike="noStrike" kern="0" cap="none" spc="0" normalizeH="0" baseline="0" noProof="0" dirty="0">
                <a:ln>
                  <a:solidFill>
                    <a:srgbClr val="C00000"/>
                  </a:solidFill>
                </a:ln>
                <a:solidFill>
                  <a:srgbClr val="C00000"/>
                </a:solidFill>
                <a:effectLst/>
                <a:uLnTx/>
                <a:uFillTx/>
                <a:latin typeface="+mj-lt"/>
                <a:ea typeface="+mn-ea"/>
                <a:cs typeface="Times New Roman" panose="02020603050405020304" pitchFamily="18" charset="0"/>
              </a:rPr>
              <a:t>December 10, 2017</a:t>
            </a:r>
            <a:r>
              <a:rPr kumimoji="0" lang="en-US" sz="3200" b="1" i="0" u="none" strike="noStrike" kern="0" cap="none" spc="0" normalizeH="0" baseline="0" noProof="0" dirty="0">
                <a:ln>
                  <a:noFill/>
                </a:ln>
                <a:solidFill>
                  <a:srgbClr val="1D3275"/>
                </a:solidFill>
                <a:effectLst/>
                <a:uLnTx/>
                <a:uFillTx/>
                <a:latin typeface="+mj-lt"/>
                <a:ea typeface="+mn-ea"/>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
                <a:srgbClr val="2D2DB9">
                  <a:lumMod val="75000"/>
                </a:srgbClr>
              </a:buClr>
              <a:buSzTx/>
              <a:buFont typeface="Wingdings" panose="05000000000000000000" pitchFamily="2" charset="2"/>
              <a:buNone/>
              <a:tabLst/>
              <a:defRPr/>
            </a:pPr>
            <a:endParaRPr kumimoji="0" lang="en-US" sz="4800" b="1" i="0" u="none" strike="noStrike" kern="0" cap="none" spc="0" normalizeH="0" baseline="0" noProof="0" dirty="0">
              <a:ln>
                <a:noFill/>
              </a:ln>
              <a:solidFill>
                <a:srgbClr val="1D3275"/>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18702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r>
              <a:rPr lang="en-US" dirty="0"/>
              <a:t>Scenario 4</a:t>
            </a:r>
          </a:p>
        </p:txBody>
      </p:sp>
      <p:sp>
        <p:nvSpPr>
          <p:cNvPr id="6" name="Content Placeholder 5"/>
          <p:cNvSpPr>
            <a:spLocks noGrp="1"/>
          </p:cNvSpPr>
          <p:nvPr>
            <p:ph idx="1"/>
            <p:custDataLst>
              <p:tags r:id="rId2"/>
            </p:custDataLst>
          </p:nvPr>
        </p:nvSpPr>
        <p:spPr>
          <a:xfrm>
            <a:off x="457200" y="2057400"/>
            <a:ext cx="8229600" cy="3916363"/>
          </a:xfrm>
        </p:spPr>
        <p:txBody>
          <a:bodyPr/>
          <a:lstStyle/>
          <a:p>
            <a:r>
              <a:rPr lang="en-US" dirty="0"/>
              <a:t>The Veteran submits a claim for increase on October 20, 2017. Medical evidence from an exam dated April 15, 2017, was submitted with the claim and shows that criteria for increased evaluation under the new criteria were met. The evidence does not support an increased evaluation under historical criteria.</a:t>
            </a:r>
          </a:p>
          <a:p>
            <a:endParaRPr lang="en-US" dirty="0"/>
          </a:p>
          <a:p>
            <a:r>
              <a:rPr lang="en-US" dirty="0"/>
              <a:t>What is the correct effective date for the increased evaluation?</a:t>
            </a:r>
          </a:p>
          <a:p>
            <a:pPr>
              <a:buFontTx/>
              <a:buChar char="-"/>
            </a:pPr>
            <a:endParaRPr lang="en-US" dirty="0"/>
          </a:p>
          <a:p>
            <a:pPr>
              <a:buFontTx/>
              <a:buChar char="-"/>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22</a:t>
            </a:fld>
            <a:endParaRPr lang="en-US"/>
          </a:p>
        </p:txBody>
      </p:sp>
    </p:spTree>
    <p:extLst>
      <p:ext uri="{BB962C8B-B14F-4D97-AF65-F5344CB8AC3E}">
        <p14:creationId xmlns:p14="http://schemas.microsoft.com/office/powerpoint/2010/main" val="132476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1"/>
            <a:ext cx="9144000" cy="1086867"/>
          </a:xfrm>
        </p:spPr>
        <p:txBody>
          <a:bodyPr>
            <a:normAutofit/>
          </a:bodyPr>
          <a:lstStyle/>
          <a:p>
            <a:r>
              <a:rPr lang="en-US" dirty="0"/>
              <a:t>Scenario 5</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r>
              <a:rPr lang="en-US" dirty="0"/>
              <a:t>The Veteran submits a claim for increase for an endocrine condition on August 3, 2019. Medical evidence is submitted with the claim showing the condition met the requirements for an increase under new evaluation criteria from March 3, 2016.  </a:t>
            </a:r>
          </a:p>
          <a:p>
            <a:endParaRPr lang="en-US" dirty="0"/>
          </a:p>
          <a:p>
            <a:r>
              <a:rPr lang="en-US" dirty="0"/>
              <a:t>What is the correct effective date? </a:t>
            </a:r>
          </a:p>
          <a:p>
            <a:pPr>
              <a:buFontTx/>
              <a:buChar char="-"/>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23</a:t>
            </a:fld>
            <a:endParaRPr lang="en-US" dirty="0"/>
          </a:p>
        </p:txBody>
      </p:sp>
    </p:spTree>
    <p:extLst>
      <p:ext uri="{BB962C8B-B14F-4D97-AF65-F5344CB8AC3E}">
        <p14:creationId xmlns:p14="http://schemas.microsoft.com/office/powerpoint/2010/main" val="415675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Scenario 6</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pPr>
            <a:r>
              <a:rPr lang="en-US" dirty="0"/>
              <a:t>On December 30, 2017, Veteran submits a claim for increase for hyperthyroidism, currently evaluated at 10 percent based on continuous medication required for control. Medical evidence shows that he had tachycardia, tremor, and increased blood pressure as of March 31, 2017. An ITF dated April 15, 2017, is of record. </a:t>
            </a:r>
          </a:p>
          <a:p>
            <a:pPr>
              <a:lnSpc>
                <a:spcPct val="110000"/>
              </a:lnSpc>
            </a:pPr>
            <a:endParaRPr lang="en-US" dirty="0"/>
          </a:p>
          <a:p>
            <a:pPr>
              <a:lnSpc>
                <a:spcPct val="110000"/>
              </a:lnSpc>
            </a:pPr>
            <a:r>
              <a:rPr lang="en-US" dirty="0"/>
              <a:t>What is the correct evaluation? </a:t>
            </a:r>
          </a:p>
          <a:p>
            <a:pPr>
              <a:lnSpc>
                <a:spcPct val="110000"/>
              </a:lnSpc>
            </a:pPr>
            <a:endParaRPr lang="en-US" dirty="0"/>
          </a:p>
          <a:p>
            <a:pPr>
              <a:lnSpc>
                <a:spcPct val="110000"/>
              </a:lnSpc>
            </a:pPr>
            <a:r>
              <a:rPr lang="en-US" dirty="0"/>
              <a:t>What is the effective date of increase, if shown?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24</a:t>
            </a:fld>
            <a:endParaRPr lang="en-US" dirty="0"/>
          </a:p>
        </p:txBody>
      </p:sp>
    </p:spTree>
    <p:extLst>
      <p:ext uri="{BB962C8B-B14F-4D97-AF65-F5344CB8AC3E}">
        <p14:creationId xmlns:p14="http://schemas.microsoft.com/office/powerpoint/2010/main" val="103455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2885566"/>
            <a:ext cx="9144000" cy="1086867"/>
          </a:xfrm>
        </p:spPr>
        <p:txBody>
          <a:bodyPr/>
          <a:lstStyle/>
          <a:p>
            <a:pPr algn="ctr"/>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51246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2057400"/>
            <a:ext cx="8229600" cy="3916363"/>
          </a:xfrm>
          <a:solidFill>
            <a:schemeClr val="bg1"/>
          </a:solidFill>
        </p:spPr>
        <p:txBody>
          <a:bodyPr>
            <a:normAutofit/>
          </a:bodyPr>
          <a:lstStyle/>
          <a:p>
            <a:pPr lvl="0">
              <a:buClr>
                <a:schemeClr val="tx1"/>
              </a:buClr>
              <a:buFont typeface="Arial" panose="020B0604020202020204" pitchFamily="34" charset="0"/>
              <a:buChar char="•"/>
            </a:pPr>
            <a:r>
              <a:rPr lang="en-US" dirty="0"/>
              <a:t>38 CFR 4.119 Schedule of Ratings – Endocrine Conditions</a:t>
            </a:r>
          </a:p>
          <a:p>
            <a:pPr lvl="0">
              <a:buClr>
                <a:schemeClr val="tx1"/>
              </a:buClr>
              <a:buFont typeface="Arial" panose="020B0604020202020204" pitchFamily="34" charset="0"/>
              <a:buChar char="•"/>
            </a:pPr>
            <a:r>
              <a:rPr lang="en-US" dirty="0"/>
              <a:t>38 CFR 3.951(a) Preservation of Disability Ratings</a:t>
            </a:r>
          </a:p>
          <a:p>
            <a:pPr lvl="0">
              <a:buClr>
                <a:schemeClr val="tx1"/>
              </a:buClr>
              <a:buFont typeface="Arial" panose="020B0604020202020204" pitchFamily="34" charset="0"/>
              <a:buChar char="•"/>
            </a:pPr>
            <a:r>
              <a:rPr lang="en-US" dirty="0"/>
              <a:t>M21-1 Part III, Subpart iv, Chapter 4, Section M – Endocrine Conditions</a:t>
            </a:r>
          </a:p>
          <a:p>
            <a:pPr lvl="0">
              <a:buClr>
                <a:schemeClr val="tx1"/>
              </a:buClr>
              <a:buFont typeface="Arial" panose="020B0604020202020204" pitchFamily="34" charset="0"/>
              <a:buChar char="•"/>
            </a:pPr>
            <a:r>
              <a:rPr lang="en-US" dirty="0"/>
              <a:t>M21-1 Part III, Subpart iv, Chapter 5, Section C, Topic 7 – Determining Effective Dates Based on New Guidance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3</a:t>
            </a:fld>
            <a:endParaRPr lang="en-US" dirty="0"/>
          </a:p>
        </p:txBody>
      </p:sp>
    </p:spTree>
    <p:extLst>
      <p:ext uri="{BB962C8B-B14F-4D97-AF65-F5344CB8AC3E}">
        <p14:creationId xmlns:p14="http://schemas.microsoft.com/office/powerpoint/2010/main" val="5208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4402070"/>
            <a:ext cx="9144000" cy="1086867"/>
          </a:xfrm>
        </p:spPr>
        <p:txBody>
          <a:bodyPr/>
          <a:lstStyle/>
          <a:p>
            <a:pPr indent="461963" algn="l"/>
            <a:r>
              <a:rPr lang="en-US" dirty="0"/>
              <a:t>Review of updates and changes </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7900-7902</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buClr>
                <a:schemeClr val="tx1"/>
              </a:buClr>
            </a:pPr>
            <a:r>
              <a:rPr lang="en-US" dirty="0">
                <a:latin typeface="+mn-lt"/>
              </a:rPr>
              <a:t>Hyperthyroidism → Hyperthyroidism, including, but not limited to, Graves’ disease</a:t>
            </a:r>
          </a:p>
          <a:p>
            <a:pPr marL="569913" lvl="1" indent="-407988">
              <a:buClr>
                <a:schemeClr val="tx1"/>
              </a:buClr>
            </a:pPr>
            <a:r>
              <a:rPr lang="en-US" dirty="0">
                <a:latin typeface="+mn-lt"/>
                <a:ea typeface="+mn-ea"/>
                <a:cs typeface="Times New Roman" panose="02020603050405020304" pitchFamily="18" charset="0"/>
              </a:rPr>
              <a:t>New criteria – initial 30 percent, six month evaluation then evaluate on residuals </a:t>
            </a:r>
          </a:p>
          <a:p>
            <a:pPr marL="569913" lvl="1" indent="-407988">
              <a:buClr>
                <a:schemeClr val="tx1"/>
              </a:buClr>
            </a:pPr>
            <a:r>
              <a:rPr lang="en-US" dirty="0">
                <a:latin typeface="+mn-lt"/>
              </a:rPr>
              <a:t>Toxic adenoma → enlargement, toxic</a:t>
            </a:r>
          </a:p>
          <a:p>
            <a:pPr marL="569913" lvl="1" indent="-407988">
              <a:buClr>
                <a:schemeClr val="tx1"/>
              </a:buClr>
            </a:pPr>
            <a:r>
              <a:rPr lang="en-US" dirty="0">
                <a:latin typeface="+mn-lt"/>
                <a:ea typeface="+mn-ea"/>
                <a:cs typeface="Times New Roman" panose="02020603050405020304" pitchFamily="18" charset="0"/>
              </a:rPr>
              <a:t>New criteria – evaluate as hyperthyroidism (similar to old criteria)</a:t>
            </a:r>
          </a:p>
          <a:p>
            <a:pPr>
              <a:buClr>
                <a:schemeClr val="tx1"/>
              </a:buClr>
            </a:pPr>
            <a:r>
              <a:rPr lang="en-US" dirty="0">
                <a:latin typeface="+mn-lt"/>
              </a:rPr>
              <a:t>Non-toxic adenoma → enlargement, non-toxic</a:t>
            </a:r>
          </a:p>
          <a:p>
            <a:pPr marL="569913" lvl="1" indent="-407988">
              <a:buClr>
                <a:schemeClr val="tx1"/>
              </a:buClr>
            </a:pPr>
            <a:r>
              <a:rPr lang="en-US" dirty="0">
                <a:latin typeface="+mn-lt"/>
                <a:ea typeface="+mn-ea"/>
                <a:cs typeface="Times New Roman" panose="02020603050405020304" pitchFamily="18" charset="0"/>
              </a:rPr>
              <a:t>New criteria – evaluate under the appropriate body system based on symptoms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a:t>
            </a:fld>
            <a:endParaRPr lang="en-US"/>
          </a:p>
        </p:txBody>
      </p:sp>
    </p:spTree>
    <p:extLst>
      <p:ext uri="{BB962C8B-B14F-4D97-AF65-F5344CB8AC3E}">
        <p14:creationId xmlns:p14="http://schemas.microsoft.com/office/powerpoint/2010/main" val="32325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7903 - Hypothyroidism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buClr>
                <a:schemeClr val="tx1"/>
              </a:buClr>
            </a:pPr>
            <a:r>
              <a:rPr lang="en-US" dirty="0">
                <a:latin typeface="+mj-lt"/>
              </a:rPr>
              <a:t>New Criteria:</a:t>
            </a:r>
          </a:p>
          <a:p>
            <a:pPr lvl="1">
              <a:buClr>
                <a:schemeClr val="tx1"/>
              </a:buClr>
            </a:pPr>
            <a:r>
              <a:rPr lang="en-US" dirty="0">
                <a:latin typeface="+mj-lt"/>
                <a:cs typeface="Times New Roman" panose="02020603050405020304" pitchFamily="18" charset="0"/>
              </a:rPr>
              <a:t>Initial six month evaluation based on myxedema </a:t>
            </a:r>
          </a:p>
          <a:p>
            <a:pPr lvl="1">
              <a:buClr>
                <a:schemeClr val="tx1"/>
              </a:buClr>
            </a:pPr>
            <a:endParaRPr lang="en-US" dirty="0">
              <a:latin typeface="+mj-lt"/>
              <a:cs typeface="Times New Roman" panose="02020603050405020304" pitchFamily="18" charset="0"/>
            </a:endParaRPr>
          </a:p>
          <a:p>
            <a:pPr lvl="1">
              <a:buClr>
                <a:schemeClr val="tx1"/>
              </a:buClr>
            </a:pPr>
            <a:r>
              <a:rPr lang="en-US" dirty="0">
                <a:latin typeface="+mj-lt"/>
                <a:cs typeface="Times New Roman" panose="02020603050405020304" pitchFamily="18" charset="0"/>
              </a:rPr>
              <a:t>Thereafter, residual evaluations under appropriate body system</a:t>
            </a:r>
          </a:p>
          <a:p>
            <a:pPr lvl="1">
              <a:buClr>
                <a:schemeClr val="tx1"/>
              </a:buClr>
            </a:pPr>
            <a:endParaRPr lang="en-US" dirty="0">
              <a:latin typeface="+mj-lt"/>
              <a:cs typeface="Times New Roman" panose="02020603050405020304" pitchFamily="18" charset="0"/>
            </a:endParaRPr>
          </a:p>
          <a:p>
            <a:pPr lvl="1">
              <a:buClr>
                <a:schemeClr val="tx1"/>
              </a:buClr>
            </a:pPr>
            <a:r>
              <a:rPr lang="en-US" dirty="0">
                <a:latin typeface="+mj-lt"/>
                <a:cs typeface="Times New Roman" panose="02020603050405020304" pitchFamily="18" charset="0"/>
              </a:rPr>
              <a:t>Eye involvement evaluated separately</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a:t>
            </a:fld>
            <a:endParaRPr lang="en-US"/>
          </a:p>
        </p:txBody>
      </p:sp>
    </p:spTree>
    <p:extLst>
      <p:ext uri="{BB962C8B-B14F-4D97-AF65-F5344CB8AC3E}">
        <p14:creationId xmlns:p14="http://schemas.microsoft.com/office/powerpoint/2010/main" val="176035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7904 - Hyperparathyroidism</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lnSpc>
                <a:spcPct val="110000"/>
              </a:lnSpc>
              <a:buClr>
                <a:schemeClr val="tx1"/>
              </a:buClr>
            </a:pPr>
            <a:r>
              <a:rPr lang="en-US" sz="2200" dirty="0">
                <a:latin typeface="+mj-lt"/>
              </a:rPr>
              <a:t>New criteria:</a:t>
            </a:r>
          </a:p>
          <a:p>
            <a:pPr marL="403225" lvl="1" indent="-241300">
              <a:lnSpc>
                <a:spcPct val="110000"/>
              </a:lnSpc>
              <a:buClr>
                <a:schemeClr val="tx1"/>
              </a:buClr>
            </a:pPr>
            <a:r>
              <a:rPr lang="en-US" sz="1900" dirty="0">
                <a:latin typeface="+mj-lt"/>
                <a:cs typeface="Times New Roman" panose="02020603050405020304" pitchFamily="18" charset="0"/>
              </a:rPr>
              <a:t>Surgical intervention required = </a:t>
            </a:r>
            <a:r>
              <a:rPr lang="en-US" sz="1900" b="1" dirty="0">
                <a:latin typeface="+mj-lt"/>
                <a:cs typeface="Times New Roman" panose="02020603050405020304" pitchFamily="18" charset="0"/>
              </a:rPr>
              <a:t>100</a:t>
            </a:r>
            <a:r>
              <a:rPr lang="en-US" sz="1900" dirty="0">
                <a:latin typeface="+mj-lt"/>
                <a:cs typeface="Times New Roman" panose="02020603050405020304" pitchFamily="18" charset="0"/>
              </a:rPr>
              <a:t> percent evaluation for six months following surgery, then rate residuals </a:t>
            </a:r>
          </a:p>
          <a:p>
            <a:pPr marL="403225" lvl="1" indent="-241300">
              <a:lnSpc>
                <a:spcPct val="110000"/>
              </a:lnSpc>
              <a:buClr>
                <a:schemeClr val="tx1"/>
              </a:buClr>
            </a:pPr>
            <a:r>
              <a:rPr lang="en-US" sz="1900" dirty="0">
                <a:latin typeface="+mj-lt"/>
                <a:cs typeface="Times New Roman" panose="02020603050405020304" pitchFamily="18" charset="0"/>
              </a:rPr>
              <a:t>Hypercalcemia indicated by laboratory testing = </a:t>
            </a:r>
            <a:r>
              <a:rPr lang="en-US" sz="1900" b="1" dirty="0">
                <a:latin typeface="+mj-lt"/>
                <a:cs typeface="Times New Roman" panose="02020603050405020304" pitchFamily="18" charset="0"/>
              </a:rPr>
              <a:t>60</a:t>
            </a:r>
            <a:r>
              <a:rPr lang="en-US" sz="1900" dirty="0">
                <a:latin typeface="+mj-lt"/>
                <a:cs typeface="Times New Roman" panose="02020603050405020304" pitchFamily="18" charset="0"/>
              </a:rPr>
              <a:t> percent evaluation until either the date of surgery or six months post pharmacological treatment initiation</a:t>
            </a:r>
          </a:p>
          <a:p>
            <a:pPr marL="403225" lvl="1" indent="-241300">
              <a:lnSpc>
                <a:spcPct val="110000"/>
              </a:lnSpc>
              <a:buClr>
                <a:schemeClr val="tx1"/>
              </a:buClr>
            </a:pPr>
            <a:r>
              <a:rPr lang="en-US" sz="1900" dirty="0">
                <a:latin typeface="+mj-lt"/>
                <a:cs typeface="Times New Roman" panose="02020603050405020304" pitchFamily="18" charset="0"/>
              </a:rPr>
              <a:t>Surgical intervention not indicated = </a:t>
            </a:r>
            <a:r>
              <a:rPr lang="en-US" sz="1900" b="1" dirty="0">
                <a:latin typeface="+mj-lt"/>
                <a:cs typeface="Times New Roman" panose="02020603050405020304" pitchFamily="18" charset="0"/>
              </a:rPr>
              <a:t>10</a:t>
            </a:r>
            <a:r>
              <a:rPr lang="en-US" sz="1900" dirty="0">
                <a:latin typeface="+mj-lt"/>
                <a:cs typeface="Times New Roman" panose="02020603050405020304" pitchFamily="18" charset="0"/>
              </a:rPr>
              <a:t> percent or </a:t>
            </a:r>
            <a:r>
              <a:rPr lang="en-US" sz="1900" b="1" dirty="0">
                <a:latin typeface="+mj-lt"/>
                <a:cs typeface="Times New Roman" panose="02020603050405020304" pitchFamily="18" charset="0"/>
              </a:rPr>
              <a:t>0</a:t>
            </a:r>
            <a:r>
              <a:rPr lang="en-US" sz="1900" dirty="0">
                <a:latin typeface="+mj-lt"/>
                <a:cs typeface="Times New Roman" panose="02020603050405020304" pitchFamily="18" charset="0"/>
              </a:rPr>
              <a:t> percent (</a:t>
            </a:r>
            <a:r>
              <a:rPr lang="en-US" sz="1900" dirty="0" err="1">
                <a:latin typeface="+mj-lt"/>
                <a:cs typeface="Times New Roman" panose="02020603050405020304" pitchFamily="18" charset="0"/>
              </a:rPr>
              <a:t>noncompensable</a:t>
            </a:r>
            <a:r>
              <a:rPr lang="en-US" sz="1900" dirty="0">
                <a:latin typeface="+mj-lt"/>
                <a:cs typeface="Times New Roman" panose="02020603050405020304" pitchFamily="18" charset="0"/>
              </a:rPr>
              <a:t>) based on presence or absence of subjective symptoms, other residuals based on body system</a:t>
            </a:r>
          </a:p>
          <a:p>
            <a:pPr lvl="1">
              <a:buFont typeface="Wingdings" panose="05000000000000000000" pitchFamily="2" charset="2"/>
              <a:buChar char="Ø"/>
            </a:pPr>
            <a:endParaRPr lang="en-US" sz="27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a:t>
            </a:fld>
            <a:endParaRPr lang="en-US"/>
          </a:p>
        </p:txBody>
      </p:sp>
    </p:spTree>
    <p:extLst>
      <p:ext uri="{BB962C8B-B14F-4D97-AF65-F5344CB8AC3E}">
        <p14:creationId xmlns:p14="http://schemas.microsoft.com/office/powerpoint/2010/main" val="314293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7905 &amp; 7906</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rPr>
              <a:t>Hypoparathyroidism</a:t>
            </a:r>
          </a:p>
          <a:p>
            <a:pPr marL="403225" lvl="1" indent="-241300"/>
            <a:r>
              <a:rPr lang="en-US" dirty="0">
                <a:latin typeface="+mj-lt"/>
                <a:cs typeface="Times New Roman" panose="02020603050405020304" pitchFamily="18" charset="0"/>
              </a:rPr>
              <a:t>New criteria – total evaluation for three months following diagnosis; thereafter, rate residuals under appropriate body system</a:t>
            </a:r>
          </a:p>
          <a:p>
            <a:pPr lvl="1"/>
            <a:endParaRPr lang="en-US" sz="2000" dirty="0">
              <a:latin typeface="+mj-lt"/>
            </a:endParaRPr>
          </a:p>
          <a:p>
            <a:r>
              <a:rPr lang="en-US" dirty="0">
                <a:latin typeface="+mj-lt"/>
              </a:rPr>
              <a:t>Thyroiditis</a:t>
            </a:r>
          </a:p>
          <a:p>
            <a:pPr marL="403225" lvl="1" indent="-241300"/>
            <a:r>
              <a:rPr lang="en-US" dirty="0">
                <a:latin typeface="+mj-lt"/>
                <a:cs typeface="Times New Roman" panose="02020603050405020304" pitchFamily="18" charset="0"/>
              </a:rPr>
              <a:t>New code (previously rated analogous) – 0 percent evaluation for normal thyroid function, otherwise evaluate as 7900 or 7903</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a:t>
            </a:fld>
            <a:endParaRPr lang="en-US"/>
          </a:p>
        </p:txBody>
      </p:sp>
    </p:spTree>
    <p:extLst>
      <p:ext uri="{BB962C8B-B14F-4D97-AF65-F5344CB8AC3E}">
        <p14:creationId xmlns:p14="http://schemas.microsoft.com/office/powerpoint/2010/main" val="153732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ormAutofit/>
          </a:bodyPr>
          <a:lstStyle/>
          <a:p>
            <a:r>
              <a:rPr lang="en-US" dirty="0"/>
              <a:t>7907 &amp; 7908</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buClr>
                <a:schemeClr val="tx1"/>
              </a:buClr>
            </a:pPr>
            <a:r>
              <a:rPr lang="en-US" dirty="0">
                <a:latin typeface="+mj-lt"/>
              </a:rPr>
              <a:t>Cushing’s Syndrome</a:t>
            </a:r>
          </a:p>
          <a:p>
            <a:pPr marL="569913" lvl="1" indent="-344488">
              <a:buClr>
                <a:schemeClr val="tx1"/>
              </a:buClr>
            </a:pPr>
            <a:r>
              <a:rPr lang="en-US" dirty="0">
                <a:latin typeface="+mj-lt"/>
                <a:cs typeface="Times New Roman" panose="02020603050405020304" pitchFamily="18" charset="0"/>
              </a:rPr>
              <a:t>New criteria – removal of adrenal/pituitary gland enlargement criterion, initial six month evaluation based on severity of symptoms, then rate residuals under the appropriate body system</a:t>
            </a:r>
          </a:p>
          <a:p>
            <a:pPr lvl="1">
              <a:buClr>
                <a:schemeClr val="tx1"/>
              </a:buClr>
            </a:pPr>
            <a:endParaRPr lang="en-US" sz="2000" dirty="0">
              <a:latin typeface="+mj-lt"/>
            </a:endParaRPr>
          </a:p>
          <a:p>
            <a:pPr>
              <a:buClr>
                <a:schemeClr val="tx1"/>
              </a:buClr>
            </a:pPr>
            <a:r>
              <a:rPr lang="en-US" dirty="0">
                <a:latin typeface="+mj-lt"/>
                <a:cs typeface="Times New Roman" panose="02020603050405020304" pitchFamily="18" charset="0"/>
              </a:rPr>
              <a:t>Acromegaly</a:t>
            </a:r>
          </a:p>
          <a:p>
            <a:pPr marL="569913" lvl="1" indent="-344488">
              <a:buClr>
                <a:schemeClr val="tx1"/>
              </a:buClr>
            </a:pPr>
            <a:r>
              <a:rPr lang="en-US" dirty="0">
                <a:latin typeface="+mj-lt"/>
                <a:cs typeface="Times New Roman" panose="02020603050405020304" pitchFamily="18" charset="0"/>
              </a:rPr>
              <a:t>New criteria – removal of </a:t>
            </a:r>
            <a:r>
              <a:rPr lang="en-US" dirty="0" err="1">
                <a:latin typeface="+mj-lt"/>
                <a:cs typeface="Times New Roman" panose="02020603050405020304" pitchFamily="18" charset="0"/>
              </a:rPr>
              <a:t>sella</a:t>
            </a:r>
            <a:r>
              <a:rPr lang="en-US" dirty="0">
                <a:latin typeface="+mj-lt"/>
                <a:cs typeface="Times New Roman" panose="02020603050405020304" pitchFamily="18" charset="0"/>
              </a:rPr>
              <a:t> </a:t>
            </a:r>
            <a:r>
              <a:rPr lang="en-US" dirty="0" err="1">
                <a:latin typeface="+mj-lt"/>
                <a:cs typeface="Times New Roman" panose="02020603050405020304" pitchFamily="18" charset="0"/>
              </a:rPr>
              <a:t>turcica</a:t>
            </a:r>
            <a:r>
              <a:rPr lang="en-US" dirty="0">
                <a:latin typeface="+mj-lt"/>
                <a:cs typeface="Times New Roman" panose="02020603050405020304" pitchFamily="18" charset="0"/>
              </a:rPr>
              <a:t> symptom requirement for 30 percent evaluation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9</a:t>
            </a:fld>
            <a:endParaRPr lang="en-US"/>
          </a:p>
        </p:txBody>
      </p:sp>
    </p:spTree>
    <p:extLst>
      <p:ext uri="{BB962C8B-B14F-4D97-AF65-F5344CB8AC3E}">
        <p14:creationId xmlns:p14="http://schemas.microsoft.com/office/powerpoint/2010/main" val="7178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16&quot;/&gt;&lt;/TableIndex&gt;&lt;/ShapeTextInfo&gt;"/>
  <p:tag name="PRESENTER_DUMMYTAG" val="&lt;DummyForForceWrite&gt;&lt;/DummyForForceWrite&gt;"/>
  <p:tag name="HTML_SHAPEINFO" val="&lt;ThreeDShapeInfo&gt;&lt;uuid val=&quot;{00F88BD7-4C7A-4E64-B484-A6ED3596E400}&quot;/&gt;&lt;isInvalidForFieldText val=&quot;0&quot;/&gt;&lt;Image&gt;&lt;filename val=&quot;C:\Users\User\AppData\Local\Temp\CP1760077975500Session\CPTrustFolder1760077975515\PPTImport1760080562671\data\asimages\{00F88BD7-4C7A-4E64-B484-A6ED3596E400}_1.png&quot;/&gt;&lt;left val=&quot;62&quot;/&gt;&lt;top val=&quot;288&quot;/&gt;&lt;width val=&quot;845&quot;/&gt;&lt;height val=&quot;13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72CA3548-2BAE-4BE9-A17C-7F7873837EA1}&quot;/&gt;&lt;isInvalidForFieldText val=&quot;0&quot;/&gt;&lt;Image&gt;&lt;filename val=&quot;C:\Users\User\AppData\Local\Temp\CP1760077975500Session\CPTrustFolder1760077975515\PPTImport1760080562671\data\asimages\{72CA3548-2BAE-4BE9-A17C-7F7873837EA1}_1.png&quot;/&gt;&lt;left val=&quot;71&quot;/&gt;&lt;top val=&quot;491&quot;/&gt;&lt;width val=&quot;24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85A23FD6-389B-4CC4-A710-287C7C9D2792}&quot;/&gt;&lt;isInvalidForFieldText val=&quot;0&quot;/&gt;&lt;Image&gt;&lt;filename val=&quot;C:\Users\User\AppData\Local\Temp\CP1760077975500Session\CPTrustFolder1760077975515\PPTImport1760080562671\data\asimages\{85A23FD6-389B-4CC4-A710-287C7C9D2792}_1.png&quot;/&gt;&lt;left val=&quot;639&quot;/&gt;&lt;top val=&quot;491&quot;/&gt;&lt;width val=&quot;249&quot;/&gt;&lt;height val=&quot;9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4D82A4B-FA55-43BE-B590-1E932E9D1DDE}&quot;/&gt;&lt;isInvalidForFieldText val=&quot;0&quot;/&gt;&lt;Image&gt;&lt;filename val=&quot;C:\Users\User\AppData\Local\Temp\CP1760077975500Session\CPTrustFolder1760077975515\PPTImport1760080562671\data\asimages\{34D82A4B-FA55-43BE-B590-1E932E9D1DDE}_2.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5&quot;/&gt;&lt;lineCharCount val=&quot;7&quot;/&gt;&lt;lineCharCount val=&quot;59&quot;/&gt;&lt;lineCharCount val=&quot;38&quot;/&gt;&lt;lineCharCount val=&quot;64&quot;/&gt;&lt;/TableIndex&gt;&lt;/ShapeTextInfo&gt;"/>
  <p:tag name="HTML_SHAPEINFO" val="&lt;ThreeDShapeInfo&gt;&lt;uuid val=&quot;{E30F46CE-CB53-4833-9698-D61A048A8FCA}&quot;/&gt;&lt;isInvalidForFieldText val=&quot;0&quot;/&gt;&lt;Image&gt;&lt;filename val=&quot;C:\Users\User\AppData\Local\Temp\CP1760077975500Session\CPTrustFolder1760077975515\PPTImport1760080562671\data\asimages\{E30F46CE-CB53-4833-9698-D61A048A8FCA}_2.png&quot;/&gt;&lt;left val=&quot;42&quot;/&gt;&lt;top val=&quot;212&quot;/&gt;&lt;width val=&quot;870&quot;/&gt;&lt;height val=&quot;41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BCF180B-64A5-4D6F-91BA-F35EE783D859}&quot;/&gt;&lt;isInvalidForFieldText val=&quot;0&quot;/&gt;&lt;Image&gt;&lt;filename val=&quot;C:\Users\User\AppData\Local\Temp\CP1760077975500Session\CPTrustFolder1760077975515\PPTImport1760080562671\data\asimages\{DBCF180B-64A5-4D6F-91BA-F35EE783D859}_2.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6C8882B-76B9-4D88-BBE3-DADA21796566}&quot;/&gt;&lt;isInvalidForFieldText val=&quot;0&quot;/&gt;&lt;Image&gt;&lt;filename val=&quot;C:\Users\User\AppData\Local\Temp\CP1760077975500Session\CPTrustFolder1760077975515\PPTImport1760080562671\data\asimages\{56C8882B-76B9-4D88-BBE3-DADA21796566}_3.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6&quot;/&gt;&lt;lineCharCount val=&quot;51&quot;/&gt;&lt;lineCharCount val=&quot;61&quot;/&gt;&lt;lineCharCount val=&quot;11&quot;/&gt;&lt;lineCharCount val=&quot;72&quot;/&gt;&lt;lineCharCount val=&quot;38&quot;/&gt;&lt;/TableIndex&gt;&lt;/ShapeTextInfo&gt;"/>
  <p:tag name="HTML_SHAPEINFO" val="&lt;ThreeDShapeInfo&gt;&lt;uuid val=&quot;{E9DA241F-40B5-4794-AA20-C27257539FA4}&quot;/&gt;&lt;isInvalidForFieldText val=&quot;0&quot;/&gt;&lt;Image&gt;&lt;filename val=&quot;C:\Users\User\AppData\Local\Temp\CP1760077975500Session\CPTrustFolder1760077975515\PPTImport1760080562671\data\asimages\{E9DA241F-40B5-4794-AA20-C27257539FA4}_3.png&quot;/&gt;&lt;left val=&quot;42&quot;/&gt;&lt;top val=&quot;212&quot;/&gt;&lt;width val=&quot;884&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4F6BA85-2FEE-4237-8E34-2741CD651C26}&quot;/&gt;&lt;isInvalidForFieldText val=&quot;0&quot;/&gt;&lt;Image&gt;&lt;filename val=&quot;C:\Users\User\AppData\Local\Temp\CP1760077975500Session\CPTrustFolder1760077975515\PPTImport1760080562671\data\asimages\{F4F6BA85-2FEE-4237-8E34-2741CD651C26}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2DEFFEBF-383F-4535-B483-2F78950FCC50}&quot;/&gt;&lt;isInvalidForFieldText val=&quot;0&quot;/&gt;&lt;Image&gt;&lt;filename val=&quot;C:\Users\User\AppData\Local\Temp\CP1760077975500Session\CPTrustFolder1760077975515\PPTImport1760080562671\data\asimages\{2DEFFEBF-383F-4535-B483-2F78950FCC50}_4.png&quot;/&gt;&lt;left val=&quot;0&quot;/&gt;&lt;top val=&quot;455&quot;/&gt;&lt;width val=&quot;961&quot;/&gt;&lt;height val=&quot;12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94AB779-6FB3-4ED2-878C-D9C07BC0F6D7}&quot;/&gt;&lt;isInvalidForFieldText val=&quot;0&quot;/&gt;&lt;Image&gt;&lt;filename val=&quot;C:\Users\User\AppData\Local\Temp\CP1760077975500Session\CPTrustFolder1760077975515\PPTImport1760080562671\data\asimages\{494AB779-6FB3-4ED2-878C-D9C07BC0F6D7}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C6971E7-B995-4261-B252-BBB768589D8C}&quot;/&gt;&lt;isInvalidForFieldText val=&quot;0&quot;/&gt;&lt;Image&gt;&lt;filename val=&quot;C:\Users\User\AppData\Local\Temp\CP1760077975500Session\CPTrustFolder1760077975515\PPTImport1760080562671\data\asimages\{9C6971E7-B995-4261-B252-BBB768589D8C}_5.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16&quot;/&gt;&lt;lineCharCount val=&quot;73&quot;/&gt;&lt;lineCharCount val=&quot;11&quot;/&gt;&lt;lineCharCount val=&quot;35&quot;/&gt;&lt;lineCharCount val=&quot;69&quot;/&gt;&lt;lineCharCount val=&quot;43&quot;/&gt;&lt;lineCharCount val=&quot;67&quot;/&gt;&lt;lineCharCount val=&quot;8&quot;/&gt;&lt;/TableIndex&gt;&lt;/ShapeTextInfo&gt;"/>
  <p:tag name="HTML_SHAPEINFO" val="&lt;ThreeDShapeInfo&gt;&lt;uuid val=&quot;{27275791-B292-48F2-81FE-5D73B360D5E5}&quot;/&gt;&lt;isInvalidForFieldText val=&quot;0&quot;/&gt;&lt;Image&gt;&lt;filename val=&quot;C:\Users\User\AppData\Local\Temp\CP1760077975500Session\CPTrustFolder1760077975515\PPTImport1760080562671\data\asimages\{27275791-B292-48F2-81FE-5D73B360D5E5}_5.png&quot;/&gt;&lt;left val=&quot;42&quot;/&gt;&lt;top val=&quot;212&quot;/&gt;&lt;width val=&quot;87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6B7D6BA-E3F9-4A03-99C5-1436409AA8A6}&quot;/&gt;&lt;isInvalidForFieldText val=&quot;0&quot;/&gt;&lt;Image&gt;&lt;filename val=&quot;C:\Users\User\AppData\Local\Temp\CP1760077975500Session\CPTrustFolder1760077975515\PPTImport1760080562671\data\asimages\{26B7D6BA-E3F9-4A03-99C5-1436409AA8A6}_5.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16CF76C3-1BB4-4319-8972-153C06444935}&quot;/&gt;&lt;isInvalidForFieldText val=&quot;0&quot;/&gt;&lt;Image&gt;&lt;filename val=&quot;C:\Users\User\AppData\Local\Temp\CP1760077975500Session\CPTrustFolder1760077975515\PPTImport1760080562671\data\asimages\{16CF76C3-1BB4-4319-8972-153C06444935}_6.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4&quot;/&gt;&lt;lineCharCount val=&quot;48&quot;/&gt;&lt;lineCharCount val=&quot;1&quot;/&gt;&lt;lineCharCount val=&quot;63&quot;/&gt;&lt;lineCharCount val=&quot;1&quot;/&gt;&lt;lineCharCount val=&quot;36&quot;/&gt;&lt;/TableIndex&gt;&lt;/ShapeTextInfo&gt;"/>
  <p:tag name="HTML_SHAPEINFO" val="&lt;ThreeDShapeInfo&gt;&lt;uuid val=&quot;{694AA671-D0EA-443F-8CB3-EFC2EE56D52F}&quot;/&gt;&lt;isInvalidForFieldText val=&quot;0&quot;/&gt;&lt;Image&gt;&lt;filename val=&quot;C:\Users\User\AppData\Local\Temp\CP1760077975500Session\CPTrustFolder1760077975515\PPTImport1760080562671\data\asimages\{694AA671-D0EA-443F-8CB3-EFC2EE56D52F}_6.png&quot;/&gt;&lt;left val=&quot;42&quot;/&gt;&lt;top val=&quot;212&quot;/&gt;&lt;width val=&quot;870&quot;/&gt;&lt;height val=&quot;41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4E0537A-60A5-4541-80EB-F11D422273A1}&quot;/&gt;&lt;isInvalidForFieldText val=&quot;0&quot;/&gt;&lt;Image&gt;&lt;filename val=&quot;C:\Users\User\AppData\Local\Temp\CP1760077975500Session\CPTrustFolder1760077975515\PPTImport1760080562671\data\asimages\{74E0537A-60A5-4541-80EB-F11D422273A1}_6.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4BCE8F1D-522F-42C5-851E-32AAC10F8AAC}&quot;/&gt;&lt;isInvalidForFieldText val=&quot;0&quot;/&gt;&lt;Image&gt;&lt;filename val=&quot;C:\Users\User\AppData\Local\Temp\CP1760077975500Session\CPTrustFolder1760077975515\PPTImport1760080562671\data\asimages\{4BCE8F1D-522F-42C5-851E-32AAC10F8AAC}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4&quot;/&gt;&lt;lineCharCount val=&quot;71&quot;/&gt;&lt;lineCharCount val=&quot;40&quot;/&gt;&lt;lineCharCount val=&quot;76&quot;/&gt;&lt;lineCharCount val=&quot;72&quot;/&gt;&lt;lineCharCount val=&quot;11&quot;/&gt;&lt;lineCharCount val=&quot;62&quot;/&gt;&lt;lineCharCount val=&quot;70&quot;/&gt;&lt;lineCharCount val=&quot;37&quot;/&gt;&lt;/TableIndex&gt;&lt;/ShapeTextInfo&gt;"/>
  <p:tag name="HTML_SHAPEINFO" val="&lt;ThreeDShapeInfo&gt;&lt;uuid val=&quot;{A584252A-EABF-4574-A464-720F44FD6CD0}&quot;/&gt;&lt;isInvalidForFieldText val=&quot;0&quot;/&gt;&lt;Image&gt;&lt;filename val=&quot;C:\Users\User\AppData\Local\Temp\CP1760077975500Session\CPTrustFolder1760077975515\PPTImport1760080562671\data\asimages\{A584252A-EABF-4574-A464-720F44FD6CD0}_7.png&quot;/&gt;&lt;left val=&quot;42&quot;/&gt;&lt;top val=&quot;212&quot;/&gt;&lt;width val=&quot;877&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B56AC6C-7456-4B20-A701-540D28A1F73D}&quot;/&gt;&lt;isInvalidForFieldText val=&quot;0&quot;/&gt;&lt;Image&gt;&lt;filename val=&quot;C:\Users\User\AppData\Local\Temp\CP1760077975500Session\CPTrustFolder1760077975515\PPTImport1760080562671\data\asimages\{AB56AC6C-7456-4B20-A701-540D28A1F73D}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16601A4B-6EF1-468F-8D1D-E1056188EAEF}&quot;/&gt;&lt;isInvalidForFieldText val=&quot;0&quot;/&gt;&lt;Image&gt;&lt;filename val=&quot;C:\Users\User\AppData\Local\Temp\CP1760077975500Session\CPTrustFolder1760077975515\PPTImport1760080562671\data\asimages\{16601A4B-6EF1-468F-8D1D-E1056188EAEF}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70&quot;/&gt;&lt;lineCharCount val=&quot;57&quot;/&gt;&lt;lineCharCount val=&quot;1&quot;/&gt;&lt;lineCharCount val=&quot;12&quot;/&gt;&lt;lineCharCount val=&quot;72&quot;/&gt;&lt;lineCharCount val=&quot;52&quot;/&gt;&lt;/TableIndex&gt;&lt;/ShapeTextInfo&gt;"/>
  <p:tag name="HTML_SHAPEINFO" val="&lt;ThreeDShapeInfo&gt;&lt;uuid val=&quot;{12E7A8BE-6E79-4F12-8FB4-521737E3AFD0}&quot;/&gt;&lt;isInvalidForFieldText val=&quot;0&quot;/&gt;&lt;Image&gt;&lt;filename val=&quot;C:\Users\User\AppData\Local\Temp\CP1760077975500Session\CPTrustFolder1760077975515\PPTImport1760080562671\data\asimages\{12E7A8BE-6E79-4F12-8FB4-521737E3AFD0}_8.png&quot;/&gt;&lt;left val=&quot;42&quot;/&gt;&lt;top val=&quot;212&quot;/&gt;&lt;width val=&quot;870&quot;/&gt;&lt;height val=&quot;41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4D94321-3923-4185-AEE5-EAD739816696}&quot;/&gt;&lt;isInvalidForFieldText val=&quot;0&quot;/&gt;&lt;Image&gt;&lt;filename val=&quot;C:\Users\User\AppData\Local\Temp\CP1760077975500Session\CPTrustFolder1760077975515\PPTImport1760080562671\data\asimages\{84D94321-3923-4185-AEE5-EAD739816696}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89995F72-ECBC-4D6D-9611-0F79944A0F84}&quot;/&gt;&lt;isInvalidForFieldText val=&quot;0&quot;/&gt;&lt;Image&gt;&lt;filename val=&quot;C:\Users\User\AppData\Local\Temp\CP1760077975500Session\CPTrustFolder1760077975515\PPTImport1760080562671\data\asimages\{89995F72-ECBC-4D6D-9611-0F79944A0F84}_9.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9&quot;/&gt;&lt;lineCharCount val=&quot;73&quot;/&gt;&lt;lineCharCount val=&quot;70&quot;/&gt;&lt;lineCharCount val=&quot;44&quot;/&gt;&lt;lineCharCount val=&quot;1&quot;/&gt;&lt;lineCharCount val=&quot;11&quot;/&gt;&lt;lineCharCount val=&quot;67&quot;/&gt;&lt;lineCharCount val=&quot;18&quot;/&gt;&lt;/TableIndex&gt;&lt;/ShapeTextInfo&gt;"/>
  <p:tag name="HTML_SHAPEINFO" val="&lt;ThreeDShapeInfo&gt;&lt;uuid val=&quot;{536F0B44-5885-4132-9698-201793614ABD}&quot;/&gt;&lt;isInvalidForFieldText val=&quot;0&quot;/&gt;&lt;Image&gt;&lt;filename val=&quot;C:\Users\User\AppData\Local\Temp\CP1760077975500Session\CPTrustFolder1760077975515\PPTImport1760080562671\data\asimages\{536F0B44-5885-4132-9698-201793614ABD}_9.png&quot;/&gt;&lt;left val=&quot;42&quot;/&gt;&lt;top val=&quot;212&quot;/&gt;&lt;width val=&quot;870&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BA6D674-135C-426E-9DBF-F63367F6C597}&quot;/&gt;&lt;isInvalidForFieldText val=&quot;0&quot;/&gt;&lt;Image&gt;&lt;filename val=&quot;C:\Users\User\AppData\Local\Temp\CP1760077975500Session\CPTrustFolder1760077975515\PPTImport1760080562671\data\asimages\{3BA6D674-135C-426E-9DBF-F63367F6C597}_9.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D950D27B-22BE-4B15-AC24-10BA43E98FB5}&quot;/&gt;&lt;isInvalidForFieldText val=&quot;0&quot;/&gt;&lt;Image&gt;&lt;filename val=&quot;C:\Users\User\AppData\Local\Temp\CP1760077975500Session\CPTrustFolder1760077975515\PPTImport1760080562671\data\asimages\{D950D27B-22BE-4B15-AC24-10BA43E98FB5}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9&quot;/&gt;&lt;lineCharCount val=&quot;73&quot;/&gt;&lt;lineCharCount val=&quot;11&quot;/&gt;&lt;lineCharCount val=&quot;73&quot;/&gt;&lt;lineCharCount val=&quot;74&quot;/&gt;&lt;lineCharCount val=&quot;18&quot;/&gt;&lt;lineCharCount val=&quot;67&quot;/&gt;&lt;lineCharCount val=&quot;14&quot;/&gt;&lt;lineCharCount val=&quot;23&quot;/&gt;&lt;lineCharCount val=&quot;71&quot;/&gt;&lt;lineCharCount val=&quot;36&quot;/&gt;&lt;/TableIndex&gt;&lt;/ShapeTextInfo&gt;"/>
  <p:tag name="HTML_SHAPEINFO" val="&lt;ThreeDShapeInfo&gt;&lt;uuid val=&quot;{29ED28EE-F696-4907-91BE-F9B2188392B5}&quot;/&gt;&lt;isInvalidForFieldText val=&quot;0&quot;/&gt;&lt;Image&gt;&lt;filename val=&quot;C:\Users\User\AppData\Local\Temp\CP1760077975500Session\CPTrustFolder1760077975515\PPTImport1760080562671\data\asimages\{29ED28EE-F696-4907-91BE-F9B2188392B5}_10.png&quot;/&gt;&lt;left val=&quot;42&quot;/&gt;&lt;top val=&quot;212&quot;/&gt;&lt;width val=&quot;872&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D2771DB-7CDE-4F56-8DE8-6D7172BFEE3C}&quot;/&gt;&lt;isInvalidForFieldText val=&quot;0&quot;/&gt;&lt;Image&gt;&lt;filename val=&quot;C:\Users\User\AppData\Local\Temp\CP1760077975500Session\CPTrustFolder1760077975515\PPTImport1760080562671\data\asimages\{ED2771DB-7CDE-4F56-8DE8-6D7172BFEE3C}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4B10646-D102-481F-81D2-82E5A4227770}&quot;/&gt;&lt;isInvalidForFieldText val=&quot;0&quot;/&gt;&lt;Image&gt;&lt;filename val=&quot;C:\Users\User\AppData\Local\Temp\CP1760077975500Session\CPTrustFolder1760077975515\PPTImport1760080562671\data\asimages\{84B10646-D102-481F-81D2-82E5A4227770}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71&quot;/&gt;&lt;lineCharCount val=&quot;47&quot;/&gt;&lt;lineCharCount val=&quot;59&quot;/&gt;&lt;lineCharCount val=&quot;52&quot;/&gt;&lt;lineCharCount val=&quot;34&quot;/&gt;&lt;lineCharCount val=&quot;71&quot;/&gt;&lt;lineCharCount val=&quot;22&quot;/&gt;&lt;/TableIndex&gt;&lt;/ShapeTextInfo&gt;"/>
  <p:tag name="HTML_SHAPEINFO" val="&lt;ThreeDShapeInfo&gt;&lt;uuid val=&quot;{D60A36E8-4262-42EE-B131-A95BFA044096}&quot;/&gt;&lt;isInvalidForFieldText val=&quot;0&quot;/&gt;&lt;Image&gt;&lt;filename val=&quot;C:\Users\User\AppData\Local\Temp\CP1760077975500Session\CPTrustFolder1760077975515\PPTImport1760080562671\data\asimages\{D60A36E8-4262-42EE-B131-A95BFA044096}_11.png&quot;/&gt;&lt;left val=&quot;42&quot;/&gt;&lt;top val=&quot;212&quot;/&gt;&lt;width val=&quot;870&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BE3348-ED6A-474F-962C-45431B1E7010}&quot;/&gt;&lt;isInvalidForFieldText val=&quot;0&quot;/&gt;&lt;Image&gt;&lt;filename val=&quot;C:\Users\User\AppData\Local\Temp\CP1760077975500Session\CPTrustFolder1760077975515\PPTImport1760080562671\data\asimages\{18BE3348-ED6A-474F-962C-45431B1E7010}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EC91BFCB-59F1-4ABF-9B58-46662BD2090E}&quot;/&gt;&lt;isInvalidForFieldText val=&quot;0&quot;/&gt;&lt;Image&gt;&lt;filename val=&quot;C:\Users\User\AppData\Local\Temp\CP1760077975500Session\CPTrustFolder1760077975515\PPTImport1760080562671\data\asimages\{EC91BFCB-59F1-4ABF-9B58-46662BD2090E}_12.png&quot;/&gt;&lt;left val=&quot;0&quot;/&gt;&lt;top val=&quot;454&quot;/&gt;&lt;width val=&quot;961&quot;/&gt;&lt;height val=&quot;12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E650677-E08A-463F-9333-597341B87768}&quot;/&gt;&lt;isInvalidForFieldText val=&quot;0&quot;/&gt;&lt;Image&gt;&lt;filename val=&quot;C:\Users\User\AppData\Local\Temp\CP1760077975500Session\CPTrustFolder1760077975515\PPTImport1760080562671\data\asimages\{EE650677-E08A-463F-9333-597341B87768}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AE57B517-1086-44D5-858F-72F124E3E57D}&quot;/&gt;&lt;isInvalidForFieldText val=&quot;0&quot;/&gt;&lt;Image&gt;&lt;filename val=&quot;C:\Users\User\AppData\Local\Temp\CP1760077975500Session\CPTrustFolder1760077975515\PPTImport1760080562671\data\asimages\{AE57B517-1086-44D5-858F-72F124E3E57D}_13.png&quot;/&gt;&lt;left val=&quot;0&quot;/&gt;&lt;top val=&quot;76&quot;/&gt;&lt;width val=&quot;961&quot;/&gt;&lt;height val=&quot;12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73&quot;/&gt;&lt;lineCharCount val=&quot;57&quot;/&gt;&lt;lineCharCount val=&quot;46&quot;/&gt;&lt;lineCharCount val=&quot;65&quot;/&gt;&lt;lineCharCount val=&quot;39&quot;/&gt;&lt;lineCharCount val=&quot;59&quot;/&gt;&lt;lineCharCount val=&quot;26&quot;/&gt;&lt;/TableIndex&gt;&lt;/ShapeTextInfo&gt;"/>
  <p:tag name="HTML_SHAPEINFO" val="&lt;ThreeDShapeInfo&gt;&lt;uuid val=&quot;{54F37D54-E15E-43BA-A50C-CB7D25FF98C3}&quot;/&gt;&lt;isInvalidForFieldText val=&quot;0&quot;/&gt;&lt;Image&gt;&lt;filename val=&quot;C:\Users\User\AppData\Local\Temp\CP1760077975500Session\CPTrustFolder1760077975515\PPTImport1760080562671\data\asimages\{54F37D54-E15E-43BA-A50C-CB7D25FF98C3}_13.png&quot;/&gt;&lt;left val=&quot;42&quot;/&gt;&lt;top val=&quot;212&quot;/&gt;&lt;width val=&quot;881&quot;/&gt;&lt;height val=&quot;321&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5813C90-F411-4066-A367-3A314FE99695}&quot;/&gt;&lt;isInvalidForFieldText val=&quot;0&quot;/&gt;&lt;Image&gt;&lt;filename val=&quot;C:\Users\User\AppData\Local\Temp\CP1760077975500Session\CPTrustFolder1760077975515\PPTImport1760080562671\data\asimages\{65813C90-F411-4066-A367-3A314FE99695}_13.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30&quot;/&gt;&lt;/TableIndex&gt;&lt;/ShapeTextInfo&gt;"/>
  <p:tag name="HTML_SHAPEINFO" val="&lt;ThreeDShapeInfo&gt;&lt;uuid val=&quot;{9A6F71EF-619B-4458-A688-6C567D8C396A}&quot;/&gt;&lt;isInvalidForFieldText val=&quot;0&quot;/&gt;&lt;Image&gt;&lt;filename val=&quot;C:\Users\User\AppData\Local\Temp\CP1760077975500Session\CPTrustFolder1760077975515\PPTImport1760080562671\data\asimages\{9A6F71EF-619B-4458-A688-6C567D8C396A}_13.png&quot;/&gt;&lt;left val=&quot;36&quot;/&gt;&lt;top val=&quot;539&quot;/&gt;&lt;width val=&quot;876&quot;/&gt;&lt;height val=&quot;107&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E533A83E-19DE-451E-AD68-30EDBB5C85B2}&quot;/&gt;&lt;isInvalidForFieldText val=&quot;0&quot;/&gt;&lt;Image&gt;&lt;filename val=&quot;C:\Users\User\AppData\Local\Temp\CP1760077975500Session\CPTrustFolder1760077975515\PPTImport1760080562671\data\asimages\{E533A83E-19DE-451E-AD68-30EDBB5C85B2}_14.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0&quot;/&gt;&lt;lineCharCount val=&quot;1&quot;/&gt;&lt;lineCharCount val=&quot;61&quot;/&gt;&lt;lineCharCount val=&quot;1&quot;/&gt;&lt;/TableIndex&gt;&lt;/ShapeTextInfo&gt;"/>
  <p:tag name="HTML_SHAPEINFO" val="&lt;ThreeDShapeInfo&gt;&lt;uuid val=&quot;{859B0A87-FF6B-43DF-81F9-E878E03665A5}&quot;/&gt;&lt;isInvalidForFieldText val=&quot;0&quot;/&gt;&lt;Image&gt;&lt;filename val=&quot;C:\Users\User\AppData\Local\Temp\CP1760077975500Session\CPTrustFolder1760077975515\PPTImport1760080562671\data\asimages\{859B0A87-FF6B-43DF-81F9-E878E03665A5}_14.png&quot;/&gt;&lt;left val=&quot;42&quot;/&gt;&lt;top val=&quot;212&quot;/&gt;&lt;width val=&quot;870&quot;/&gt;&lt;height val=&quot;41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25F9612-5097-4D54-8710-D8EA0B8727AE}&quot;/&gt;&lt;isInvalidForFieldText val=&quot;0&quot;/&gt;&lt;Image&gt;&lt;filename val=&quot;C:\Users\User\AppData\Local\Temp\CP1760077975500Session\CPTrustFolder1760077975515\PPTImport1760080562671\data\asimages\{925F9612-5097-4D54-8710-D8EA0B8727AE}_14.png&quot;/&gt;&lt;left val=&quot;727&quot;/&gt;&lt;top val=&quot;687&quot;/&gt;&lt;width val=&quot;226&quot;/&gt;&lt;height val=&quot;4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3A320B6-8F28-425E-8166-3A94CC9DEF05}&quot;/&gt;&lt;isInvalidForFieldText val=&quot;0&quot;/&gt;&lt;Image&gt;&lt;filename val=&quot;C:\Users\User\AppData\Local\Temp\CP1760077975500Session\CPTrustFolder1760077975515\PPTImport1760080562671\data\asimages\{D3A320B6-8F28-425E-8166-3A94CC9DEF05}_15.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quot;/&gt;&lt;lineCharCount val=&quot;1&quot;/&gt;&lt;lineCharCount val=&quot;59&quot;/&gt;&lt;lineCharCount val=&quot;61&quot;/&gt;&lt;lineCharCount val=&quot;1&quot;/&gt;&lt;/TableIndex&gt;&lt;/ShapeTextInfo&gt;"/>
  <p:tag name="HTML_SHAPEINFO" val="&lt;ThreeDShapeInfo&gt;&lt;uuid val=&quot;{4C6B34BB-DD4D-4314-8D9B-540718C432A2}&quot;/&gt;&lt;isInvalidForFieldText val=&quot;0&quot;/&gt;&lt;Image&gt;&lt;filename val=&quot;C:\Users\User\AppData\Local\Temp\CP1760077975500Session\CPTrustFolder1760077975515\PPTImport1760080562671\data\asimages\{4C6B34BB-DD4D-4314-8D9B-540718C432A2}_15.png&quot;/&gt;&lt;left val=&quot;47&quot;/&gt;&lt;top val=&quot;215&quot;/&gt;&lt;width val=&quot;865&quot;/&gt;&lt;height val=&quot;41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E332C9A-1BBB-40D7-9D25-5D8FD7DC6B83}&quot;/&gt;&lt;isInvalidForFieldText val=&quot;0&quot;/&gt;&lt;Image&gt;&lt;filename val=&quot;C:\Users\User\AppData\Local\Temp\CP1760077975500Session\CPTrustFolder1760077975515\PPTImport1760080562671\data\asimages\{7E332C9A-1BBB-40D7-9D25-5D8FD7DC6B83}_15.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C2ACCFE8-C560-44A4-992A-5877BBE516F4}&quot;/&gt;&lt;isInvalidForFieldText val=&quot;0&quot;/&gt;&lt;Image&gt;&lt;filename val=&quot;C:\Users\User\AppData\Local\Temp\CP1760077975500Session\CPTrustFolder1760077975515\PPTImport1760080562671\data\asimages\{C2ACCFE8-C560-44A4-992A-5877BBE516F4}_16.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31&quot;/&gt;&lt;lineCharCount val=&quot;47&quot;/&gt;&lt;lineCharCount val=&quot;1&quot;/&gt;&lt;lineCharCount val=&quot;65&quot;/&gt;&lt;lineCharCount val=&quot;19&quot;/&gt;&lt;lineCharCount val=&quot;1&quot;/&gt;&lt;lineCharCount val=&quot;1&quot;/&gt;&lt;/TableIndex&gt;&lt;/ShapeTextInfo&gt;"/>
  <p:tag name="HTML_SHAPEINFO" val="&lt;ThreeDShapeInfo&gt;&lt;uuid val=&quot;{835D0E2E-75A8-499D-80D9-4D8712F8C7C5}&quot;/&gt;&lt;isInvalidForFieldText val=&quot;0&quot;/&gt;&lt;Image&gt;&lt;filename val=&quot;C:\Users\User\AppData\Local\Temp\CP1760077975500Session\CPTrustFolder1760077975515\PPTImport1760080562671\data\asimages\{835D0E2E-75A8-499D-80D9-4D8712F8C7C5}_16.png&quot;/&gt;&lt;left val=&quot;47&quot;/&gt;&lt;top val=&quot;208&quot;/&gt;&lt;width val=&quot;865&quot;/&gt;&lt;height val=&quot;41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13BB651-AB91-40AB-8F5E-76FE272CC8EB}&quot;/&gt;&lt;isInvalidForFieldText val=&quot;0&quot;/&gt;&lt;Image&gt;&lt;filename val=&quot;C:\Users\User\AppData\Local\Temp\CP1760077975500Session\CPTrustFolder1760077975515\PPTImport1760080562671\data\asimages\{F13BB651-AB91-40AB-8F5E-76FE272CC8EB}_16.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8FEE606E-2AF8-44D6-8720-58531B94E6AA}&quot;/&gt;&lt;isInvalidForFieldText val=&quot;0&quot;/&gt;&lt;Image&gt;&lt;filename val=&quot;C:\Users\User\AppData\Local\Temp\CP1760077975500Session\CPTrustFolder1760077975515\PPTImport1760080562671\data\asimages\{8FEE606E-2AF8-44D6-8720-58531B94E6AA}_17.png&quot;/&gt;&lt;left val=&quot;0&quot;/&gt;&lt;top val=&quot;45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E7C365F-DC94-481A-8712-C30261F4398C}&quot;/&gt;&lt;isInvalidForFieldText val=&quot;0&quot;/&gt;&lt;Image&gt;&lt;filename val=&quot;C:\Users\User\AppData\Local\Temp\CP1760077975500Session\CPTrustFolder1760077975515\PPTImport1760080562671\data\asimages\{3E7C365F-DC94-481A-8712-C30261F4398C}_17.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8B9D286-AE38-42C7-9B5C-2FD79D738E19}&quot;/&gt;&lt;isInvalidForFieldText val=&quot;0&quot;/&gt;&lt;Image&gt;&lt;filename val=&quot;C:\Users\User\AppData\Local\Temp\CP1760077975500Session\CPTrustFolder1760077975515\PPTImport1760080562671\data\asimages\{18B9D286-AE38-42C7-9B5C-2FD79D738E19}_18.png&quot;/&gt;&lt;left val=&quot;0&quot;/&gt;&lt;top val=&quot;76&quot;/&gt;&lt;width val=&quot;961&quot;/&gt;&lt;height val=&quot;12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6&quot;/&gt;&lt;lineCharCount val=&quot;71&quot;/&gt;&lt;lineCharCount val=&quot;40&quot;/&gt;&lt;lineCharCount val=&quot;1&quot;/&gt;&lt;lineCharCount val=&quot;67&quot;/&gt;&lt;lineCharCount val=&quot;66&quot;/&gt;&lt;lineCharCount val=&quot;66&quot;/&gt;&lt;lineCharCount val=&quot;59&quot;/&gt;&lt;lineCharCount val=&quot;62&quot;/&gt;&lt;lineCharCount val=&quot;1&quot;/&gt;&lt;lineCharCount val=&quot;68&quot;/&gt;&lt;lineCharCount val=&quot;32&quot;/&gt;&lt;lineCharCount val=&quot;1&quot;/&gt;&lt;lineCharCount val=&quot;1&quot;/&gt;&lt;/TableIndex&gt;&lt;/ShapeTextInfo&gt;"/>
  <p:tag name="HTML_SHAPEINFO" val="&lt;ThreeDShapeInfo&gt;&lt;uuid val=&quot;{E32693F4-28CD-49A7-8A97-CEE8EE73D8B7}&quot;/&gt;&lt;isInvalidForFieldText val=&quot;0&quot;/&gt;&lt;Image&gt;&lt;filename val=&quot;C:\Users\User\AppData\Local\Temp\CP1760077975500Session\CPTrustFolder1760077975515\PPTImport1760080562671\data\asimages\{E32693F4-28CD-49A7-8A97-CEE8EE73D8B7}_18.png&quot;/&gt;&lt;left val=&quot;40&quot;/&gt;&lt;top val=&quot;212&quot;/&gt;&lt;width val=&quot;871&quot;/&gt;&lt;height val=&quot;44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0F3D38C-C5B2-427D-8CA7-0731EE2810FD}&quot;/&gt;&lt;isInvalidForFieldText val=&quot;0&quot;/&gt;&lt;Image&gt;&lt;filename val=&quot;C:\Users\User\AppData\Local\Temp\CP1760077975500Session\CPTrustFolder1760077975515\PPTImport1760080562671\data\asimages\{E0F3D38C-C5B2-427D-8CA7-0731EE2810FD}_18.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573896B-AD12-4EE7-9B03-A7B70837B8DE}&quot;/&gt;&lt;isInvalidForFieldText val=&quot;0&quot;/&gt;&lt;Image&gt;&lt;filename val=&quot;C:\Users\User\AppData\Local\Temp\CP1760077975500Session\CPTrustFolder1760077975515\PPTImport1760080562671\data\asimages\{8573896B-AD12-4EE7-9B03-A7B70837B8DE}_19.png&quot;/&gt;&lt;left val=&quot;0&quot;/&gt;&lt;top val=&quot;76&quot;/&gt;&lt;width val=&quot;961&quot;/&gt;&lt;height val=&quot;12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70&quot;/&gt;&lt;lineCharCount val=&quot;73&quot;/&gt;&lt;lineCharCount val=&quot;66&quot;/&gt;&lt;lineCharCount val=&quot;17&quot;/&gt;&lt;lineCharCount val=&quot;1&quot;/&gt;&lt;lineCharCount val=&quot;54&quot;/&gt;&lt;lineCharCount val=&quot;1&quot;/&gt;&lt;lineCharCount val=&quot;26&quot;/&gt;&lt;lineCharCount val=&quot;1&quot;/&gt;&lt;lineCharCount val=&quot;1&quot;/&gt;&lt;/TableIndex&gt;&lt;/ShapeTextInfo&gt;"/>
  <p:tag name="HTML_SHAPEINFO" val="&lt;ThreeDShapeInfo&gt;&lt;uuid val=&quot;{9B3978CA-F9CA-42F7-9A37-297CF886AF90}&quot;/&gt;&lt;isInvalidForFieldText val=&quot;0&quot;/&gt;&lt;Image&gt;&lt;filename val=&quot;C:\Users\User\AppData\Local\Temp\CP1760077975500Session\CPTrustFolder1760077975515\PPTImport1760080562671\data\asimages\{9B3978CA-F9CA-42F7-9A37-297CF886AF90}_19.png&quot;/&gt;&lt;left val=&quot;40&quot;/&gt;&lt;top val=&quot;212&quot;/&gt;&lt;width val=&quot;881&quot;/&gt;&lt;height val=&quot;41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EA9686-DB4F-46FE-983C-8623BCC4D485}&quot;/&gt;&lt;isInvalidForFieldText val=&quot;0&quot;/&gt;&lt;Image&gt;&lt;filename val=&quot;C:\Users\User\AppData\Local\Temp\CP1760077975500Session\CPTrustFolder1760077975515\PPTImport1760080562671\data\asimages\{68EA9686-DB4F-46FE-983C-8623BCC4D485}_19.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B23B0EB-B050-4146-9A4E-FBC7912C5373}&quot;/&gt;&lt;isInvalidForFieldText val=&quot;0&quot;/&gt;&lt;Image&gt;&lt;filename val=&quot;C:\Users\User\AppData\Local\Temp\CP1760077975500Session\CPTrustFolder1760077975515\PPTImport1760080562671\data\asimages\{5B23B0EB-B050-4146-9A4E-FBC7912C5373}_20.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75&quot;/&gt;&lt;lineCharCount val=&quot;65&quot;/&gt;&lt;lineCharCount val=&quot;70&quot;/&gt;&lt;lineCharCount val=&quot;1&quot;/&gt;&lt;lineCharCount val=&quot;42&quot;/&gt;&lt;lineCharCount val=&quot;1&quot;/&gt;&lt;lineCharCount val=&quot;72&quot;/&gt;&lt;/TableIndex&gt;&lt;/ShapeTextInfo&gt;"/>
  <p:tag name="HTML_SHAPEINFO" val="&lt;ThreeDShapeInfo&gt;&lt;uuid val=&quot;{15DA3BCD-DD96-4492-B893-97EE830F5842}&quot;/&gt;&lt;isInvalidForFieldText val=&quot;0&quot;/&gt;&lt;Image&gt;&lt;filename val=&quot;C:\Users\User\AppData\Local\Temp\CP1760077975500Session\CPTrustFolder1760077975515\PPTImport1760080562671\data\asimages\{15DA3BCD-DD96-4492-B893-97EE830F5842}_20.png&quot;/&gt;&lt;left val=&quot;40&quot;/&gt;&lt;top val=&quot;212&quot;/&gt;&lt;width val=&quot;871&quot;/&gt;&lt;height val=&quot;41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8D0448C-F775-4F19-8A9A-2AAFA5D7F047}&quot;/&gt;&lt;isInvalidForFieldText val=&quot;0&quot;/&gt;&lt;Image&gt;&lt;filename val=&quot;C:\Users\User\AppData\Local\Temp\CP1760077975500Session\CPTrustFolder1760077975515\PPTImport1760080562671\data\asimages\{48D0448C-F775-4F19-8A9A-2AAFA5D7F047}_20.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722402A-AC17-4C0D-9582-B21D9D516B46}&quot;/&gt;&lt;isInvalidForFieldText val=&quot;0&quot;/&gt;&lt;Image&gt;&lt;filename val=&quot;C:\Users\User\AppData\Local\Temp\CP1760077975500Session\CPTrustFolder1760077975515\PPTImport1760080562671\data\asimages\{C722402A-AC17-4C0D-9582-B21D9D516B46}_21.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39&quot;/&gt;&lt;lineCharCount val=&quot;25&quot;/&gt;&lt;lineCharCount val=&quot;19&quot;/&gt;&lt;/TableIndex&gt;&lt;/ShapeTextInfo&gt;"/>
  <p:tag name="PRESENTER_SHAPEINFO" val="&lt;ThreeDShapeInfo&gt;&lt;uuid val=&quot;{FDF2CC74-F95F-4E8F-9610-F9C9307B8ADA}&quot;/&gt;&lt;isInvalidForFieldText val=&quot;0&quot;/&gt;&lt;Image&gt;&lt;filename val=&quot;C:\Users\User\AppData\Local\Temp\CP1760077975500Session\CPTrustFolder1760077975515\PPTImport1760080562671\data\asimages\{FDF2CC74-F95F-4E8F-9610-F9C9307B8ADA}_21.png&quot;/&gt;&lt;left val=&quot;34&quot;/&gt;&lt;top val=&quot;190&quot;/&gt;&lt;width val=&quot;902&quot;/&gt;&lt;height val=&quot;33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9E1DD22-A98D-47F4-9D38-509B1731C944}&quot;/&gt;&lt;isInvalidForFieldText val=&quot;0&quot;/&gt;&lt;Image&gt;&lt;filename val=&quot;C:\Users\User\AppData\Local\Temp\CP1760077975500Session\CPTrustFolder1760077975515\PPTImport1760080562671\data\asimages\{89E1DD22-A98D-47F4-9D38-509B1731C944}_22.png&quot;/&gt;&lt;left val=&quot;0&quot;/&gt;&lt;top val=&quot;76&quot;/&gt;&lt;width val=&quot;961&quot;/&gt;&lt;height val=&quot;122&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67&quot;/&gt;&lt;lineCharCount val=&quot;69&quot;/&gt;&lt;lineCharCount val=&quot;62&quot;/&gt;&lt;lineCharCount val=&quot;38&quot;/&gt;&lt;lineCharCount val=&quot;1&quot;/&gt;&lt;lineCharCount val=&quot;65&quot;/&gt;&lt;lineCharCount val=&quot;1&quot;/&gt;&lt;/TableIndex&gt;&lt;/ShapeTextInfo&gt;"/>
  <p:tag name="HTML_SHAPEINFO" val="&lt;ThreeDShapeInfo&gt;&lt;uuid val=&quot;{B223D9D5-9777-4F92-AA47-6BA58155C1A6}&quot;/&gt;&lt;isInvalidForFieldText val=&quot;0&quot;/&gt;&lt;Image&gt;&lt;filename val=&quot;C:\Users\User\AppData\Local\Temp\CP1760077975500Session\CPTrustFolder1760077975515\PPTImport1760080562671\data\asimages\{B223D9D5-9777-4F92-AA47-6BA58155C1A6}_22.png&quot;/&gt;&lt;left val=&quot;40&quot;/&gt;&lt;top val=&quot;212&quot;/&gt;&lt;width val=&quot;880&quot;/&gt;&lt;height val=&quot;41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994B4E2-6978-499E-99BC-705795953F99}&quot;/&gt;&lt;isInvalidForFieldText val=&quot;0&quot;/&gt;&lt;Image&gt;&lt;filename val=&quot;C:\Users\User\AppData\Local\Temp\CP1760077975500Session\CPTrustFolder1760077975515\PPTImport1760080562671\data\asimages\{E994B4E2-6978-499E-99BC-705795953F99}_22.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3742728-060D-45DD-9EFA-FE3BC4001E10}&quot;/&gt;&lt;isInvalidForFieldText val=&quot;0&quot;/&gt;&lt;Image&gt;&lt;filename val=&quot;C:\Users\User\AppData\Local\Temp\CP1760077975500Session\CPTrustFolder1760077975515\PPTImport1760080562671\data\asimages\{93742728-060D-45DD-9EFA-FE3BC4001E10}_23.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69&quot;/&gt;&lt;lineCharCount val=&quot;61&quot;/&gt;&lt;lineCharCount val=&quot;42&quot;/&gt;&lt;lineCharCount val=&quot;1&quot;/&gt;&lt;lineCharCount val=&quot;37&quot;/&gt;&lt;/TableIndex&gt;&lt;/ShapeTextInfo&gt;"/>
  <p:tag name="HTML_SHAPEINFO" val="&lt;ThreeDShapeInfo&gt;&lt;uuid val=&quot;{C854745B-4845-480A-A6BA-3EA1A7754C3F}&quot;/&gt;&lt;isInvalidForFieldText val=&quot;0&quot;/&gt;&lt;Image&gt;&lt;filename val=&quot;C:\Users\User\AppData\Local\Temp\CP1760077975500Session\CPTrustFolder1760077975515\PPTImport1760080562671\data\asimages\{C854745B-4845-480A-A6BA-3EA1A7754C3F}_23.png&quot;/&gt;&lt;left val=&quot;40&quot;/&gt;&lt;top val=&quot;212&quot;/&gt;&lt;width val=&quot;874&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5632FE8-B6E4-48EB-914C-77061743DC5F}&quot;/&gt;&lt;isInvalidForFieldText val=&quot;0&quot;/&gt;&lt;Image&gt;&lt;filename val=&quot;C:\Users\User\AppData\Local\Temp\CP1760077975500Session\CPTrustFolder1760077975515\PPTImport1760080562671\data\asimages\{75632FE8-B6E4-48EB-914C-77061743DC5F}_23.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0BB42C94-0A84-4FC5-AE03-BFC491F68AA3}&quot;/&gt;&lt;isInvalidForFieldText val=&quot;0&quot;/&gt;&lt;Image&gt;&lt;filename val=&quot;C:\Users\User\AppData\Local\Temp\CP1760077975500Session\CPTrustFolder1760077975515\PPTImport1760080562671\data\asimages\{0BB42C94-0A84-4FC5-AE03-BFC491F68AA3}_2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3&quot;/&gt;&lt;lineCharCount val=&quot;71&quot;/&gt;&lt;lineCharCount val=&quot;68&quot;/&gt;&lt;lineCharCount val=&quot;66&quot;/&gt;&lt;lineCharCount val=&quot;50&quot;/&gt;&lt;lineCharCount val=&quot;1&quot;/&gt;&lt;lineCharCount val=&quot;33&quot;/&gt;&lt;lineCharCount val=&quot;1&quot;/&gt;&lt;lineCharCount val=&quot;51&quot;/&gt;&lt;/TableIndex&gt;&lt;/ShapeTextInfo&gt;"/>
  <p:tag name="HTML_SHAPEINFO" val="&lt;ThreeDShapeInfo&gt;&lt;uuid val=&quot;{ED185F1C-166D-496C-81B5-F80C4EA6129D}&quot;/&gt;&lt;isInvalidForFieldText val=&quot;0&quot;/&gt;&lt;Image&gt;&lt;filename val=&quot;C:\Users\User\AppData\Local\Temp\CP1760077975500Session\CPTrustFolder1760077975515\PPTImport1760080562671\data\asimages\{ED185F1C-166D-496C-81B5-F80C4EA6129D}_24.png&quot;/&gt;&lt;left val=&quot;40&quot;/&gt;&lt;top val=&quot;212&quot;/&gt;&lt;width val=&quot;884&quot;/&gt;&lt;height val=&quot;41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1F6A33-DDE6-4B60-A9A9-12676F3D283F}&quot;/&gt;&lt;isInvalidForFieldText val=&quot;0&quot;/&gt;&lt;Image&gt;&lt;filename val=&quot;C:\Users\User\AppData\Local\Temp\CP1760077975500Session\CPTrustFolder1760077975515\PPTImport1760080562671\data\asimages\{891F6A33-DDE6-4B60-A9A9-12676F3D283F}_24.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A680DE00-986E-4158-A1F6-8279EBDED436}&quot;/&gt;&lt;isInvalidForFieldText val=&quot;0&quot;/&gt;&lt;Image&gt;&lt;filename val=&quot;C:\Users\User\AppData\Local\Temp\CP1760077975500Session\CPTrustFolder1760077975515\PPTImport1760080562671\data\asimages\{A680DE00-986E-4158-A1F6-8279EBDED436}_25.png&quot;/&gt;&lt;left val=&quot;0&quot;/&gt;&lt;top val=&quot;278&quot;/&gt;&lt;width val=&quot;961&quot;/&gt;&lt;height val=&quot;20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55BF2A-1530-46DC-B718-5323005E3301}&quot;/&gt;&lt;isInvalidForFieldText val=&quot;0&quot;/&gt;&lt;Image&gt;&lt;filename val=&quot;C:\Users\User\AppData\Local\Temp\CP1760077975500Session\CPTrustFolder1760077975515\PPTImport1760080562671\data\asimages\{7A55BF2A-1530-46DC-B718-5323005E3301}_25.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8200</TotalTime>
  <Words>1156</Words>
  <Application>Microsoft Office PowerPoint</Application>
  <PresentationFormat>On-screen Show (4:3)</PresentationFormat>
  <Paragraphs>148</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Tahoma</vt:lpstr>
      <vt:lpstr>Times New Roman</vt:lpstr>
      <vt:lpstr>Wingdings</vt:lpstr>
      <vt:lpstr>Current April 2018</vt:lpstr>
      <vt:lpstr>Introduction to Endocrine Conditions Rating Schedule Changes</vt:lpstr>
      <vt:lpstr>Objectives</vt:lpstr>
      <vt:lpstr>References</vt:lpstr>
      <vt:lpstr>Review of updates and changes </vt:lpstr>
      <vt:lpstr>7900-7902</vt:lpstr>
      <vt:lpstr>7903 - Hypothyroidism</vt:lpstr>
      <vt:lpstr>7904 - Hyperparathyroidism</vt:lpstr>
      <vt:lpstr>7905 &amp; 7906</vt:lpstr>
      <vt:lpstr>7907 &amp; 7908</vt:lpstr>
      <vt:lpstr>7909 - 7912</vt:lpstr>
      <vt:lpstr>7913-7919</vt:lpstr>
      <vt:lpstr>Important considerations</vt:lpstr>
      <vt:lpstr>Which Criteria Apply?</vt:lpstr>
      <vt:lpstr>DBQs</vt:lpstr>
      <vt:lpstr>Resources Available: VBMS</vt:lpstr>
      <vt:lpstr>Resources Available: Regulation Citator</vt:lpstr>
      <vt:lpstr>Practice &amp; evaluate</vt:lpstr>
      <vt:lpstr>Scenario 1</vt:lpstr>
      <vt:lpstr>Scenario 2</vt:lpstr>
      <vt:lpstr>Scenario 3</vt:lpstr>
      <vt:lpstr>PowerPoint Presentation</vt:lpstr>
      <vt:lpstr>Scenario 4</vt:lpstr>
      <vt:lpstr>Scenario 5</vt:lpstr>
      <vt:lpstr>Scenario 6</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Endocrine Conditions Rating Schedule Changes  PowerPoint Presentation</dc:title>
  <dc:subject>RVSR, RQRS, Special Ops RVSR, DRO</dc:subject>
  <dc:creator>Department of Veterans Affairs, Veterans Benefits Administration, Compensation Service, STAFF</dc:creator>
  <cp:keywords>diabetes mellitus, complications of diabetes, hypertension</cp:keywords>
  <dc:description>This lesson introduces changes to the Rating Schedule for Endocrine Conditions and reviews important considerations.</dc:description>
  <cp:lastModifiedBy>Kathy Poole</cp:lastModifiedBy>
  <cp:revision>515</cp:revision>
  <cp:lastPrinted>2017-04-24T16:12:35Z</cp:lastPrinted>
  <dcterms:created xsi:type="dcterms:W3CDTF">2014-04-30T02:32:11Z</dcterms:created>
  <dcterms:modified xsi:type="dcterms:W3CDTF">2018-08-17T14:05:38Z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