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9.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2.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40"/>
  </p:notesMasterIdLst>
  <p:handoutMasterIdLst>
    <p:handoutMasterId r:id="rId41"/>
  </p:handoutMasterIdLst>
  <p:sldIdLst>
    <p:sldId id="257" r:id="rId6"/>
    <p:sldId id="258" r:id="rId7"/>
    <p:sldId id="259" r:id="rId8"/>
    <p:sldId id="260" r:id="rId9"/>
    <p:sldId id="261" r:id="rId10"/>
    <p:sldId id="298" r:id="rId11"/>
    <p:sldId id="297" r:id="rId12"/>
    <p:sldId id="262" r:id="rId13"/>
    <p:sldId id="301" r:id="rId14"/>
    <p:sldId id="263" r:id="rId15"/>
    <p:sldId id="264" r:id="rId16"/>
    <p:sldId id="265" r:id="rId17"/>
    <p:sldId id="305" r:id="rId18"/>
    <p:sldId id="268" r:id="rId19"/>
    <p:sldId id="276" r:id="rId20"/>
    <p:sldId id="281" r:id="rId21"/>
    <p:sldId id="266" r:id="rId22"/>
    <p:sldId id="267" r:id="rId23"/>
    <p:sldId id="270" r:id="rId24"/>
    <p:sldId id="271" r:id="rId25"/>
    <p:sldId id="302" r:id="rId26"/>
    <p:sldId id="304" r:id="rId27"/>
    <p:sldId id="272" r:id="rId28"/>
    <p:sldId id="273" r:id="rId29"/>
    <p:sldId id="282" r:id="rId30"/>
    <p:sldId id="300" r:id="rId31"/>
    <p:sldId id="283" r:id="rId32"/>
    <p:sldId id="284" r:id="rId33"/>
    <p:sldId id="285" r:id="rId34"/>
    <p:sldId id="286" r:id="rId35"/>
    <p:sldId id="290" r:id="rId36"/>
    <p:sldId id="289" r:id="rId37"/>
    <p:sldId id="274" r:id="rId38"/>
    <p:sldId id="306" r:id="rId39"/>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40CA2"/>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9396" autoAdjust="0"/>
  </p:normalViewPr>
  <p:slideViewPr>
    <p:cSldViewPr snapToGrid="0">
      <p:cViewPr varScale="1">
        <p:scale>
          <a:sx n="84" d="100"/>
          <a:sy n="84" d="100"/>
        </p:scale>
        <p:origin x="174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a:p>
        </p:txBody>
      </p:sp>
    </p:spTree>
    <p:extLst>
      <p:ext uri="{BB962C8B-B14F-4D97-AF65-F5344CB8AC3E}">
        <p14:creationId xmlns:p14="http://schemas.microsoft.com/office/powerpoint/2010/main" val="54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a:p>
        </p:txBody>
      </p:sp>
    </p:spTree>
    <p:extLst>
      <p:ext uri="{BB962C8B-B14F-4D97-AF65-F5344CB8AC3E}">
        <p14:creationId xmlns:p14="http://schemas.microsoft.com/office/powerpoint/2010/main" val="277433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a:p>
        </p:txBody>
      </p:sp>
    </p:spTree>
    <p:extLst>
      <p:ext uri="{BB962C8B-B14F-4D97-AF65-F5344CB8AC3E}">
        <p14:creationId xmlns:p14="http://schemas.microsoft.com/office/powerpoint/2010/main" val="375635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136596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397586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379525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417013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228503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14564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1492789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a:p>
        </p:txBody>
      </p:sp>
    </p:spTree>
    <p:extLst>
      <p:ext uri="{BB962C8B-B14F-4D97-AF65-F5344CB8AC3E}">
        <p14:creationId xmlns:p14="http://schemas.microsoft.com/office/powerpoint/2010/main" val="2342181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254"/>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254"/>
              </a:spcAft>
              <a:buNone/>
              <a:defRPr sz="2100" b="1">
                <a:solidFill>
                  <a:srgbClr val="1F497D"/>
                </a:solidFill>
              </a:defRPr>
            </a:lvl1pPr>
            <a:lvl5pPr marL="24411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254"/>
              </a:spcAft>
              <a:buNone/>
              <a:defRPr sz="2100" b="1">
                <a:solidFill>
                  <a:srgbClr val="1F497D"/>
                </a:solidFill>
              </a:defRPr>
            </a:lvl1pPr>
            <a:lvl5pPr marL="244115" indent="0">
              <a:buNone/>
              <a:defRPr/>
            </a:lvl5pPr>
          </a:lstStyle>
          <a:p>
            <a:pPr lvl="0"/>
            <a:r>
              <a:rPr lang="en-US" dirty="0"/>
              <a:t>Date sub-title</a:t>
            </a:r>
          </a:p>
        </p:txBody>
      </p:sp>
    </p:spTree>
    <p:extLst>
      <p:ext uri="{BB962C8B-B14F-4D97-AF65-F5344CB8AC3E}">
        <p14:creationId xmlns:p14="http://schemas.microsoft.com/office/powerpoint/2010/main" val="37132277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8935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122058" indent="-61029">
              <a:spcBef>
                <a:spcPts val="0"/>
              </a:spcBef>
              <a:spcAft>
                <a:spcPts val="191"/>
              </a:spcAft>
              <a:buFont typeface="Arial" panose="020B0604020202020204" pitchFamily="34" charset="0"/>
              <a:buChar char="•"/>
              <a:defRPr sz="570">
                <a:latin typeface="Arial" panose="020B0604020202020204" pitchFamily="34" charset="0"/>
                <a:cs typeface="Arial" panose="020B0604020202020204" pitchFamily="34" charset="0"/>
              </a:defRPr>
            </a:lvl2pPr>
            <a:lvl3pPr marL="183086" indent="-61029">
              <a:spcBef>
                <a:spcPts val="0"/>
              </a:spcBef>
              <a:spcAft>
                <a:spcPts val="191"/>
              </a:spcAft>
              <a:buFont typeface="Arial" panose="020B0604020202020204" pitchFamily="34" charset="0"/>
              <a:buChar char="•"/>
              <a:defRPr sz="506">
                <a:latin typeface="Arial" panose="020B0604020202020204" pitchFamily="34" charset="0"/>
                <a:cs typeface="Arial" panose="020B0604020202020204" pitchFamily="34" charset="0"/>
              </a:defRPr>
            </a:lvl3pPr>
            <a:lvl4pPr marL="244115" indent="-61029">
              <a:spcBef>
                <a:spcPts val="0"/>
              </a:spcBef>
              <a:spcAft>
                <a:spcPts val="191"/>
              </a:spcAft>
              <a:buFont typeface="Arial" panose="020B0604020202020204" pitchFamily="34" charset="0"/>
              <a:buChar char="•"/>
              <a:defRPr sz="443">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151193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254"/>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262029886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tabLst>
                <a:tab pos="341313" algn="l"/>
              </a:tabLst>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166583229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42884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502315"/>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96633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5"/>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197026164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custDataLst>
              <p:tags r:id="rId3"/>
            </p:custDataLst>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1147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3"/>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4"/>
            </p:custDataLst>
          </p:nvPr>
        </p:nvSpPr>
        <p:spPr>
          <a:xfrm>
            <a:off x="6931152" y="6601982"/>
            <a:ext cx="2133600" cy="365125"/>
          </a:xfrm>
          <a:prstGeom prst="rect">
            <a:avLst/>
          </a:prstGeom>
        </p:spPr>
        <p:txBody>
          <a:bodyPr tIns="0"/>
          <a:lstStyle>
            <a:lvl1pPr algn="r">
              <a:defRPr sz="332">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9098393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hf hdr="0" ftr="0" dt="0"/>
  <p:txStyles>
    <p:titleStyle>
      <a:lvl1pPr algn="ctr" defTabSz="122058" rtl="0" eaLnBrk="1" latinLnBrk="0" hangingPunct="1">
        <a:spcBef>
          <a:spcPct val="0"/>
        </a:spcBef>
        <a:buNone/>
        <a:defRPr sz="1181"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1pPr>
      <a:lvl2pPr marL="61029" indent="0" algn="l" defTabSz="122058" rtl="0" eaLnBrk="1" latinLnBrk="0" hangingPunct="1">
        <a:spcBef>
          <a:spcPct val="20000"/>
        </a:spcBef>
        <a:buFont typeface="Arial" panose="020B0604020202020204" pitchFamily="34" charset="0"/>
        <a:buNone/>
        <a:defRPr sz="321" b="0" i="0" u="none" kern="1200">
          <a:solidFill>
            <a:schemeClr val="tx1"/>
          </a:solidFill>
          <a:latin typeface="Arial" panose="020B0604020202020204" pitchFamily="34" charset="0"/>
          <a:ea typeface="+mn-ea"/>
          <a:cs typeface="Arial" panose="020B0604020202020204" pitchFamily="34" charset="0"/>
        </a:defRPr>
      </a:lvl2pPr>
      <a:lvl3pPr marL="122058"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3pPr>
      <a:lvl4pPr marL="183086"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4pPr>
      <a:lvl5pPr marL="244115"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5pPr>
      <a:lvl6pPr marL="335659"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6pPr>
      <a:lvl7pPr marL="396688"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7pPr>
      <a:lvl8pPr marL="457717"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8pPr>
      <a:lvl9pPr marL="518746"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9pPr>
    </p:bodyStyle>
    <p:otherStyle>
      <a:defPPr>
        <a:defRPr lang="en-US"/>
      </a:defPPr>
      <a:lvl1pPr marL="0" algn="l" defTabSz="122058" rtl="0" eaLnBrk="1" latinLnBrk="0" hangingPunct="1">
        <a:defRPr sz="241" kern="1200">
          <a:solidFill>
            <a:schemeClr val="tx1"/>
          </a:solidFill>
          <a:latin typeface="+mn-lt"/>
          <a:ea typeface="+mn-ea"/>
          <a:cs typeface="+mn-cs"/>
        </a:defRPr>
      </a:lvl1pPr>
      <a:lvl2pPr marL="61029" algn="l" defTabSz="122058" rtl="0" eaLnBrk="1" latinLnBrk="0" hangingPunct="1">
        <a:defRPr sz="241" kern="1200">
          <a:solidFill>
            <a:schemeClr val="tx1"/>
          </a:solidFill>
          <a:latin typeface="+mn-lt"/>
          <a:ea typeface="+mn-ea"/>
          <a:cs typeface="+mn-cs"/>
        </a:defRPr>
      </a:lvl2pPr>
      <a:lvl3pPr marL="122058" algn="l" defTabSz="122058" rtl="0" eaLnBrk="1" latinLnBrk="0" hangingPunct="1">
        <a:defRPr sz="241" kern="1200">
          <a:solidFill>
            <a:schemeClr val="tx1"/>
          </a:solidFill>
          <a:latin typeface="+mn-lt"/>
          <a:ea typeface="+mn-ea"/>
          <a:cs typeface="+mn-cs"/>
        </a:defRPr>
      </a:lvl3pPr>
      <a:lvl4pPr marL="183086" algn="l" defTabSz="122058" rtl="0" eaLnBrk="1" latinLnBrk="0" hangingPunct="1">
        <a:defRPr sz="241" kern="1200">
          <a:solidFill>
            <a:schemeClr val="tx1"/>
          </a:solidFill>
          <a:latin typeface="+mn-lt"/>
          <a:ea typeface="+mn-ea"/>
          <a:cs typeface="+mn-cs"/>
        </a:defRPr>
      </a:lvl4pPr>
      <a:lvl5pPr marL="244115" algn="l" defTabSz="122058" rtl="0" eaLnBrk="1" latinLnBrk="0" hangingPunct="1">
        <a:defRPr sz="241" kern="1200">
          <a:solidFill>
            <a:schemeClr val="tx1"/>
          </a:solidFill>
          <a:latin typeface="+mn-lt"/>
          <a:ea typeface="+mn-ea"/>
          <a:cs typeface="+mn-cs"/>
        </a:defRPr>
      </a:lvl5pPr>
      <a:lvl6pPr marL="305144" algn="l" defTabSz="122058" rtl="0" eaLnBrk="1" latinLnBrk="0" hangingPunct="1">
        <a:defRPr sz="241" kern="1200">
          <a:solidFill>
            <a:schemeClr val="tx1"/>
          </a:solidFill>
          <a:latin typeface="+mn-lt"/>
          <a:ea typeface="+mn-ea"/>
          <a:cs typeface="+mn-cs"/>
        </a:defRPr>
      </a:lvl6pPr>
      <a:lvl7pPr marL="366173" algn="l" defTabSz="122058" rtl="0" eaLnBrk="1" latinLnBrk="0" hangingPunct="1">
        <a:defRPr sz="241" kern="1200">
          <a:solidFill>
            <a:schemeClr val="tx1"/>
          </a:solidFill>
          <a:latin typeface="+mn-lt"/>
          <a:ea typeface="+mn-ea"/>
          <a:cs typeface="+mn-cs"/>
        </a:defRPr>
      </a:lvl7pPr>
      <a:lvl8pPr marL="427202" algn="l" defTabSz="122058" rtl="0" eaLnBrk="1" latinLnBrk="0" hangingPunct="1">
        <a:defRPr sz="241" kern="1200">
          <a:solidFill>
            <a:schemeClr val="tx1"/>
          </a:solidFill>
          <a:latin typeface="+mn-lt"/>
          <a:ea typeface="+mn-ea"/>
          <a:cs typeface="+mn-cs"/>
        </a:defRPr>
      </a:lvl8pPr>
      <a:lvl9pPr marL="488231" algn="l" defTabSz="122058" rtl="0" eaLnBrk="1" latinLnBrk="0" hangingPunct="1">
        <a:defRPr sz="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3.xml"/><Relationship Id="rId1"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63.xml"/></Relationships>
</file>

<file path=ppt/slides/_rels/slide1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hyperlink" Target="http://vbaw.vba.va.gov/VBMS/Resources_Technical_Information.asp" TargetMode="External"/><Relationship Id="rId5" Type="http://schemas.openxmlformats.org/officeDocument/2006/relationships/slideLayout" Target="../slideLayouts/slideLayout2.xml"/><Relationship Id="rId4" Type="http://schemas.openxmlformats.org/officeDocument/2006/relationships/tags" Target="../tags/tag67.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0.xml"/><Relationship Id="rId7" Type="http://schemas.openxmlformats.org/officeDocument/2006/relationships/image" Target="../media/image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4.xml"/><Relationship Id="rId1" Type="http://schemas.openxmlformats.org/officeDocument/2006/relationships/tags" Target="../tags/tag73.xml"/></Relationships>
</file>

<file path=ppt/slides/_rels/slide18.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4.xml"/><Relationship Id="rId4" Type="http://schemas.openxmlformats.org/officeDocument/2006/relationships/tags" Target="../tags/tag28.xml"/></Relationships>
</file>

<file path=ppt/slides/_rels/slide30.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1.xml"/><Relationship Id="rId1" Type="http://schemas.openxmlformats.org/officeDocument/2006/relationships/tags" Target="../tags/tag12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3.xml"/><Relationship Id="rId1" Type="http://schemas.openxmlformats.org/officeDocument/2006/relationships/tags" Target="../tags/tag12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A966B4-464C-4E56-A7D3-78EA72BAA850}"/>
              </a:ext>
            </a:extLst>
          </p:cNvPr>
          <p:cNvSpPr>
            <a:spLocks noGrp="1"/>
          </p:cNvSpPr>
          <p:nvPr>
            <p:ph type="ctrTitle"/>
            <p:custDataLst>
              <p:tags r:id="rId1"/>
            </p:custDataLst>
          </p:nvPr>
        </p:nvSpPr>
        <p:spPr>
          <a:xfrm>
            <a:off x="685800" y="2819400"/>
            <a:ext cx="7772400" cy="1219200"/>
          </a:xfrm>
        </p:spPr>
        <p:txBody>
          <a:bodyPr>
            <a:noAutofit/>
          </a:bodyPr>
          <a:lstStyle/>
          <a:p>
            <a:r>
              <a:rPr lang="en-US" dirty="0"/>
              <a:t>Introduction to Gynecological &amp; Breast Conditions Rating Schedule Changes</a:t>
            </a:r>
            <a:br>
              <a:rPr lang="en-US" dirty="0"/>
            </a:br>
            <a:endParaRPr lang="en-US" dirty="0"/>
          </a:p>
        </p:txBody>
      </p:sp>
      <p:sp>
        <p:nvSpPr>
          <p:cNvPr id="6" name="Text Placeholder 5">
            <a:extLst>
              <a:ext uri="{FF2B5EF4-FFF2-40B4-BE49-F238E27FC236}">
                <a16:creationId xmlns:a16="http://schemas.microsoft.com/office/drawing/2014/main" id="{D9F788F6-CC98-4002-988F-F4C41F8AFBE1}"/>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a:p>
            <a:endParaRPr lang="en-US" dirty="0"/>
          </a:p>
        </p:txBody>
      </p:sp>
      <p:sp>
        <p:nvSpPr>
          <p:cNvPr id="7" name="Text Placeholder 6">
            <a:extLst>
              <a:ext uri="{FF2B5EF4-FFF2-40B4-BE49-F238E27FC236}">
                <a16:creationId xmlns:a16="http://schemas.microsoft.com/office/drawing/2014/main" id="{BA54CBE9-39C6-4CAA-BE6F-153DF5909BFA}"/>
              </a:ext>
            </a:extLst>
          </p:cNvPr>
          <p:cNvSpPr>
            <a:spLocks noGrp="1"/>
          </p:cNvSpPr>
          <p:nvPr>
            <p:ph type="body" sz="quarter" idx="11"/>
            <p:custDataLst>
              <p:tags r:id="rId3"/>
            </p:custDataLst>
          </p:nvPr>
        </p:nvSpPr>
        <p:spPr>
          <a:xfrm>
            <a:off x="6096000" y="4724400"/>
            <a:ext cx="2362200" cy="838200"/>
          </a:xfrm>
        </p:spPr>
        <p:txBody>
          <a:bodyPr/>
          <a:lstStyle/>
          <a:p>
            <a:r>
              <a:rPr lang="en-US" dirty="0"/>
              <a:t>May 2018</a:t>
            </a:r>
          </a:p>
          <a:p>
            <a:endParaRPr lang="en-US" dirty="0"/>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pPr>
              <a:buFont typeface="Arial" charset="0"/>
              <a:buChar char="•"/>
            </a:pPr>
            <a:r>
              <a:rPr lang="en-US" dirty="0"/>
              <a:t>7627 – Malignant neoplasms, gynecological system</a:t>
            </a:r>
          </a:p>
          <a:p>
            <a:pPr>
              <a:buFont typeface="Arial" charset="0"/>
              <a:buChar char="•"/>
            </a:pPr>
            <a:r>
              <a:rPr lang="en-US" dirty="0"/>
              <a:t>7628 – Benign neoplasms, gynecological system</a:t>
            </a:r>
          </a:p>
          <a:p>
            <a:pPr>
              <a:buFontTx/>
              <a:buChar char="-"/>
            </a:pPr>
            <a:endParaRPr lang="en-US" dirty="0"/>
          </a:p>
          <a:p>
            <a:pPr marL="0" indent="0" algn="ctr">
              <a:buNone/>
            </a:pPr>
            <a:r>
              <a:rPr lang="en-US" i="1" dirty="0"/>
              <a:t>-  now separated  -  </a:t>
            </a:r>
          </a:p>
          <a:p>
            <a:pPr>
              <a:buFontTx/>
              <a:buChar char="-"/>
            </a:pPr>
            <a:endParaRPr lang="en-US" dirty="0"/>
          </a:p>
          <a:p>
            <a:pPr>
              <a:buFont typeface="Arial" charset="0"/>
              <a:buChar char="•"/>
            </a:pPr>
            <a:r>
              <a:rPr lang="en-US" dirty="0"/>
              <a:t>7630 – Malignant neoplasms of the breast</a:t>
            </a:r>
          </a:p>
          <a:p>
            <a:pPr>
              <a:buFont typeface="Arial" charset="0"/>
              <a:buChar char="•"/>
            </a:pPr>
            <a:r>
              <a:rPr lang="en-US" dirty="0"/>
              <a:t>7631 – Benign neoplasms of the breast</a:t>
            </a:r>
          </a:p>
        </p:txBody>
      </p:sp>
      <p:sp>
        <p:nvSpPr>
          <p:cNvPr id="6" name="Slide Number Placeholder 5">
            <a:extLst>
              <a:ext uri="{FF2B5EF4-FFF2-40B4-BE49-F238E27FC236}">
                <a16:creationId xmlns:a16="http://schemas.microsoft.com/office/drawing/2014/main" id="{DEADED49-FA2F-4CE8-A0FB-E3C7B1F156A5}"/>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10</a:t>
            </a:fld>
            <a:endParaRPr lang="en-US"/>
          </a:p>
        </p:txBody>
      </p:sp>
      <p:sp>
        <p:nvSpPr>
          <p:cNvPr id="8" name="Title 7">
            <a:extLst>
              <a:ext uri="{FF2B5EF4-FFF2-40B4-BE49-F238E27FC236}">
                <a16:creationId xmlns:a16="http://schemas.microsoft.com/office/drawing/2014/main" id="{414CF8B8-220D-4358-AFC9-7CAF96D98973}"/>
              </a:ext>
            </a:extLst>
          </p:cNvPr>
          <p:cNvSpPr>
            <a:spLocks noGrp="1"/>
          </p:cNvSpPr>
          <p:nvPr>
            <p:ph type="title"/>
            <p:custDataLst>
              <p:tags r:id="rId3"/>
            </p:custDataLst>
          </p:nvPr>
        </p:nvSpPr>
        <p:spPr>
          <a:xfrm>
            <a:off x="0" y="793635"/>
            <a:ext cx="9144000" cy="1086867"/>
          </a:xfrm>
        </p:spPr>
        <p:txBody>
          <a:bodyPr/>
          <a:lstStyle/>
          <a:p>
            <a:r>
              <a:rPr lang="en-US" dirty="0"/>
              <a:t>Neoplasms</a:t>
            </a:r>
          </a:p>
        </p:txBody>
      </p:sp>
    </p:spTree>
    <p:extLst>
      <p:ext uri="{BB962C8B-B14F-4D97-AF65-F5344CB8AC3E}">
        <p14:creationId xmlns:p14="http://schemas.microsoft.com/office/powerpoint/2010/main" val="135284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917FF5-BAA8-46FC-8849-167D7B073F64}"/>
              </a:ext>
            </a:extLst>
          </p:cNvPr>
          <p:cNvSpPr>
            <a:spLocks noGrp="1"/>
          </p:cNvSpPr>
          <p:nvPr>
            <p:ph type="title"/>
            <p:custDataLst>
              <p:tags r:id="rId1"/>
            </p:custDataLst>
          </p:nvPr>
        </p:nvSpPr>
        <p:spPr>
          <a:xfrm>
            <a:off x="0" y="793635"/>
            <a:ext cx="9144000" cy="1086867"/>
          </a:xfrm>
        </p:spPr>
        <p:txBody>
          <a:bodyPr/>
          <a:lstStyle/>
          <a:p>
            <a:r>
              <a:rPr lang="en-US" dirty="0"/>
              <a:t>7632 – FSAD</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Formerly rated under 7699 – 7611, Female Sexual Arousal Disorder now has a dedicated diagnostic code – 7632.</a:t>
            </a:r>
          </a:p>
          <a:p>
            <a:endParaRPr lang="en-US" dirty="0"/>
          </a:p>
          <a:p>
            <a:r>
              <a:rPr lang="en-US" dirty="0"/>
              <a:t>If FSAD is diagnosed by a </a:t>
            </a:r>
            <a:r>
              <a:rPr lang="en-US" i="1" dirty="0"/>
              <a:t>mental health care </a:t>
            </a:r>
            <a:r>
              <a:rPr lang="en-US" dirty="0"/>
              <a:t>provider or examiner, you will now be required to verify diagnosis by appropriate medical provider in the records or request a </a:t>
            </a:r>
            <a:r>
              <a:rPr lang="en-US" dirty="0" err="1"/>
              <a:t>Gyn</a:t>
            </a:r>
            <a:r>
              <a:rPr lang="en-US" dirty="0"/>
              <a:t> DBQ to confirm the diagnosis.</a:t>
            </a:r>
          </a:p>
          <a:p>
            <a:endParaRPr lang="en-US" dirty="0"/>
          </a:p>
          <a:p>
            <a:r>
              <a:rPr lang="en-US" dirty="0"/>
              <a:t>For evaluation purposes a noncompensable evaluation will be assigned</a:t>
            </a:r>
          </a:p>
          <a:p>
            <a:endParaRPr lang="en-US" dirty="0"/>
          </a:p>
          <a:p>
            <a:r>
              <a:rPr lang="en-US" dirty="0"/>
              <a:t>Don’t forget to infer and grant SMC – K!</a:t>
            </a:r>
          </a:p>
        </p:txBody>
      </p:sp>
      <p:sp>
        <p:nvSpPr>
          <p:cNvPr id="6" name="Slide Number Placeholder 5">
            <a:extLst>
              <a:ext uri="{FF2B5EF4-FFF2-40B4-BE49-F238E27FC236}">
                <a16:creationId xmlns:a16="http://schemas.microsoft.com/office/drawing/2014/main" id="{B12093F6-47D5-4A84-B7A0-C199EEDB943F}"/>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11</a:t>
            </a:fld>
            <a:endParaRPr lang="en-US"/>
          </a:p>
        </p:txBody>
      </p:sp>
    </p:spTree>
    <p:extLst>
      <p:ext uri="{BB962C8B-B14F-4D97-AF65-F5344CB8AC3E}">
        <p14:creationId xmlns:p14="http://schemas.microsoft.com/office/powerpoint/2010/main" val="386374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722313" y="4406902"/>
            <a:ext cx="7772400" cy="1362075"/>
          </a:xfrm>
        </p:spPr>
        <p:txBody>
          <a:bodyPr/>
          <a:lstStyle/>
          <a:p>
            <a:r>
              <a:rPr lang="en-US" cap="none" dirty="0"/>
              <a:t>Important Considerations</a:t>
            </a:r>
          </a:p>
        </p:txBody>
      </p:sp>
      <p:sp>
        <p:nvSpPr>
          <p:cNvPr id="4" name="Slide Number Placeholder 3"/>
          <p:cNvSpPr>
            <a:spLocks noGrp="1"/>
          </p:cNvSpPr>
          <p:nvPr>
            <p:ph type="sldNum" sz="quarter" idx="10"/>
            <p:custDataLst>
              <p:tags r:id="rId2"/>
            </p:custDataLst>
          </p:nvPr>
        </p:nvSpPr>
        <p:spPr>
          <a:xfrm>
            <a:off x="6931152" y="6601982"/>
            <a:ext cx="2133600" cy="365125"/>
          </a:xfrm>
        </p:spPr>
        <p:txBody>
          <a:bodyPr/>
          <a:lstStyle/>
          <a:p>
            <a:fld id="{7C414AED-89CE-4A48-8B2B-1B3A5C68EA2A}" type="slidenum">
              <a:rPr lang="en-US" sz="1400" smtClean="0"/>
              <a:t>12</a:t>
            </a:fld>
            <a:endParaRPr lang="en-US" sz="1400"/>
          </a:p>
        </p:txBody>
      </p:sp>
    </p:spTree>
    <p:extLst>
      <p:ext uri="{BB962C8B-B14F-4D97-AF65-F5344CB8AC3E}">
        <p14:creationId xmlns:p14="http://schemas.microsoft.com/office/powerpoint/2010/main" val="273376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custDataLst>
              <p:tags r:id="rId2"/>
            </p:custDataLst>
          </p:nvPr>
        </p:nvSpPr>
        <p:spPr>
          <a:xfrm>
            <a:off x="457199" y="2057400"/>
            <a:ext cx="8113923" cy="3916363"/>
          </a:xfrm>
        </p:spPr>
        <p:txBody>
          <a:bodyPr>
            <a:normAutofit/>
          </a:bodyPr>
          <a:lstStyle/>
          <a:p>
            <a:pPr>
              <a:buFont typeface="Arial" panose="020B0604020202020204" pitchFamily="34" charset="0"/>
              <a:buChar char="•"/>
            </a:pPr>
            <a:r>
              <a:rPr lang="en-US" dirty="0"/>
              <a:t>What date did the claim come in?</a:t>
            </a:r>
          </a:p>
          <a:p>
            <a:pPr>
              <a:buFont typeface="Arial" panose="020B0604020202020204" pitchFamily="34" charset="0"/>
              <a:buChar char="•"/>
            </a:pPr>
            <a:r>
              <a:rPr lang="en-US" dirty="0"/>
              <a:t>Does the Veteran warrant a higher evaluation under historical criteria? </a:t>
            </a:r>
          </a:p>
          <a:p>
            <a:pPr>
              <a:buFont typeface="Arial" panose="020B0604020202020204" pitchFamily="34" charset="0"/>
              <a:buChar char="•"/>
            </a:pPr>
            <a:r>
              <a:rPr lang="en-US" dirty="0"/>
              <a:t>Do they qualify for an increase under  the new criteria?</a:t>
            </a:r>
          </a:p>
          <a:p>
            <a:pPr lvl="0">
              <a:buFont typeface="Arial" panose="020B0604020202020204" pitchFamily="34" charset="0"/>
              <a:buChar char="•"/>
            </a:pPr>
            <a:r>
              <a:rPr lang="en-US" dirty="0"/>
              <a:t>Is there an intent to file (ITF) to consider?</a:t>
            </a:r>
          </a:p>
          <a:p>
            <a:pPr lvl="0">
              <a:buFont typeface="Arial" panose="020B0604020202020204" pitchFamily="34" charset="0"/>
              <a:buChar char="•"/>
            </a:pPr>
            <a:r>
              <a:rPr lang="en-US" dirty="0"/>
              <a:t>Is the date entitlement arose based on increase shown in medical records the applicable effective date?</a:t>
            </a:r>
          </a:p>
          <a:p>
            <a:pPr lvl="0">
              <a:buFont typeface="Arial" panose="020B0604020202020204" pitchFamily="34" charset="0"/>
              <a:buChar char="•"/>
            </a:pPr>
            <a:r>
              <a:rPr lang="en-US" dirty="0"/>
              <a:t>When was the Veteran released from active duty? Should the effective date be RAD+1? </a:t>
            </a:r>
          </a:p>
          <a:p>
            <a:pPr lvl="0" hangingPunct="0">
              <a:buFont typeface="Arial" charset="0"/>
              <a:buChar char="•"/>
            </a:pPr>
            <a:endParaRPr lang="en-US" dirty="0"/>
          </a:p>
          <a:p>
            <a:pPr hangingPunct="0"/>
            <a:endParaRPr lang="en-US" dirty="0"/>
          </a:p>
          <a:p>
            <a:endParaRPr lang="en-US" dirty="0"/>
          </a:p>
        </p:txBody>
      </p:sp>
      <p:sp>
        <p:nvSpPr>
          <p:cNvPr id="7" name="Slide Number Placeholder 5">
            <a:extLst>
              <a:ext uri="{FF2B5EF4-FFF2-40B4-BE49-F238E27FC236}">
                <a16:creationId xmlns:a16="http://schemas.microsoft.com/office/drawing/2014/main" id="{ED1BF0EE-72AF-49B4-A6E2-6EE3A33B91F1}"/>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13</a:t>
            </a:fld>
            <a:endParaRPr lang="en-US"/>
          </a:p>
        </p:txBody>
      </p:sp>
      <p:sp>
        <p:nvSpPr>
          <p:cNvPr id="6" name="Rectangle 5"/>
          <p:cNvSpPr/>
          <p:nvPr>
            <p:custDataLst>
              <p:tags r:id="rId4"/>
            </p:custDataLst>
          </p:nvPr>
        </p:nvSpPr>
        <p:spPr bwMode="auto">
          <a:xfrm>
            <a:off x="581900" y="5679603"/>
            <a:ext cx="8150619" cy="365125"/>
          </a:xfrm>
          <a:prstGeom prst="rect">
            <a:avLst/>
          </a:prstGeom>
          <a:solidFill>
            <a:schemeClr val="bg1"/>
          </a:solidFill>
          <a:ln w="38100" cap="flat" cmpd="sng" algn="ctr">
            <a:solidFill>
              <a:srgbClr val="C0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en-US" b="1" dirty="0">
                <a:solidFill>
                  <a:srgbClr val="C00000"/>
                </a:solidFill>
                <a:latin typeface="+mj-lt"/>
                <a:cs typeface="Times New Roman" panose="02020603050405020304" pitchFamily="18" charset="0"/>
              </a:rPr>
              <a:t>May 13, 2018</a:t>
            </a:r>
            <a:r>
              <a:rPr lang="en-US" b="1" dirty="0">
                <a:solidFill>
                  <a:srgbClr val="2D2DB9">
                    <a:lumMod val="50000"/>
                  </a:srgbClr>
                </a:solidFill>
                <a:latin typeface="+mj-lt"/>
                <a:cs typeface="Times New Roman" panose="02020603050405020304" pitchFamily="18" charset="0"/>
              </a:rPr>
              <a:t>, </a:t>
            </a:r>
            <a:r>
              <a:rPr lang="en-US" dirty="0">
                <a:latin typeface="+mj-lt"/>
                <a:cs typeface="Times New Roman" panose="02020603050405020304" pitchFamily="18" charset="0"/>
              </a:rPr>
              <a:t>Gynecological and Breast Conditions Rating Schedule Change</a:t>
            </a:r>
          </a:p>
        </p:txBody>
      </p:sp>
      <p:sp>
        <p:nvSpPr>
          <p:cNvPr id="9" name="Title 8">
            <a:extLst>
              <a:ext uri="{FF2B5EF4-FFF2-40B4-BE49-F238E27FC236}">
                <a16:creationId xmlns:a16="http://schemas.microsoft.com/office/drawing/2014/main" id="{AAADA7BA-62C3-4BCE-BA14-D3494F8E638E}"/>
              </a:ext>
            </a:extLst>
          </p:cNvPr>
          <p:cNvSpPr>
            <a:spLocks noGrp="1"/>
          </p:cNvSpPr>
          <p:nvPr>
            <p:ph type="title"/>
            <p:custDataLst>
              <p:tags r:id="rId5"/>
            </p:custDataLst>
          </p:nvPr>
        </p:nvSpPr>
        <p:spPr>
          <a:xfrm>
            <a:off x="0" y="793635"/>
            <a:ext cx="9144000" cy="1086867"/>
          </a:xfrm>
        </p:spPr>
        <p:txBody>
          <a:bodyPr/>
          <a:lstStyle/>
          <a:p>
            <a:r>
              <a:rPr lang="en-US" dirty="0"/>
              <a:t>Which Criteria Apply?</a:t>
            </a:r>
          </a:p>
        </p:txBody>
      </p:sp>
      <p:sp>
        <p:nvSpPr>
          <p:cNvPr id="2" name="Rectangle 1"/>
          <p:cNvSpPr/>
          <p:nvPr>
            <p:custDataLst>
              <p:tags r:id="rId6"/>
            </p:custDataLst>
          </p:nvPr>
        </p:nvSpPr>
        <p:spPr bwMode="auto">
          <a:xfrm>
            <a:off x="6656461" y="1759196"/>
            <a:ext cx="1914662" cy="678560"/>
          </a:xfrm>
          <a:prstGeom prst="rect">
            <a:avLst/>
          </a:prstGeom>
          <a:noFill/>
          <a:ln w="28575" cap="flat" cmpd="sng" algn="ctr">
            <a:solidFill>
              <a:srgbClr val="C0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en-US" dirty="0">
                <a:latin typeface="+mj-lt"/>
                <a:cs typeface="Times New Roman" panose="02020603050405020304" pitchFamily="18" charset="0"/>
              </a:rPr>
              <a:t>(</a:t>
            </a:r>
            <a:r>
              <a:rPr lang="en-US" i="1" dirty="0">
                <a:solidFill>
                  <a:srgbClr val="C00000"/>
                </a:solidFill>
                <a:latin typeface="+mj-lt"/>
                <a:cs typeface="Times New Roman" panose="02020603050405020304" pitchFamily="18" charset="0"/>
              </a:rPr>
              <a:t>Not Liberalizing </a:t>
            </a:r>
            <a:r>
              <a:rPr lang="en-US" i="1" dirty="0">
                <a:latin typeface="+mj-lt"/>
                <a:cs typeface="Times New Roman" panose="02020603050405020304" pitchFamily="18" charset="0"/>
              </a:rPr>
              <a:t>Legislation</a:t>
            </a:r>
            <a:r>
              <a:rPr lang="en-US" dirty="0">
                <a:latin typeface="+mj-lt"/>
                <a:cs typeface="Times New Roman" panose="02020603050405020304" pitchFamily="18" charset="0"/>
              </a:rPr>
              <a:t>)</a:t>
            </a:r>
          </a:p>
        </p:txBody>
      </p:sp>
    </p:spTree>
    <p:custDataLst>
      <p:tags r:id="rId1"/>
    </p:custDataLst>
    <p:extLst>
      <p:ext uri="{BB962C8B-B14F-4D97-AF65-F5344CB8AC3E}">
        <p14:creationId xmlns:p14="http://schemas.microsoft.com/office/powerpoint/2010/main" val="1180339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custDataLst>
              <p:tags r:id="rId2"/>
            </p:custDataLst>
          </p:nvPr>
        </p:nvSpPr>
        <p:spPr>
          <a:xfrm>
            <a:off x="457200" y="2057400"/>
            <a:ext cx="8229600" cy="3916363"/>
          </a:xfrm>
        </p:spPr>
        <p:txBody>
          <a:bodyPr/>
          <a:lstStyle/>
          <a:p>
            <a:pPr>
              <a:buFont typeface="Arial" charset="0"/>
              <a:buChar char="•"/>
            </a:pPr>
            <a:r>
              <a:rPr lang="en-US" dirty="0"/>
              <a:t>Does the DBQ or exam of record give information needed for current criteria?</a:t>
            </a:r>
          </a:p>
          <a:p>
            <a:pPr>
              <a:buFont typeface="Arial" charset="0"/>
              <a:buChar char="•"/>
            </a:pPr>
            <a:r>
              <a:rPr lang="en-US" dirty="0"/>
              <a:t>Did you check the DBQ for issues within scope of the expressly claimed condition?</a:t>
            </a:r>
          </a:p>
          <a:p>
            <a:pPr>
              <a:buFont typeface="Arial" charset="0"/>
              <a:buChar char="•"/>
            </a:pPr>
            <a:endParaRPr lang="en-US" dirty="0"/>
          </a:p>
          <a:p>
            <a:endParaRPr lang="en-US" dirty="0"/>
          </a:p>
        </p:txBody>
      </p:sp>
      <p:sp>
        <p:nvSpPr>
          <p:cNvPr id="6" name="Slide Number Placeholder 5">
            <a:extLst>
              <a:ext uri="{FF2B5EF4-FFF2-40B4-BE49-F238E27FC236}">
                <a16:creationId xmlns:a16="http://schemas.microsoft.com/office/drawing/2014/main" id="{B21AC317-85DD-4FDB-9FDF-18A4556EB72B}"/>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14</a:t>
            </a:fld>
            <a:endParaRPr lang="en-US"/>
          </a:p>
        </p:txBody>
      </p:sp>
      <p:sp>
        <p:nvSpPr>
          <p:cNvPr id="8" name="Title 7">
            <a:extLst>
              <a:ext uri="{FF2B5EF4-FFF2-40B4-BE49-F238E27FC236}">
                <a16:creationId xmlns:a16="http://schemas.microsoft.com/office/drawing/2014/main" id="{42818F73-340A-4C1A-B405-97A70451AD9F}"/>
              </a:ext>
            </a:extLst>
          </p:cNvPr>
          <p:cNvSpPr>
            <a:spLocks noGrp="1"/>
          </p:cNvSpPr>
          <p:nvPr>
            <p:ph type="title"/>
            <p:custDataLst>
              <p:tags r:id="rId4"/>
            </p:custDataLst>
          </p:nvPr>
        </p:nvSpPr>
        <p:spPr>
          <a:xfrm>
            <a:off x="0" y="793635"/>
            <a:ext cx="9144000" cy="1086867"/>
          </a:xfrm>
        </p:spPr>
        <p:txBody>
          <a:bodyPr/>
          <a:lstStyle/>
          <a:p>
            <a:r>
              <a:rPr lang="en-US" dirty="0"/>
              <a:t>DBQs</a:t>
            </a:r>
          </a:p>
        </p:txBody>
      </p:sp>
    </p:spTree>
    <p:custDataLst>
      <p:tags r:id="rId1"/>
    </p:custDataLst>
    <p:extLst>
      <p:ext uri="{BB962C8B-B14F-4D97-AF65-F5344CB8AC3E}">
        <p14:creationId xmlns:p14="http://schemas.microsoft.com/office/powerpoint/2010/main" val="317368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custDataLst>
              <p:tags r:id="rId2"/>
            </p:custDataLst>
          </p:nvPr>
        </p:nvSpPr>
        <p:spPr>
          <a:xfrm>
            <a:off x="457200" y="2057400"/>
            <a:ext cx="8229600" cy="3916363"/>
          </a:xfrm>
        </p:spPr>
        <p:txBody>
          <a:bodyPr>
            <a:normAutofit/>
          </a:bodyPr>
          <a:lstStyle/>
          <a:p>
            <a:pPr marL="342900" lvl="1" indent="0" algn="ctr">
              <a:buNone/>
            </a:pPr>
            <a:r>
              <a:rPr lang="en-US" sz="2000" dirty="0">
                <a:latin typeface="+mj-lt"/>
                <a:cs typeface="Times New Roman" panose="02020603050405020304" pitchFamily="18" charset="0"/>
              </a:rPr>
              <a:t>VBMS updates – watch the </a:t>
            </a:r>
            <a:r>
              <a:rPr lang="en-US" sz="2000" dirty="0">
                <a:latin typeface="+mj-lt"/>
                <a:cs typeface="Times New Roman" panose="02020603050405020304" pitchFamily="18" charset="0"/>
                <a:hlinkClick r:id="rId6"/>
              </a:rPr>
              <a:t>VBMS Release Information and User Guides</a:t>
            </a:r>
            <a:r>
              <a:rPr lang="en-US" sz="2000" dirty="0">
                <a:latin typeface="+mj-lt"/>
                <a:cs typeface="Times New Roman" panose="02020603050405020304" pitchFamily="18" charset="0"/>
              </a:rPr>
              <a:t> page for updates to support Rating Schedule Revisions</a:t>
            </a:r>
          </a:p>
        </p:txBody>
      </p:sp>
      <p:sp>
        <p:nvSpPr>
          <p:cNvPr id="6" name="Slide Number Placeholder 5">
            <a:extLst>
              <a:ext uri="{FF2B5EF4-FFF2-40B4-BE49-F238E27FC236}">
                <a16:creationId xmlns:a16="http://schemas.microsoft.com/office/drawing/2014/main" id="{E4046181-2F54-4D44-93EC-F972BD2190E3}"/>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15</a:t>
            </a:fld>
            <a:endParaRPr lang="en-US"/>
          </a:p>
        </p:txBody>
      </p:sp>
      <p:sp>
        <p:nvSpPr>
          <p:cNvPr id="7" name="Title 6">
            <a:extLst>
              <a:ext uri="{FF2B5EF4-FFF2-40B4-BE49-F238E27FC236}">
                <a16:creationId xmlns:a16="http://schemas.microsoft.com/office/drawing/2014/main" id="{8360F9E5-D75D-45E7-B075-FCB59AF8BB2C}"/>
              </a:ext>
            </a:extLst>
          </p:cNvPr>
          <p:cNvSpPr>
            <a:spLocks noGrp="1"/>
          </p:cNvSpPr>
          <p:nvPr>
            <p:ph type="title"/>
            <p:custDataLst>
              <p:tags r:id="rId4"/>
            </p:custDataLst>
          </p:nvPr>
        </p:nvSpPr>
        <p:spPr>
          <a:xfrm>
            <a:off x="0" y="793635"/>
            <a:ext cx="9144000" cy="1086867"/>
          </a:xfrm>
        </p:spPr>
        <p:txBody>
          <a:bodyPr/>
          <a:lstStyle/>
          <a:p>
            <a:r>
              <a:rPr lang="en-US" dirty="0"/>
              <a:t>Resources Available: VBMS</a:t>
            </a:r>
          </a:p>
        </p:txBody>
      </p:sp>
    </p:spTree>
    <p:custDataLst>
      <p:tags r:id="rId1"/>
    </p:custDataLst>
    <p:extLst>
      <p:ext uri="{BB962C8B-B14F-4D97-AF65-F5344CB8AC3E}">
        <p14:creationId xmlns:p14="http://schemas.microsoft.com/office/powerpoint/2010/main" val="4204169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5"/>
            <a:ext cx="9144000" cy="1086867"/>
          </a:xfrm>
        </p:spPr>
        <p:txBody>
          <a:bodyPr/>
          <a:lstStyle/>
          <a:p>
            <a:r>
              <a:rPr lang="en-US" dirty="0"/>
              <a:t>Historical Rating Schedules, </a:t>
            </a:r>
            <a:br>
              <a:rPr lang="en-US" dirty="0"/>
            </a:br>
            <a:r>
              <a:rPr lang="en-US" dirty="0"/>
              <a:t>Available in Knowledge Management Portal</a:t>
            </a:r>
          </a:p>
        </p:txBody>
      </p:sp>
      <p:sp>
        <p:nvSpPr>
          <p:cNvPr id="9" name="Slide Number Placeholder 5">
            <a:extLst>
              <a:ext uri="{FF2B5EF4-FFF2-40B4-BE49-F238E27FC236}">
                <a16:creationId xmlns:a16="http://schemas.microsoft.com/office/drawing/2014/main" id="{C71228DA-8E46-42C6-825A-A6309229CEAC}"/>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16</a:t>
            </a:fld>
            <a:endParaRPr lang="en-US"/>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045636"/>
            <a:ext cx="4450556" cy="3996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007743" y="4282894"/>
            <a:ext cx="2439506" cy="99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custDataLst>
              <p:tags r:id="rId4"/>
            </p:custDataLst>
          </p:nvPr>
        </p:nvSpPr>
        <p:spPr bwMode="auto">
          <a:xfrm>
            <a:off x="5823749" y="2075442"/>
            <a:ext cx="2807494" cy="2239565"/>
          </a:xfrm>
          <a:prstGeom prst="downArrow">
            <a:avLst>
              <a:gd name="adj1" fmla="val 50000"/>
              <a:gd name="adj2" fmla="val 46635"/>
            </a:avLst>
          </a:prstGeom>
          <a:solidFill>
            <a:srgbClr val="1F497D"/>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3300" b="1" dirty="0">
                <a:solidFill>
                  <a:schemeClr val="bg1"/>
                </a:solidFill>
                <a:latin typeface="Tahoma" pitchFamily="34" charset="0"/>
              </a:rPr>
              <a:t>Scroll down to</a:t>
            </a:r>
          </a:p>
        </p:txBody>
      </p:sp>
      <p:sp>
        <p:nvSpPr>
          <p:cNvPr id="12" name="Rectangle 11"/>
          <p:cNvSpPr/>
          <p:nvPr>
            <p:custDataLst>
              <p:tags r:id="rId5"/>
            </p:custDataLst>
          </p:nvPr>
        </p:nvSpPr>
        <p:spPr bwMode="auto">
          <a:xfrm>
            <a:off x="3921918" y="4092690"/>
            <a:ext cx="985838" cy="380408"/>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a:latin typeface="Tahoma" pitchFamily="34" charset="0"/>
            </a:endParaRPr>
          </a:p>
        </p:txBody>
      </p:sp>
    </p:spTree>
    <p:custDataLst>
      <p:tags r:id="rId1"/>
    </p:custDataLst>
    <p:extLst>
      <p:ext uri="{BB962C8B-B14F-4D97-AF65-F5344CB8AC3E}">
        <p14:creationId xmlns:p14="http://schemas.microsoft.com/office/powerpoint/2010/main" val="3019984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722313" y="4406902"/>
            <a:ext cx="7772400" cy="1362075"/>
          </a:xfrm>
        </p:spPr>
        <p:txBody>
          <a:bodyPr/>
          <a:lstStyle/>
          <a:p>
            <a:r>
              <a:rPr lang="en-US" cap="none" dirty="0"/>
              <a:t>Practice &amp; Evaluate</a:t>
            </a:r>
          </a:p>
        </p:txBody>
      </p:sp>
      <p:sp>
        <p:nvSpPr>
          <p:cNvPr id="4" name="Slide Number Placeholder 3"/>
          <p:cNvSpPr>
            <a:spLocks noGrp="1"/>
          </p:cNvSpPr>
          <p:nvPr>
            <p:ph type="sldNum" sz="quarter" idx="10"/>
            <p:custDataLst>
              <p:tags r:id="rId2"/>
            </p:custDataLst>
          </p:nvPr>
        </p:nvSpPr>
        <p:spPr>
          <a:xfrm>
            <a:off x="6931152" y="6601982"/>
            <a:ext cx="2133600" cy="365125"/>
          </a:xfrm>
        </p:spPr>
        <p:txBody>
          <a:bodyPr/>
          <a:lstStyle/>
          <a:p>
            <a:fld id="{7C414AED-89CE-4A48-8B2B-1B3A5C68EA2A}" type="slidenum">
              <a:rPr lang="en-US" sz="1400" smtClean="0"/>
              <a:t>17</a:t>
            </a:fld>
            <a:endParaRPr lang="en-US" sz="1400"/>
          </a:p>
        </p:txBody>
      </p:sp>
    </p:spTree>
    <p:extLst>
      <p:ext uri="{BB962C8B-B14F-4D97-AF65-F5344CB8AC3E}">
        <p14:creationId xmlns:p14="http://schemas.microsoft.com/office/powerpoint/2010/main" val="273376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3916363"/>
          </a:xfrm>
        </p:spPr>
        <p:txBody>
          <a:bodyPr>
            <a:normAutofit/>
          </a:bodyPr>
          <a:lstStyle/>
          <a:p>
            <a:r>
              <a:rPr lang="en-US" dirty="0"/>
              <a:t>Veteran has incomplete uterine prolapse. There are no other symptoms noted on exam. This was opined to be related to surgical complications of pregnancy during her military service and can be service-connected.</a:t>
            </a:r>
          </a:p>
          <a:p>
            <a:endParaRPr lang="en-US" dirty="0"/>
          </a:p>
          <a:p>
            <a:pPr marL="385763" indent="-385763">
              <a:buAutoNum type="arabicPeriod"/>
            </a:pPr>
            <a:r>
              <a:rPr lang="en-US" i="1" dirty="0"/>
              <a:t>What diagnostic code would be used in the current rating schedule?</a:t>
            </a:r>
          </a:p>
          <a:p>
            <a:pPr marL="969963" indent="-969963"/>
            <a:r>
              <a:rPr lang="en-US" i="1" dirty="0"/>
              <a:t>	</a:t>
            </a:r>
            <a:r>
              <a:rPr lang="en-US" b="1" dirty="0"/>
              <a:t>7621</a:t>
            </a:r>
            <a:endParaRPr lang="en-US" i="1" dirty="0"/>
          </a:p>
          <a:p>
            <a:pPr marL="385763" indent="-385763">
              <a:buAutoNum type="arabicPeriod" startAt="2"/>
            </a:pPr>
            <a:r>
              <a:rPr lang="en-US" i="1" dirty="0"/>
              <a:t>What evaluation would be granted?</a:t>
            </a:r>
          </a:p>
          <a:p>
            <a:pPr marL="969963" indent="-969963"/>
            <a:r>
              <a:rPr lang="en-US" b="1" dirty="0"/>
              <a:t>	10%</a:t>
            </a:r>
          </a:p>
          <a:p>
            <a:r>
              <a:rPr lang="en-US" dirty="0"/>
              <a:t> </a:t>
            </a:r>
          </a:p>
        </p:txBody>
      </p:sp>
      <p:sp>
        <p:nvSpPr>
          <p:cNvPr id="8" name="Slide Number Placeholder 5">
            <a:extLst>
              <a:ext uri="{FF2B5EF4-FFF2-40B4-BE49-F238E27FC236}">
                <a16:creationId xmlns:a16="http://schemas.microsoft.com/office/drawing/2014/main" id="{6E28D819-1DAD-446C-888C-D1C2B5A5169D}"/>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18</a:t>
            </a:fld>
            <a:endParaRPr lang="en-US"/>
          </a:p>
        </p:txBody>
      </p:sp>
      <p:sp>
        <p:nvSpPr>
          <p:cNvPr id="3" name="Title 2">
            <a:extLst>
              <a:ext uri="{FF2B5EF4-FFF2-40B4-BE49-F238E27FC236}">
                <a16:creationId xmlns:a16="http://schemas.microsoft.com/office/drawing/2014/main" id="{F4B98882-5138-40AD-882B-E68BEAB04368}"/>
              </a:ext>
            </a:extLst>
          </p:cNvPr>
          <p:cNvSpPr>
            <a:spLocks noGrp="1"/>
          </p:cNvSpPr>
          <p:nvPr>
            <p:ph type="title"/>
            <p:custDataLst>
              <p:tags r:id="rId3"/>
            </p:custDataLst>
          </p:nvPr>
        </p:nvSpPr>
        <p:spPr>
          <a:xfrm>
            <a:off x="0" y="793635"/>
            <a:ext cx="9144000" cy="1086867"/>
          </a:xfrm>
        </p:spPr>
        <p:txBody>
          <a:bodyPr/>
          <a:lstStyle/>
          <a:p>
            <a:r>
              <a:rPr lang="en-US" dirty="0"/>
              <a:t>Scenario 1</a:t>
            </a:r>
          </a:p>
        </p:txBody>
      </p:sp>
    </p:spTree>
    <p:extLst>
      <p:ext uri="{BB962C8B-B14F-4D97-AF65-F5344CB8AC3E}">
        <p14:creationId xmlns:p14="http://schemas.microsoft.com/office/powerpoint/2010/main" val="356293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3916363"/>
          </a:xfrm>
        </p:spPr>
        <p:txBody>
          <a:bodyPr>
            <a:normAutofit/>
          </a:bodyPr>
          <a:lstStyle/>
          <a:p>
            <a:r>
              <a:rPr lang="en-US" dirty="0"/>
              <a:t>Veteran had a unilateral oophorectomy for ovarian torsion prior to joining service. During her time in the military, the Veteran developed a large ovarian cyst and required an oophorectomy removing her 2</a:t>
            </a:r>
            <a:r>
              <a:rPr lang="en-US" baseline="30000" dirty="0"/>
              <a:t>nd</a:t>
            </a:r>
            <a:r>
              <a:rPr lang="en-US" dirty="0"/>
              <a:t> ovary. She was recently released from service and has claimed SC for ovary removal. </a:t>
            </a:r>
          </a:p>
          <a:p>
            <a:endParaRPr lang="en-US" dirty="0"/>
          </a:p>
          <a:p>
            <a:pPr marL="685800" lvl="1" indent="-385763">
              <a:buClr>
                <a:schemeClr val="tx1"/>
              </a:buClr>
              <a:buFont typeface="Wingdings" panose="05000000000000000000" pitchFamily="2" charset="2"/>
              <a:buAutoNum type="arabicPeriod"/>
            </a:pPr>
            <a:r>
              <a:rPr lang="en-US" sz="2000" i="1" dirty="0">
                <a:latin typeface="+mj-lt"/>
                <a:cs typeface="Times New Roman" panose="02020603050405020304" pitchFamily="18" charset="0"/>
              </a:rPr>
              <a:t>There is entitlement to SC for ovary removal. 								</a:t>
            </a:r>
            <a:r>
              <a:rPr lang="en-US" sz="2000" b="1" dirty="0">
                <a:latin typeface="+mj-lt"/>
                <a:cs typeface="Times New Roman" panose="02020603050405020304" pitchFamily="18" charset="0"/>
              </a:rPr>
              <a:t>Yes</a:t>
            </a:r>
          </a:p>
          <a:p>
            <a:pPr marL="685800" lvl="1" indent="-385763">
              <a:buClr>
                <a:schemeClr val="tx1"/>
              </a:buClr>
              <a:buFont typeface="Wingdings" panose="05000000000000000000" pitchFamily="2" charset="2"/>
              <a:buAutoNum type="arabicPeriod"/>
            </a:pPr>
            <a:r>
              <a:rPr lang="en-US" sz="2000" i="1" dirty="0">
                <a:latin typeface="+mj-lt"/>
                <a:cs typeface="Times New Roman" panose="02020603050405020304" pitchFamily="18" charset="0"/>
              </a:rPr>
              <a:t>If yes, what would the DC be?																						</a:t>
            </a:r>
            <a:r>
              <a:rPr lang="en-US" sz="2000" b="1" dirty="0">
                <a:latin typeface="+mj-lt"/>
                <a:cs typeface="Times New Roman" panose="02020603050405020304" pitchFamily="18" charset="0"/>
              </a:rPr>
              <a:t>7619</a:t>
            </a:r>
            <a:endParaRPr lang="en-US" sz="2000" i="1" dirty="0">
              <a:latin typeface="+mj-lt"/>
              <a:cs typeface="Times New Roman" panose="02020603050405020304" pitchFamily="18" charset="0"/>
            </a:endParaRPr>
          </a:p>
          <a:p>
            <a:pPr marL="685800" lvl="1" indent="-385763">
              <a:buClr>
                <a:schemeClr val="tx1"/>
              </a:buClr>
              <a:buFont typeface="Wingdings" panose="05000000000000000000" pitchFamily="2" charset="2"/>
              <a:buAutoNum type="arabicPeriod"/>
            </a:pPr>
            <a:r>
              <a:rPr lang="en-US" sz="2000" i="1" dirty="0">
                <a:latin typeface="+mj-lt"/>
                <a:cs typeface="Times New Roman" panose="02020603050405020304" pitchFamily="18" charset="0"/>
              </a:rPr>
              <a:t>What would the evaluation be?																					</a:t>
            </a:r>
            <a:r>
              <a:rPr lang="en-US" sz="2000" b="1" dirty="0">
                <a:latin typeface="+mj-lt"/>
                <a:cs typeface="Times New Roman" panose="02020603050405020304" pitchFamily="18" charset="0"/>
              </a:rPr>
              <a:t>30% </a:t>
            </a:r>
            <a:endParaRPr lang="en-US" sz="2000" i="1" dirty="0">
              <a:latin typeface="+mj-lt"/>
              <a:cs typeface="Times New Roman" panose="02020603050405020304" pitchFamily="18" charset="0"/>
            </a:endParaRPr>
          </a:p>
          <a:p>
            <a:pPr marL="685800" lvl="1" indent="-385763">
              <a:buClr>
                <a:schemeClr val="tx1"/>
              </a:buClr>
              <a:buFont typeface="Wingdings" panose="05000000000000000000" pitchFamily="2" charset="2"/>
              <a:buAutoNum type="arabicPeriod"/>
            </a:pPr>
            <a:r>
              <a:rPr lang="en-US" sz="2000" i="1" dirty="0">
                <a:latin typeface="+mj-lt"/>
                <a:cs typeface="Times New Roman" panose="02020603050405020304" pitchFamily="18" charset="0"/>
              </a:rPr>
              <a:t>Are there any other considerations?																	</a:t>
            </a:r>
            <a:r>
              <a:rPr lang="en-US" sz="2000" b="1" dirty="0">
                <a:latin typeface="+mj-lt"/>
                <a:cs typeface="Times New Roman" panose="02020603050405020304" pitchFamily="18" charset="0"/>
              </a:rPr>
              <a:t>SMC K</a:t>
            </a:r>
            <a:endParaRPr lang="en-US" sz="2000" i="1" dirty="0">
              <a:latin typeface="+mj-lt"/>
              <a:cs typeface="Times New Roman" panose="02020603050405020304" pitchFamily="18" charset="0"/>
            </a:endParaRPr>
          </a:p>
          <a:p>
            <a:endParaRPr lang="en-US" dirty="0">
              <a:latin typeface="+mj-lt"/>
            </a:endParaRPr>
          </a:p>
          <a:p>
            <a:endParaRPr lang="en-US" dirty="0"/>
          </a:p>
          <a:p>
            <a:endParaRPr lang="en-US" dirty="0"/>
          </a:p>
          <a:p>
            <a:endParaRPr lang="en-US" dirty="0"/>
          </a:p>
          <a:p>
            <a:endParaRPr lang="en-US" dirty="0"/>
          </a:p>
        </p:txBody>
      </p:sp>
      <p:sp>
        <p:nvSpPr>
          <p:cNvPr id="8" name="Slide Number Placeholder 5">
            <a:extLst>
              <a:ext uri="{FF2B5EF4-FFF2-40B4-BE49-F238E27FC236}">
                <a16:creationId xmlns:a16="http://schemas.microsoft.com/office/drawing/2014/main" id="{F3DF0BD9-544C-4D1E-B261-304D8E787D60}"/>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19</a:t>
            </a:fld>
            <a:endParaRPr lang="en-US"/>
          </a:p>
        </p:txBody>
      </p:sp>
      <p:sp>
        <p:nvSpPr>
          <p:cNvPr id="3" name="Title 2">
            <a:extLst>
              <a:ext uri="{FF2B5EF4-FFF2-40B4-BE49-F238E27FC236}">
                <a16:creationId xmlns:a16="http://schemas.microsoft.com/office/drawing/2014/main" id="{D3A36D74-BF33-48E4-A7BE-AAE419BC8971}"/>
              </a:ext>
            </a:extLst>
          </p:cNvPr>
          <p:cNvSpPr>
            <a:spLocks noGrp="1"/>
          </p:cNvSpPr>
          <p:nvPr>
            <p:ph type="title"/>
            <p:custDataLst>
              <p:tags r:id="rId3"/>
            </p:custDataLst>
          </p:nvPr>
        </p:nvSpPr>
        <p:spPr>
          <a:xfrm>
            <a:off x="0" y="793635"/>
            <a:ext cx="9144000" cy="1086867"/>
          </a:xfrm>
        </p:spPr>
        <p:txBody>
          <a:bodyPr/>
          <a:lstStyle/>
          <a:p>
            <a:r>
              <a:rPr lang="en-US" dirty="0"/>
              <a:t>Scenario 2</a:t>
            </a:r>
          </a:p>
        </p:txBody>
      </p:sp>
    </p:spTree>
    <p:extLst>
      <p:ext uri="{BB962C8B-B14F-4D97-AF65-F5344CB8AC3E}">
        <p14:creationId xmlns:p14="http://schemas.microsoft.com/office/powerpoint/2010/main" val="131784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pPr>
              <a:buFont typeface="Arial" panose="020B0604020202020204" pitchFamily="34" charset="0"/>
              <a:buChar char="•"/>
            </a:pPr>
            <a:r>
              <a:rPr lang="en-US" dirty="0"/>
              <a:t>Review updates and changes to rating schedule for gynecological body system</a:t>
            </a:r>
          </a:p>
          <a:p>
            <a:pPr>
              <a:buFont typeface="Arial" panose="020B0604020202020204" pitchFamily="34" charset="0"/>
              <a:buChar char="•"/>
            </a:pPr>
            <a:r>
              <a:rPr lang="en-US" dirty="0"/>
              <a:t>Focus on important considerations due to changes</a:t>
            </a:r>
          </a:p>
          <a:p>
            <a:pPr>
              <a:buFont typeface="Arial" panose="020B0604020202020204" pitchFamily="34" charset="0"/>
              <a:buChar char="•"/>
            </a:pPr>
            <a:r>
              <a:rPr lang="en-US" dirty="0"/>
              <a:t>Evaluate gynecological conditions with 80% or higher accuracy in 12 scenarios</a:t>
            </a:r>
          </a:p>
        </p:txBody>
      </p:sp>
      <p:sp>
        <p:nvSpPr>
          <p:cNvPr id="6" name="Title 5">
            <a:extLst>
              <a:ext uri="{FF2B5EF4-FFF2-40B4-BE49-F238E27FC236}">
                <a16:creationId xmlns:a16="http://schemas.microsoft.com/office/drawing/2014/main" id="{D7D29EA7-061A-40B1-8F9B-44604069383F}"/>
              </a:ext>
            </a:extLst>
          </p:cNvPr>
          <p:cNvSpPr>
            <a:spLocks noGrp="1"/>
          </p:cNvSpPr>
          <p:nvPr>
            <p:ph type="title"/>
            <p:custDataLst>
              <p:tags r:id="rId2"/>
            </p:custDataLst>
          </p:nvPr>
        </p:nvSpPr>
        <p:spPr>
          <a:xfrm>
            <a:off x="0" y="793635"/>
            <a:ext cx="9144000" cy="1086867"/>
          </a:xfrm>
        </p:spPr>
        <p:txBody>
          <a:bodyPr/>
          <a:lstStyle/>
          <a:p>
            <a:r>
              <a:rPr lang="en-US" dirty="0"/>
              <a:t>Objectives</a:t>
            </a:r>
          </a:p>
        </p:txBody>
      </p:sp>
      <p:sp>
        <p:nvSpPr>
          <p:cNvPr id="7" name="Slide Number Placeholder 5">
            <a:extLst>
              <a:ext uri="{FF2B5EF4-FFF2-40B4-BE49-F238E27FC236}">
                <a16:creationId xmlns:a16="http://schemas.microsoft.com/office/drawing/2014/main" id="{95E69DCA-95F1-4E0C-B5D8-C13410B11347}"/>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3916363"/>
          </a:xfrm>
        </p:spPr>
        <p:txBody>
          <a:bodyPr>
            <a:normAutofit/>
          </a:bodyPr>
          <a:lstStyle/>
          <a:p>
            <a:r>
              <a:rPr lang="en-US" dirty="0"/>
              <a:t>Veteran with PTSD has claimed increased evaluation.</a:t>
            </a:r>
          </a:p>
          <a:p>
            <a:r>
              <a:rPr lang="en-US" dirty="0"/>
              <a:t>She has a diagnosis of Female Sexual Arousal Disorder, which the DBQ associates with the PTSD. Private treatment records from a medical doctor show a diagnosis of FSAD.</a:t>
            </a:r>
          </a:p>
          <a:p>
            <a:endParaRPr lang="en-US" i="1" dirty="0"/>
          </a:p>
          <a:p>
            <a:pPr hangingPunct="0"/>
            <a:r>
              <a:rPr lang="en-US" i="1" dirty="0"/>
              <a:t>In addition to evaluating the PTSD based on current symptoms, what Gynecological System related actions need to be taken?</a:t>
            </a:r>
          </a:p>
          <a:p>
            <a:endParaRPr lang="en-US" i="1" dirty="0"/>
          </a:p>
          <a:p>
            <a:pPr marL="231775" indent="-231775" hangingPunct="0">
              <a:buFont typeface="Arial" panose="020B0604020202020204" pitchFamily="34" charset="0"/>
              <a:buChar char="•"/>
            </a:pPr>
            <a:r>
              <a:rPr lang="en-US" b="1" dirty="0"/>
              <a:t>Grant FSAD under DC 7632 at 0%</a:t>
            </a:r>
            <a:endParaRPr lang="en-US" dirty="0"/>
          </a:p>
          <a:p>
            <a:pPr marL="231775" indent="-231775" hangingPunct="0">
              <a:buFont typeface="Arial" panose="020B0604020202020204" pitchFamily="34" charset="0"/>
              <a:buChar char="•"/>
            </a:pPr>
            <a:r>
              <a:rPr lang="en-US" b="1" dirty="0"/>
              <a:t>Grant SMC K for LOU of a creative organ</a:t>
            </a:r>
            <a:endParaRPr lang="en-US" dirty="0"/>
          </a:p>
          <a:p>
            <a:endParaRPr lang="en-US" i="1" dirty="0"/>
          </a:p>
        </p:txBody>
      </p:sp>
      <p:sp>
        <p:nvSpPr>
          <p:cNvPr id="9" name="Slide Number Placeholder 5">
            <a:extLst>
              <a:ext uri="{FF2B5EF4-FFF2-40B4-BE49-F238E27FC236}">
                <a16:creationId xmlns:a16="http://schemas.microsoft.com/office/drawing/2014/main" id="{9B252215-6037-4AB2-B90C-864296738B4D}"/>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20</a:t>
            </a:fld>
            <a:endParaRPr lang="en-US"/>
          </a:p>
        </p:txBody>
      </p:sp>
      <p:sp>
        <p:nvSpPr>
          <p:cNvPr id="3" name="Title 2">
            <a:extLst>
              <a:ext uri="{FF2B5EF4-FFF2-40B4-BE49-F238E27FC236}">
                <a16:creationId xmlns:a16="http://schemas.microsoft.com/office/drawing/2014/main" id="{033CA14E-794A-47BE-ACB4-DDA1F8FC4834}"/>
              </a:ext>
            </a:extLst>
          </p:cNvPr>
          <p:cNvSpPr>
            <a:spLocks noGrp="1"/>
          </p:cNvSpPr>
          <p:nvPr>
            <p:ph type="title"/>
            <p:custDataLst>
              <p:tags r:id="rId3"/>
            </p:custDataLst>
          </p:nvPr>
        </p:nvSpPr>
        <p:spPr>
          <a:xfrm>
            <a:off x="0" y="793635"/>
            <a:ext cx="9144000" cy="1086867"/>
          </a:xfrm>
        </p:spPr>
        <p:txBody>
          <a:bodyPr/>
          <a:lstStyle/>
          <a:p>
            <a:r>
              <a:rPr lang="en-US" dirty="0"/>
              <a:t>Scenario 3a</a:t>
            </a:r>
          </a:p>
        </p:txBody>
      </p:sp>
    </p:spTree>
    <p:extLst>
      <p:ext uri="{BB962C8B-B14F-4D97-AF65-F5344CB8AC3E}">
        <p14:creationId xmlns:p14="http://schemas.microsoft.com/office/powerpoint/2010/main" val="290197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3916363"/>
          </a:xfrm>
        </p:spPr>
        <p:txBody>
          <a:bodyPr>
            <a:normAutofit/>
          </a:bodyPr>
          <a:lstStyle/>
          <a:p>
            <a:r>
              <a:rPr lang="en-US" dirty="0"/>
              <a:t>Veteran with PTSD has claimed increased evaluation.</a:t>
            </a:r>
          </a:p>
          <a:p>
            <a:r>
              <a:rPr lang="en-US" dirty="0"/>
              <a:t>She has a diagnosis of Female Sexual Arousal Disorder, which the DBQ associates with the PTSD. This time, there are no private treatment records showing a diagnosis of FSAD, only the mental health exam. </a:t>
            </a:r>
          </a:p>
          <a:p>
            <a:endParaRPr lang="en-US" dirty="0"/>
          </a:p>
          <a:p>
            <a:pPr hangingPunct="0"/>
            <a:r>
              <a:rPr lang="en-US" i="1" dirty="0"/>
              <a:t>In addition to evaluating the PTSD based on current symptoms, what Gynecological System related actions need to be taken?</a:t>
            </a:r>
          </a:p>
          <a:p>
            <a:endParaRPr lang="en-US" b="1" dirty="0"/>
          </a:p>
          <a:p>
            <a:r>
              <a:rPr lang="en-US" b="1" dirty="0"/>
              <a:t>Request a Gynecological DBQ</a:t>
            </a:r>
            <a:endParaRPr lang="en-US" dirty="0"/>
          </a:p>
          <a:p>
            <a:endParaRPr lang="en-US" i="1" dirty="0"/>
          </a:p>
        </p:txBody>
      </p:sp>
      <p:sp>
        <p:nvSpPr>
          <p:cNvPr id="8" name="Slide Number Placeholder 5">
            <a:extLst>
              <a:ext uri="{FF2B5EF4-FFF2-40B4-BE49-F238E27FC236}">
                <a16:creationId xmlns:a16="http://schemas.microsoft.com/office/drawing/2014/main" id="{00426571-79D9-4459-8B4C-396FBDAAE4AF}"/>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21</a:t>
            </a:fld>
            <a:endParaRPr lang="en-US"/>
          </a:p>
        </p:txBody>
      </p:sp>
      <p:sp>
        <p:nvSpPr>
          <p:cNvPr id="3" name="Title 2">
            <a:extLst>
              <a:ext uri="{FF2B5EF4-FFF2-40B4-BE49-F238E27FC236}">
                <a16:creationId xmlns:a16="http://schemas.microsoft.com/office/drawing/2014/main" id="{C522920E-6F51-4B1A-83ED-DE2CBF3878F6}"/>
              </a:ext>
            </a:extLst>
          </p:cNvPr>
          <p:cNvSpPr>
            <a:spLocks noGrp="1"/>
          </p:cNvSpPr>
          <p:nvPr>
            <p:ph type="title"/>
            <p:custDataLst>
              <p:tags r:id="rId3"/>
            </p:custDataLst>
          </p:nvPr>
        </p:nvSpPr>
        <p:spPr>
          <a:xfrm>
            <a:off x="0" y="793635"/>
            <a:ext cx="9144000" cy="1086867"/>
          </a:xfrm>
        </p:spPr>
        <p:txBody>
          <a:bodyPr/>
          <a:lstStyle/>
          <a:p>
            <a:r>
              <a:rPr lang="en-US" dirty="0"/>
              <a:t>Scenario 3b</a:t>
            </a:r>
          </a:p>
        </p:txBody>
      </p:sp>
    </p:spTree>
    <p:extLst>
      <p:ext uri="{BB962C8B-B14F-4D97-AF65-F5344CB8AC3E}">
        <p14:creationId xmlns:p14="http://schemas.microsoft.com/office/powerpoint/2010/main" val="183537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r>
              <a:rPr lang="en-US" dirty="0"/>
              <a:t>Veteran with Diabetes Mellitus, type II has claimed increased evaluation. The DM DBQ gives a diagnosis of Female Sexual Arousal Disorder, which the DBQ associates with the DM II. There are no private treatment records showing a diagnosis of FSAD, only the DM II exam. </a:t>
            </a:r>
          </a:p>
          <a:p>
            <a:endParaRPr lang="en-US" dirty="0"/>
          </a:p>
          <a:p>
            <a:r>
              <a:rPr lang="en-US" dirty="0"/>
              <a:t>What Gynecological System related actions need to be taken? </a:t>
            </a:r>
            <a:endParaRPr lang="en-US" b="1" dirty="0"/>
          </a:p>
          <a:p>
            <a:r>
              <a:rPr lang="en-US" b="1" dirty="0"/>
              <a:t>Request a Gynecological DBQ</a:t>
            </a:r>
            <a:endParaRPr lang="en-US" dirty="0"/>
          </a:p>
          <a:p>
            <a:endParaRPr lang="en-US" dirty="0"/>
          </a:p>
        </p:txBody>
      </p:sp>
      <p:sp>
        <p:nvSpPr>
          <p:cNvPr id="5" name="Slide Number Placeholder 5">
            <a:extLst>
              <a:ext uri="{FF2B5EF4-FFF2-40B4-BE49-F238E27FC236}">
                <a16:creationId xmlns:a16="http://schemas.microsoft.com/office/drawing/2014/main" id="{7B54EA68-E4C0-49E3-81EA-7BE2B5A9397C}"/>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22</a:t>
            </a:fld>
            <a:endParaRPr lang="en-US"/>
          </a:p>
        </p:txBody>
      </p:sp>
      <p:sp>
        <p:nvSpPr>
          <p:cNvPr id="7" name="Title 6">
            <a:extLst>
              <a:ext uri="{FF2B5EF4-FFF2-40B4-BE49-F238E27FC236}">
                <a16:creationId xmlns:a16="http://schemas.microsoft.com/office/drawing/2014/main" id="{2AEFAAC3-94F9-48F2-9DF3-7512234B51AA}"/>
              </a:ext>
            </a:extLst>
          </p:cNvPr>
          <p:cNvSpPr>
            <a:spLocks noGrp="1"/>
          </p:cNvSpPr>
          <p:nvPr>
            <p:ph type="title"/>
            <p:custDataLst>
              <p:tags r:id="rId3"/>
            </p:custDataLst>
          </p:nvPr>
        </p:nvSpPr>
        <p:spPr>
          <a:xfrm>
            <a:off x="0" y="793635"/>
            <a:ext cx="9144000" cy="1086867"/>
          </a:xfrm>
        </p:spPr>
        <p:txBody>
          <a:bodyPr/>
          <a:lstStyle/>
          <a:p>
            <a:r>
              <a:rPr lang="en-US" dirty="0"/>
              <a:t>Scenario 3c	</a:t>
            </a:r>
          </a:p>
        </p:txBody>
      </p:sp>
    </p:spTree>
    <p:extLst>
      <p:ext uri="{BB962C8B-B14F-4D97-AF65-F5344CB8AC3E}">
        <p14:creationId xmlns:p14="http://schemas.microsoft.com/office/powerpoint/2010/main" val="41106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4332383"/>
          </a:xfrm>
        </p:spPr>
        <p:txBody>
          <a:bodyPr>
            <a:normAutofit fontScale="92500" lnSpcReduction="10000"/>
          </a:bodyPr>
          <a:lstStyle/>
          <a:p>
            <a:r>
              <a:rPr lang="en-US" sz="2200" dirty="0"/>
              <a:t>Male Veteran has claimed SC for breast cancer</a:t>
            </a:r>
            <a:r>
              <a:rPr lang="en-US" dirty="0"/>
              <a:t>. </a:t>
            </a:r>
            <a:endParaRPr lang="en-US" sz="600" dirty="0"/>
          </a:p>
          <a:p>
            <a:endParaRPr lang="en-US" sz="600" dirty="0"/>
          </a:p>
          <a:p>
            <a:pPr>
              <a:lnSpc>
                <a:spcPct val="120000"/>
              </a:lnSpc>
            </a:pPr>
            <a:r>
              <a:rPr lang="en-US" sz="2200" dirty="0"/>
              <a:t>During active duty Veteran developed lumps in his breast tissue. VA examination has opined that the lumps found during service are related to the current diagnosis of breast cancer. Examination diagnosed him with malignant neoplasm of the breast. He has undergone surgical intervention and chemotherapy treatment is planned to continue for another 3 months from the time you are reviewing the claim. </a:t>
            </a:r>
            <a:endParaRPr lang="en-US" sz="600" dirty="0"/>
          </a:p>
          <a:p>
            <a:endParaRPr lang="en-US" sz="600" dirty="0"/>
          </a:p>
          <a:p>
            <a:pPr marL="231775" indent="-231775" hangingPunct="0">
              <a:buFont typeface="Arial" panose="020B0604020202020204" pitchFamily="34" charset="0"/>
              <a:buChar char="•"/>
            </a:pPr>
            <a:r>
              <a:rPr lang="en-US" sz="2200" dirty="0"/>
              <a:t>What DC should be used?							</a:t>
            </a:r>
            <a:r>
              <a:rPr lang="en-US" sz="2200" b="1" dirty="0"/>
              <a:t>7630</a:t>
            </a:r>
            <a:endParaRPr lang="en-US" sz="2200" dirty="0"/>
          </a:p>
          <a:p>
            <a:pPr marL="231775" indent="-231775" hangingPunct="0">
              <a:buFont typeface="Arial" panose="020B0604020202020204" pitchFamily="34" charset="0"/>
              <a:buChar char="•"/>
            </a:pPr>
            <a:r>
              <a:rPr lang="en-US" sz="2200" dirty="0"/>
              <a:t>Grant what evaluation?										</a:t>
            </a:r>
            <a:r>
              <a:rPr lang="en-US" sz="2200" b="1" dirty="0"/>
              <a:t>100%</a:t>
            </a:r>
            <a:endParaRPr lang="en-US" sz="2200" dirty="0"/>
          </a:p>
          <a:p>
            <a:pPr marL="231775" indent="-231775" hangingPunct="0">
              <a:buFont typeface="Arial" panose="020B0604020202020204" pitchFamily="34" charset="0"/>
              <a:buChar char="•"/>
            </a:pPr>
            <a:r>
              <a:rPr lang="en-US" sz="2200" dirty="0"/>
              <a:t>Should there be a future exam?		</a:t>
            </a:r>
            <a:r>
              <a:rPr lang="en-US" sz="2200" b="1" dirty="0"/>
              <a:t>Yes, for 6 </a:t>
            </a:r>
            <a:r>
              <a:rPr lang="en-US" sz="2200" b="1" dirty="0" err="1"/>
              <a:t>mo</a:t>
            </a:r>
            <a:r>
              <a:rPr lang="en-US" sz="2200" b="1" dirty="0"/>
              <a:t> post </a:t>
            </a:r>
            <a:r>
              <a:rPr lang="en-US" sz="2200" b="1" dirty="0" err="1"/>
              <a:t>tx</a:t>
            </a:r>
            <a:r>
              <a:rPr lang="en-US" sz="2200" b="1" dirty="0"/>
              <a:t> end</a:t>
            </a:r>
            <a:endParaRPr lang="en-US" sz="2200" dirty="0"/>
          </a:p>
          <a:p>
            <a:pPr marL="231775" indent="-231775" hangingPunct="0">
              <a:buFont typeface="Arial" panose="020B0604020202020204" pitchFamily="34" charset="0"/>
              <a:buChar char="•"/>
            </a:pPr>
            <a:r>
              <a:rPr lang="en-US" sz="2200" dirty="0"/>
              <a:t>Is SMC K warranted?												</a:t>
            </a:r>
            <a:r>
              <a:rPr lang="en-US" sz="2200" b="1" dirty="0"/>
              <a:t>No, because it’s a male Veteran</a:t>
            </a:r>
            <a:endParaRPr lang="en-US" sz="2200" dirty="0"/>
          </a:p>
        </p:txBody>
      </p:sp>
      <p:sp>
        <p:nvSpPr>
          <p:cNvPr id="8" name="Slide Number Placeholder 5">
            <a:extLst>
              <a:ext uri="{FF2B5EF4-FFF2-40B4-BE49-F238E27FC236}">
                <a16:creationId xmlns:a16="http://schemas.microsoft.com/office/drawing/2014/main" id="{72BE0BCE-ACF8-4492-B405-0C453BE61623}"/>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23</a:t>
            </a:fld>
            <a:endParaRPr lang="en-US"/>
          </a:p>
        </p:txBody>
      </p:sp>
      <p:sp>
        <p:nvSpPr>
          <p:cNvPr id="3" name="Title 2">
            <a:extLst>
              <a:ext uri="{FF2B5EF4-FFF2-40B4-BE49-F238E27FC236}">
                <a16:creationId xmlns:a16="http://schemas.microsoft.com/office/drawing/2014/main" id="{7E0A7E44-C257-4559-87F2-0CD79ADCAC12}"/>
              </a:ext>
            </a:extLst>
          </p:cNvPr>
          <p:cNvSpPr>
            <a:spLocks noGrp="1"/>
          </p:cNvSpPr>
          <p:nvPr>
            <p:ph type="title"/>
            <p:custDataLst>
              <p:tags r:id="rId3"/>
            </p:custDataLst>
          </p:nvPr>
        </p:nvSpPr>
        <p:spPr>
          <a:xfrm>
            <a:off x="0" y="793635"/>
            <a:ext cx="9144000" cy="1086867"/>
          </a:xfrm>
        </p:spPr>
        <p:txBody>
          <a:bodyPr/>
          <a:lstStyle/>
          <a:p>
            <a:r>
              <a:rPr lang="en-US" dirty="0"/>
              <a:t>Scenario 4</a:t>
            </a:r>
          </a:p>
        </p:txBody>
      </p:sp>
    </p:spTree>
    <p:extLst>
      <p:ext uri="{BB962C8B-B14F-4D97-AF65-F5344CB8AC3E}">
        <p14:creationId xmlns:p14="http://schemas.microsoft.com/office/powerpoint/2010/main" val="4204145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3916363"/>
          </a:xfrm>
        </p:spPr>
        <p:txBody>
          <a:bodyPr/>
          <a:lstStyle/>
          <a:p>
            <a:r>
              <a:rPr lang="en-US" dirty="0"/>
              <a:t>Female Veteran developed uterine fibroids and had surgical treatment during service. She has had ongoing issues with abnormal bleeding, nausea and vomiting, and additional surgery. She receives continuous treatment that is currently controlling symptoms and has claimed service connection.</a:t>
            </a:r>
          </a:p>
          <a:p>
            <a:endParaRPr lang="en-US" dirty="0"/>
          </a:p>
          <a:p>
            <a:pPr marL="385763" indent="-385763">
              <a:buAutoNum type="arabicPeriod"/>
            </a:pPr>
            <a:r>
              <a:rPr lang="en-US" dirty="0"/>
              <a:t>What diagnostic code would be used to grant SC?		</a:t>
            </a:r>
            <a:r>
              <a:rPr lang="en-US" b="1" dirty="0"/>
              <a:t>DC 7628-7613</a:t>
            </a:r>
            <a:endParaRPr lang="en-US" dirty="0"/>
          </a:p>
          <a:p>
            <a:pPr marL="385763" indent="-385763">
              <a:buAutoNum type="arabicPeriod"/>
            </a:pPr>
            <a:r>
              <a:rPr lang="en-US" dirty="0"/>
              <a:t>What evaluation would be established?												</a:t>
            </a:r>
            <a:r>
              <a:rPr lang="en-US" b="1" dirty="0"/>
              <a:t>10%</a:t>
            </a:r>
            <a:endParaRPr lang="en-US" dirty="0"/>
          </a:p>
          <a:p>
            <a:pPr marL="385763" indent="-385763">
              <a:buAutoNum type="arabicPeriod"/>
            </a:pPr>
            <a:r>
              <a:rPr lang="en-US" dirty="0"/>
              <a:t>Are there additional considerations?															</a:t>
            </a:r>
            <a:r>
              <a:rPr lang="en-US" b="1" dirty="0"/>
              <a:t>No</a:t>
            </a:r>
            <a:endParaRPr lang="en-US" dirty="0"/>
          </a:p>
          <a:p>
            <a:pPr>
              <a:buFontTx/>
              <a:buChar char="-"/>
            </a:pPr>
            <a:endParaRPr lang="en-US" dirty="0"/>
          </a:p>
        </p:txBody>
      </p:sp>
      <p:sp>
        <p:nvSpPr>
          <p:cNvPr id="8" name="Slide Number Placeholder 5">
            <a:extLst>
              <a:ext uri="{FF2B5EF4-FFF2-40B4-BE49-F238E27FC236}">
                <a16:creationId xmlns:a16="http://schemas.microsoft.com/office/drawing/2014/main" id="{711F454D-1593-4668-94E7-E729B863E8F9}"/>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24</a:t>
            </a:fld>
            <a:endParaRPr lang="en-US"/>
          </a:p>
        </p:txBody>
      </p:sp>
      <p:sp>
        <p:nvSpPr>
          <p:cNvPr id="3" name="Title 2">
            <a:extLst>
              <a:ext uri="{FF2B5EF4-FFF2-40B4-BE49-F238E27FC236}">
                <a16:creationId xmlns:a16="http://schemas.microsoft.com/office/drawing/2014/main" id="{D4659F1E-0008-4072-B22B-AD8B2E0D5A68}"/>
              </a:ext>
            </a:extLst>
          </p:cNvPr>
          <p:cNvSpPr>
            <a:spLocks noGrp="1"/>
          </p:cNvSpPr>
          <p:nvPr>
            <p:ph type="title"/>
            <p:custDataLst>
              <p:tags r:id="rId3"/>
            </p:custDataLst>
          </p:nvPr>
        </p:nvSpPr>
        <p:spPr>
          <a:xfrm>
            <a:off x="0" y="793635"/>
            <a:ext cx="9144000" cy="1086867"/>
          </a:xfrm>
        </p:spPr>
        <p:txBody>
          <a:bodyPr/>
          <a:lstStyle/>
          <a:p>
            <a:r>
              <a:rPr lang="en-US" dirty="0"/>
              <a:t>Scenario 5</a:t>
            </a:r>
          </a:p>
        </p:txBody>
      </p:sp>
    </p:spTree>
    <p:extLst>
      <p:ext uri="{BB962C8B-B14F-4D97-AF65-F5344CB8AC3E}">
        <p14:creationId xmlns:p14="http://schemas.microsoft.com/office/powerpoint/2010/main" val="2735747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3916363"/>
          </a:xfrm>
        </p:spPr>
        <p:txBody>
          <a:bodyPr>
            <a:normAutofit fontScale="92500"/>
          </a:bodyPr>
          <a:lstStyle/>
          <a:p>
            <a:r>
              <a:rPr lang="en-US" sz="2200" dirty="0"/>
              <a:t>Veteran is evaluated at 30% under DC 7622 for uterine displacement with continuous menstrual disturbances. She has claimed an increased evaluation for this condition. </a:t>
            </a:r>
            <a:endParaRPr lang="en-US" sz="600" dirty="0"/>
          </a:p>
          <a:p>
            <a:endParaRPr lang="en-US" sz="600" dirty="0"/>
          </a:p>
          <a:p>
            <a:r>
              <a:rPr lang="en-US" sz="2200" dirty="0"/>
              <a:t>Medical records show complete uterine prolapse. There are menstrual disturbances of record consistent with what was seen on the examinations and evidence prior to the initial rating decision. </a:t>
            </a:r>
            <a:endParaRPr lang="en-US" sz="600" dirty="0"/>
          </a:p>
          <a:p>
            <a:endParaRPr lang="en-US" sz="600" b="1" dirty="0"/>
          </a:p>
          <a:p>
            <a:pPr marL="385763" indent="-385763">
              <a:buAutoNum type="arabicPeriod"/>
            </a:pPr>
            <a:r>
              <a:rPr lang="en-US" sz="2200" dirty="0"/>
              <a:t>What diagnostic codes will you consider?   </a:t>
            </a:r>
          </a:p>
          <a:p>
            <a:pPr marL="300038" lvl="1" indent="0">
              <a:buNone/>
            </a:pPr>
            <a:r>
              <a:rPr lang="en-US" sz="2200" dirty="0">
                <a:latin typeface="Times New Roman" panose="02020603050405020304" pitchFamily="18" charset="0"/>
                <a:cs typeface="Times New Roman" panose="02020603050405020304" pitchFamily="18" charset="0"/>
              </a:rPr>
              <a:t>			</a:t>
            </a:r>
            <a:r>
              <a:rPr lang="en-US" sz="2200" b="1" dirty="0">
                <a:latin typeface="+mj-lt"/>
                <a:cs typeface="Times New Roman" panose="02020603050405020304" pitchFamily="18" charset="0"/>
              </a:rPr>
              <a:t>Historical 7622 and current 7621		</a:t>
            </a:r>
            <a:r>
              <a:rPr lang="en-US" sz="2200" dirty="0">
                <a:latin typeface="+mj-lt"/>
              </a:rPr>
              <a:t>	</a:t>
            </a:r>
          </a:p>
          <a:p>
            <a:pPr marL="385763" indent="-385763">
              <a:buAutoNum type="arabicPeriod"/>
            </a:pPr>
            <a:r>
              <a:rPr lang="en-US" sz="2200" dirty="0"/>
              <a:t>Based on current symptoms, is a reduction warranted?</a:t>
            </a:r>
          </a:p>
          <a:p>
            <a:r>
              <a:rPr lang="en-US" sz="2200" dirty="0"/>
              <a:t>					</a:t>
            </a:r>
            <a:r>
              <a:rPr lang="en-US" sz="2200" b="1" dirty="0"/>
              <a:t>No!</a:t>
            </a:r>
          </a:p>
          <a:p>
            <a:pPr>
              <a:buFontTx/>
              <a:buChar char="-"/>
            </a:pPr>
            <a:endParaRPr lang="en-US" dirty="0"/>
          </a:p>
        </p:txBody>
      </p:sp>
      <p:sp>
        <p:nvSpPr>
          <p:cNvPr id="8" name="Slide Number Placeholder 5">
            <a:extLst>
              <a:ext uri="{FF2B5EF4-FFF2-40B4-BE49-F238E27FC236}">
                <a16:creationId xmlns:a16="http://schemas.microsoft.com/office/drawing/2014/main" id="{D12FEB57-A9AF-4136-8ED5-6DB2E1BABD76}"/>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25</a:t>
            </a:fld>
            <a:endParaRPr lang="en-US"/>
          </a:p>
        </p:txBody>
      </p:sp>
      <p:sp>
        <p:nvSpPr>
          <p:cNvPr id="3" name="Title 2">
            <a:extLst>
              <a:ext uri="{FF2B5EF4-FFF2-40B4-BE49-F238E27FC236}">
                <a16:creationId xmlns:a16="http://schemas.microsoft.com/office/drawing/2014/main" id="{CDEAEA65-1DB5-46A5-8C5B-2DBCB4C7E29F}"/>
              </a:ext>
            </a:extLst>
          </p:cNvPr>
          <p:cNvSpPr>
            <a:spLocks noGrp="1"/>
          </p:cNvSpPr>
          <p:nvPr>
            <p:ph type="title"/>
            <p:custDataLst>
              <p:tags r:id="rId3"/>
            </p:custDataLst>
          </p:nvPr>
        </p:nvSpPr>
        <p:spPr>
          <a:xfrm>
            <a:off x="0" y="793635"/>
            <a:ext cx="9144000" cy="1086867"/>
          </a:xfrm>
        </p:spPr>
        <p:txBody>
          <a:bodyPr/>
          <a:lstStyle/>
          <a:p>
            <a:r>
              <a:rPr lang="en-US" dirty="0"/>
              <a:t>Scenario 6</a:t>
            </a:r>
          </a:p>
        </p:txBody>
      </p:sp>
    </p:spTree>
    <p:extLst>
      <p:ext uri="{BB962C8B-B14F-4D97-AF65-F5344CB8AC3E}">
        <p14:creationId xmlns:p14="http://schemas.microsoft.com/office/powerpoint/2010/main" val="322021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40C1-C44A-408A-8BD6-300E2053CFBB}"/>
              </a:ext>
            </a:extLst>
          </p:cNvPr>
          <p:cNvSpPr>
            <a:spLocks noGrp="1"/>
          </p:cNvSpPr>
          <p:nvPr>
            <p:ph type="title"/>
            <p:custDataLst>
              <p:tags r:id="rId1"/>
            </p:custDataLst>
          </p:nvPr>
        </p:nvSpPr>
        <p:spPr>
          <a:xfrm>
            <a:off x="0" y="793635"/>
            <a:ext cx="9144000" cy="1086867"/>
          </a:xfrm>
        </p:spPr>
        <p:txBody>
          <a:bodyPr/>
          <a:lstStyle/>
          <a:p>
            <a:r>
              <a:rPr lang="en-US" dirty="0">
                <a:solidFill>
                  <a:schemeClr val="bg1"/>
                </a:solidFill>
              </a:rPr>
              <a:t>Remember</a:t>
            </a:r>
          </a:p>
        </p:txBody>
      </p:sp>
      <p:sp>
        <p:nvSpPr>
          <p:cNvPr id="3" name="Content Placeholder 2"/>
          <p:cNvSpPr>
            <a:spLocks noGrp="1"/>
          </p:cNvSpPr>
          <p:nvPr>
            <p:ph idx="1"/>
            <p:custDataLst>
              <p:tags r:id="rId2"/>
            </p:custDataLst>
          </p:nvPr>
        </p:nvSpPr>
        <p:spPr>
          <a:noFill/>
          <a:ln>
            <a:noFill/>
          </a:ln>
        </p:spPr>
        <p:txBody>
          <a:bodyPr>
            <a:normAutofit/>
          </a:bodyPr>
          <a:lstStyle/>
          <a:p>
            <a:pPr algn="ctr"/>
            <a:r>
              <a:rPr lang="en-US" sz="2800" b="1" dirty="0"/>
              <a:t>Remember the gynecological and breast conditions law change, effective</a:t>
            </a:r>
            <a:br>
              <a:rPr lang="en-US" sz="2800" b="1" dirty="0"/>
            </a:br>
            <a:r>
              <a:rPr lang="en-US" sz="2800" b="1" dirty="0">
                <a:ln>
                  <a:solidFill>
                    <a:srgbClr val="C00000"/>
                  </a:solidFill>
                </a:ln>
                <a:solidFill>
                  <a:srgbClr val="C00000"/>
                </a:solidFill>
              </a:rPr>
              <a:t>May 13, 2018</a:t>
            </a:r>
            <a:r>
              <a:rPr lang="en-US" sz="2800" b="1" dirty="0"/>
              <a:t>.</a:t>
            </a:r>
          </a:p>
          <a:p>
            <a:pPr algn="ctr"/>
            <a:endParaRPr lang="en-US" sz="2800" b="1" dirty="0"/>
          </a:p>
        </p:txBody>
      </p:sp>
      <p:sp>
        <p:nvSpPr>
          <p:cNvPr id="5" name="Slide Number Placeholder 5">
            <a:extLst>
              <a:ext uri="{FF2B5EF4-FFF2-40B4-BE49-F238E27FC236}">
                <a16:creationId xmlns:a16="http://schemas.microsoft.com/office/drawing/2014/main" id="{882AE909-D3E7-4A19-A8CA-1EE825254C09}"/>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26</a:t>
            </a:fld>
            <a:endParaRPr lang="en-US"/>
          </a:p>
        </p:txBody>
      </p:sp>
    </p:spTree>
    <p:extLst>
      <p:ext uri="{BB962C8B-B14F-4D97-AF65-F5344CB8AC3E}">
        <p14:creationId xmlns:p14="http://schemas.microsoft.com/office/powerpoint/2010/main" val="68210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4442552"/>
          </a:xfrm>
        </p:spPr>
        <p:txBody>
          <a:bodyPr>
            <a:normAutofit fontScale="92500"/>
          </a:bodyPr>
          <a:lstStyle/>
          <a:p>
            <a:pPr hangingPunct="0"/>
            <a:r>
              <a:rPr lang="en-US" sz="2200" dirty="0"/>
              <a:t>Let’s look at another version of scenario 6… Veteran previously granted SC from March 21, 2015 for uterine prolapse under 7621 at 30% based on incomplete prolapse. </a:t>
            </a:r>
            <a:endParaRPr lang="en-US" sz="600" dirty="0"/>
          </a:p>
          <a:p>
            <a:pPr hangingPunct="0"/>
            <a:endParaRPr lang="en-US" sz="600" dirty="0"/>
          </a:p>
          <a:p>
            <a:pPr hangingPunct="0"/>
            <a:r>
              <a:rPr lang="en-US" sz="2200" dirty="0"/>
              <a:t>June 5, 2018, she requested an increased evaluation and submitted records dated January 12, 2018, showing complete uterine prolapse as well as urinary incontinence requiring changing of absorbent materials 4 times per day.  </a:t>
            </a:r>
            <a:endParaRPr lang="en-US" sz="600" dirty="0"/>
          </a:p>
          <a:p>
            <a:endParaRPr lang="en-US" sz="600" dirty="0"/>
          </a:p>
          <a:p>
            <a:pPr marL="385763" indent="-385763">
              <a:buAutoNum type="arabicPeriod"/>
            </a:pPr>
            <a:r>
              <a:rPr lang="en-US" sz="2200" dirty="0"/>
              <a:t>Is 7622 still the appropriate DC?																								</a:t>
            </a:r>
            <a:r>
              <a:rPr lang="en-US" sz="2200" b="1" dirty="0"/>
              <a:t>No</a:t>
            </a:r>
          </a:p>
          <a:p>
            <a:pPr marL="385763" indent="-385763">
              <a:buAutoNum type="arabicPeriod"/>
            </a:pPr>
            <a:r>
              <a:rPr lang="en-US" sz="2200" dirty="0"/>
              <a:t>What evaluation would be appropriate?																	</a:t>
            </a:r>
            <a:r>
              <a:rPr lang="en-US" sz="2200" b="1" dirty="0"/>
              <a:t>50%</a:t>
            </a:r>
          </a:p>
          <a:p>
            <a:pPr marL="385763" indent="-385763">
              <a:buAutoNum type="arabicPeriod"/>
            </a:pPr>
            <a:r>
              <a:rPr lang="en-US" sz="2200" dirty="0"/>
              <a:t>Should historical or current evaluation criteria be used?	  	</a:t>
            </a:r>
            <a:r>
              <a:rPr lang="en-US" sz="2200" b="1" dirty="0"/>
              <a:t>Historical</a:t>
            </a:r>
          </a:p>
          <a:p>
            <a:pPr marL="385763" indent="-385763">
              <a:buAutoNum type="arabicPeriod"/>
            </a:pPr>
            <a:r>
              <a:rPr lang="en-US" sz="2200" dirty="0"/>
              <a:t>What is the correct effective date?																						</a:t>
            </a:r>
            <a:r>
              <a:rPr lang="en-US" sz="2200" b="1" dirty="0"/>
              <a:t>01/12/18</a:t>
            </a:r>
          </a:p>
        </p:txBody>
      </p:sp>
      <p:sp>
        <p:nvSpPr>
          <p:cNvPr id="8" name="Slide Number Placeholder 5">
            <a:extLst>
              <a:ext uri="{FF2B5EF4-FFF2-40B4-BE49-F238E27FC236}">
                <a16:creationId xmlns:a16="http://schemas.microsoft.com/office/drawing/2014/main" id="{875A149C-A194-4976-B1FA-B5C2B931EDD8}"/>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27</a:t>
            </a:fld>
            <a:endParaRPr lang="en-US"/>
          </a:p>
        </p:txBody>
      </p:sp>
      <p:sp>
        <p:nvSpPr>
          <p:cNvPr id="3" name="Title 2">
            <a:extLst>
              <a:ext uri="{FF2B5EF4-FFF2-40B4-BE49-F238E27FC236}">
                <a16:creationId xmlns:a16="http://schemas.microsoft.com/office/drawing/2014/main" id="{1871C6D8-97BA-4538-AA6D-16F218400298}"/>
              </a:ext>
            </a:extLst>
          </p:cNvPr>
          <p:cNvSpPr>
            <a:spLocks noGrp="1"/>
          </p:cNvSpPr>
          <p:nvPr>
            <p:ph type="title"/>
            <p:custDataLst>
              <p:tags r:id="rId3"/>
            </p:custDataLst>
          </p:nvPr>
        </p:nvSpPr>
        <p:spPr>
          <a:xfrm>
            <a:off x="0" y="793635"/>
            <a:ext cx="9144000" cy="1086867"/>
          </a:xfrm>
        </p:spPr>
        <p:txBody>
          <a:bodyPr/>
          <a:lstStyle/>
          <a:p>
            <a:r>
              <a:rPr lang="en-US" dirty="0"/>
              <a:t>Scenario 7</a:t>
            </a:r>
          </a:p>
        </p:txBody>
      </p:sp>
    </p:spTree>
    <p:extLst>
      <p:ext uri="{BB962C8B-B14F-4D97-AF65-F5344CB8AC3E}">
        <p14:creationId xmlns:p14="http://schemas.microsoft.com/office/powerpoint/2010/main" val="67160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3916363"/>
          </a:xfrm>
        </p:spPr>
        <p:txBody>
          <a:bodyPr/>
          <a:lstStyle/>
          <a:p>
            <a:r>
              <a:rPr lang="en-US" dirty="0"/>
              <a:t>Veteran submits a claim for increase in a gynecological condition on April 30, 2018. Medical evidence shows that she met criteria for an increased evaluation under the new law from August 2017; there is no increase warranted under historical criteria. There is no ITF of record. You are reviewing the claim May 20, 2018. </a:t>
            </a:r>
          </a:p>
          <a:p>
            <a:endParaRPr lang="en-US" b="1" dirty="0"/>
          </a:p>
          <a:p>
            <a:r>
              <a:rPr lang="en-US" b="1" dirty="0"/>
              <a:t>What is the correct effective date? </a:t>
            </a:r>
          </a:p>
          <a:p>
            <a:r>
              <a:rPr lang="en-US" b="1" dirty="0">
                <a:solidFill>
                  <a:srgbClr val="C00000"/>
                </a:solidFill>
              </a:rPr>
              <a:t>May 13, 2018 </a:t>
            </a:r>
            <a:r>
              <a:rPr lang="en-US" b="1" dirty="0"/>
              <a:t>(the date of the law change)</a:t>
            </a:r>
          </a:p>
          <a:p>
            <a:endParaRPr lang="en-US" b="1" dirty="0"/>
          </a:p>
          <a:p>
            <a:pPr>
              <a:buFontTx/>
              <a:buChar char="-"/>
            </a:pPr>
            <a:endParaRPr lang="en-US" dirty="0"/>
          </a:p>
        </p:txBody>
      </p:sp>
      <p:sp>
        <p:nvSpPr>
          <p:cNvPr id="7" name="Slide Number Placeholder 5">
            <a:extLst>
              <a:ext uri="{FF2B5EF4-FFF2-40B4-BE49-F238E27FC236}">
                <a16:creationId xmlns:a16="http://schemas.microsoft.com/office/drawing/2014/main" id="{D74C4934-B35F-437F-BE07-A83DC2B4CC15}"/>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28</a:t>
            </a:fld>
            <a:endParaRPr lang="en-US"/>
          </a:p>
        </p:txBody>
      </p:sp>
      <p:sp>
        <p:nvSpPr>
          <p:cNvPr id="3" name="Title 2">
            <a:extLst>
              <a:ext uri="{FF2B5EF4-FFF2-40B4-BE49-F238E27FC236}">
                <a16:creationId xmlns:a16="http://schemas.microsoft.com/office/drawing/2014/main" id="{F170A6AF-29CF-47E0-98F4-44176AD533E5}"/>
              </a:ext>
            </a:extLst>
          </p:cNvPr>
          <p:cNvSpPr>
            <a:spLocks noGrp="1"/>
          </p:cNvSpPr>
          <p:nvPr>
            <p:ph type="title"/>
            <p:custDataLst>
              <p:tags r:id="rId3"/>
            </p:custDataLst>
          </p:nvPr>
        </p:nvSpPr>
        <p:spPr>
          <a:xfrm>
            <a:off x="0" y="793635"/>
            <a:ext cx="9144000" cy="1086867"/>
          </a:xfrm>
        </p:spPr>
        <p:txBody>
          <a:bodyPr/>
          <a:lstStyle/>
          <a:p>
            <a:r>
              <a:rPr lang="en-US" dirty="0"/>
              <a:t>Scenario 8</a:t>
            </a:r>
          </a:p>
        </p:txBody>
      </p:sp>
    </p:spTree>
    <p:extLst>
      <p:ext uri="{BB962C8B-B14F-4D97-AF65-F5344CB8AC3E}">
        <p14:creationId xmlns:p14="http://schemas.microsoft.com/office/powerpoint/2010/main" val="2618365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3916363"/>
          </a:xfrm>
        </p:spPr>
        <p:txBody>
          <a:bodyPr/>
          <a:lstStyle/>
          <a:p>
            <a:r>
              <a:rPr lang="en-US" dirty="0"/>
              <a:t>Veteran submits a claim for SC on October 1, 2018. Records show that she has had the condition since January 4, 2017, and she was released from active duty on September 15, 2018. </a:t>
            </a:r>
            <a:endParaRPr lang="en-US" b="1" dirty="0"/>
          </a:p>
          <a:p>
            <a:pPr>
              <a:buFontTx/>
              <a:buChar char="-"/>
            </a:pPr>
            <a:endParaRPr lang="en-US" dirty="0"/>
          </a:p>
          <a:p>
            <a:r>
              <a:rPr lang="en-US" b="1" dirty="0"/>
              <a:t>What is the correct effective date? </a:t>
            </a:r>
          </a:p>
          <a:p>
            <a:r>
              <a:rPr lang="en-US" dirty="0"/>
              <a:t>September 16, 2018 (RAD+1)</a:t>
            </a:r>
          </a:p>
          <a:p>
            <a:endParaRPr lang="en-US" dirty="0"/>
          </a:p>
        </p:txBody>
      </p:sp>
      <p:sp>
        <p:nvSpPr>
          <p:cNvPr id="8" name="Slide Number Placeholder 5">
            <a:extLst>
              <a:ext uri="{FF2B5EF4-FFF2-40B4-BE49-F238E27FC236}">
                <a16:creationId xmlns:a16="http://schemas.microsoft.com/office/drawing/2014/main" id="{6BC393DC-613A-4F00-91D9-E74A25236149}"/>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29</a:t>
            </a:fld>
            <a:endParaRPr lang="en-US"/>
          </a:p>
        </p:txBody>
      </p:sp>
      <p:sp>
        <p:nvSpPr>
          <p:cNvPr id="3" name="Title 2">
            <a:extLst>
              <a:ext uri="{FF2B5EF4-FFF2-40B4-BE49-F238E27FC236}">
                <a16:creationId xmlns:a16="http://schemas.microsoft.com/office/drawing/2014/main" id="{33818330-C226-4C0B-8343-C6CBAF4160D5}"/>
              </a:ext>
            </a:extLst>
          </p:cNvPr>
          <p:cNvSpPr>
            <a:spLocks noGrp="1"/>
          </p:cNvSpPr>
          <p:nvPr>
            <p:ph type="title"/>
            <p:custDataLst>
              <p:tags r:id="rId3"/>
            </p:custDataLst>
          </p:nvPr>
        </p:nvSpPr>
        <p:spPr>
          <a:xfrm>
            <a:off x="0" y="793635"/>
            <a:ext cx="9144000" cy="1086867"/>
          </a:xfrm>
        </p:spPr>
        <p:txBody>
          <a:bodyPr/>
          <a:lstStyle/>
          <a:p>
            <a:r>
              <a:rPr lang="en-US" dirty="0"/>
              <a:t>Scenario 9</a:t>
            </a:r>
          </a:p>
        </p:txBody>
      </p:sp>
    </p:spTree>
    <p:extLst>
      <p:ext uri="{BB962C8B-B14F-4D97-AF65-F5344CB8AC3E}">
        <p14:creationId xmlns:p14="http://schemas.microsoft.com/office/powerpoint/2010/main" val="383879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pPr lvl="0">
              <a:buFont typeface="Arial" panose="020B0604020202020204" pitchFamily="34" charset="0"/>
              <a:buChar char="•"/>
            </a:pPr>
            <a:r>
              <a:rPr lang="en-US" dirty="0">
                <a:solidFill>
                  <a:schemeClr val="tx1"/>
                </a:solidFill>
              </a:rPr>
              <a:t>38 CFR 4.116 Schedule of Ratings – Gynecological Conditions and Disorders of the Breast</a:t>
            </a:r>
          </a:p>
          <a:p>
            <a:pPr lvl="0">
              <a:buFont typeface="Arial" panose="020B0604020202020204" pitchFamily="34" charset="0"/>
              <a:buChar char="•"/>
            </a:pPr>
            <a:r>
              <a:rPr lang="en-US" dirty="0">
                <a:solidFill>
                  <a:schemeClr val="tx1"/>
                </a:solidFill>
              </a:rPr>
              <a:t>M21-1 Part III, Subpart iv, Chapter 4, Section J – Disabilities of the Gynecological System and Breast</a:t>
            </a:r>
          </a:p>
          <a:p>
            <a:pPr lvl="0">
              <a:buFont typeface="Arial" panose="020B0604020202020204" pitchFamily="34" charset="0"/>
              <a:buChar char="•"/>
            </a:pPr>
            <a:r>
              <a:rPr lang="en-US" dirty="0">
                <a:solidFill>
                  <a:schemeClr val="tx1"/>
                </a:solidFill>
              </a:rPr>
              <a:t>M21-1 Part III, Subpart iv, Chapter 3, Section A – Examination Request Overview</a:t>
            </a:r>
          </a:p>
          <a:p>
            <a:pPr marL="342900" indent="-342900"/>
            <a:endParaRPr lang="en-US" dirty="0"/>
          </a:p>
        </p:txBody>
      </p:sp>
      <p:sp>
        <p:nvSpPr>
          <p:cNvPr id="7" name="Slide Number Placeholder 5">
            <a:extLst>
              <a:ext uri="{FF2B5EF4-FFF2-40B4-BE49-F238E27FC236}">
                <a16:creationId xmlns:a16="http://schemas.microsoft.com/office/drawing/2014/main" id="{A31808C9-4C8F-4774-A8D4-6EA33C2938A7}"/>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3</a:t>
            </a:fld>
            <a:endParaRPr lang="en-US"/>
          </a:p>
        </p:txBody>
      </p:sp>
      <p:sp>
        <p:nvSpPr>
          <p:cNvPr id="5" name="Rectangle 4"/>
          <p:cNvSpPr/>
          <p:nvPr>
            <p:custDataLst>
              <p:tags r:id="rId3"/>
            </p:custDataLst>
          </p:nvPr>
        </p:nvSpPr>
        <p:spPr bwMode="auto">
          <a:xfrm>
            <a:off x="849550" y="4867595"/>
            <a:ext cx="7602884" cy="733105"/>
          </a:xfrm>
          <a:prstGeom prst="rect">
            <a:avLst/>
          </a:prstGeom>
          <a:solidFill>
            <a:schemeClr val="bg1"/>
          </a:solidFill>
          <a:ln w="38100" cap="flat" cmpd="sng" algn="ctr">
            <a:solidFill>
              <a:srgbClr val="C0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100" b="1" dirty="0">
                <a:solidFill>
                  <a:srgbClr val="C00000"/>
                </a:solidFill>
                <a:latin typeface="+mj-lt"/>
              </a:rPr>
              <a:t>May 13, 2018, </a:t>
            </a:r>
            <a:r>
              <a:rPr lang="en-US" sz="2100" dirty="0">
                <a:latin typeface="+mj-lt"/>
              </a:rPr>
              <a:t>is the effective date of the law change for the Gynecological and Breast Conditions VASRD section.</a:t>
            </a:r>
          </a:p>
        </p:txBody>
      </p:sp>
      <p:sp>
        <p:nvSpPr>
          <p:cNvPr id="9" name="Title 8">
            <a:extLst>
              <a:ext uri="{FF2B5EF4-FFF2-40B4-BE49-F238E27FC236}">
                <a16:creationId xmlns:a16="http://schemas.microsoft.com/office/drawing/2014/main" id="{7DF6ADC3-10DE-4954-B044-B97C6A162856}"/>
              </a:ext>
            </a:extLst>
          </p:cNvPr>
          <p:cNvSpPr>
            <a:spLocks noGrp="1"/>
          </p:cNvSpPr>
          <p:nvPr>
            <p:ph type="title"/>
            <p:custDataLst>
              <p:tags r:id="rId4"/>
            </p:custDataLst>
          </p:nvPr>
        </p:nvSpPr>
        <p:spPr>
          <a:xfrm>
            <a:off x="0" y="793635"/>
            <a:ext cx="9144000" cy="1086867"/>
          </a:xfrm>
        </p:spPr>
        <p:txBody>
          <a:bodyPr/>
          <a:lstStyle/>
          <a:p>
            <a:r>
              <a:rPr lang="en-US" dirty="0"/>
              <a:t>References</a:t>
            </a:r>
          </a:p>
        </p:txBody>
      </p:sp>
    </p:spTree>
    <p:extLst>
      <p:ext uri="{BB962C8B-B14F-4D97-AF65-F5344CB8AC3E}">
        <p14:creationId xmlns:p14="http://schemas.microsoft.com/office/powerpoint/2010/main" val="86282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3916363"/>
          </a:xfrm>
        </p:spPr>
        <p:txBody>
          <a:bodyPr>
            <a:normAutofit fontScale="92500" lnSpcReduction="20000"/>
          </a:bodyPr>
          <a:lstStyle/>
          <a:p>
            <a:r>
              <a:rPr lang="en-US" sz="2200" dirty="0"/>
              <a:t>Veteran was SC for endometrial cancer on March 6, 2015. She underwent treatment and records show remission from September 3, 2016. February 26, 2018, radiology found active gynecological cancer which had metastasized to two additional sites in her lungs. She submitted a claim for increase May 9, 2018. </a:t>
            </a:r>
          </a:p>
          <a:p>
            <a:endParaRPr lang="en-US" b="1" dirty="0"/>
          </a:p>
          <a:p>
            <a:r>
              <a:rPr lang="en-US" sz="2200" b="1" dirty="0"/>
              <a:t>What are the appropriate diagnostic codes and evaluations?</a:t>
            </a:r>
          </a:p>
          <a:p>
            <a:r>
              <a:rPr lang="en-US" sz="2200" dirty="0"/>
              <a:t>Gynecological cancer DC 7627 at 100%, lung cancer DC 6819 at 100%</a:t>
            </a:r>
          </a:p>
          <a:p>
            <a:r>
              <a:rPr lang="en-US" sz="2200" b="1" dirty="0"/>
              <a:t>What other benefits should be granted?</a:t>
            </a:r>
          </a:p>
          <a:p>
            <a:r>
              <a:rPr lang="en-US" sz="2200" dirty="0"/>
              <a:t>SMC S </a:t>
            </a:r>
          </a:p>
          <a:p>
            <a:r>
              <a:rPr lang="en-US" sz="2200" b="1" dirty="0"/>
              <a:t>What is the appropriate effective date of increase?</a:t>
            </a:r>
          </a:p>
          <a:p>
            <a:r>
              <a:rPr lang="en-US" sz="2200" dirty="0"/>
              <a:t>02/26/2018, date entitlement arose</a:t>
            </a:r>
          </a:p>
          <a:p>
            <a:pPr>
              <a:buFontTx/>
              <a:buChar char="-"/>
            </a:pPr>
            <a:endParaRPr lang="en-US" dirty="0"/>
          </a:p>
        </p:txBody>
      </p:sp>
      <p:sp>
        <p:nvSpPr>
          <p:cNvPr id="8" name="Slide Number Placeholder 5">
            <a:extLst>
              <a:ext uri="{FF2B5EF4-FFF2-40B4-BE49-F238E27FC236}">
                <a16:creationId xmlns:a16="http://schemas.microsoft.com/office/drawing/2014/main" id="{C489287F-C8E9-4D95-A2B0-FA7B85513336}"/>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30</a:t>
            </a:fld>
            <a:endParaRPr lang="en-US"/>
          </a:p>
        </p:txBody>
      </p:sp>
      <p:sp>
        <p:nvSpPr>
          <p:cNvPr id="3" name="Title 2">
            <a:extLst>
              <a:ext uri="{FF2B5EF4-FFF2-40B4-BE49-F238E27FC236}">
                <a16:creationId xmlns:a16="http://schemas.microsoft.com/office/drawing/2014/main" id="{3A35A1D8-56DB-45A3-8816-4A79BC72A279}"/>
              </a:ext>
            </a:extLst>
          </p:cNvPr>
          <p:cNvSpPr>
            <a:spLocks noGrp="1"/>
          </p:cNvSpPr>
          <p:nvPr>
            <p:ph type="title"/>
            <p:custDataLst>
              <p:tags r:id="rId3"/>
            </p:custDataLst>
          </p:nvPr>
        </p:nvSpPr>
        <p:spPr>
          <a:xfrm>
            <a:off x="0" y="793635"/>
            <a:ext cx="9144000" cy="1086867"/>
          </a:xfrm>
        </p:spPr>
        <p:txBody>
          <a:bodyPr/>
          <a:lstStyle/>
          <a:p>
            <a:r>
              <a:rPr lang="en-US" dirty="0"/>
              <a:t>Scenario 10</a:t>
            </a:r>
          </a:p>
        </p:txBody>
      </p:sp>
    </p:spTree>
    <p:extLst>
      <p:ext uri="{BB962C8B-B14F-4D97-AF65-F5344CB8AC3E}">
        <p14:creationId xmlns:p14="http://schemas.microsoft.com/office/powerpoint/2010/main" val="77822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502921" y="2023110"/>
            <a:ext cx="8433323" cy="3897630"/>
          </a:xfrm>
        </p:spPr>
        <p:txBody>
          <a:bodyPr/>
          <a:lstStyle/>
          <a:p>
            <a:r>
              <a:rPr lang="en-US" dirty="0"/>
              <a:t>Veteran submits a claim for SC for depression and sexual dysfunction on May 2, 2018. Medical evidence from a DBQ dated June 15, 2018, shows that there is a diagnosis of major depressive disorder related to service with symptoms justifying a 50% evaluation. Sexual dysfunction, </a:t>
            </a:r>
            <a:r>
              <a:rPr lang="en-US" b="1" i="1" u="sng" dirty="0"/>
              <a:t>not</a:t>
            </a:r>
            <a:r>
              <a:rPr lang="en-US" dirty="0"/>
              <a:t> diagnosable as FSAD, is mentioned. An ITF is of record from November 3, 2017.</a:t>
            </a:r>
          </a:p>
          <a:p>
            <a:endParaRPr lang="en-US" sz="900" dirty="0"/>
          </a:p>
          <a:p>
            <a:r>
              <a:rPr lang="en-US" b="1" dirty="0"/>
              <a:t>What is the correct rating action?</a:t>
            </a:r>
          </a:p>
          <a:p>
            <a:r>
              <a:rPr lang="en-US" dirty="0"/>
              <a:t>Grant major depressive disorder at 50%</a:t>
            </a:r>
          </a:p>
          <a:p>
            <a:r>
              <a:rPr lang="en-US" b="1" dirty="0"/>
              <a:t>What is the correct effective date?</a:t>
            </a:r>
          </a:p>
          <a:p>
            <a:r>
              <a:rPr lang="en-US" dirty="0"/>
              <a:t>11/03/2017</a:t>
            </a:r>
          </a:p>
        </p:txBody>
      </p:sp>
      <p:sp>
        <p:nvSpPr>
          <p:cNvPr id="8" name="Slide Number Placeholder 5">
            <a:extLst>
              <a:ext uri="{FF2B5EF4-FFF2-40B4-BE49-F238E27FC236}">
                <a16:creationId xmlns:a16="http://schemas.microsoft.com/office/drawing/2014/main" id="{AE3D3778-6817-41FD-BEFC-5B81EC1B69D3}"/>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31</a:t>
            </a:fld>
            <a:endParaRPr lang="en-US" dirty="0"/>
          </a:p>
        </p:txBody>
      </p:sp>
      <p:sp>
        <p:nvSpPr>
          <p:cNvPr id="3" name="Title 2">
            <a:extLst>
              <a:ext uri="{FF2B5EF4-FFF2-40B4-BE49-F238E27FC236}">
                <a16:creationId xmlns:a16="http://schemas.microsoft.com/office/drawing/2014/main" id="{270641A6-2DA7-4C1E-85D0-26E60627B098}"/>
              </a:ext>
            </a:extLst>
          </p:cNvPr>
          <p:cNvSpPr>
            <a:spLocks noGrp="1"/>
          </p:cNvSpPr>
          <p:nvPr>
            <p:ph type="title"/>
            <p:custDataLst>
              <p:tags r:id="rId3"/>
            </p:custDataLst>
          </p:nvPr>
        </p:nvSpPr>
        <p:spPr>
          <a:xfrm>
            <a:off x="0" y="793635"/>
            <a:ext cx="9144000" cy="1086867"/>
          </a:xfrm>
        </p:spPr>
        <p:txBody>
          <a:bodyPr/>
          <a:lstStyle/>
          <a:p>
            <a:r>
              <a:rPr lang="en-US" dirty="0"/>
              <a:t>Scenario 11</a:t>
            </a:r>
          </a:p>
        </p:txBody>
      </p:sp>
    </p:spTree>
    <p:extLst>
      <p:ext uri="{BB962C8B-B14F-4D97-AF65-F5344CB8AC3E}">
        <p14:creationId xmlns:p14="http://schemas.microsoft.com/office/powerpoint/2010/main" val="4198124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457200" y="2057400"/>
            <a:ext cx="8229600" cy="3916363"/>
          </a:xfrm>
        </p:spPr>
        <p:txBody>
          <a:bodyPr/>
          <a:lstStyle/>
          <a:p>
            <a:r>
              <a:rPr lang="en-US" dirty="0"/>
              <a:t>Claim for increase was received June 22, 2018. Medical evidence shows that criteria for increased evaluation were not met as of July 5, 2018; however, at an exam July 30, 2018, criteria for increased evaluation were present. </a:t>
            </a:r>
          </a:p>
          <a:p>
            <a:endParaRPr lang="en-US" b="1" dirty="0"/>
          </a:p>
          <a:p>
            <a:r>
              <a:rPr lang="en-US" b="1" dirty="0"/>
              <a:t>What is the correct effective date?</a:t>
            </a:r>
          </a:p>
          <a:p>
            <a:r>
              <a:rPr lang="en-US" dirty="0"/>
              <a:t>July 30, 2018, the date entitlement arose</a:t>
            </a:r>
          </a:p>
          <a:p>
            <a:pPr>
              <a:buFontTx/>
              <a:buChar char="-"/>
            </a:pPr>
            <a:endParaRPr lang="en-US" dirty="0"/>
          </a:p>
        </p:txBody>
      </p:sp>
      <p:sp>
        <p:nvSpPr>
          <p:cNvPr id="8" name="Slide Number Placeholder 5">
            <a:extLst>
              <a:ext uri="{FF2B5EF4-FFF2-40B4-BE49-F238E27FC236}">
                <a16:creationId xmlns:a16="http://schemas.microsoft.com/office/drawing/2014/main" id="{DBACD959-7D18-48EF-8824-D3DDB74FE279}"/>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32</a:t>
            </a:fld>
            <a:endParaRPr lang="en-US"/>
          </a:p>
        </p:txBody>
      </p:sp>
      <p:sp>
        <p:nvSpPr>
          <p:cNvPr id="3" name="Title 2">
            <a:extLst>
              <a:ext uri="{FF2B5EF4-FFF2-40B4-BE49-F238E27FC236}">
                <a16:creationId xmlns:a16="http://schemas.microsoft.com/office/drawing/2014/main" id="{42A63A91-4401-4A79-BF2C-F3D6B466894B}"/>
              </a:ext>
            </a:extLst>
          </p:cNvPr>
          <p:cNvSpPr>
            <a:spLocks noGrp="1"/>
          </p:cNvSpPr>
          <p:nvPr>
            <p:ph type="title"/>
            <p:custDataLst>
              <p:tags r:id="rId3"/>
            </p:custDataLst>
          </p:nvPr>
        </p:nvSpPr>
        <p:spPr>
          <a:xfrm>
            <a:off x="0" y="793635"/>
            <a:ext cx="9144000" cy="1086867"/>
          </a:xfrm>
        </p:spPr>
        <p:txBody>
          <a:bodyPr/>
          <a:lstStyle/>
          <a:p>
            <a:r>
              <a:rPr lang="en-US" dirty="0"/>
              <a:t>Scenario 12</a:t>
            </a:r>
          </a:p>
        </p:txBody>
      </p:sp>
    </p:spTree>
    <p:extLst>
      <p:ext uri="{BB962C8B-B14F-4D97-AF65-F5344CB8AC3E}">
        <p14:creationId xmlns:p14="http://schemas.microsoft.com/office/powerpoint/2010/main" val="1458625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A6CD-DF60-4FCC-9E08-7E6BC753349D}"/>
              </a:ext>
            </a:extLst>
          </p:cNvPr>
          <p:cNvSpPr>
            <a:spLocks noGrp="1"/>
          </p:cNvSpPr>
          <p:nvPr>
            <p:ph type="title"/>
            <p:custDataLst>
              <p:tags r:id="rId1"/>
            </p:custDataLst>
          </p:nvPr>
        </p:nvSpPr>
        <p:spPr>
          <a:xfrm>
            <a:off x="0" y="2885570"/>
            <a:ext cx="9144000" cy="1086867"/>
          </a:xfrm>
        </p:spPr>
        <p:txBody>
          <a:bodyPr/>
          <a:lstStyle/>
          <a:p>
            <a:r>
              <a:rPr lang="en-US" dirty="0"/>
              <a:t>Conclusion</a:t>
            </a:r>
          </a:p>
        </p:txBody>
      </p:sp>
      <p:sp>
        <p:nvSpPr>
          <p:cNvPr id="8" name="Slide Number Placeholder 5">
            <a:extLst>
              <a:ext uri="{FF2B5EF4-FFF2-40B4-BE49-F238E27FC236}">
                <a16:creationId xmlns:a16="http://schemas.microsoft.com/office/drawing/2014/main" id="{14B7B73A-1467-485D-9DE0-39931781AB0F}"/>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33</a:t>
            </a:fld>
            <a:endParaRPr lang="en-US"/>
          </a:p>
        </p:txBody>
      </p:sp>
    </p:spTree>
    <p:extLst>
      <p:ext uri="{BB962C8B-B14F-4D97-AF65-F5344CB8AC3E}">
        <p14:creationId xmlns:p14="http://schemas.microsoft.com/office/powerpoint/2010/main" val="512465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B4A5-9C05-42BF-8A1E-391693014089}"/>
              </a:ext>
            </a:extLst>
          </p:cNvPr>
          <p:cNvSpPr>
            <a:spLocks noGrp="1"/>
          </p:cNvSpPr>
          <p:nvPr>
            <p:ph type="title"/>
            <p:custDataLst>
              <p:tags r:id="rId1"/>
            </p:custDataLst>
          </p:nvPr>
        </p:nvSpPr>
        <p:spPr>
          <a:xfrm>
            <a:off x="0" y="2885570"/>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E71F0647-2ED8-40F1-BE52-A4078194E076}"/>
              </a:ext>
            </a:extLst>
          </p:cNvPr>
          <p:cNvSpPr>
            <a:spLocks noGrp="1"/>
          </p:cNvSpPr>
          <p:nvPr>
            <p:ph type="sldNum" sz="quarter" idx="12"/>
            <p:custDataLst>
              <p:tags r:id="rId2"/>
            </p:custDataLst>
          </p:nvPr>
        </p:nvSpPr>
        <p:spPr>
          <a:xfrm>
            <a:off x="6931152" y="6601982"/>
            <a:ext cx="2133600" cy="365125"/>
          </a:xfrm>
        </p:spPr>
        <p:txBody>
          <a:bodyPr/>
          <a:lstStyle/>
          <a:p>
            <a:fld id="{36A6A193-2FDC-48DD-8023-1C75B05EEA9A}" type="slidenum">
              <a:rPr lang="en-US" smtClean="0"/>
              <a:pPr/>
              <a:t>34</a:t>
            </a:fld>
            <a:endParaRPr lang="en-US"/>
          </a:p>
        </p:txBody>
      </p:sp>
    </p:spTree>
    <p:extLst>
      <p:ext uri="{BB962C8B-B14F-4D97-AF65-F5344CB8AC3E}">
        <p14:creationId xmlns:p14="http://schemas.microsoft.com/office/powerpoint/2010/main" val="360920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722313" y="4406902"/>
            <a:ext cx="7772400" cy="1362075"/>
          </a:xfrm>
        </p:spPr>
        <p:txBody>
          <a:bodyPr>
            <a:normAutofit/>
          </a:bodyPr>
          <a:lstStyle/>
          <a:p>
            <a:r>
              <a:rPr lang="en-US" sz="2800" cap="none" dirty="0"/>
              <a:t>Review of Updates And Changes </a:t>
            </a:r>
          </a:p>
        </p:txBody>
      </p:sp>
      <p:sp>
        <p:nvSpPr>
          <p:cNvPr id="7" name="Slide Number Placeholder 5">
            <a:extLst>
              <a:ext uri="{FF2B5EF4-FFF2-40B4-BE49-F238E27FC236}">
                <a16:creationId xmlns:a16="http://schemas.microsoft.com/office/drawing/2014/main" id="{C3FB6054-F42B-4DE8-A4E1-589FE52492F7}"/>
              </a:ext>
            </a:extLst>
          </p:cNvPr>
          <p:cNvSpPr txBox="1">
            <a:spLocks/>
          </p:cNvSpPr>
          <p:nvPr>
            <p:custDataLst>
              <p:tags r:id="rId2"/>
            </p:custDataLst>
          </p:nvPr>
        </p:nvSpPr>
        <p:spPr>
          <a:xfrm>
            <a:off x="6931152" y="6568931"/>
            <a:ext cx="2133600" cy="365125"/>
          </a:xfrm>
          <a:prstGeom prst="rect">
            <a:avLst/>
          </a:prstGeom>
        </p:spPr>
        <p:txBody>
          <a:bodyPr/>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4</a:t>
            </a:fld>
            <a:endParaRPr lang="en-US"/>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r>
              <a:rPr lang="en-US" dirty="0"/>
              <a:t>7610 diagnosis text changes</a:t>
            </a:r>
          </a:p>
          <a:p>
            <a:endParaRPr lang="en-US" dirty="0"/>
          </a:p>
          <a:p>
            <a:r>
              <a:rPr lang="en-US" b="1" dirty="0"/>
              <a:t>From</a:t>
            </a:r>
            <a:r>
              <a:rPr lang="en-US" dirty="0"/>
              <a:t> “Vulva, disease or injury of (including </a:t>
            </a:r>
            <a:r>
              <a:rPr lang="en-US" dirty="0" err="1"/>
              <a:t>vulvovaginitis</a:t>
            </a:r>
            <a:r>
              <a:rPr lang="en-US" dirty="0"/>
              <a:t>)” </a:t>
            </a:r>
          </a:p>
          <a:p>
            <a:endParaRPr lang="en-US" b="1" dirty="0"/>
          </a:p>
          <a:p>
            <a:r>
              <a:rPr lang="en-US" b="1" dirty="0"/>
              <a:t>To</a:t>
            </a:r>
            <a:r>
              <a:rPr lang="en-US" dirty="0"/>
              <a:t> “Vulva or clitoris, disease or injury of (including </a:t>
            </a:r>
            <a:r>
              <a:rPr lang="en-US" dirty="0" err="1"/>
              <a:t>vulvovaginitis</a:t>
            </a:r>
            <a:r>
              <a:rPr lang="en-US" dirty="0"/>
              <a:t>)”</a:t>
            </a:r>
          </a:p>
        </p:txBody>
      </p:sp>
      <p:sp>
        <p:nvSpPr>
          <p:cNvPr id="6" name="Slide Number Placeholder 5">
            <a:extLst>
              <a:ext uri="{FF2B5EF4-FFF2-40B4-BE49-F238E27FC236}">
                <a16:creationId xmlns:a16="http://schemas.microsoft.com/office/drawing/2014/main" id="{362A2178-4F3A-4AA8-9DBB-4E0A6475D475}"/>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5</a:t>
            </a:fld>
            <a:endParaRPr lang="en-US" dirty="0"/>
          </a:p>
        </p:txBody>
      </p:sp>
      <p:sp>
        <p:nvSpPr>
          <p:cNvPr id="8" name="Title 7">
            <a:extLst>
              <a:ext uri="{FF2B5EF4-FFF2-40B4-BE49-F238E27FC236}">
                <a16:creationId xmlns:a16="http://schemas.microsoft.com/office/drawing/2014/main" id="{0D91B1BE-CBFF-4E66-92C7-B23AAC07FF3F}"/>
              </a:ext>
            </a:extLst>
          </p:cNvPr>
          <p:cNvSpPr>
            <a:spLocks noGrp="1"/>
          </p:cNvSpPr>
          <p:nvPr>
            <p:ph type="title"/>
            <p:custDataLst>
              <p:tags r:id="rId3"/>
            </p:custDataLst>
          </p:nvPr>
        </p:nvSpPr>
        <p:spPr>
          <a:xfrm>
            <a:off x="0" y="793635"/>
            <a:ext cx="9144000" cy="1086867"/>
          </a:xfrm>
        </p:spPr>
        <p:txBody>
          <a:bodyPr/>
          <a:lstStyle/>
          <a:p>
            <a:r>
              <a:rPr lang="en-US" dirty="0"/>
              <a:t>7610 Diagnosis Text Change</a:t>
            </a:r>
          </a:p>
        </p:txBody>
      </p:sp>
    </p:spTree>
    <p:extLst>
      <p:ext uri="{BB962C8B-B14F-4D97-AF65-F5344CB8AC3E}">
        <p14:creationId xmlns:p14="http://schemas.microsoft.com/office/powerpoint/2010/main" val="34078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057400"/>
            <a:ext cx="8229600" cy="3916363"/>
          </a:xfrm>
        </p:spPr>
        <p:txBody>
          <a:bodyPr>
            <a:normAutofit/>
          </a:bodyPr>
          <a:lstStyle/>
          <a:p>
            <a:r>
              <a:rPr lang="en-US" dirty="0"/>
              <a:t>Note states that for the purpose of disability evaluation, the disease, injury, or adhesions of the ovaries resulting in ovarian dysfunction affecting the menstrual cycle, such as dysmenorrhea and secondary amenorrhea, shall be rated under diagnostic code 7615. </a:t>
            </a:r>
          </a:p>
        </p:txBody>
      </p:sp>
      <p:sp>
        <p:nvSpPr>
          <p:cNvPr id="6" name="Slide Number Placeholder 5">
            <a:extLst>
              <a:ext uri="{FF2B5EF4-FFF2-40B4-BE49-F238E27FC236}">
                <a16:creationId xmlns:a16="http://schemas.microsoft.com/office/drawing/2014/main" id="{B82FF817-1104-40B8-851D-28837B499B29}"/>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6</a:t>
            </a:fld>
            <a:endParaRPr lang="en-US"/>
          </a:p>
        </p:txBody>
      </p:sp>
      <p:sp>
        <p:nvSpPr>
          <p:cNvPr id="8" name="Title 7">
            <a:extLst>
              <a:ext uri="{FF2B5EF4-FFF2-40B4-BE49-F238E27FC236}">
                <a16:creationId xmlns:a16="http://schemas.microsoft.com/office/drawing/2014/main" id="{A0C5A505-A980-4943-8C2D-72F2162276EE}"/>
              </a:ext>
            </a:extLst>
          </p:cNvPr>
          <p:cNvSpPr>
            <a:spLocks noGrp="1"/>
          </p:cNvSpPr>
          <p:nvPr>
            <p:ph type="title"/>
            <p:custDataLst>
              <p:tags r:id="rId3"/>
            </p:custDataLst>
          </p:nvPr>
        </p:nvSpPr>
        <p:spPr>
          <a:xfrm>
            <a:off x="0" y="793635"/>
            <a:ext cx="9144000" cy="1086867"/>
          </a:xfrm>
        </p:spPr>
        <p:txBody>
          <a:bodyPr/>
          <a:lstStyle/>
          <a:p>
            <a:r>
              <a:rPr lang="en-US" dirty="0"/>
              <a:t>7615 New Note </a:t>
            </a:r>
          </a:p>
        </p:txBody>
      </p:sp>
    </p:spTree>
    <p:extLst>
      <p:ext uri="{BB962C8B-B14F-4D97-AF65-F5344CB8AC3E}">
        <p14:creationId xmlns:p14="http://schemas.microsoft.com/office/powerpoint/2010/main" val="348883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105BD1-886C-44B0-A5C2-F8F07D6AEB4A}"/>
              </a:ext>
            </a:extLst>
          </p:cNvPr>
          <p:cNvSpPr>
            <a:spLocks noGrp="1"/>
          </p:cNvSpPr>
          <p:nvPr>
            <p:ph type="title"/>
            <p:custDataLst>
              <p:tags r:id="rId1"/>
            </p:custDataLst>
          </p:nvPr>
        </p:nvSpPr>
        <p:spPr>
          <a:xfrm>
            <a:off x="0" y="793635"/>
            <a:ext cx="9144000" cy="1086867"/>
          </a:xfrm>
        </p:spPr>
        <p:txBody>
          <a:bodyPr/>
          <a:lstStyle/>
          <a:p>
            <a:r>
              <a:rPr lang="en-US" dirty="0"/>
              <a:t>7619 New Note </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Directs a 30%  in cases where </a:t>
            </a:r>
          </a:p>
          <a:p>
            <a:pPr marL="231775" indent="-231775" defTabSz="114300">
              <a:buFont typeface="Arial" panose="020B0604020202020204" pitchFamily="34" charset="0"/>
              <a:buChar char="•"/>
            </a:pPr>
            <a:r>
              <a:rPr lang="en-US" dirty="0"/>
              <a:t>one ovary removal is SC, and</a:t>
            </a:r>
          </a:p>
          <a:p>
            <a:pPr marL="231775" indent="-231775" defTabSz="114300">
              <a:buFont typeface="Arial" panose="020B0604020202020204" pitchFamily="34" charset="0"/>
              <a:buChar char="•"/>
              <a:tabLst>
                <a:tab pos="109538" algn="l"/>
              </a:tabLst>
            </a:pPr>
            <a:r>
              <a:rPr lang="en-US" dirty="0"/>
              <a:t>there is absence or nonfunctioning of the other ovary unrelated to service.</a:t>
            </a:r>
          </a:p>
        </p:txBody>
      </p:sp>
      <p:sp>
        <p:nvSpPr>
          <p:cNvPr id="6" name="Slide Number Placeholder 5">
            <a:extLst>
              <a:ext uri="{FF2B5EF4-FFF2-40B4-BE49-F238E27FC236}">
                <a16:creationId xmlns:a16="http://schemas.microsoft.com/office/drawing/2014/main" id="{FD8C960E-0035-4E3F-9B00-1D620D93450F}"/>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7</a:t>
            </a:fld>
            <a:endParaRPr lang="en-US"/>
          </a:p>
        </p:txBody>
      </p:sp>
    </p:spTree>
    <p:extLst>
      <p:ext uri="{BB962C8B-B14F-4D97-AF65-F5344CB8AC3E}">
        <p14:creationId xmlns:p14="http://schemas.microsoft.com/office/powerpoint/2010/main" val="149461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4D9227-7183-42A2-BFCA-A05D0999B439}"/>
              </a:ext>
            </a:extLst>
          </p:cNvPr>
          <p:cNvSpPr>
            <a:spLocks noGrp="1"/>
          </p:cNvSpPr>
          <p:nvPr>
            <p:ph type="title"/>
            <p:custDataLst>
              <p:tags r:id="rId1"/>
            </p:custDataLst>
          </p:nvPr>
        </p:nvSpPr>
        <p:spPr>
          <a:xfrm>
            <a:off x="0" y="793635"/>
            <a:ext cx="9144000" cy="1086867"/>
          </a:xfrm>
        </p:spPr>
        <p:txBody>
          <a:bodyPr/>
          <a:lstStyle/>
          <a:p>
            <a:r>
              <a:rPr lang="en-US" dirty="0"/>
              <a:t>7621 – Pelvic Organ Prolapse</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a:buFont typeface="Arial" charset="0"/>
              <a:buChar char="•"/>
            </a:pPr>
            <a:r>
              <a:rPr lang="en-US" dirty="0"/>
              <a:t>Former 7622 &amp; 7623 are now rated under 7621 criteria</a:t>
            </a:r>
          </a:p>
          <a:p>
            <a:pPr>
              <a:buFont typeface="Arial" charset="0"/>
              <a:buChar char="•"/>
            </a:pPr>
            <a:r>
              <a:rPr lang="en-US" dirty="0"/>
              <a:t>30% and 50% are no longer available under this code</a:t>
            </a:r>
          </a:p>
          <a:p>
            <a:pPr>
              <a:buFont typeface="Arial" charset="0"/>
              <a:buChar char="•"/>
            </a:pPr>
            <a:r>
              <a:rPr lang="en-US" dirty="0"/>
              <a:t>Whether one or multiple organs are prolapsed, only one evaluation will be granted under 7621</a:t>
            </a:r>
          </a:p>
          <a:p>
            <a:pPr>
              <a:buFont typeface="Arial" charset="0"/>
              <a:buChar char="•"/>
            </a:pPr>
            <a:r>
              <a:rPr lang="en-US" dirty="0"/>
              <a:t>If there are additional residuals such as urinary incontinence, impairment of sphincter control, or skin conditions related to the prolapse, separate evaluations may be assigned under the appropriate body system(s)</a:t>
            </a:r>
          </a:p>
          <a:p>
            <a:pPr>
              <a:buFont typeface="Arial" charset="0"/>
              <a:buChar char="•"/>
            </a:pPr>
            <a:endParaRPr lang="en-US" dirty="0"/>
          </a:p>
        </p:txBody>
      </p:sp>
      <p:sp>
        <p:nvSpPr>
          <p:cNvPr id="6" name="Slide Number Placeholder 5">
            <a:extLst>
              <a:ext uri="{FF2B5EF4-FFF2-40B4-BE49-F238E27FC236}">
                <a16:creationId xmlns:a16="http://schemas.microsoft.com/office/drawing/2014/main" id="{5F9C5871-4109-460F-BF2C-98DBB2FBE2A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8</a:t>
            </a:fld>
            <a:endParaRPr lang="en-US"/>
          </a:p>
        </p:txBody>
      </p:sp>
    </p:spTree>
    <p:extLst>
      <p:ext uri="{BB962C8B-B14F-4D97-AF65-F5344CB8AC3E}">
        <p14:creationId xmlns:p14="http://schemas.microsoft.com/office/powerpoint/2010/main" val="396764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7621 Pelvic Organ Prolapse Example </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Veteran has prolapse with urinary incontinence, impairment of sphincter control, and localized dermatitis. Evaluations would be assigned under:</a:t>
            </a:r>
          </a:p>
          <a:p>
            <a:pPr marL="231775" indent="-231775">
              <a:buFont typeface="Arial" panose="020B0604020202020204" pitchFamily="34" charset="0"/>
              <a:buChar char="•"/>
            </a:pPr>
            <a:r>
              <a:rPr lang="en-US" dirty="0"/>
              <a:t>7621: pelvic organ prolapse</a:t>
            </a:r>
          </a:p>
          <a:p>
            <a:pPr marL="231775" indent="-231775">
              <a:buFont typeface="Arial" panose="020B0604020202020204" pitchFamily="34" charset="0"/>
              <a:buChar char="•"/>
            </a:pPr>
            <a:r>
              <a:rPr lang="en-US" dirty="0"/>
              <a:t>7517: urinary incontinence </a:t>
            </a:r>
          </a:p>
          <a:p>
            <a:pPr marL="231775" indent="-231775">
              <a:buFont typeface="Arial" panose="020B0604020202020204" pitchFamily="34" charset="0"/>
              <a:buChar char="•"/>
            </a:pPr>
            <a:r>
              <a:rPr lang="en-US" dirty="0"/>
              <a:t>7332: impairment of sphincter control</a:t>
            </a:r>
          </a:p>
          <a:p>
            <a:pPr marL="231775" indent="-231775">
              <a:buFont typeface="Arial" panose="020B0604020202020204" pitchFamily="34" charset="0"/>
              <a:buChar char="•"/>
            </a:pPr>
            <a:r>
              <a:rPr lang="en-US" dirty="0"/>
              <a:t>7806: localized dermatitis</a:t>
            </a:r>
          </a:p>
        </p:txBody>
      </p:sp>
      <p:sp>
        <p:nvSpPr>
          <p:cNvPr id="6" name="Slide Number Placeholder 5">
            <a:extLst>
              <a:ext uri="{FF2B5EF4-FFF2-40B4-BE49-F238E27FC236}">
                <a16:creationId xmlns:a16="http://schemas.microsoft.com/office/drawing/2014/main" id="{A9FCDF15-6D13-4F23-87CF-A0E9D534EA2D}"/>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9</a:t>
            </a:fld>
            <a:endParaRPr lang="en-US"/>
          </a:p>
        </p:txBody>
      </p:sp>
    </p:spTree>
    <p:extLst>
      <p:ext uri="{BB962C8B-B14F-4D97-AF65-F5344CB8AC3E}">
        <p14:creationId xmlns:p14="http://schemas.microsoft.com/office/powerpoint/2010/main" val="3260585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33&quot;/&gt;&lt;lineCharCount val=&quot;14&quot;/&gt;&lt;/TableIndex&gt;&lt;/ShapeTextInfo&gt;"/>
  <p:tag name="PRESENTER_SHAPEINFO" val="&lt;ThreeDShapeInfo&gt;&lt;uuid val=&quot;{DAE63796-9E6D-4EC0-BBC5-C636000FA126}&quot;/&gt;&lt;isInvalidForFieldText val=&quot;0&quot;/&gt;&lt;Image&gt;&lt;filename val=&quot;C:\Users\User\AppData\Local\Temp\CP7488151919921Session\CPTrustFolder7488151919937\PPTImport7488152914687\data\asimages\{DAE63796-9E6D-4EC0-BBC5-C636000FA126}_26.png&quot;/&gt;&lt;left val=&quot;47&quot;/&gt;&lt;top val=&quot;208&quot;/&gt;&lt;width val=&quot;865&quot;/&gt;&lt;height val=&quot;41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320ACFF-BEF8-463E-B569-ED30E2BE3429}&quot;/&gt;&lt;isInvalidForFieldText val=&quot;0&quot;/&gt;&lt;Image&gt;&lt;filename val=&quot;C:\Users\User\AppData\Local\Temp\CP7488151919921Session\CPTrustFolder7488151919937\PPTImport7488152914687\data\asimages\{8320ACFF-BEF8-463E-B569-ED30E2BE3429}_26.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2&quot;/&gt;&lt;lineCharCount val=&quot;68&quot;/&gt;&lt;lineCharCount val=&quot;25&quot;/&gt;&lt;lineCharCount val=&quot;1&quot;/&gt;&lt;lineCharCount val=&quot;66&quot;/&gt;&lt;lineCharCount val=&quot;69&quot;/&gt;&lt;lineCharCount val=&quot;71&quot;/&gt;&lt;lineCharCount val=&quot;19&quot;/&gt;&lt;lineCharCount val=&quot;1&quot;/&gt;&lt;lineCharCount val=&quot;60&quot;/&gt;&lt;lineCharCount val=&quot;58&quot;/&gt;&lt;lineCharCount val=&quot;72&quot;/&gt;&lt;lineCharCount val=&quot;65&quot;/&gt;&lt;/TableIndex&gt;&lt;/ShapeTextInfo&gt;"/>
  <p:tag name="HTML_SHAPEINFO" val="&lt;ThreeDShapeInfo&gt;&lt;uuid val=&quot;{B388AF11-15C7-4439-9587-154B18619651}&quot;/&gt;&lt;isInvalidForFieldText val=&quot;0&quot;/&gt;&lt;Image&gt;&lt;filename val=&quot;C:\Users\User\AppData\Local\Temp\CP7488151919921Session\CPTrustFolder7488151919937\PPTImport7488152914687\data\asimages\{B388AF11-15C7-4439-9587-154B18619651}_27.png&quot;/&gt;&lt;left val=&quot;40&quot;/&gt;&lt;top val=&quot;212&quot;/&gt;&lt;width val=&quot;884&quot;/&gt;&lt;height val=&quot;471&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BF56AF3-D50E-46D7-88BD-90FAB9401BDA}&quot;/&gt;&lt;isInvalidForFieldText val=&quot;0&quot;/&gt;&lt;Image&gt;&lt;filename val=&quot;C:\Users\User\AppData\Local\Temp\CP7488151919921Session\CPTrustFolder7488151919937\PPTImport7488152914687\data\asimages\{5BF56AF3-D50E-46D7-88BD-90FAB9401BDA}_27.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BD70181-2657-4AF4-BE00-79B3AB0ACF2D}&quot;/&gt;&lt;isInvalidForFieldText val=&quot;0&quot;/&gt;&lt;Image&gt;&lt;filename val=&quot;C:\Users\User\AppData\Local\Temp\CP7488151919921Session\CPTrustFolder7488151919937\PPTImport7488152914687\data\asimages\{4BD70181-2657-4AF4-BE00-79B3AB0ACF2D}_27.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68&quot;/&gt;&lt;lineCharCount val=&quot;69&quot;/&gt;&lt;lineCharCount val=&quot;73&quot;/&gt;&lt;lineCharCount val=&quot;43&quot;/&gt;&lt;lineCharCount val=&quot;1&quot;/&gt;&lt;lineCharCount val=&quot;37&quot;/&gt;&lt;lineCharCount val=&quot;42&quot;/&gt;&lt;lineCharCount val=&quot;1&quot;/&gt;&lt;/TableIndex&gt;&lt;/ShapeTextInfo&gt;"/>
  <p:tag name="HTML_SHAPEINFO" val="&lt;ThreeDShapeInfo&gt;&lt;uuid val=&quot;{8A7FB2F6-FC47-4D64-8568-9C76939D7000}&quot;/&gt;&lt;isInvalidForFieldText val=&quot;0&quot;/&gt;&lt;Image&gt;&lt;filename val=&quot;C:\Users\User\AppData\Local\Temp\CP7488151919921Session\CPTrustFolder7488151919937\PPTImport7488152914687\data\asimages\{8A7FB2F6-FC47-4D64-8568-9C76939D7000}_28.png&quot;/&gt;&lt;left val=&quot;40&quot;/&gt;&lt;top val=&quot;212&quot;/&gt;&lt;width val=&quot;871&quot;/&gt;&lt;height val=&quot;41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2B4801C-85A6-42AA-B0A0-F1C978A04BB7}&quot;/&gt;&lt;isInvalidForFieldText val=&quot;0&quot;/&gt;&lt;Image&gt;&lt;filename val=&quot;C:\Users\User\AppData\Local\Temp\CP7488151919921Session\CPTrustFolder7488151919937\PPTImport7488152914687\data\asimages\{52B4801C-85A6-42AA-B0A0-F1C978A04BB7}_28.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280DABB-DA97-44C4-AD1F-2FD4A48598FF}&quot;/&gt;&lt;isInvalidForFieldText val=&quot;0&quot;/&gt;&lt;Image&gt;&lt;filename val=&quot;C:\Users\User\AppData\Local\Temp\CP7488151919921Session\CPTrustFolder7488151919937\PPTImport7488152914687\data\asimages\{8280DABB-DA97-44C4-AD1F-2FD4A48598FF}_28.png&quot;/&gt;&lt;left val=&quot;0&quot;/&gt;&lt;top val=&quot;76&quot;/&gt;&lt;width val=&quot;961&quot;/&gt;&lt;height val=&quot;1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9&quot;/&gt;&lt;lineCharCount val=&quot;61&quot;/&gt;&lt;lineCharCount val=&quot;50&quot;/&gt;&lt;lineCharCount val=&quot;1&quot;/&gt;&lt;lineCharCount val=&quot;37&quot;/&gt;&lt;lineCharCount val=&quot;27&quot;/&gt;&lt;/TableIndex&gt;&lt;/ShapeTextInfo&gt;"/>
  <p:tag name="HTML_SHAPEINFO" val="&lt;ThreeDShapeInfo&gt;&lt;uuid val=&quot;{F28E610A-2E3C-42AC-ABC5-FAB6972E65C2}&quot;/&gt;&lt;isInvalidForFieldText val=&quot;0&quot;/&gt;&lt;Image&gt;&lt;filename val=&quot;C:\Users\User\AppData\Local\Temp\CP7488151919921Session\CPTrustFolder7488151919937\PPTImport7488152914687\data\asimages\{F28E610A-2E3C-42AC-ABC5-FAB6972E65C2}_29.png&quot;/&gt;&lt;left val=&quot;40&quot;/&gt;&lt;top val=&quot;212&quot;/&gt;&lt;width val=&quot;876&quot;/&gt;&lt;height val=&quot;41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1B42E25-E6F6-4001-960F-7CF4038E0AAA}&quot;/&gt;&lt;isInvalidForFieldText val=&quot;0&quot;/&gt;&lt;Image&gt;&lt;filename val=&quot;C:\Users\User\AppData\Local\Temp\CP7488151919921Session\CPTrustFolder7488151919937\PPTImport7488152914687\data\asimages\{B1B42E25-E6F6-4001-960F-7CF4038E0AAA}_29.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F6CDA15-A00E-4A55-9C61-CBDDBE48058E}&quot;/&gt;&lt;isInvalidForFieldText val=&quot;0&quot;/&gt;&lt;Image&gt;&lt;filename val=&quot;C:\Users\User\AppData\Local\Temp\CP7488151919921Session\CPTrustFolder7488151919937\PPTImport7488152914687\data\asimages\{3F6CDA15-A00E-4A55-9C61-CBDDBE48058E}_29.png&quot;/&gt;&lt;left val=&quot;0&quot;/&gt;&lt;top val=&quot;76&quot;/&gt;&lt;width val=&quot;961&quot;/&gt;&lt;height val=&quot;12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65&quot;/&gt;&lt;lineCharCount val=&quot;69&quot;/&gt;&lt;lineCharCount val=&quot;65&quot;/&gt;&lt;lineCharCount val=&quot;45&quot;/&gt;&lt;lineCharCount val=&quot;1&quot;/&gt;&lt;lineCharCount val=&quot;59&quot;/&gt;&lt;lineCharCount val=&quot;66&quot;/&gt;&lt;lineCharCount val=&quot;39&quot;/&gt;&lt;lineCharCount val=&quot;7&quot;/&gt;&lt;lineCharCount val=&quot;52&quot;/&gt;&lt;lineCharCount val=&quot;35&quot;/&gt;&lt;/TableIndex&gt;&lt;/ShapeTextInfo&gt;"/>
  <p:tag name="HTML_SHAPEINFO" val="&lt;ThreeDShapeInfo&gt;&lt;uuid val=&quot;{E57F0541-3FF5-45FB-9305-444977A7957E}&quot;/&gt;&lt;isInvalidForFieldText val=&quot;0&quot;/&gt;&lt;Image&gt;&lt;filename val=&quot;C:\Users\User\AppData\Local\Temp\CP7488151919921Session\CPTrustFolder7488151919937\PPTImport7488152914687\data\asimages\{E57F0541-3FF5-45FB-9305-444977A7957E}_30.png&quot;/&gt;&lt;left val=&quot;40&quot;/&gt;&lt;top val=&quot;205&quot;/&gt;&lt;width val=&quot;876&quot;/&gt;&lt;height val=&quot;4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521A17C-B9E7-4F51-8336-AAB22109F1E3}&quot;/&gt;&lt;isInvalidForFieldText val=&quot;0&quot;/&gt;&lt;Image&gt;&lt;filename val=&quot;C:\Users\User\AppData\Local\Temp\CP7488151919921Session\CPTrustFolder7488151919937\PPTImport7488152914687\data\asimages\{6521A17C-B9E7-4F51-8336-AAB22109F1E3}_30.png&quot;/&gt;&lt;left val=&quot;727&quot;/&gt;&lt;top val=&quot;687&quot;/&gt;&lt;width val=&quot;226&quot;/&gt;&lt;height val=&quot;4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CE6B946B-1EB8-462E-9B50-1B7D609AECD6}&quot;/&gt;&lt;isInvalidForFieldText val=&quot;0&quot;/&gt;&lt;Image&gt;&lt;filename val=&quot;C:\Users\User\AppData\Local\Temp\CP7488151919921Session\CPTrustFolder7488151919937\PPTImport7488152914687\data\asimages\{CE6B946B-1EB8-462E-9B50-1B7D609AECD6}_30.png&quot;/&gt;&lt;left val=&quot;0&quot;/&gt;&lt;top val=&quot;76&quot;/&gt;&lt;width val=&quot;961&quot;/&gt;&lt;height val=&quot;12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2&quot;/&gt;&lt;lineCharCount val=&quot;68&quot;/&gt;&lt;lineCharCount val=&quot;74&quot;/&gt;&lt;lineCharCount val=&quot;67&quot;/&gt;&lt;lineCharCount val=&quot;69&quot;/&gt;&lt;lineCharCount val=&quot;9&quot;/&gt;&lt;lineCharCount val=&quot;1&quot;/&gt;&lt;lineCharCount val=&quot;35&quot;/&gt;&lt;lineCharCount val=&quot;39&quot;/&gt;&lt;lineCharCount val=&quot;36&quot;/&gt;&lt;lineCharCount val=&quot;10&quot;/&gt;&lt;/TableIndex&gt;&lt;/ShapeTextInfo&gt;"/>
  <p:tag name="HTML_SHAPEINFO" val="&lt;ThreeDShapeInfo&gt;&lt;uuid val=&quot;{D1A631A8-CAA7-479F-8A63-D8066CC059D1}&quot;/&gt;&lt;isInvalidForFieldText val=&quot;0&quot;/&gt;&lt;Image&gt;&lt;filename val=&quot;C:\Users\User\AppData\Local\Temp\CP7488151919921Session\CPTrustFolder7488151919937\PPTImport7488152914687\data\asimages\{D1A631A8-CAA7-479F-8A63-D8066CC059D1}_31.png&quot;/&gt;&lt;left val=&quot;45&quot;/&gt;&lt;top val=&quot;208&quot;/&gt;&lt;width val=&quot;898&quot;/&gt;&lt;height val=&quot;413&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552CDC-A92D-4D76-9947-F00CAA7AFF44}&quot;/&gt;&lt;isInvalidForFieldText val=&quot;0&quot;/&gt;&lt;Image&gt;&lt;filename val=&quot;C:\Users\User\AppData\Local\Temp\CP7488151919921Session\CPTrustFolder7488151919937\PPTImport7488152914687\data\asimages\{2E552CDC-A92D-4D76-9947-F00CAA7AFF44}_31.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B0810AA5-E971-4E92-BBB4-4B16C63AEF95}&quot;/&gt;&lt;isInvalidForFieldText val=&quot;0&quot;/&gt;&lt;Image&gt;&lt;filename val=&quot;C:\Users\User\AppData\Local\Temp\CP7488151919921Session\CPTrustFolder7488151919937\PPTImport7488152914687\data\asimages\{B0810AA5-E971-4E92-BBB4-4B16C63AEF95}_31.png&quot;/&gt;&lt;left val=&quot;0&quot;/&gt;&lt;top val=&quot;76&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72&quot;/&gt;&lt;lineCharCount val=&quot;64&quot;/&gt;&lt;lineCharCount val=&quot;26&quot;/&gt;&lt;lineCharCount val=&quot;1&quot;/&gt;&lt;lineCharCount val=&quot;36&quot;/&gt;&lt;lineCharCount val=&quot;42&quot;/&gt;&lt;/TableIndex&gt;&lt;/ShapeTextInfo&gt;"/>
  <p:tag name="HTML_SHAPEINFO" val="&lt;ThreeDShapeInfo&gt;&lt;uuid val=&quot;{3DBDDD1F-62A1-4505-AEC9-F2F6FC3164F8}&quot;/&gt;&lt;isInvalidForFieldText val=&quot;0&quot;/&gt;&lt;Image&gt;&lt;filename val=&quot;C:\Users\User\AppData\Local\Temp\CP7488151919921Session\CPTrustFolder7488151919937\PPTImport7488152914687\data\asimages\{3DBDDD1F-62A1-4505-AEC9-F2F6FC3164F8}_32.png&quot;/&gt;&lt;left val=&quot;40&quot;/&gt;&lt;top val=&quot;212&quot;/&gt;&lt;width val=&quot;871&quot;/&gt;&lt;height val=&quot;41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A6B73E3-197B-4F99-AAF1-C41670A9CC3D}&quot;/&gt;&lt;isInvalidForFieldText val=&quot;0&quot;/&gt;&lt;Image&gt;&lt;filename val=&quot;C:\Users\User\AppData\Local\Temp\CP7488151919921Session\CPTrustFolder7488151919937\PPTImport7488152914687\data\asimages\{6A6B73E3-197B-4F99-AAF1-C41670A9CC3D}_32.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766AA773-15E0-4A90-AACA-881B1B7DBF44}&quot;/&gt;&lt;isInvalidForFieldText val=&quot;0&quot;/&gt;&lt;Image&gt;&lt;filename val=&quot;C:\Users\User\AppData\Local\Temp\CP7488151919921Session\CPTrustFolder7488151919937\PPTImport7488152914687\data\asimages\{766AA773-15E0-4A90-AACA-881B1B7DBF44}_32.png&quot;/&gt;&lt;left val=&quot;0&quot;/&gt;&lt;top val=&quot;76&quot;/&gt;&lt;width val=&quot;961&quot;/&gt;&lt;height val=&quot;12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9C5F114-D72F-4955-AE56-B7DC2C03D3B0}&quot;/&gt;&lt;isInvalidForFieldText val=&quot;0&quot;/&gt;&lt;Image&gt;&lt;filename val=&quot;C:\Users\User\AppData\Local\Temp\CP7488151919921Session\CPTrustFolder7488151919937\PPTImport7488152914687\data\asimages\{29C5F114-D72F-4955-AE56-B7DC2C03D3B0}_33.png&quot;/&gt;&lt;left val=&quot;0&quot;/&gt;&lt;top val=&quot;278&quot;/&gt;&lt;width val=&quot;961&quot;/&gt;&lt;height val=&quot;20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75863F-D3C4-47A9-A2AD-A9785D009DAF}&quot;/&gt;&lt;isInvalidForFieldText val=&quot;0&quot;/&gt;&lt;Image&gt;&lt;filename val=&quot;C:\Users\User\AppData\Local\Temp\CP7488151919921Session\CPTrustFolder7488151919937\PPTImport7488152914687\data\asimages\{8975863F-D3C4-47A9-A2AD-A9785D009DAF}_33.png&quot;/&gt;&lt;left val=&quot;727&quot;/&gt;&lt;top val=&quot;687&quot;/&gt;&lt;width val=&quot;226&quot;/&gt;&lt;height val=&quot;4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980F8AA-54B2-44AB-A187-D263776EB7BB}&quot;/&gt;&lt;isInvalidForFieldText val=&quot;0&quot;/&gt;&lt;Image&gt;&lt;filename val=&quot;C:\Users\User\AppData\Local\Temp\CP7488151919921Session\CPTrustFolder7488151919937\PPTImport7488152914687\data\asimages\{0980F8AA-54B2-44AB-A187-D263776EB7BB}_34.png&quot;/&gt;&lt;left val=&quot;0&quot;/&gt;&lt;top val=&quot;278&quot;/&gt;&lt;width val=&quot;961&quot;/&gt;&lt;height val=&quot;202&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84FCA66-A295-4160-AB30-B1EC530FA2AF}&quot;/&gt;&lt;isInvalidForFieldText val=&quot;0&quot;/&gt;&lt;Image&gt;&lt;filename val=&quot;C:\Users\User\AppData\Local\Temp\CP7488151919921Session\CPTrustFolder7488151919937\PPTImport7488152914687\data\asimages\{B84FCA66-A295-4160-AB30-B1EC530FA2AF}_34.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35&quot;/&gt;&lt;/TableIndex&gt;&lt;/ShapeTextInfo&gt;"/>
  <p:tag name="PRESENTER_DUMMYTAG" val="&lt;DummyForForceWrite&gt;&lt;/DummyForForceWrite&gt;"/>
  <p:tag name="HTML_SHAPEINFO" val="&lt;ThreeDShapeInfo&gt;&lt;uuid val=&quot;{C39331E3-1E67-4650-A1A1-FAF4DD8884E9}&quot;/&gt;&lt;isInvalidForFieldText val=&quot;0&quot;/&gt;&lt;Image&gt;&lt;filename val=&quot;C:\Users\User\AppData\Local\Temp\CP7488151919921Session\CPTrustFolder7488151919937\PPTImport7488152914687\data\asimages\{C39331E3-1E67-4650-A1A1-FAF4DD8884E9}_1.png&quot;/&gt;&lt;left val=&quot;71&quot;/&gt;&lt;top val=&quot;288&quot;/&gt;&lt;width val=&quot;817&quot;/&gt;&lt;height val=&quot;13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C69927D5-9B24-49C6-BFCA-85FDB60BF66D}&quot;/&gt;&lt;isInvalidForFieldText val=&quot;0&quot;/&gt;&lt;Image&gt;&lt;filename val=&quot;C:\Users\User\AppData\Local\Temp\CP7488151919921Session\CPTrustFolder7488151919937\PPTImport7488152914687\data\asimages\{C69927D5-9B24-49C6-BFCA-85FDB60BF66D}_1.png&quot;/&gt;&lt;left val=&quot;71&quot;/&gt;&lt;top val=&quot;491&quot;/&gt;&lt;width val=&quot;249&quot;/&gt;&lt;height val=&quot;9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DUMMYTAG" val="&lt;DummyForForceWrite&gt;&lt;/DummyForForceWrite&gt;"/>
  <p:tag name="HTML_SHAPEINFO" val="&lt;ThreeDShapeInfo&gt;&lt;uuid val=&quot;{D9B86487-9053-4A6F-B1D4-33B9233AC9A1}&quot;/&gt;&lt;isInvalidForFieldText val=&quot;0&quot;/&gt;&lt;Image&gt;&lt;filename val=&quot;C:\Users\User\AppData\Local\Temp\CP7488151919921Session\CPTrustFolder7488151919937\PPTImport7488152914687\data\asimages\{D9B86487-9053-4A6F-B1D4-33B9233AC9A1}_1.png&quot;/&gt;&lt;left val=&quot;639&quot;/&gt;&lt;top val=&quot;491&quot;/&gt;&lt;width val=&quot;249&quot;/&gt;&lt;height val=&quot;9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12&quot;/&gt;&lt;lineCharCount val=&quot;49&quot;/&gt;&lt;lineCharCount val=&quot;68&quot;/&gt;&lt;lineCharCount val=&quot;9&quot;/&gt;&lt;/TableIndex&gt;&lt;/ShapeTextInfo&gt;"/>
  <p:tag name="HTML_SHAPEINFO" val="&lt;ThreeDShapeInfo&gt;&lt;uuid val=&quot;{C93F4179-BC3E-4795-AC81-BE533096A426}&quot;/&gt;&lt;isInvalidForFieldText val=&quot;0&quot;/&gt;&lt;Image&gt;&lt;filename val=&quot;C:\Users\User\AppData\Local\Temp\CP7488151919921Session\CPTrustFolder7488151919937\PPTImport7488152914687\data\asimages\{C93F4179-BC3E-4795-AC81-BE533096A426}_2.png&quot;/&gt;&lt;left val=&quot;42&quot;/&gt;&lt;top val=&quot;212&quot;/&gt;&lt;width val=&quot;871&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0EC6C5B-6102-4BD2-89F6-0D0F1B5E2B92}&quot;/&gt;&lt;isInvalidForFieldText val=&quot;0&quot;/&gt;&lt;Image&gt;&lt;filename val=&quot;C:\Users\User\AppData\Local\Temp\CP7488151919921Session\CPTrustFolder7488151919937\PPTImport7488152914687\data\asimages\{10EC6C5B-6102-4BD2-89F6-0D0F1B5E2B92}_2.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16AF688-C6AE-44DD-B2BD-317DE573F2F5}&quot;/&gt;&lt;isInvalidForFieldText val=&quot;0&quot;/&gt;&lt;Image&gt;&lt;filename val=&quot;C:\Users\User\AppData\Local\Temp\CP7488151919921Session\CPTrustFolder7488151919937\PPTImport7488152914687\data\asimages\{C16AF688-C6AE-44DD-B2BD-317DE573F2F5}_2.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24&quot;/&gt;&lt;lineCharCount val=&quot;71&quot;/&gt;&lt;lineCharCount val=&quot;32&quot;/&gt;&lt;lineCharCount val=&quot;63&quot;/&gt;&lt;lineCharCount val=&quot;17&quot;/&gt;&lt;/TableIndex&gt;&lt;/ShapeTextInfo&gt;"/>
  <p:tag name="HTML_SHAPEINFO" val="&lt;ThreeDShapeInfo&gt;&lt;uuid val=&quot;{FA22CAFF-A7AF-417F-8E41-7445B005D994}&quot;/&gt;&lt;isInvalidForFieldText val=&quot;0&quot;/&gt;&lt;Image&gt;&lt;filename val=&quot;C:\Users\User\AppData\Local\Temp\CP7488151919921Session\CPTrustFolder7488151919937\PPTImport7488152914687\data\asimages\{FA22CAFF-A7AF-417F-8E41-7445B005D994}_3.png&quot;/&gt;&lt;left val=&quot;42&quot;/&gt;&lt;top val=&quot;212&quot;/&gt;&lt;width val=&quot;870&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855355C-FAEA-467B-BF72-C3FA0156CDAF}&quot;/&gt;&lt;isInvalidForFieldText val=&quot;0&quot;/&gt;&lt;Image&gt;&lt;filename val=&quot;C:\Users\User\AppData\Local\Temp\CP7488151919921Session\CPTrustFolder7488151919937\PPTImport7488152914687\data\asimages\{D855355C-FAEA-467B-BF72-C3FA0156CDAF}_3.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50&quot;/&gt;&lt;/TableIndex&gt;&lt;/ShapeTextInfo&gt;"/>
  <p:tag name="HTML_SHAPEINFO" val="&lt;ThreeDShapeInfo&gt;&lt;uuid val=&quot;{5AD18618-DE4E-41EB-89B7-1751E2FDEDA2}&quot;/&gt;&lt;isInvalidForFieldText val=&quot;0&quot;/&gt;&lt;Image&gt;&lt;filename val=&quot;C:\Users\User\AppData\Local\Temp\CP7488151919921Session\CPTrustFolder7488151919937\PPTImport7488152914687\data\asimages\{5AD18618-DE4E-41EB-89B7-1751E2FDEDA2}_3.png&quot;/&gt;&lt;left val=&quot;88&quot;/&gt;&lt;top val=&quot;505&quot;/&gt;&lt;width val=&quot;799&quot;/&gt;&lt;height val=&quot;94&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45F3402-3909-454E-A75F-89DD2F6480F2}&quot;/&gt;&lt;isInvalidForFieldText val=&quot;0&quot;/&gt;&lt;Image&gt;&lt;filename val=&quot;C:\Users\User\AppData\Local\Temp\CP7488151919921Session\CPTrustFolder7488151919937\PPTImport7488152914687\data\asimages\{D45F3402-3909-454E-A75F-89DD2F6480F2}_3.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D32FC13A-FB82-4E9C-A7CE-52D6904B846F}&quot;/&gt;&lt;isInvalidForFieldText val=&quot;0&quot;/&gt;&lt;Image&gt;&lt;filename val=&quot;C:\Users\User\AppData\Local\Temp\CP7488151919921Session\CPTrustFolder7488151919937\PPTImport7488152914687\data\asimages\{D32FC13A-FB82-4E9C-A7CE-52D6904B846F}_4.png&quot;/&gt;&lt;left val=&quot;62&quot;/&gt;&lt;top val=&quot;455&quot;/&gt;&lt;width val=&quot;830&quot;/&gt;&lt;height val=&quot;15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E779748-1853-4052-BD12-7A6CAB475432}&quot;/&gt;&lt;isInvalidForFieldText val=&quot;0&quot;/&gt;&lt;Image&gt;&lt;filename val=&quot;C:\Users\User\AppData\Local\Temp\CP7488151919921Session\CPTrustFolder7488151919937\PPTImport7488152914687\data\asimages\{5E779748-1853-4052-BD12-7A6CAB475432}_4.png&quot;/&gt;&lt;left val=&quot;727&quot;/&gt;&lt;top val=&quot;688&quot;/&gt;&lt;width val=&quot;226&quot;/&gt;&lt;height val=&quot;4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1&quot;/&gt;&lt;lineCharCount val=&quot;63&quot;/&gt;&lt;lineCharCount val=&quot;1&quot;/&gt;&lt;lineCharCount val=&quot;71&quot;/&gt;&lt;/TableIndex&gt;&lt;/ShapeTextInfo&gt;"/>
  <p:tag name="HTML_SHAPEINFO" val="&lt;ThreeDShapeInfo&gt;&lt;uuid val=&quot;{C120DBAE-B5C8-4842-AD05-1CB763A1A55D}&quot;/&gt;&lt;isInvalidForFieldText val=&quot;0&quot;/&gt;&lt;Image&gt;&lt;filename val=&quot;C:\Users\User\AppData\Local\Temp\CP7488151919921Session\CPTrustFolder7488151919937\PPTImport7488152914687\data\asimages\{C120DBAE-B5C8-4842-AD05-1CB763A1A55D}_5.png&quot;/&gt;&lt;left val=&quot;40&quot;/&gt;&lt;top val=&quot;212&quot;/&gt;&lt;width val=&quot;871&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64DD87A-DA0E-4E83-AB91-33CA99E949B4}&quot;/&gt;&lt;isInvalidForFieldText val=&quot;0&quot;/&gt;&lt;Image&gt;&lt;filename val=&quot;C:\Users\User\AppData\Local\Temp\CP7488151919921Session\CPTrustFolder7488151919937\PPTImport7488152914687\data\asimages\{164DD87A-DA0E-4E83-AB91-33CA99E949B4}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63FBAB63-273B-4CFA-8A52-587DE0E1F6C2}&quot;/&gt;&lt;isInvalidForFieldText val=&quot;0&quot;/&gt;&lt;Image&gt;&lt;filename val=&quot;C:\Users\User\AppData\Local\Temp\CP7488151919921Session\CPTrustFolder7488151919937\PPTImport7488152914687\data\asimages\{63FBAB63-273B-4CFA-8A52-587DE0E1F6C2}_5.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2&quot;/&gt;&lt;lineCharCount val=&quot;69&quot;/&gt;&lt;lineCharCount val=&quot;66&quot;/&gt;&lt;lineCharCount val=&quot;55&quot;/&gt;&lt;/TableIndex&gt;&lt;/ShapeTextInfo&gt;"/>
  <p:tag name="HTML_SHAPEINFO" val="&lt;ThreeDShapeInfo&gt;&lt;uuid val=&quot;{3047A4BC-EE48-425A-AF66-42AC172AD494}&quot;/&gt;&lt;isInvalidForFieldText val=&quot;0&quot;/&gt;&lt;Image&gt;&lt;filename val=&quot;C:\Users\User\AppData\Local\Temp\CP7488151919921Session\CPTrustFolder7488151919937\PPTImport7488152914687\data\asimages\{3047A4BC-EE48-425A-AF66-42AC172AD494}_6.png&quot;/&gt;&lt;left val=&quot;40&quot;/&gt;&lt;top val=&quot;212&quot;/&gt;&lt;width val=&quot;871&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AE50B73-1E59-4E4E-962F-F3E5A6D75A74}&quot;/&gt;&lt;isInvalidForFieldText val=&quot;0&quot;/&gt;&lt;Image&gt;&lt;filename val=&quot;C:\Users\User\AppData\Local\Temp\CP7488151919921Session\CPTrustFolder7488151919937\PPTImport7488152914687\data\asimages\{8AE50B73-1E59-4E4E-962F-F3E5A6D75A74}_6.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5A8C7F86-214F-4CB9-A724-9F986268B54B}&quot;/&gt;&lt;isInvalidForFieldText val=&quot;0&quot;/&gt;&lt;Image&gt;&lt;filename val=&quot;C:\Users\User\AppData\Local\Temp\CP7488151919921Session\CPTrustFolder7488151919937\PPTImport7488152914687\data\asimages\{5A8C7F86-214F-4CB9-A724-9F986268B54B}_6.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B8E0D7BC-117B-462F-BBB9-AA9963CCF73B}&quot;/&gt;&lt;isInvalidForFieldText val=&quot;0&quot;/&gt;&lt;Image&gt;&lt;filename val=&quot;C:\Users\User\AppData\Local\Temp\CP7488151919921Session\CPTrustFolder7488151919937\PPTImport7488152914687\data\asimages\{B8E0D7BC-117B-462F-BBB9-AA9963CCF73B}_7.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29&quot;/&gt;&lt;lineCharCount val=&quot;67&quot;/&gt;&lt;lineCharCount val=&quot;8&quot;/&gt;&lt;/TableIndex&gt;&lt;/ShapeTextInfo&gt;"/>
  <p:tag name="HTML_SHAPEINFO" val="&lt;ThreeDShapeInfo&gt;&lt;uuid val=&quot;{08C3ABC9-8AE2-4312-8F1E-61AA32D4295C}&quot;/&gt;&lt;isInvalidForFieldText val=&quot;0&quot;/&gt;&lt;Image&gt;&lt;filename val=&quot;C:\Users\User\AppData\Local\Temp\CP7488151919921Session\CPTrustFolder7488151919937\PPTImport7488152914687\data\asimages\{08C3ABC9-8AE2-4312-8F1E-61AA32D4295C}_7.png&quot;/&gt;&lt;left val=&quot;40&quot;/&gt;&lt;top val=&quot;212&quot;/&gt;&lt;width val=&quot;871&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DF1AC5B-99C8-4A49-B862-CC661096DE28}&quot;/&gt;&lt;isInvalidForFieldText val=&quot;0&quot;/&gt;&lt;Image&gt;&lt;filename val=&quot;C:\Users\User\AppData\Local\Temp\CP7488151919921Session\CPTrustFolder7488151919937\PPTImport7488152914687\data\asimages\{0DF1AC5B-99C8-4A49-B862-CC661096DE28}_7.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F979A4FB-2157-42B9-889F-E21465DC2C42}&quot;/&gt;&lt;isInvalidForFieldText val=&quot;0&quot;/&gt;&lt;Image&gt;&lt;filename val=&quot;C:\Users\User\AppData\Local\Temp\CP7488151919921Session\CPTrustFolder7488151919937\PPTImport7488152914687\data\asimages\{F979A4FB-2157-42B9-889F-E21465DC2C42}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3&quot;/&gt;&lt;lineCharCount val=&quot;52&quot;/&gt;&lt;lineCharCount val=&quot;66&quot;/&gt;&lt;lineCharCount val=&quot;27&quot;/&gt;&lt;lineCharCount val=&quot;64&quot;/&gt;&lt;lineCharCount val=&quot;67&quot;/&gt;&lt;lineCharCount val=&quot;57&quot;/&gt;&lt;lineCharCount val=&quot;27&quot;/&gt;&lt;/TableIndex&gt;&lt;/ShapeTextInfo&gt;"/>
  <p:tag name="HTML_SHAPEINFO" val="&lt;ThreeDShapeInfo&gt;&lt;uuid val=&quot;{0DADA358-F502-4E09-8782-D1B2A109B99C}&quot;/&gt;&lt;isInvalidForFieldText val=&quot;0&quot;/&gt;&lt;Image&gt;&lt;filename val=&quot;C:\Users\User\AppData\Local\Temp\CP7488151919921Session\CPTrustFolder7488151919937\PPTImport7488152914687\data\asimages\{0DADA358-F502-4E09-8782-D1B2A109B99C}_8.png&quot;/&gt;&lt;left val=&quot;42&quot;/&gt;&lt;top val=&quot;212&quot;/&gt;&lt;width val=&quot;870&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63FAD52-DE9B-47E4-800E-1B3FD67E60E5}&quot;/&gt;&lt;isInvalidForFieldText val=&quot;0&quot;/&gt;&lt;Image&gt;&lt;filename val=&quot;C:\Users\User\AppData\Local\Temp\CP7488151919921Session\CPTrustFolder7488151919937\PPTImport7488152914687\data\asimages\{463FAD52-DE9B-47E4-800E-1B3FD67E60E5}_8.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D675FC77-34C0-4B59-8AF8-1D3519E51F96}&quot;/&gt;&lt;isInvalidForFieldText val=&quot;0&quot;/&gt;&lt;Image&gt;&lt;filename val=&quot;C:\Users\User\AppData\Local\Temp\CP7488151919921Session\CPTrustFolder7488151919937\PPTImport7488152914687\data\asimages\{D675FC77-34C0-4B59-8AF8-1D3519E51F96}_9.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2&quot;/&gt;&lt;lineCharCount val=&quot;72&quot;/&gt;&lt;lineCharCount val=&quot;28&quot;/&gt;&lt;lineCharCount val=&quot;28&quot;/&gt;&lt;lineCharCount val=&quot;38&quot;/&gt;&lt;lineCharCount val=&quot;26&quot;/&gt;&lt;/TableIndex&gt;&lt;/ShapeTextInfo&gt;"/>
  <p:tag name="HTML_SHAPEINFO" val="&lt;ThreeDShapeInfo&gt;&lt;uuid val=&quot;{56927C3C-C506-4F39-B77E-FB3116D44383}&quot;/&gt;&lt;isInvalidForFieldText val=&quot;0&quot;/&gt;&lt;Image&gt;&lt;filename val=&quot;C:\Users\User\AppData\Local\Temp\CP7488151919921Session\CPTrustFolder7488151919937\PPTImport7488152914687\data\asimages\{56927C3C-C506-4F39-B77E-FB3116D44383}_9.png&quot;/&gt;&lt;left val=&quot;40&quot;/&gt;&lt;top val=&quot;212&quot;/&gt;&lt;width val=&quot;884&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9206A90-AC08-481B-A83A-57AA9B4BFD6E}&quot;/&gt;&lt;isInvalidForFieldText val=&quot;0&quot;/&gt;&lt;Image&gt;&lt;filename val=&quot;C:\Users\User\AppData\Local\Temp\CP7488151919921Session\CPTrustFolder7488151919937\PPTImport7488152914687\data\asimages\{59206A90-AC08-481B-A83A-57AA9B4BFD6E}_9.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9&quot;/&gt;&lt;lineCharCount val=&quot;46&quot;/&gt;&lt;lineCharCount val=&quot;1&quot;/&gt;&lt;lineCharCount val=&quot;22&quot;/&gt;&lt;lineCharCount val=&quot;1&quot;/&gt;&lt;lineCharCount val=&quot;41&quot;/&gt;&lt;lineCharCount val=&quot;37&quot;/&gt;&lt;/TableIndex&gt;&lt;/ShapeTextInfo&gt;"/>
  <p:tag name="HTML_SHAPEINFO" val="&lt;ThreeDShapeInfo&gt;&lt;uuid val=&quot;{04AB60AB-5B9C-4BDB-9600-EFB903E8134C}&quot;/&gt;&lt;isInvalidForFieldText val=&quot;0&quot;/&gt;&lt;Image&gt;&lt;filename val=&quot;C:\Users\User\AppData\Local\Temp\CP7488151919921Session\CPTrustFolder7488151919937\PPTImport7488152914687\data\asimages\{04AB60AB-5B9C-4BDB-9600-EFB903E8134C}_10.png&quot;/&gt;&lt;left val=&quot;42&quot;/&gt;&lt;top val=&quot;212&quot;/&gt;&lt;width val=&quot;870&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BFCB261-6505-4826-9AC3-B8F991B419BC}&quot;/&gt;&lt;isInvalidForFieldText val=&quot;0&quot;/&gt;&lt;Image&gt;&lt;filename val=&quot;C:\Users\User\AppData\Local\Temp\CP7488151919921Session\CPTrustFolder7488151919937\PPTImport7488152914687\data\asimages\{EBFCB261-6505-4826-9AC3-B8F991B419BC}_10.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8333E0F2-628B-4250-AC87-5AB0809EC6BB}&quot;/&gt;&lt;isInvalidForFieldText val=&quot;0&quot;/&gt;&lt;Image&gt;&lt;filename val=&quot;C:\Users\User\AppData\Local\Temp\CP7488151919921Session\CPTrustFolder7488151919937\PPTImport7488152914687\data\asimages\{8333E0F2-628B-4250-AC87-5AB0809EC6BB}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C7E209ED-F83E-40FA-949D-1862559138F7}&quot;/&gt;&lt;isInvalidForFieldText val=&quot;0&quot;/&gt;&lt;Image&gt;&lt;filename val=&quot;C:\Users\User\AppData\Local\Temp\CP7488151919921Session\CPTrustFolder7488151919937\PPTImport7488152914687\data\asimages\{C7E209ED-F83E-40FA-949D-1862559138F7}_11.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5&quot;/&gt;&lt;lineCharCount val=&quot;44&quot;/&gt;&lt;lineCharCount val=&quot;1&quot;/&gt;&lt;lineCharCount val=&quot;71&quot;/&gt;&lt;lineCharCount val=&quot;73&quot;/&gt;&lt;lineCharCount val=&quot;62&quot;/&gt;&lt;lineCharCount val=&quot;1&quot;/&gt;&lt;lineCharCount val=&quot;69&quot;/&gt;&lt;lineCharCount val=&quot;1&quot;/&gt;&lt;lineCharCount val=&quot;40&quot;/&gt;&lt;/TableIndex&gt;&lt;/ShapeTextInfo&gt;"/>
  <p:tag name="HTML_SHAPEINFO" val="&lt;ThreeDShapeInfo&gt;&lt;uuid val=&quot;{43467B1B-16D3-4F3A-9CB6-C156103A5BAC}&quot;/&gt;&lt;isInvalidForFieldText val=&quot;0&quot;/&gt;&lt;Image&gt;&lt;filename val=&quot;C:\Users\User\AppData\Local\Temp\CP7488151919921Session\CPTrustFolder7488151919937\PPTImport7488152914687\data\asimages\{43467B1B-16D3-4F3A-9CB6-C156103A5BAC}_11.png&quot;/&gt;&lt;left val=&quot;40&quot;/&gt;&lt;top val=&quot;212&quot;/&gt;&lt;width val=&quot;883&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07F9F55-BEDC-4997-A68A-638E6015BF81}&quot;/&gt;&lt;isInvalidForFieldText val=&quot;0&quot;/&gt;&lt;Image&gt;&lt;filename val=&quot;C:\Users\User\AppData\Local\Temp\CP7488151919921Session\CPTrustFolder7488151919937\PPTImport7488152914687\data\asimages\{507F9F55-BEDC-4997-A68A-638E6015BF81}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3B6EFC5E-6E6A-4429-810A-2926499EC0D2}&quot;/&gt;&lt;isInvalidForFieldText val=&quot;0&quot;/&gt;&lt;Image&gt;&lt;filename val=&quot;C:\Users\User\AppData\Local\Temp\CP7488151919921Session\CPTrustFolder7488151919937\PPTImport7488152914687\data\asimages\{3B6EFC5E-6E6A-4429-810A-2926499EC0D2}_12.png&quot;/&gt;&lt;left val=&quot;60&quot;/&gt;&lt;top val=&quot;454&quot;/&gt;&lt;width val=&quot;831&quot;/&gt;&lt;height val=&quot;15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444B40E-E5B0-4FCF-AA63-88E3D3A70B98}&quot;/&gt;&lt;isInvalidForFieldText val=&quot;0&quot;/&gt;&lt;Image&gt;&lt;filename val=&quot;C:\Users\User\AppData\Local\Temp\CP7488151919921Session\CPTrustFolder7488151919937\PPTImport7488152914687\data\asimages\{7444B40E-E5B0-4FCF-AA63-88E3D3A70B98}_12.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3&quot;/&gt;&lt;lineCharCount val=&quot;62&quot;/&gt;&lt;lineCharCount val=&quot;11&quot;/&gt;&lt;lineCharCount val=&quot;57&quot;/&gt;&lt;lineCharCount val=&quot;46&quot;/&gt;&lt;lineCharCount val=&quot;65&quot;/&gt;&lt;lineCharCount val=&quot;39&quot;/&gt;&lt;lineCharCount val=&quot;59&quot;/&gt;&lt;lineCharCount val=&quot;26&quot;/&gt;&lt;lineCharCount val=&quot;1&quot;/&gt;&lt;lineCharCount val=&quot;1&quot;/&gt;&lt;/TableIndex&gt;&lt;/ShapeTextInfo&gt;"/>
  <p:tag name="HTML_SHAPEINFO" val="&lt;ThreeDShapeInfo&gt;&lt;uuid val=&quot;{694030D7-7146-4CCA-90AB-6AE1B3FAB211}&quot;/&gt;&lt;isInvalidForFieldText val=&quot;0&quot;/&gt;&lt;Image&gt;&lt;filename val=&quot;C:\Users\User\AppData\Local\Temp\CP7488151919921Session\CPTrustFolder7488151919937\PPTImport7488152914687\data\asimages\{694030D7-7146-4CCA-90AB-6AE1B3FAB211}_13.png&quot;/&gt;&lt;left val=&quot;42&quot;/&gt;&lt;top val=&quot;212&quot;/&gt;&lt;width val=&quot;858&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5B24200-4392-41AD-8130-C44C69961500}&quot;/&gt;&lt;isInvalidForFieldText val=&quot;0&quot;/&gt;&lt;Image&gt;&lt;filename val=&quot;C:\Users\User\AppData\Local\Temp\CP7488151919921Session\CPTrustFolder7488151919937\PPTImport7488152914687\data\asimages\{65B24200-4392-41AD-8130-C44C69961500}_13.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2&quot;/&gt;&lt;/TableIndex&gt;&lt;/ShapeTextInfo&gt;"/>
  <p:tag name="HTML_SHAPEINFO" val="&lt;ThreeDShapeInfo&gt;&lt;uuid val=&quot;{21EFC151-19C1-45A2-9504-935F76565C48}&quot;/&gt;&lt;isInvalidForFieldText val=&quot;0&quot;/&gt;&lt;Image&gt;&lt;filename val=&quot;C:\Users\User\AppData\Local\Temp\CP7488151919921Session\CPTrustFolder7488151919937\PPTImport7488152914687\data\asimages\{21EFC151-19C1-45A2-9504-935F76565C48}_13.png&quot;/&gt;&lt;left val=&quot;60&quot;/&gt;&lt;top val=&quot;584&quot;/&gt;&lt;width val=&quot;857&quot;/&gt;&lt;height val=&quot;5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640C2F50-617F-4164-A7BB-0704370623F1}&quot;/&gt;&lt;isInvalidForFieldText val=&quot;0&quot;/&gt;&lt;Image&gt;&lt;filename val=&quot;C:\Users\User\AppData\Local\Temp\CP7488151919921Session\CPTrustFolder7488151919937\PPTImport7488152914687\data\asimages\{640C2F50-617F-4164-A7BB-0704370623F1}_13.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2&quot;/&gt;&lt;/TableIndex&gt;&lt;/ShapeTextInfo&gt;"/>
  <p:tag name="HTML_SHAPEINFO" val="&lt;ThreeDShapeInfo&gt;&lt;uuid val=&quot;{B6ED7305-FE97-4139-BC03-5E4921C9EB9B}&quot;/&gt;&lt;isInvalidForFieldText val=&quot;0&quot;/&gt;&lt;Image&gt;&lt;filename val=&quot;C:\Users\User\AppData\Local\Temp\CP7488151919921Session\CPTrustFolder7488151919937\PPTImport7488152914687\data\asimages\{B6ED7305-FE97-4139-BC03-5E4921C9EB9B}_13.png&quot;/&gt;&lt;left val=&quot;698&quot;/&gt;&lt;top val=&quot;180&quot;/&gt;&lt;width val=&quot;210&quot;/&gt;&lt;height val=&quot;8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10&quot;/&gt;&lt;lineCharCount val=&quot;63&quot;/&gt;&lt;lineCharCount val=&quot;19&quot;/&gt;&lt;lineCharCount val=&quot;1&quot;/&gt;&lt;/TableIndex&gt;&lt;/ShapeTextInfo&gt;"/>
  <p:tag name="HTML_SHAPEINFO" val="&lt;ThreeDShapeInfo&gt;&lt;uuid val=&quot;{D9A93CD3-3C56-4B4B-A56E-823BB8A4EA52}&quot;/&gt;&lt;isInvalidForFieldText val=&quot;0&quot;/&gt;&lt;Image&gt;&lt;filename val=&quot;C:\Users\User\AppData\Local\Temp\CP7488151919921Session\CPTrustFolder7488151919937\PPTImport7488152914687\data\asimages\{D9A93CD3-3C56-4B4B-A56E-823BB8A4EA52}_14.png&quot;/&gt;&lt;left val=&quot;42&quot;/&gt;&lt;top val=&quot;212&quot;/&gt;&lt;width val=&quot;871&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CD321FB-C458-4E2B-9F73-7428CC6C2E62}&quot;/&gt;&lt;isInvalidForFieldText val=&quot;0&quot;/&gt;&lt;Image&gt;&lt;filename val=&quot;C:\Users\User\AppData\Local\Temp\CP7488151919921Session\CPTrustFolder7488151919937\PPTImport7488152914687\data\asimages\{0CD321FB-C458-4E2B-9F73-7428CC6C2E62}_14.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5CE86DBB-05ED-469A-8D1D-69C7C7F7C5F2}&quot;/&gt;&lt;isInvalidForFieldText val=&quot;0&quot;/&gt;&lt;Image&gt;&lt;filename val=&quot;C:\Users\User\AppData\Local\Temp\CP7488151919921Session\CPTrustFolder7488151919937\PPTImport7488152914687\data\asimages\{5CE86DBB-05ED-469A-8D1D-69C7C7F7C5F2}_14.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60&quot;/&gt;&lt;/TableIndex&gt;&lt;/ShapeTextInfo&gt;"/>
  <p:tag name="HTML_SHAPEINFO" val="&lt;ThreeDShapeInfo&gt;&lt;uuid val=&quot;{907A7D96-1E3B-469D-87D3-434E7146DCBE}&quot;/&gt;&lt;isInvalidForFieldText val=&quot;0&quot;/&gt;&lt;Image&gt;&lt;filename val=&quot;C:\Users\User\AppData\Local\Temp\CP7488151919921Session\CPTrustFolder7488151919937\PPTImport7488152914687\data\asimages\{907A7D96-1E3B-469D-87D3-434E7146DCBE}_15.png&quot;/&gt;&lt;left val=&quot;47&quot;/&gt;&lt;top val=&quot;212&quot;/&gt;&lt;width val=&quot;865&quot;/&gt;&lt;height val=&quot;41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913B4DF-08A0-4D07-A5EA-4F2C417B1DC4}&quot;/&gt;&lt;isInvalidForFieldText val=&quot;0&quot;/&gt;&lt;Image&gt;&lt;filename val=&quot;C:\Users\User\AppData\Local\Temp\CP7488151919921Session\CPTrustFolder7488151919937\PPTImport7488152914687\data\asimages\{3913B4DF-08A0-4D07-A5EA-4F2C417B1DC4}_15.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F67F6A03-A84F-4259-ADF4-8442504F8221}&quot;/&gt;&lt;isInvalidForFieldText val=&quot;0&quot;/&gt;&lt;Image&gt;&lt;filename val=&quot;C:\Users\User\AppData\Local\Temp\CP7488151919921Session\CPTrustFolder7488151919937\PPTImport7488152914687\data\asimages\{F67F6A03-A84F-4259-ADF4-8442504F8221}_15.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40&quot;/&gt;&lt;/TableIndex&gt;&lt;/ShapeTextInfo&gt;"/>
  <p:tag name="HTML_SHAPEINFO" val="&lt;ThreeDShapeInfo&gt;&lt;uuid val=&quot;{6E7913A8-FA98-4416-92F0-0E2421657AA8}&quot;/&gt;&lt;isInvalidForFieldText val=&quot;0&quot;/&gt;&lt;Image&gt;&lt;filename val=&quot;C:\Users\User\AppData\Local\Temp\CP7488151919921Session\CPTrustFolder7488151919937\PPTImport7488152914687\data\asimages\{6E7913A8-FA98-4416-92F0-0E2421657AA8}_16.png&quot;/&gt;&lt;left val=&quot;0&quot;/&gt;&lt;top val=&quot;76&quot;/&gt;&lt;width val=&quot;961&quot;/&gt;&lt;height val=&quot;12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5927D0D-9D55-44AF-9764-5DA85E75EF7A}&quot;/&gt;&lt;isInvalidForFieldText val=&quot;0&quot;/&gt;&lt;Image&gt;&lt;filename val=&quot;C:\Users\User\AppData\Local\Temp\CP7488151919921Session\CPTrustFolder7488151919937\PPTImport7488152914687\data\asimages\{C5927D0D-9D55-44AF-9764-5DA85E75EF7A}_16.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5&quot;/&gt;&lt;lineCharCount val=&quot;2&quot;/&gt;&lt;/TableIndex&gt;&lt;/ShapeTextInfo&gt;"/>
  <p:tag name="HTML_SHAPEINFO" val="&lt;ThreeDShapeInfo&gt;&lt;uuid val=&quot;{0B2B85E1-7D4C-41C6-826E-63C080FF9661}&quot;/&gt;&lt;isInvalidForFieldText val=&quot;0&quot;/&gt;&lt;Image&gt;&lt;filename val=&quot;C:\Users\User\AppData\Local\Temp\CP7488151919921Session\CPTrustFolder7488151919937\PPTImport7488152914687\data\asimages\{0B2B85E1-7D4C-41C6-826E-63C080FF9661}_16.png&quot;/&gt;&lt;left val=&quot;610&quot;/&gt;&lt;top val=&quot;215&quot;/&gt;&lt;width val=&quot;296&quot;/&gt;&lt;height val=&quot;238&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1D6D1918-78BB-474F-9461-3610909AB2F9}&quot;/&gt;&lt;isInvalidForFieldText val=&quot;0&quot;/&gt;&lt;Image&gt;&lt;filename val=&quot;C:\Users\User\AppData\Local\Temp\CP7488151919921Session\CPTrustFolder7488151919937\PPTImport7488152914687\data\asimages\{1D6D1918-78BB-474F-9461-3610909AB2F9}_17.png&quot;/&gt;&lt;left val=&quot;60&quot;/&gt;&lt;top val=&quot;454&quot;/&gt;&lt;width val=&quot;831&quot;/&gt;&lt;height val=&quot;151&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CC7967F-E2EF-4CB1-95B5-6B60D42C520B}&quot;/&gt;&lt;isInvalidForFieldText val=&quot;0&quot;/&gt;&lt;Image&gt;&lt;filename val=&quot;C:\Users\User\AppData\Local\Temp\CP7488151919921Session\CPTrustFolder7488151919937\PPTImport7488152914687\data\asimages\{FCC7967F-E2EF-4CB1-95B5-6B60D42C520B}_17.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71&quot;/&gt;&lt;lineCharCount val=&quot;71&quot;/&gt;&lt;lineCharCount val=&quot;1&quot;/&gt;&lt;lineCharCount val=&quot;67&quot;/&gt;&lt;lineCharCount val=&quot;6&quot;/&gt;&lt;lineCharCount val=&quot;34&quot;/&gt;&lt;lineCharCount val=&quot;5&quot;/&gt;&lt;lineCharCount val=&quot;1&quot;/&gt;&lt;/TableIndex&gt;&lt;/ShapeTextInfo&gt;"/>
  <p:tag name="HTML_SHAPEINFO" val="&lt;ThreeDShapeInfo&gt;&lt;uuid val=&quot;{56D605A7-E9CB-4EEE-9CCA-6E70DFBB7EE7}&quot;/&gt;&lt;isInvalidForFieldText val=&quot;0&quot;/&gt;&lt;Image&gt;&lt;filename val=&quot;C:\Users\User\AppData\Local\Temp\CP7488151919921Session\CPTrustFolder7488151919937\PPTImport7488152914687\data\asimages\{56D605A7-E9CB-4EEE-9CCA-6E70DFBB7EE7}_18.png&quot;/&gt;&lt;left val=&quot;40&quot;/&gt;&lt;top val=&quot;212&quot;/&gt;&lt;width val=&quot;881&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7A92087-FC2F-4A88-9227-6E67974BA82D}&quot;/&gt;&lt;isInvalidForFieldText val=&quot;0&quot;/&gt;&lt;Image&gt;&lt;filename val=&quot;C:\Users\User\AppData\Local\Temp\CP7488151919921Session\CPTrustFolder7488151919937\PPTImport7488152914687\data\asimages\{07A92087-FC2F-4A88-9227-6E67974BA82D}_18.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A5C3AA6-DC2A-4BCA-8AF5-F990F70FDFC0}&quot;/&gt;&lt;isInvalidForFieldText val=&quot;0&quot;/&gt;&lt;Image&gt;&lt;filename val=&quot;C:\Users\User\AppData\Local\Temp\CP7488151919921Session\CPTrustFolder7488151919937\PPTImport7488152914687\data\asimages\{4A5C3AA6-DC2A-4BCA-8AF5-F990F70FDFC0}_18.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7&quot;/&gt;&lt;lineCharCount val=&quot;74&quot;/&gt;&lt;lineCharCount val=&quot;65&quot;/&gt;&lt;lineCharCount val=&quot;69&quot;/&gt;&lt;lineCharCount val=&quot;16&quot;/&gt;&lt;lineCharCount val=&quot;1&quot;/&gt;&lt;lineCharCount val=&quot;58&quot;/&gt;&lt;lineCharCount val=&quot;56&quot;/&gt;&lt;lineCharCount val=&quot;55&quot;/&gt;&lt;lineCharCount val=&quot;58&quot;/&gt;&lt;lineCharCount val=&quot;1&quot;/&gt;&lt;lineCharCount val=&quot;1&quot;/&gt;&lt;lineCharCount val=&quot;1&quot;/&gt;&lt;lineCharCount val=&quot;1&quot;/&gt;&lt;/TableIndex&gt;&lt;/ShapeTextInfo&gt;"/>
  <p:tag name="HTML_SHAPEINFO" val="&lt;ThreeDShapeInfo&gt;&lt;uuid val=&quot;{BF7BA968-DDFE-4E7C-93C7-5EB7B69CB192}&quot;/&gt;&lt;isInvalidForFieldText val=&quot;0&quot;/&gt;&lt;Image&gt;&lt;filename val=&quot;C:\Users\User\AppData\Local\Temp\CP7488151919921Session\CPTrustFolder7488151919937\PPTImport7488152914687\data\asimages\{BF7BA968-DDFE-4E7C-93C7-5EB7B69CB192}_19.png&quot;/&gt;&lt;left val=&quot;40&quot;/&gt;&lt;top val=&quot;212&quot;/&gt;&lt;width val=&quot;872&quot;/&gt;&lt;height val=&quot;41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486FE35-F61C-44A3-B561-1DCF47EA314F}&quot;/&gt;&lt;isInvalidForFieldText val=&quot;0&quot;/&gt;&lt;Image&gt;&lt;filename val=&quot;C:\Users\User\AppData\Local\Temp\CP7488151919921Session\CPTrustFolder7488151919937\PPTImport7488152914687\data\asimages\{9486FE35-F61C-44A3-B561-1DCF47EA314F}_19.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9A145FA-EC93-468E-80BC-C062CA3B6872}&quot;/&gt;&lt;isInvalidForFieldText val=&quot;0&quot;/&gt;&lt;Image&gt;&lt;filename val=&quot;C:\Users\User\AppData\Local\Temp\CP7488151919921Session\CPTrustFolder7488151919937\PPTImport7488152914687\data\asimages\{59A145FA-EC93-468E-80BC-C062CA3B6872}_19.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2&quot;/&gt;&lt;lineCharCount val=&quot;65&quot;/&gt;&lt;lineCharCount val=&quot;63&quot;/&gt;&lt;lineCharCount val=&quot;41&quot;/&gt;&lt;lineCharCount val=&quot;1&quot;/&gt;&lt;lineCharCount val=&quot;67&quot;/&gt;&lt;lineCharCount val=&quot;55&quot;/&gt;&lt;lineCharCount val=&quot;1&quot;/&gt;&lt;lineCharCount val=&quot;31&quot;/&gt;&lt;lineCharCount val=&quot;40&quot;/&gt;&lt;/TableIndex&gt;&lt;/ShapeTextInfo&gt;"/>
  <p:tag name="HTML_SHAPEINFO" val="&lt;ThreeDShapeInfo&gt;&lt;uuid val=&quot;{275B80F7-788B-48A9-A71F-9B72E52F2EC6}&quot;/&gt;&lt;isInvalidForFieldText val=&quot;0&quot;/&gt;&lt;Image&gt;&lt;filename val=&quot;C:\Users\User\AppData\Local\Temp\CP7488151919921Session\CPTrustFolder7488151919937\PPTImport7488152914687\data\asimages\{275B80F7-788B-48A9-A71F-9B72E52F2EC6}_20.png&quot;/&gt;&lt;left val=&quot;40&quot;/&gt;&lt;top val=&quot;212&quot;/&gt;&lt;width val=&quot;871&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EE7CEF1-6DA0-4D8E-B16E-6E44680E01D4}&quot;/&gt;&lt;isInvalidForFieldText val=&quot;0&quot;/&gt;&lt;Image&gt;&lt;filename val=&quot;C:\Users\User\AppData\Local\Temp\CP7488151919921Session\CPTrustFolder7488151919937\PPTImport7488152914687\data\asimages\{6EE7CEF1-6DA0-4D8E-B16E-6E44680E01D4}_20.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87421094-C993-40AA-8DD6-1A4FE6A7CDE7}&quot;/&gt;&lt;isInvalidForFieldText val=&quot;0&quot;/&gt;&lt;Image&gt;&lt;filename val=&quot;C:\Users\User\AppData\Local\Temp\CP7488151919921Session\CPTrustFolder7488151919937\PPTImport7488152914687\data\asimages\{87421094-C993-40AA-8DD6-1A4FE6A7CDE7}_20.png&quot;/&gt;&lt;left val=&quot;0&quot;/&gt;&lt;top val=&quot;76&quot;/&gt;&lt;width val=&quot;961&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2&quot;/&gt;&lt;lineCharCount val=&quot;65&quot;/&gt;&lt;lineCharCount val=&quot;62&quot;/&gt;&lt;lineCharCount val=&quot;70&quot;/&gt;&lt;lineCharCount val=&quot;7&quot;/&gt;&lt;lineCharCount val=&quot;1&quot;/&gt;&lt;lineCharCount val=&quot;67&quot;/&gt;&lt;lineCharCount val=&quot;55&quot;/&gt;&lt;lineCharCount val=&quot;1&quot;/&gt;&lt;lineCharCount val=&quot;28&quot;/&gt;&lt;/TableIndex&gt;&lt;/ShapeTextInfo&gt;"/>
  <p:tag name="HTML_SHAPEINFO" val="&lt;ThreeDShapeInfo&gt;&lt;uuid val=&quot;{AEAD7559-DEC7-45B7-925A-8408D8E58FC6}&quot;/&gt;&lt;isInvalidForFieldText val=&quot;0&quot;/&gt;&lt;Image&gt;&lt;filename val=&quot;C:\Users\User\AppData\Local\Temp\CP7488151919921Session\CPTrustFolder7488151919937\PPTImport7488152914687\data\asimages\{AEAD7559-DEC7-45B7-925A-8408D8E58FC6}_21.png&quot;/&gt;&lt;left val=&quot;40&quot;/&gt;&lt;top val=&quot;212&quot;/&gt;&lt;width val=&quot;880&quot;/&gt;&lt;height val=&quot;41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CD66083-BB93-427F-A783-E334C0B6AA8E}&quot;/&gt;&lt;isInvalidForFieldText val=&quot;0&quot;/&gt;&lt;Image&gt;&lt;filename val=&quot;C:\Users\User\AppData\Local\Temp\CP7488151919921Session\CPTrustFolder7488151919937\PPTImport7488152914687\data\asimages\{DCD66083-BB93-427F-A783-E334C0B6AA8E}_21.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BB580C73-1ACD-43AC-B3DE-9B050D84E78F}&quot;/&gt;&lt;isInvalidForFieldText val=&quot;0&quot;/&gt;&lt;Image&gt;&lt;filename val=&quot;C:\Users\User\AppData\Local\Temp\CP7488151919921Session\CPTrustFolder7488151919937\PPTImport7488152914687\data\asimages\{BB580C73-1ACD-43AC-B3DE-9B050D84E78F}_21.png&quot;/&gt;&lt;left val=&quot;0&quot;/&gt;&lt;top val=&quot;76&quot;/&gt;&lt;width val=&quot;961&quot;/&gt;&lt;height val=&quot;12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2&quot;/&gt;&lt;lineCharCount val=&quot;66&quot;/&gt;&lt;lineCharCount val=&quot;64&quot;/&gt;&lt;lineCharCount val=&quot;70&quot;/&gt;&lt;lineCharCount val=&quot;7&quot;/&gt;&lt;lineCharCount val=&quot;1&quot;/&gt;&lt;lineCharCount val=&quot;61&quot;/&gt;&lt;lineCharCount val=&quot;28&quot;/&gt;&lt;/TableIndex&gt;&lt;/ShapeTextInfo&gt;"/>
  <p:tag name="HTML_SHAPEINFO" val="&lt;ThreeDShapeInfo&gt;&lt;uuid val=&quot;{BE8EC711-0847-4357-BCC5-0F8485D1D2BD}&quot;/&gt;&lt;isInvalidForFieldText val=&quot;0&quot;/&gt;&lt;Image&gt;&lt;filename val=&quot;C:\Users\User\AppData\Local\Temp\CP7488151919921Session\CPTrustFolder7488151919937\PPTImport7488152914687\data\asimages\{BE8EC711-0847-4357-BCC5-0F8485D1D2BD}_22.png&quot;/&gt;&lt;left val=&quot;40&quot;/&gt;&lt;top val=&quot;212&quot;/&gt;&lt;width val=&quot;871&quot;/&gt;&lt;height val=&quot;41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03F8E28-84BE-471C-85A6-BEA5F68A2417}&quot;/&gt;&lt;isInvalidForFieldText val=&quot;0&quot;/&gt;&lt;Image&gt;&lt;filename val=&quot;C:\Users\User\AppData\Local\Temp\CP7488151919921Session\CPTrustFolder7488151919937\PPTImport7488152914687\data\asimages\{603F8E28-84BE-471C-85A6-BEA5F68A2417}_22.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136C7910-D466-46D7-881C-94193ECBB0D3}&quot;/&gt;&lt;isInvalidForFieldText val=&quot;0&quot;/&gt;&lt;Image&gt;&lt;filename val=&quot;C:\Users\User\AppData\Local\Temp\CP7488151919921Session\CPTrustFolder7488151919937\PPTImport7488152914687\data\asimages\{136C7910-D466-46D7-881C-94193ECBB0D3}_22.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8&quot;/&gt;&lt;lineCharCount val=&quot;1&quot;/&gt;&lt;lineCharCount val=&quot;68&quot;/&gt;&lt;lineCharCount val=&quot;71&quot;/&gt;&lt;lineCharCount val=&quot;69&quot;/&gt;&lt;lineCharCount val=&quot;65&quot;/&gt;&lt;lineCharCount val=&quot;67&quot;/&gt;&lt;lineCharCount val=&quot;61&quot;/&gt;&lt;lineCharCount val=&quot;1&quot;/&gt;&lt;lineCharCount val=&quot;37&quot;/&gt;&lt;lineCharCount val=&quot;39&quot;/&gt;&lt;lineCharCount val=&quot;58&quot;/&gt;&lt;lineCharCount val=&quot;64&quot;/&gt;&lt;/TableIndex&gt;&lt;/ShapeTextInfo&gt;"/>
  <p:tag name="HTML_SHAPEINFO" val="&lt;ThreeDShapeInfo&gt;&lt;uuid val=&quot;{8A8F7D3B-0754-42F1-8910-2CB89B199CB6}&quot;/&gt;&lt;isInvalidForFieldText val=&quot;0&quot;/&gt;&lt;Image&gt;&lt;filename val=&quot;C:\Users\User\AppData\Local\Temp\CP7488151919921Session\CPTrustFolder7488151919937\PPTImport7488152914687\data\asimages\{8A8F7D3B-0754-42F1-8910-2CB89B199CB6}_23.png&quot;/&gt;&lt;left val=&quot;40&quot;/&gt;&lt;top val=&quot;208&quot;/&gt;&lt;width val=&quot;879&quot;/&gt;&lt;height val=&quot;46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7CC5E1C-1F74-48A3-89FB-8BC11E4E185C}&quot;/&gt;&lt;isInvalidForFieldText val=&quot;0&quot;/&gt;&lt;Image&gt;&lt;filename val=&quot;C:\Users\User\AppData\Local\Temp\CP7488151919921Session\CPTrustFolder7488151919937\PPTImport7488152914687\data\asimages\{47CC5E1C-1F74-48A3-89FB-8BC11E4E185C}_23.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3120534-14A3-4E20-BB47-73BB81EBC234}&quot;/&gt;&lt;isInvalidForFieldText val=&quot;0&quot;/&gt;&lt;Image&gt;&lt;filename val=&quot;C:\Users\User\AppData\Local\Temp\CP7488151919921Session\CPTrustFolder7488151919937\PPTImport7488152914687\data\asimages\{E3120534-14A3-4E20-BB47-73BB81EBC234}_23.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67&quot;/&gt;&lt;lineCharCount val=&quot;69&quot;/&gt;&lt;lineCharCount val=&quot;65&quot;/&gt;&lt;lineCharCount val=&quot;20&quot;/&gt;&lt;lineCharCount val=&quot;1&quot;/&gt;&lt;lineCharCount val=&quot;62&quot;/&gt;&lt;lineCharCount val=&quot;53&quot;/&gt;&lt;lineCharCount val=&quot;54&quot;/&gt;&lt;/TableIndex&gt;&lt;/ShapeTextInfo&gt;"/>
  <p:tag name="HTML_SHAPEINFO" val="&lt;ThreeDShapeInfo&gt;&lt;uuid val=&quot;{70FA2F66-9A07-4022-B69C-A14DEC7B87D4}&quot;/&gt;&lt;isInvalidForFieldText val=&quot;0&quot;/&gt;&lt;Image&gt;&lt;filename val=&quot;C:\Users\User\AppData\Local\Temp\CP7488151919921Session\CPTrustFolder7488151919937\PPTImport7488152914687\data\asimages\{70FA2F66-9A07-4022-B69C-A14DEC7B87D4}_24.png&quot;/&gt;&lt;left val=&quot;40&quot;/&gt;&lt;top val=&quot;212&quot;/&gt;&lt;width val=&quot;871&quot;/&gt;&lt;height val=&quot;41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1AA9C8A-01CE-4240-B9CE-D874833A4AF2}&quot;/&gt;&lt;isInvalidForFieldText val=&quot;0&quot;/&gt;&lt;Image&gt;&lt;filename val=&quot;C:\Users\User\AppData\Local\Temp\CP7488151919921Session\CPTrustFolder7488151919937\PPTImport7488152914687\data\asimages\{F1AA9C8A-01CE-4240-B9CE-D874833A4AF2}_24.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C84EC98-E254-4A36-B343-871A4A9B1C0D}&quot;/&gt;&lt;isInvalidForFieldText val=&quot;0&quot;/&gt;&lt;Image&gt;&lt;filename val=&quot;C:\Users\User\AppData\Local\Temp\CP7488151919921Session\CPTrustFolder7488151919937\PPTImport7488152914687\data\asimages\{FC84EC98-E254-4A36-B343-871A4A9B1C0D}_24.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69&quot;/&gt;&lt;lineCharCount val=&quot;32&quot;/&gt;&lt;lineCharCount val=&quot;1&quot;/&gt;&lt;lineCharCount val=&quot;68&quot;/&gt;&lt;lineCharCount val=&quot;60&quot;/&gt;&lt;lineCharCount val=&quot;65&quot;/&gt;&lt;lineCharCount val=&quot;1&quot;/&gt;&lt;lineCharCount val=&quot;44&quot;/&gt;&lt;lineCharCount val=&quot;39&quot;/&gt;&lt;lineCharCount val=&quot;53&quot;/&gt;&lt;lineCharCount val=&quot;9&quot;/&gt;&lt;/TableIndex&gt;&lt;/ShapeTextInfo&gt;"/>
  <p:tag name="HTML_SHAPEINFO" val="&lt;ThreeDShapeInfo&gt;&lt;uuid val=&quot;{679A1122-1751-4017-B6B1-3C5014DE7F49}&quot;/&gt;&lt;isInvalidForFieldText val=&quot;0&quot;/&gt;&lt;Image&gt;&lt;filename val=&quot;C:\Users\User\AppData\Local\Temp\CP7488151919921Session\CPTrustFolder7488151919937\PPTImport7488152914687\data\asimages\{679A1122-1751-4017-B6B1-3C5014DE7F49}_25.png&quot;/&gt;&lt;left val=&quot;40&quot;/&gt;&lt;top val=&quot;212&quot;/&gt;&lt;width val=&quot;879&quot;/&gt;&lt;height val=&quot;41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E7B916-7509-44B1-BE0F-234CC744B482}&quot;/&gt;&lt;isInvalidForFieldText val=&quot;0&quot;/&gt;&lt;Image&gt;&lt;filename val=&quot;C:\Users\User\AppData\Local\Temp\CP7488151919921Session\CPTrustFolder7488151919937\PPTImport7488152914687\data\asimages\{16E7B916-7509-44B1-BE0F-234CC744B482}_25.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C147430-28CD-48A7-82DA-C611F35B4C3B}&quot;/&gt;&lt;isInvalidForFieldText val=&quot;0&quot;/&gt;&lt;Image&gt;&lt;filename val=&quot;C:\Users\User\AppData\Local\Temp\CP7488151919921Session\CPTrustFolder7488151919937\PPTImport7488152914687\data\asimages\{5C147430-28CD-48A7-82DA-C611F35B4C3B}_25.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7DF44507-96FE-4DE1-BABE-B1B719A9EC6A}&quot;/&gt;&lt;isInvalidForFieldText val=&quot;0&quot;/&gt;&lt;Image&gt;&lt;filename val=&quot;C:\Users\User\AppData\Local\Temp\CP7488151919921Session\CPTrustFolder7488151919937\PPTImport7488152914687\data\asimages\{7DF44507-96FE-4DE1-BABE-B1B719A9EC6A}_26.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VA Final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Final Theme" id="{4AF325B3-39A9-457B-AAAD-715D05D2A176}" vid="{1B51375F-91D2-4004-B9C1-89CFABF03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RO317-839076992-11212</_dlc_DocId>
    <_dlc_DocIdUrl xmlns="b62c6c12-24c5-4d47-ac4d-c5cc93bcdf7b">
      <Url>https://vaww.vashare.vba.va.gov/sites/SPTNCIO/focusedveterans/training/VSRvirtualtraining/_layouts/15/DocIdRedir.aspx?ID=RO317-839076992-11212</Url>
      <Description>RO317-839076992-11212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b62c6c12-24c5-4d47-ac4d-c5cc93bcdf7b"/>
    <ds:schemaRef ds:uri="http://www.w3.org/XML/1998/namespace"/>
    <ds:schemaRef ds:uri="http://purl.org/dc/terms/"/>
  </ds:schemaRefs>
</ds:datastoreItem>
</file>

<file path=customXml/itemProps2.xml><?xml version="1.0" encoding="utf-8"?>
<ds:datastoreItem xmlns:ds="http://schemas.openxmlformats.org/officeDocument/2006/customXml" ds:itemID="{8724C30B-6835-408C-81B5-9F67E2FB0909}">
  <ds:schemaRefs>
    <ds:schemaRef ds:uri="http://schemas.microsoft.com/sharepoint/events"/>
  </ds:schemaRefs>
</ds:datastoreItem>
</file>

<file path=customXml/itemProps3.xml><?xml version="1.0" encoding="utf-8"?>
<ds:datastoreItem xmlns:ds="http://schemas.openxmlformats.org/officeDocument/2006/customXml" ds:itemID="{F543097B-D977-456E-9D52-5F374CA70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Final Theme</Template>
  <TotalTime>8509</TotalTime>
  <Words>1707</Words>
  <Application>Microsoft Office PowerPoint</Application>
  <PresentationFormat>On-screen Show (4:3)</PresentationFormat>
  <Paragraphs>222</Paragraphs>
  <Slides>34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Tahoma</vt:lpstr>
      <vt:lpstr>Times New Roman</vt:lpstr>
      <vt:lpstr>Wingdings</vt:lpstr>
      <vt:lpstr>VA Final Theme</vt:lpstr>
      <vt:lpstr>Introduction to Gynecological &amp; Breast Conditions Rating Schedule Changes </vt:lpstr>
      <vt:lpstr>Objectives</vt:lpstr>
      <vt:lpstr>References</vt:lpstr>
      <vt:lpstr>Review of Updates And Changes </vt:lpstr>
      <vt:lpstr>7610 Diagnosis Text Change</vt:lpstr>
      <vt:lpstr>7615 New Note </vt:lpstr>
      <vt:lpstr>7619 New Note </vt:lpstr>
      <vt:lpstr>7621 – Pelvic Organ Prolapse</vt:lpstr>
      <vt:lpstr>7621 Pelvic Organ Prolapse Example </vt:lpstr>
      <vt:lpstr>Neoplasms</vt:lpstr>
      <vt:lpstr>7632 – FSAD</vt:lpstr>
      <vt:lpstr>Important Considerations</vt:lpstr>
      <vt:lpstr>Which Criteria Apply?</vt:lpstr>
      <vt:lpstr>DBQs</vt:lpstr>
      <vt:lpstr>Resources Available: VBMS</vt:lpstr>
      <vt:lpstr>Historical Rating Schedules,  Available in Knowledge Management Portal</vt:lpstr>
      <vt:lpstr>Practice &amp; Evaluate</vt:lpstr>
      <vt:lpstr>Scenario 1</vt:lpstr>
      <vt:lpstr>Scenario 2</vt:lpstr>
      <vt:lpstr>Scenario 3a</vt:lpstr>
      <vt:lpstr>Scenario 3b</vt:lpstr>
      <vt:lpstr>Scenario 3c </vt:lpstr>
      <vt:lpstr>Scenario 4</vt:lpstr>
      <vt:lpstr>Scenario 5</vt:lpstr>
      <vt:lpstr>Scenario 6</vt:lpstr>
      <vt:lpstr>Remember</vt:lpstr>
      <vt:lpstr>Scenario 7</vt:lpstr>
      <vt:lpstr>Scenario 8</vt:lpstr>
      <vt:lpstr>Scenario 9</vt:lpstr>
      <vt:lpstr>Scenario 10</vt:lpstr>
      <vt:lpstr>Scenario 11</vt:lpstr>
      <vt:lpstr>Scenario 12</vt:lpstr>
      <vt:lpstr>Conclusion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Gynecological &amp; Breast Conditions Rating Schedule Changes PowerPoint Presentation</dc:title>
  <dc:subject>RVSR, RQRS, DRO</dc:subject>
  <dc:creator>Department of Veterans Affairs, Veterans Benefits Administration, Compensation Service, STAFF</dc:creator>
  <cp:keywords>VASRD, Gyn, gynecological, III.iv.4.J, III.iv.3.A, breast, FSAD, female sexual arousal disorder</cp:keywords>
  <dc:description>This lesson introduces changes to the Rating Schedule for Gynecological and Breast Conditions and reviews important considerations.</dc:description>
  <cp:lastModifiedBy>Kathy Poole</cp:lastModifiedBy>
  <cp:revision>530</cp:revision>
  <cp:lastPrinted>2017-04-24T16:12:35Z</cp:lastPrinted>
  <dcterms:created xsi:type="dcterms:W3CDTF">2014-04-30T02:32:11Z</dcterms:created>
  <dcterms:modified xsi:type="dcterms:W3CDTF">2018-08-17T14:09:40Z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c6a84829-55c3-4db4-a0d4-9543f28af6e2</vt:lpwstr>
  </property>
  <property fmtid="{D5CDD505-2E9C-101B-9397-08002B2CF9AE}" pid="9" name="Language">
    <vt:lpwstr>en</vt:lpwstr>
  </property>
  <property fmtid="{D5CDD505-2E9C-101B-9397-08002B2CF9AE}" pid="10" name="Type">
    <vt:lpwstr>Presentation</vt:lpwstr>
  </property>
</Properties>
</file>