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4.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5.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6.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8.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9.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0.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12.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3.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4.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15.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6.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7.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8.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9.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20.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21.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2.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notesSlides/notesSlide23.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77" r:id="rId5"/>
  </p:sldMasterIdLst>
  <p:notesMasterIdLst>
    <p:notesMasterId r:id="rId31"/>
  </p:notesMasterIdLst>
  <p:handoutMasterIdLst>
    <p:handoutMasterId r:id="rId32"/>
  </p:handoutMasterIdLst>
  <p:sldIdLst>
    <p:sldId id="256" r:id="rId6"/>
    <p:sldId id="263" r:id="rId7"/>
    <p:sldId id="359" r:id="rId8"/>
    <p:sldId id="395" r:id="rId9"/>
    <p:sldId id="407" r:id="rId10"/>
    <p:sldId id="406" r:id="rId11"/>
    <p:sldId id="410" r:id="rId12"/>
    <p:sldId id="393" r:id="rId13"/>
    <p:sldId id="394" r:id="rId14"/>
    <p:sldId id="397" r:id="rId15"/>
    <p:sldId id="391" r:id="rId16"/>
    <p:sldId id="403" r:id="rId17"/>
    <p:sldId id="411" r:id="rId18"/>
    <p:sldId id="392" r:id="rId19"/>
    <p:sldId id="405" r:id="rId20"/>
    <p:sldId id="419" r:id="rId21"/>
    <p:sldId id="398" r:id="rId22"/>
    <p:sldId id="399" r:id="rId23"/>
    <p:sldId id="400" r:id="rId24"/>
    <p:sldId id="388" r:id="rId25"/>
    <p:sldId id="389" r:id="rId26"/>
    <p:sldId id="418" r:id="rId27"/>
    <p:sldId id="401" r:id="rId28"/>
    <p:sldId id="402" r:id="rId29"/>
    <p:sldId id="357" r:id="rId30"/>
  </p:sldIdLst>
  <p:sldSz cx="9144000" cy="6858000" type="screen4x3"/>
  <p:notesSz cx="7010400" cy="92964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072" userDrawn="1">
          <p15:clr>
            <a:srgbClr val="A4A3A4"/>
          </p15:clr>
        </p15:guide>
      </p15:sldGuideLst>
    </p:ext>
    <p:ext uri="{2D200454-40CA-4A62-9FC3-DE9A4176ACB9}">
      <p15:notesGuideLst xmlns:p15="http://schemas.microsoft.com/office/powerpoint/2012/main">
        <p15:guide id="1" orient="horz" pos="2927">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s, Dustin Z., VBAVACO" initials="WDZV" lastIdx="6" clrIdx="0">
    <p:extLst>
      <p:ext uri="{19B8F6BF-5375-455C-9EA6-DF929625EA0E}">
        <p15:presenceInfo xmlns:p15="http://schemas.microsoft.com/office/powerpoint/2012/main" userId="S-1-5-21-1409082233-764733703-682003330-4406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D3275"/>
    <a:srgbClr val="0000CC"/>
    <a:srgbClr val="1F497D"/>
    <a:srgbClr val="000066"/>
    <a:srgbClr val="CC0000"/>
    <a:srgbClr val="BBBBFF"/>
    <a:srgbClr val="ABABFF"/>
    <a:srgbClr val="0033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23" autoAdjust="0"/>
    <p:restoredTop sz="93899" autoAdjust="0"/>
  </p:normalViewPr>
  <p:slideViewPr>
    <p:cSldViewPr>
      <p:cViewPr varScale="1">
        <p:scale>
          <a:sx n="119" d="100"/>
          <a:sy n="119" d="100"/>
        </p:scale>
        <p:origin x="972" y="84"/>
      </p:cViewPr>
      <p:guideLst>
        <p:guide orient="horz" pos="2160"/>
        <p:guide pos="30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p:scale>
          <a:sx n="75" d="100"/>
          <a:sy n="75" d="100"/>
        </p:scale>
        <p:origin x="-1164" y="-60"/>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43238" cy="471488"/>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defTabSz="930275" eaLnBrk="0" hangingPunct="0">
              <a:defRPr sz="1200">
                <a:latin typeface="Times New Roman" pitchFamily="18" charset="0"/>
              </a:defRPr>
            </a:lvl1pPr>
          </a:lstStyle>
          <a:p>
            <a:pPr>
              <a:defRPr/>
            </a:pPr>
            <a:r>
              <a:rPr lang="en-US"/>
              <a:t>VBA Overview</a:t>
            </a:r>
          </a:p>
        </p:txBody>
      </p:sp>
      <p:sp>
        <p:nvSpPr>
          <p:cNvPr id="4099" name="Rectangle 3"/>
          <p:cNvSpPr>
            <a:spLocks noGrp="1" noChangeArrowheads="1"/>
          </p:cNvSpPr>
          <p:nvPr>
            <p:ph type="dt" sz="quarter" idx="1"/>
          </p:nvPr>
        </p:nvSpPr>
        <p:spPr bwMode="auto">
          <a:xfrm>
            <a:off x="3981450" y="0"/>
            <a:ext cx="3041650" cy="471488"/>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algn="r" defTabSz="930275" eaLnBrk="0" hangingPunct="0">
              <a:defRPr sz="1200"/>
            </a:lvl1pPr>
          </a:lstStyle>
          <a:p>
            <a:pPr>
              <a:defRPr/>
            </a:pPr>
            <a:endParaRPr lang="en-US"/>
          </a:p>
        </p:txBody>
      </p:sp>
      <p:sp>
        <p:nvSpPr>
          <p:cNvPr id="4100" name="Rectangle 4"/>
          <p:cNvSpPr>
            <a:spLocks noGrp="1" noChangeArrowheads="1"/>
          </p:cNvSpPr>
          <p:nvPr>
            <p:ph type="ftr" sz="quarter" idx="2"/>
          </p:nvPr>
        </p:nvSpPr>
        <p:spPr bwMode="auto">
          <a:xfrm>
            <a:off x="0" y="8801100"/>
            <a:ext cx="3043238" cy="471488"/>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defTabSz="930275" eaLnBrk="0" hangingPunct="0">
              <a:defRPr sz="1200">
                <a:latin typeface="Times New Roman" pitchFamily="18" charset="0"/>
              </a:defRPr>
            </a:lvl1pPr>
          </a:lstStyle>
          <a:p>
            <a:pPr>
              <a:defRPr/>
            </a:pPr>
            <a:endParaRPr lang="en-US"/>
          </a:p>
        </p:txBody>
      </p:sp>
      <p:sp>
        <p:nvSpPr>
          <p:cNvPr id="4101" name="Rectangle 5"/>
          <p:cNvSpPr>
            <a:spLocks noGrp="1" noChangeArrowheads="1"/>
          </p:cNvSpPr>
          <p:nvPr>
            <p:ph type="sldNum" sz="quarter" idx="3"/>
          </p:nvPr>
        </p:nvSpPr>
        <p:spPr bwMode="auto">
          <a:xfrm>
            <a:off x="3981450" y="8801100"/>
            <a:ext cx="3041650" cy="471488"/>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algn="r" defTabSz="930275" eaLnBrk="0" hangingPunct="0">
              <a:defRPr sz="1200">
                <a:latin typeface="Times New Roman" pitchFamily="18" charset="0"/>
              </a:defRPr>
            </a:lvl1pPr>
          </a:lstStyle>
          <a:p>
            <a:pPr>
              <a:defRPr/>
            </a:pPr>
            <a:fld id="{89047DD1-5BCF-40C1-A8F5-3CADF1E3B1CA}" type="slidenum">
              <a:rPr lang="en-US"/>
              <a:pPr>
                <a:defRPr/>
              </a:pPr>
              <a:t>‹#›</a:t>
            </a:fld>
            <a:endParaRPr lang="en-US" dirty="0"/>
          </a:p>
        </p:txBody>
      </p:sp>
    </p:spTree>
    <p:extLst>
      <p:ext uri="{BB962C8B-B14F-4D97-AF65-F5344CB8AC3E}">
        <p14:creationId xmlns:p14="http://schemas.microsoft.com/office/powerpoint/2010/main" val="76410768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8475" cy="469900"/>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defTabSz="928688" eaLnBrk="0" hangingPunct="0">
              <a:defRPr sz="1200"/>
            </a:lvl1pPr>
          </a:lstStyle>
          <a:p>
            <a:pPr>
              <a:defRPr/>
            </a:pPr>
            <a:r>
              <a:rPr lang="en-US"/>
              <a:t>VBA Overview</a:t>
            </a:r>
          </a:p>
        </p:txBody>
      </p:sp>
      <p:sp>
        <p:nvSpPr>
          <p:cNvPr id="2051" name="Rectangle 3"/>
          <p:cNvSpPr>
            <a:spLocks noGrp="1" noChangeArrowheads="1"/>
          </p:cNvSpPr>
          <p:nvPr>
            <p:ph type="dt" idx="1"/>
          </p:nvPr>
        </p:nvSpPr>
        <p:spPr bwMode="auto">
          <a:xfrm>
            <a:off x="3971925" y="0"/>
            <a:ext cx="3038475" cy="469900"/>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algn="r" defTabSz="928688" eaLnBrk="0" hangingPunct="0">
              <a:defRPr sz="1200"/>
            </a:lvl1pPr>
          </a:lstStyle>
          <a:p>
            <a:pPr>
              <a:defRPr/>
            </a:pPr>
            <a:endParaRPr lang="en-US"/>
          </a:p>
        </p:txBody>
      </p:sp>
      <p:sp>
        <p:nvSpPr>
          <p:cNvPr id="8196" name="Rectangle 4"/>
          <p:cNvSpPr>
            <a:spLocks noGrp="1" noRot="1" noChangeAspect="1" noChangeArrowheads="1" noTextEdit="1"/>
          </p:cNvSpPr>
          <p:nvPr>
            <p:ph type="sldImg" idx="2"/>
          </p:nvPr>
        </p:nvSpPr>
        <p:spPr bwMode="auto">
          <a:xfrm>
            <a:off x="1211263" y="708025"/>
            <a:ext cx="4594225" cy="34448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35038" y="4389438"/>
            <a:ext cx="5140325" cy="4233862"/>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856663"/>
            <a:ext cx="3038475" cy="469900"/>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defTabSz="928688" eaLnBrk="0" hangingPunct="0">
              <a:defRPr sz="1200"/>
            </a:lvl1pPr>
          </a:lstStyle>
          <a:p>
            <a:pPr>
              <a:defRPr/>
            </a:pPr>
            <a:endParaRPr lang="en-US"/>
          </a:p>
        </p:txBody>
      </p:sp>
      <p:sp>
        <p:nvSpPr>
          <p:cNvPr id="2055" name="Rectangle 7"/>
          <p:cNvSpPr>
            <a:spLocks noGrp="1" noChangeArrowheads="1"/>
          </p:cNvSpPr>
          <p:nvPr>
            <p:ph type="sldNum" sz="quarter" idx="5"/>
          </p:nvPr>
        </p:nvSpPr>
        <p:spPr bwMode="auto">
          <a:xfrm>
            <a:off x="3971925" y="8856663"/>
            <a:ext cx="3038475" cy="469900"/>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algn="r" defTabSz="928688" eaLnBrk="0" hangingPunct="0">
              <a:defRPr sz="1200"/>
            </a:lvl1pPr>
          </a:lstStyle>
          <a:p>
            <a:pPr>
              <a:defRPr/>
            </a:pPr>
            <a:fld id="{E71C225B-4BA2-462F-B2E0-3B7DD776FF5E}" type="slidenum">
              <a:rPr lang="en-US"/>
              <a:pPr>
                <a:defRPr/>
              </a:pPr>
              <a:t>‹#›</a:t>
            </a:fld>
            <a:endParaRPr lang="en-US" dirty="0"/>
          </a:p>
        </p:txBody>
      </p:sp>
    </p:spTree>
    <p:extLst>
      <p:ext uri="{BB962C8B-B14F-4D97-AF65-F5344CB8AC3E}">
        <p14:creationId xmlns:p14="http://schemas.microsoft.com/office/powerpoint/2010/main" val="3212161236"/>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ahom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ahom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ahom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ahom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vbaw.vba.va.gov/bl/20/cio/20s5/forms/VBA-21-0961-ARE.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law.cornell.edu/uscode/text/38/7332"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vaww.compensation.pension.km.va.gov/system/templates/selfservice/va_ka/"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r>
              <a:rPr lang="en-US" sz="1200"/>
              <a:t>VBA Overview</a:t>
            </a:r>
          </a:p>
        </p:txBody>
      </p:sp>
      <p:sp>
        <p:nvSpPr>
          <p:cNvPr id="92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fld id="{19A7FEB1-4FAC-4C2B-B25B-B681930B51F2}" type="slidenum">
              <a:rPr lang="en-US" sz="1200" smtClean="0"/>
              <a:pPr/>
              <a:t>1</a:t>
            </a:fld>
            <a:endParaRPr lang="en-US" sz="1200"/>
          </a:p>
        </p:txBody>
      </p:sp>
      <p:sp>
        <p:nvSpPr>
          <p:cNvPr id="9220" name="Rectangle 2"/>
          <p:cNvSpPr>
            <a:spLocks noGrp="1" noRot="1" noChangeAspect="1" noChangeArrowheads="1" noTextEdit="1"/>
          </p:cNvSpPr>
          <p:nvPr>
            <p:ph type="sldImg"/>
          </p:nvPr>
        </p:nvSpPr>
        <p:spPr>
          <a:xfrm>
            <a:off x="1182688" y="698500"/>
            <a:ext cx="4646612" cy="3484563"/>
          </a:xfrm>
          <a:ln/>
        </p:spPr>
      </p:sp>
      <p:sp>
        <p:nvSpPr>
          <p:cNvPr id="9221" name="Rectangle 3"/>
          <p:cNvSpPr>
            <a:spLocks noGrp="1" noChangeArrowheads="1"/>
          </p:cNvSpPr>
          <p:nvPr>
            <p:ph type="body" idx="1"/>
          </p:nvPr>
        </p:nvSpPr>
        <p:spPr>
          <a:xfrm>
            <a:off x="544513" y="4418013"/>
            <a:ext cx="592137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marR="0" lvl="0" indent="-228600" algn="l" defTabSz="914400" rtl="0" eaLnBrk="0" fontAlgn="base" latinLnBrk="0" hangingPunct="0">
              <a:lnSpc>
                <a:spcPct val="100000"/>
              </a:lnSpc>
              <a:spcBef>
                <a:spcPct val="30000"/>
              </a:spcBef>
              <a:spcAft>
                <a:spcPct val="0"/>
              </a:spcAft>
              <a:buClrTx/>
              <a:buSzTx/>
              <a:buFontTx/>
              <a:buNone/>
              <a:tabLst/>
              <a:defRPr/>
            </a:pPr>
            <a:r>
              <a:rPr lang="en-US" sz="1800" b="0" kern="1200" dirty="0">
                <a:solidFill>
                  <a:schemeClr val="tx1"/>
                </a:solidFill>
                <a:effectLst/>
                <a:latin typeface="Arial" panose="020B0604020202020204" pitchFamily="34" charset="0"/>
                <a:ea typeface="+mn-ea"/>
                <a:cs typeface="Arial" panose="020B0604020202020204" pitchFamily="34" charset="0"/>
              </a:rPr>
              <a:t>Welcome to Rating Decision Requirements course. To advance each slide, click anywhere on the screen.</a:t>
            </a:r>
          </a:p>
        </p:txBody>
      </p:sp>
      <p:sp>
        <p:nvSpPr>
          <p:cNvPr id="922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a:p>
        </p:txBody>
      </p:sp>
    </p:spTree>
    <p:extLst>
      <p:ext uri="{BB962C8B-B14F-4D97-AF65-F5344CB8AC3E}">
        <p14:creationId xmlns:p14="http://schemas.microsoft.com/office/powerpoint/2010/main" val="3750889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Mandatory Use of VBMS dash R Tools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Use of the VBMS dash R embedded rules-based tools, such as the Evaluation Builder and Hearing Loss Calculator, is </a:t>
            </a:r>
            <a:r>
              <a:rPr lang="en-US" sz="1800" b="0" i="1" dirty="0">
                <a:solidFill>
                  <a:schemeClr val="tx1"/>
                </a:solidFill>
                <a:latin typeface="Arial" panose="020B0604020202020204" pitchFamily="34" charset="0"/>
                <a:cs typeface="Arial" panose="020B0604020202020204" pitchFamily="34" charset="0"/>
              </a:rPr>
              <a:t>mandatory</a:t>
            </a:r>
            <a:r>
              <a:rPr lang="en-US" sz="1800" b="0" dirty="0">
                <a:solidFill>
                  <a:schemeClr val="tx1"/>
                </a:solidFill>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These tools generate adequate explanation of an assigned evaluation and the requirements for the next higher evaluation.</a:t>
            </a:r>
          </a:p>
        </p:txBody>
      </p:sp>
      <p:sp>
        <p:nvSpPr>
          <p:cNvPr id="4" name="Header Placeholder 3"/>
          <p:cNvSpPr>
            <a:spLocks noGrp="1"/>
          </p:cNvSpPr>
          <p:nvPr>
            <p:ph type="hdr" sz="quarter" idx="10"/>
          </p:nvPr>
        </p:nvSpPr>
        <p:spPr/>
        <p:txBody>
          <a:bodyPr/>
          <a:lstStyle/>
          <a:p>
            <a:pPr>
              <a:defRPr/>
            </a:pPr>
            <a:r>
              <a:rPr lang="en-US"/>
              <a:t>VBA Overview</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71C225B-4BA2-462F-B2E0-3B7DD776FF5E}" type="slidenum">
              <a:rPr lang="en-US" smtClean="0"/>
              <a:pPr>
                <a:defRPr/>
              </a:pPr>
              <a:t>10</a:t>
            </a:fld>
            <a:endParaRPr lang="en-US" dirty="0"/>
          </a:p>
        </p:txBody>
      </p:sp>
    </p:spTree>
    <p:extLst>
      <p:ext uri="{BB962C8B-B14F-4D97-AF65-F5344CB8AC3E}">
        <p14:creationId xmlns:p14="http://schemas.microsoft.com/office/powerpoint/2010/main" val="4095426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Reasons for Decision- Grant</a:t>
            </a:r>
          </a:p>
          <a:p>
            <a:pPr marL="0" marR="0" lvl="0" indent="0" algn="l" defTabSz="914400" rtl="0" eaLnBrk="1" fontAlgn="t" latinLnBrk="0" hangingPunct="1">
              <a:lnSpc>
                <a:spcPct val="100000"/>
              </a:lnSpc>
              <a:spcBef>
                <a:spcPct val="30000"/>
              </a:spcBef>
              <a:spcAft>
                <a:spcPct val="0"/>
              </a:spcAft>
              <a:buClrTx/>
              <a:buSzTx/>
              <a:buFontTx/>
              <a:buNone/>
              <a:tabLst/>
              <a:defRPr/>
            </a:pP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If awarding the claim</a:t>
            </a:r>
          </a:p>
          <a:p>
            <a:pPr marL="0" marR="0" lvl="0" indent="0" algn="l" defTabSz="914400" rtl="0" eaLnBrk="1" fontAlgn="ctr" latinLnBrk="0" hangingPunct="1">
              <a:lnSpc>
                <a:spcPct val="100000"/>
              </a:lnSpc>
              <a:spcBef>
                <a:spcPct val="30000"/>
              </a:spcBef>
              <a:spcAft>
                <a:spcPct val="0"/>
              </a:spcAft>
              <a:buClrTx/>
              <a:buSzTx/>
              <a:buFontTx/>
              <a:buNone/>
              <a:tabLst/>
              <a:defRPr/>
            </a:pP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Then the Reasons for Decision must address benefit being awarded and legal basis for the award (for example, secondary SC)</a:t>
            </a:r>
          </a:p>
          <a:p>
            <a:pPr rtl="0" eaLnBrk="1" fontAlgn="ctr" latinLnBrk="0" hangingPunct="1"/>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assigned evaluation, if applicable</a:t>
            </a:r>
          </a:p>
          <a:p>
            <a:pPr rtl="0" eaLnBrk="1" fontAlgn="ctr" latinLnBrk="0" hangingPunct="1"/>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effective date</a:t>
            </a:r>
          </a:p>
          <a:p>
            <a:pPr rtl="0" eaLnBrk="1" fontAlgn="ctr" latinLnBrk="0" hangingPunct="1"/>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basis for the current evaluation, if applicable</a:t>
            </a:r>
          </a:p>
          <a:p>
            <a:pPr rtl="0" eaLnBrk="1" fontAlgn="ctr" latinLnBrk="0" hangingPunct="1"/>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requirements for the next higher evaluation, if applicable</a:t>
            </a:r>
          </a:p>
          <a:p>
            <a:pPr rtl="0" eaLnBrk="1" fontAlgn="ctr" latinLnBrk="0" hangingPunct="1"/>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routine future examination notice, if applicable, and</a:t>
            </a:r>
          </a:p>
          <a:p>
            <a:pPr rtl="0" eaLnBrk="1" fontAlgn="ctr" latinLnBrk="0" hangingPunct="1"/>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reason for the effective date.</a:t>
            </a:r>
          </a:p>
        </p:txBody>
      </p:sp>
      <p:sp>
        <p:nvSpPr>
          <p:cNvPr id="4" name="Header Placeholder 3"/>
          <p:cNvSpPr>
            <a:spLocks noGrp="1"/>
          </p:cNvSpPr>
          <p:nvPr>
            <p:ph type="hdr" sz="quarter" idx="10"/>
          </p:nvPr>
        </p:nvSpPr>
        <p:spPr/>
        <p:txBody>
          <a:bodyPr/>
          <a:lstStyle/>
          <a:p>
            <a:pPr>
              <a:defRPr/>
            </a:pPr>
            <a:r>
              <a:rPr lang="en-US"/>
              <a:t>VBA Overview</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71C225B-4BA2-462F-B2E0-3B7DD776FF5E}" type="slidenum">
              <a:rPr lang="en-US" smtClean="0"/>
              <a:pPr>
                <a:defRPr/>
              </a:pPr>
              <a:t>11</a:t>
            </a:fld>
            <a:endParaRPr lang="en-US" dirty="0"/>
          </a:p>
        </p:txBody>
      </p:sp>
    </p:spTree>
    <p:extLst>
      <p:ext uri="{BB962C8B-B14F-4D97-AF65-F5344CB8AC3E}">
        <p14:creationId xmlns:p14="http://schemas.microsoft.com/office/powerpoint/2010/main" val="3059773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Example: Short Form Award</a:t>
            </a:r>
          </a:p>
          <a:p>
            <a:pPr marL="0" indent="0">
              <a:spcAft>
                <a:spcPts val="600"/>
              </a:spcAft>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Service connection for degenerative arthritis of the cervical spine has been established as directly related to military service.</a:t>
            </a:r>
          </a:p>
          <a:p>
            <a:pPr marL="0" indent="0">
              <a:spcAft>
                <a:spcPts val="600"/>
              </a:spcAft>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An evaluation of 20 percent is assigned from April 12, 2014.</a:t>
            </a:r>
          </a:p>
          <a:p>
            <a:pPr marL="0" indent="0">
              <a:spcAft>
                <a:spcPts val="600"/>
              </a:spcAft>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We have assigned a 20 percent evaluation for your cervical spine based on:</a:t>
            </a:r>
          </a:p>
          <a:p>
            <a:pPr marL="0" marR="0" lvl="0" indent="0" algn="l" defTabSz="914400" rtl="0" eaLnBrk="0" fontAlgn="base" latinLnBrk="0" hangingPunct="0">
              <a:lnSpc>
                <a:spcPct val="100000"/>
              </a:lnSpc>
              <a:spcBef>
                <a:spcPct val="30000"/>
              </a:spcBef>
              <a:spcAft>
                <a:spcPts val="60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Forward flexion of the of the cervical spine greater than 15 degrees but not greater than 30 degrees</a:t>
            </a:r>
          </a:p>
        </p:txBody>
      </p:sp>
      <p:sp>
        <p:nvSpPr>
          <p:cNvPr id="4" name="Header Placeholder 3"/>
          <p:cNvSpPr>
            <a:spLocks noGrp="1"/>
          </p:cNvSpPr>
          <p:nvPr>
            <p:ph type="hdr" sz="quarter" idx="10"/>
          </p:nvPr>
        </p:nvSpPr>
        <p:spPr/>
        <p:txBody>
          <a:bodyPr/>
          <a:lstStyle/>
          <a:p>
            <a:pPr>
              <a:defRPr/>
            </a:pPr>
            <a:r>
              <a:rPr lang="en-US"/>
              <a:t>VBA Overview</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71C225B-4BA2-462F-B2E0-3B7DD776FF5E}" type="slidenum">
              <a:rPr lang="en-US" smtClean="0"/>
              <a:pPr>
                <a:defRPr/>
              </a:pPr>
              <a:t>12</a:t>
            </a:fld>
            <a:endParaRPr lang="en-US" dirty="0"/>
          </a:p>
        </p:txBody>
      </p:sp>
    </p:spTree>
    <p:extLst>
      <p:ext uri="{BB962C8B-B14F-4D97-AF65-F5344CB8AC3E}">
        <p14:creationId xmlns:p14="http://schemas.microsoft.com/office/powerpoint/2010/main" val="4222342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Reasons for Decision- C &amp; C</a:t>
            </a:r>
          </a:p>
          <a:p>
            <a:pPr rtl="0" eaLnBrk="1" fontAlgn="t" latinLnBrk="0" hangingPunct="1"/>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If confirming and continuing an existing</a:t>
            </a:r>
            <a:r>
              <a:rPr lang="en-US" sz="1800" b="0" i="0" u="none" strike="noStrike" kern="1200" baseline="0" dirty="0">
                <a:solidFill>
                  <a:schemeClr val="tx1"/>
                </a:solidFill>
                <a:effectLst/>
                <a:latin typeface="Arial" panose="020B0604020202020204" pitchFamily="34" charset="0"/>
                <a:ea typeface="+mn-ea"/>
                <a:cs typeface="Arial" panose="020B0604020202020204" pitchFamily="34" charset="0"/>
              </a:rPr>
              <a:t> </a:t>
            </a: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evaluation</a:t>
            </a:r>
          </a:p>
          <a:p>
            <a:pPr rtl="0" eaLnBrk="1" fontAlgn="ctr" latinLnBrk="0" hangingPunct="1"/>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Then the Reasons for Decisions must address basis for the current evaluation</a:t>
            </a:r>
          </a:p>
          <a:p>
            <a:pPr rtl="0" eaLnBrk="1" fontAlgn="ctr" latinLnBrk="0" hangingPunct="1"/>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requirements for the next higher evaluation</a:t>
            </a:r>
          </a:p>
          <a:p>
            <a:pPr rtl="0" eaLnBrk="1" fontAlgn="ctr" latinLnBrk="0" hangingPunct="1"/>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absence of evidence demonstrating sustained improvement, if applicable, and</a:t>
            </a:r>
          </a:p>
          <a:p>
            <a:pPr rtl="0" eaLnBrk="1" fontAlgn="ctr" latinLnBrk="0" hangingPunct="1"/>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potential for routine future examination, if applicable. </a:t>
            </a:r>
          </a:p>
          <a:p>
            <a:pPr>
              <a:spcAft>
                <a:spcPts val="600"/>
              </a:spcAft>
            </a:pPr>
            <a:r>
              <a:rPr lang="en-US" sz="1800" b="0" i="1" dirty="0">
                <a:solidFill>
                  <a:schemeClr val="tx1"/>
                </a:solidFill>
                <a:latin typeface="Arial" panose="020B0604020202020204" pitchFamily="34" charset="0"/>
                <a:cs typeface="Arial" panose="020B0604020202020204" pitchFamily="34" charset="0"/>
              </a:rPr>
              <a:t>Note</a:t>
            </a:r>
            <a:r>
              <a:rPr lang="en-US" sz="1800" b="0" dirty="0">
                <a:solidFill>
                  <a:schemeClr val="tx1"/>
                </a:solidFill>
                <a:latin typeface="Arial" panose="020B0604020202020204" pitchFamily="34" charset="0"/>
                <a:cs typeface="Arial" panose="020B0604020202020204" pitchFamily="34" charset="0"/>
              </a:rPr>
              <a:t>: The VBMS dash R glossary fragment </a:t>
            </a:r>
            <a:r>
              <a:rPr lang="en-US" sz="1800" b="0" i="1" dirty="0">
                <a:solidFill>
                  <a:schemeClr val="tx1"/>
                </a:solidFill>
                <a:latin typeface="Arial" panose="020B0604020202020204" pitchFamily="34" charset="0"/>
                <a:cs typeface="Arial" panose="020B0604020202020204" pitchFamily="34" charset="0"/>
              </a:rPr>
              <a:t>C </a:t>
            </a:r>
            <a:r>
              <a:rPr lang="en-US" sz="1800" b="0" i="1" dirty="0" err="1">
                <a:solidFill>
                  <a:schemeClr val="tx1"/>
                </a:solidFill>
                <a:latin typeface="Arial" panose="020B0604020202020204" pitchFamily="34" charset="0"/>
                <a:cs typeface="Arial" panose="020B0604020202020204" pitchFamily="34" charset="0"/>
              </a:rPr>
              <a:t>C</a:t>
            </a:r>
            <a:r>
              <a:rPr lang="en-US" sz="1800" b="0" i="1" dirty="0">
                <a:solidFill>
                  <a:schemeClr val="tx1"/>
                </a:solidFill>
                <a:latin typeface="Arial" panose="020B0604020202020204" pitchFamily="34" charset="0"/>
                <a:cs typeface="Arial" panose="020B0604020202020204" pitchFamily="34" charset="0"/>
              </a:rPr>
              <a:t> E V A L</a:t>
            </a:r>
            <a:r>
              <a:rPr lang="en-US" sz="1800" b="0" dirty="0">
                <a:solidFill>
                  <a:schemeClr val="tx1"/>
                </a:solidFill>
                <a:latin typeface="Arial" panose="020B0604020202020204" pitchFamily="34" charset="0"/>
                <a:cs typeface="Arial" panose="020B0604020202020204" pitchFamily="34" charset="0"/>
              </a:rPr>
              <a:t> may be selected to insert supplemental language into the </a:t>
            </a:r>
            <a:r>
              <a:rPr lang="en-US" sz="1800" b="0" i="1" dirty="0">
                <a:solidFill>
                  <a:schemeClr val="tx1"/>
                </a:solidFill>
                <a:latin typeface="Arial" panose="020B0604020202020204" pitchFamily="34" charset="0"/>
                <a:cs typeface="Arial" panose="020B0604020202020204" pitchFamily="34" charset="0"/>
              </a:rPr>
              <a:t>Reasons for Decision</a:t>
            </a:r>
            <a:r>
              <a:rPr lang="en-US" sz="1800" b="0" dirty="0">
                <a:solidFill>
                  <a:schemeClr val="tx1"/>
                </a:solidFill>
                <a:latin typeface="Arial" panose="020B0604020202020204" pitchFamily="34" charset="0"/>
                <a:cs typeface="Arial" panose="020B0604020202020204" pitchFamily="34" charset="0"/>
              </a:rPr>
              <a:t> and Automated Decision Letter (A D L).</a:t>
            </a:r>
            <a:endParaRPr lang="en-US" sz="1800" b="0" i="0" u="none" strike="noStrike" kern="1200" dirty="0">
              <a:solidFill>
                <a:schemeClr val="tx1"/>
              </a:solidFill>
              <a:effectLst/>
              <a:latin typeface="Arial" panose="020B0604020202020204" pitchFamily="34" charset="0"/>
              <a:ea typeface="+mn-ea"/>
              <a:cs typeface="Arial" panose="020B0604020202020204" pitchFamily="34" charset="0"/>
            </a:endParaRPr>
          </a:p>
        </p:txBody>
      </p:sp>
      <p:sp>
        <p:nvSpPr>
          <p:cNvPr id="4" name="Header Placeholder 3"/>
          <p:cNvSpPr>
            <a:spLocks noGrp="1"/>
          </p:cNvSpPr>
          <p:nvPr>
            <p:ph type="hdr" sz="quarter" idx="10"/>
          </p:nvPr>
        </p:nvSpPr>
        <p:spPr/>
        <p:txBody>
          <a:bodyPr/>
          <a:lstStyle/>
          <a:p>
            <a:pPr>
              <a:defRPr/>
            </a:pPr>
            <a:r>
              <a:rPr lang="en-US"/>
              <a:t>VBA Overview</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71C225B-4BA2-462F-B2E0-3B7DD776FF5E}" type="slidenum">
              <a:rPr lang="en-US" smtClean="0"/>
              <a:pPr>
                <a:defRPr/>
              </a:pPr>
              <a:t>13</a:t>
            </a:fld>
            <a:endParaRPr lang="en-US" dirty="0"/>
          </a:p>
        </p:txBody>
      </p:sp>
    </p:spTree>
    <p:extLst>
      <p:ext uri="{BB962C8B-B14F-4D97-AF65-F5344CB8AC3E}">
        <p14:creationId xmlns:p14="http://schemas.microsoft.com/office/powerpoint/2010/main" val="1949220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Reasons for Decision- Denial</a:t>
            </a:r>
          </a:p>
          <a:p>
            <a:pPr marL="0" marR="0" lvl="0" indent="0" algn="l" defTabSz="914400" rtl="0" eaLnBrk="1" fontAlgn="t" latinLnBrk="0" hangingPunct="1">
              <a:lnSpc>
                <a:spcPct val="100000"/>
              </a:lnSpc>
              <a:spcBef>
                <a:spcPct val="30000"/>
              </a:spcBef>
              <a:spcAft>
                <a:spcPct val="0"/>
              </a:spcAft>
              <a:buClrTx/>
              <a:buSzTx/>
              <a:buFont typeface="Arial" panose="020B0604020202020204" pitchFamily="34" charset="0"/>
              <a:buNone/>
              <a:tabLst/>
              <a:defRPr/>
            </a:pP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If denying the claim</a:t>
            </a:r>
          </a:p>
          <a:p>
            <a:pPr marL="0" marR="0" lvl="0" indent="0" algn="l" defTabSz="914400" rtl="0" eaLnBrk="1" fontAlgn="ctr" latinLnBrk="0" hangingPunct="1">
              <a:lnSpc>
                <a:spcPct val="100000"/>
              </a:lnSpc>
              <a:spcBef>
                <a:spcPct val="30000"/>
              </a:spcBef>
              <a:spcAft>
                <a:spcPct val="0"/>
              </a:spcAft>
              <a:buClrTx/>
              <a:buSzTx/>
              <a:buFont typeface="Arial" panose="020B0604020202020204" pitchFamily="34" charset="0"/>
              <a:buNone/>
              <a:tabLst/>
              <a:defRPr/>
            </a:pP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Then the Reasons for Decision must address theory of SC being addressed in the decision (for example, direct SC), if applicable</a:t>
            </a:r>
          </a:p>
          <a:p>
            <a:pPr marL="0" indent="0" rtl="0" eaLnBrk="1" fontAlgn="ctr" latinLnBrk="0" hangingPunct="1">
              <a:buFont typeface="Arial" panose="020B0604020202020204" pitchFamily="34" charset="0"/>
              <a:buNone/>
            </a:pP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all of the claimant’s contentions</a:t>
            </a:r>
          </a:p>
          <a:p>
            <a:pPr marL="0" indent="0" rtl="0" eaLnBrk="1" fontAlgn="ctr" latinLnBrk="0" hangingPunct="1">
              <a:buFont typeface="Arial" panose="020B0604020202020204" pitchFamily="34" charset="0"/>
              <a:buNone/>
            </a:pP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benefit denied, and</a:t>
            </a:r>
          </a:p>
          <a:p>
            <a:pPr marL="0" indent="0" rtl="0" eaLnBrk="1" fontAlgn="ctr" latinLnBrk="0" hangingPunct="1">
              <a:buFont typeface="Arial" panose="020B0604020202020204" pitchFamily="34" charset="0"/>
              <a:buNone/>
            </a:pP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reason for denial. </a:t>
            </a:r>
          </a:p>
          <a:p>
            <a:pPr marL="0" indent="0">
              <a:buFont typeface="Arial" panose="020B0604020202020204" pitchFamily="34" charset="0"/>
              <a:buNone/>
            </a:pPr>
            <a:r>
              <a:rPr lang="en-US" sz="1800" b="0" i="1" dirty="0">
                <a:solidFill>
                  <a:schemeClr val="tx1"/>
                </a:solidFill>
                <a:latin typeface="Arial" panose="020B0604020202020204" pitchFamily="34" charset="0"/>
                <a:cs typeface="Arial" panose="020B0604020202020204" pitchFamily="34" charset="0"/>
              </a:rPr>
              <a:t>Note</a:t>
            </a:r>
            <a:r>
              <a:rPr lang="en-US" sz="1800" b="0" dirty="0">
                <a:solidFill>
                  <a:schemeClr val="tx1"/>
                </a:solidFill>
                <a:latin typeface="Arial" panose="020B0604020202020204" pitchFamily="34" charset="0"/>
                <a:cs typeface="Arial" panose="020B0604020202020204" pitchFamily="34" charset="0"/>
              </a:rPr>
              <a:t>: If there are multiple bases of SC being considered and or multiple denial reasons, the relevant text must be added to the rating </a:t>
            </a:r>
            <a:r>
              <a:rPr lang="en-US" sz="1800" b="0" i="1" dirty="0">
                <a:solidFill>
                  <a:schemeClr val="tx1"/>
                </a:solidFill>
                <a:latin typeface="Arial" panose="020B0604020202020204" pitchFamily="34" charset="0"/>
                <a:cs typeface="Arial" panose="020B0604020202020204" pitchFamily="34" charset="0"/>
              </a:rPr>
              <a:t>Narrative</a:t>
            </a:r>
            <a:r>
              <a:rPr lang="en-US" sz="1800" b="0" dirty="0">
                <a:solidFill>
                  <a:schemeClr val="tx1"/>
                </a:solidFill>
                <a:latin typeface="Arial" panose="020B0604020202020204" pitchFamily="34" charset="0"/>
                <a:cs typeface="Arial" panose="020B0604020202020204" pitchFamily="34" charset="0"/>
              </a:rPr>
              <a:t>.</a:t>
            </a:r>
          </a:p>
          <a:p>
            <a:pPr marL="0" indent="0">
              <a:buFont typeface="Arial" panose="020B0604020202020204" pitchFamily="34" charset="0"/>
              <a:buNone/>
            </a:pPr>
            <a:r>
              <a:rPr lang="en-US" sz="1800" b="0" i="1" dirty="0">
                <a:solidFill>
                  <a:schemeClr val="tx1"/>
                </a:solidFill>
                <a:latin typeface="Arial" panose="020B0604020202020204" pitchFamily="34" charset="0"/>
                <a:cs typeface="Arial" panose="020B0604020202020204" pitchFamily="34" charset="0"/>
              </a:rPr>
              <a:t>Example</a:t>
            </a:r>
            <a:r>
              <a:rPr lang="en-US" sz="1800" b="0" dirty="0">
                <a:solidFill>
                  <a:schemeClr val="tx1"/>
                </a:solidFill>
                <a:latin typeface="Arial" panose="020B0604020202020204" pitchFamily="34" charset="0"/>
                <a:cs typeface="Arial" panose="020B0604020202020204" pitchFamily="34" charset="0"/>
              </a:rPr>
              <a:t>:  A Veteran alleges hypertension due to exposure to Agent Orange.  The denial must address SC on a direct basis, as well as the contention that the disability was due to herbicide exposure.</a:t>
            </a:r>
            <a:endParaRPr lang="en-US" sz="1800" b="0" i="0" u="none" strike="noStrike" kern="1200" dirty="0">
              <a:solidFill>
                <a:schemeClr val="tx1"/>
              </a:solidFill>
              <a:effectLst/>
              <a:latin typeface="Arial" panose="020B0604020202020204" pitchFamily="34" charset="0"/>
              <a:ea typeface="+mn-ea"/>
              <a:cs typeface="Arial" panose="020B0604020202020204" pitchFamily="34" charset="0"/>
            </a:endParaRPr>
          </a:p>
        </p:txBody>
      </p:sp>
      <p:sp>
        <p:nvSpPr>
          <p:cNvPr id="4" name="Header Placeholder 3"/>
          <p:cNvSpPr>
            <a:spLocks noGrp="1"/>
          </p:cNvSpPr>
          <p:nvPr>
            <p:ph type="hdr" sz="quarter" idx="10"/>
          </p:nvPr>
        </p:nvSpPr>
        <p:spPr/>
        <p:txBody>
          <a:bodyPr/>
          <a:lstStyle/>
          <a:p>
            <a:pPr>
              <a:defRPr/>
            </a:pPr>
            <a:r>
              <a:rPr lang="en-US"/>
              <a:t>VBA Overview</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71C225B-4BA2-462F-B2E0-3B7DD776FF5E}" type="slidenum">
              <a:rPr lang="en-US" smtClean="0"/>
              <a:pPr>
                <a:defRPr/>
              </a:pPr>
              <a:t>14</a:t>
            </a:fld>
            <a:endParaRPr lang="en-US" dirty="0"/>
          </a:p>
        </p:txBody>
      </p:sp>
    </p:spTree>
    <p:extLst>
      <p:ext uri="{BB962C8B-B14F-4D97-AF65-F5344CB8AC3E}">
        <p14:creationId xmlns:p14="http://schemas.microsoft.com/office/powerpoint/2010/main" val="3648095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Example: Short Form Denial</a:t>
            </a:r>
          </a:p>
          <a:p>
            <a:pPr>
              <a:lnSpc>
                <a:spcPct val="110000"/>
              </a:lnSpc>
            </a:pPr>
            <a:r>
              <a:rPr lang="en-US" sz="1800" b="0" dirty="0">
                <a:solidFill>
                  <a:schemeClr val="tx1"/>
                </a:solidFill>
                <a:latin typeface="Arial" panose="020B0604020202020204" pitchFamily="34" charset="0"/>
                <a:cs typeface="Arial" panose="020B0604020202020204" pitchFamily="34" charset="0"/>
              </a:rPr>
              <a:t>Service connection may be granted for a disability which began in military service or was caused by some event or experience in service.</a:t>
            </a:r>
          </a:p>
          <a:p>
            <a:pPr>
              <a:lnSpc>
                <a:spcPct val="110000"/>
              </a:lnSpc>
            </a:pPr>
            <a:r>
              <a:rPr lang="en-US" sz="1800" b="0" dirty="0">
                <a:solidFill>
                  <a:schemeClr val="tx1"/>
                </a:solidFill>
                <a:latin typeface="Arial" panose="020B0604020202020204" pitchFamily="34" charset="0"/>
                <a:cs typeface="Arial" panose="020B0604020202020204" pitchFamily="34" charset="0"/>
              </a:rPr>
              <a:t>Service connection for left shoulder condition is denied because the medical evidence of record fails to show that this disability has been clinically diagnosed.</a:t>
            </a:r>
          </a:p>
          <a:p>
            <a:pPr>
              <a:lnSpc>
                <a:spcPct val="110000"/>
              </a:lnSpc>
            </a:pPr>
            <a:r>
              <a:rPr lang="en-US" sz="1800" b="0" dirty="0">
                <a:solidFill>
                  <a:schemeClr val="tx1"/>
                </a:solidFill>
                <a:latin typeface="Arial" panose="020B0604020202020204" pitchFamily="34" charset="0"/>
                <a:cs typeface="Arial" panose="020B0604020202020204" pitchFamily="34" charset="0"/>
              </a:rPr>
              <a:t>While your service treatment records reflect complaints, treatment, or a diagnosis similar to that claimed, the medical evidence supports the conclusion that a persistent disability was not present in service.</a:t>
            </a:r>
          </a:p>
          <a:p>
            <a:pPr>
              <a:lnSpc>
                <a:spcPct val="110000"/>
              </a:lnSpc>
            </a:pPr>
            <a:r>
              <a:rPr lang="en-US" sz="1800" b="0" dirty="0">
                <a:solidFill>
                  <a:schemeClr val="tx1"/>
                </a:solidFill>
                <a:latin typeface="Arial" panose="020B0604020202020204" pitchFamily="34" charset="0"/>
                <a:cs typeface="Arial" panose="020B0604020202020204" pitchFamily="34" charset="0"/>
              </a:rPr>
              <a:t>You did not attend the VA examination we scheduled in connection with your claim, and did not show good cause for your failure to do so. Therefore, medical evidence that could have been useful to support your claim was not available to us.</a:t>
            </a:r>
          </a:p>
        </p:txBody>
      </p:sp>
      <p:sp>
        <p:nvSpPr>
          <p:cNvPr id="4" name="Header Placeholder 3"/>
          <p:cNvSpPr>
            <a:spLocks noGrp="1"/>
          </p:cNvSpPr>
          <p:nvPr>
            <p:ph type="hdr" sz="quarter" idx="10"/>
          </p:nvPr>
        </p:nvSpPr>
        <p:spPr/>
        <p:txBody>
          <a:bodyPr/>
          <a:lstStyle/>
          <a:p>
            <a:pPr>
              <a:defRPr/>
            </a:pPr>
            <a:r>
              <a:rPr lang="en-US"/>
              <a:t>VBA Overview</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71C225B-4BA2-462F-B2E0-3B7DD776FF5E}" type="slidenum">
              <a:rPr lang="en-US" smtClean="0"/>
              <a:pPr>
                <a:defRPr/>
              </a:pPr>
              <a:t>15</a:t>
            </a:fld>
            <a:endParaRPr lang="en-US" dirty="0"/>
          </a:p>
        </p:txBody>
      </p:sp>
    </p:spTree>
    <p:extLst>
      <p:ext uri="{BB962C8B-B14F-4D97-AF65-F5344CB8AC3E}">
        <p14:creationId xmlns:p14="http://schemas.microsoft.com/office/powerpoint/2010/main" val="3515375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Short Form Rating Narrative</a:t>
            </a:r>
          </a:p>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The short form rating narrative does not have to contain the entire explanation of the analysis or specifically cite each piece of the evidence; however, </a:t>
            </a:r>
            <a:r>
              <a:rPr lang="en-US" sz="1800" b="0" i="1" dirty="0">
                <a:solidFill>
                  <a:schemeClr val="tx1"/>
                </a:solidFill>
                <a:latin typeface="Arial" panose="020B0604020202020204" pitchFamily="34" charset="0"/>
                <a:cs typeface="Arial" panose="020B0604020202020204" pitchFamily="34" charset="0"/>
              </a:rPr>
              <a:t>each element of the decision should be adequately explained. </a:t>
            </a:r>
            <a:r>
              <a:rPr lang="en-US" sz="1800" b="0" dirty="0">
                <a:solidFill>
                  <a:schemeClr val="tx1"/>
                </a:solidFill>
                <a:latin typeface="Arial" panose="020B0604020202020204" pitchFamily="34" charset="0"/>
                <a:cs typeface="Arial" panose="020B0604020202020204" pitchFamily="34" charset="0"/>
              </a:rPr>
              <a:t> </a:t>
            </a:r>
          </a:p>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Use of VBMS dash R generated language, glossary fragments, calculators, the Evaluation Builder, and </a:t>
            </a:r>
            <a:r>
              <a:rPr lang="en-US" sz="1800" b="0"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limited</a:t>
            </a:r>
            <a:r>
              <a:rPr lang="en-US" sz="1800" b="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800" b="0" dirty="0">
                <a:solidFill>
                  <a:schemeClr val="tx1"/>
                </a:solidFill>
                <a:latin typeface="Arial" panose="020B0604020202020204" pitchFamily="34" charset="0"/>
                <a:cs typeface="Arial" panose="020B0604020202020204" pitchFamily="34" charset="0"/>
              </a:rPr>
              <a:t>free text will usually contain adequate explanation of the essential elements of the decision.</a:t>
            </a:r>
          </a:p>
        </p:txBody>
      </p:sp>
      <p:sp>
        <p:nvSpPr>
          <p:cNvPr id="4" name="Header Placeholder 3"/>
          <p:cNvSpPr>
            <a:spLocks noGrp="1"/>
          </p:cNvSpPr>
          <p:nvPr>
            <p:ph type="hdr" sz="quarter" idx="10"/>
          </p:nvPr>
        </p:nvSpPr>
        <p:spPr/>
        <p:txBody>
          <a:bodyPr/>
          <a:lstStyle/>
          <a:p>
            <a:pPr>
              <a:defRPr/>
            </a:pPr>
            <a:r>
              <a:rPr lang="en-US"/>
              <a:t>VBA Overview</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71C225B-4BA2-462F-B2E0-3B7DD776FF5E}" type="slidenum">
              <a:rPr lang="en-US" smtClean="0"/>
              <a:pPr>
                <a:defRPr/>
              </a:pPr>
              <a:t>17</a:t>
            </a:fld>
            <a:endParaRPr lang="en-US" dirty="0"/>
          </a:p>
        </p:txBody>
      </p:sp>
    </p:spTree>
    <p:extLst>
      <p:ext uri="{BB962C8B-B14F-4D97-AF65-F5344CB8AC3E}">
        <p14:creationId xmlns:p14="http://schemas.microsoft.com/office/powerpoint/2010/main" val="641531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Including Free Text in a Short Form Rating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In some cases, a </a:t>
            </a:r>
            <a:r>
              <a:rPr lang="en-US" sz="1800" b="0" i="1" dirty="0">
                <a:solidFill>
                  <a:schemeClr val="tx1"/>
                </a:solidFill>
                <a:latin typeface="Arial" panose="020B0604020202020204" pitchFamily="34" charset="0"/>
                <a:cs typeface="Arial" panose="020B0604020202020204" pitchFamily="34" charset="0"/>
              </a:rPr>
              <a:t>limited amount</a:t>
            </a:r>
            <a:r>
              <a:rPr lang="en-US" sz="1800" b="0" dirty="0">
                <a:solidFill>
                  <a:schemeClr val="tx1"/>
                </a:solidFill>
                <a:latin typeface="Arial" panose="020B0604020202020204" pitchFamily="34" charset="0"/>
                <a:cs typeface="Arial" panose="020B0604020202020204" pitchFamily="34" charset="0"/>
              </a:rPr>
              <a:t> of free text may be used to supplement the short form rating narrative.</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Use free text in situations where it</a:t>
            </a:r>
          </a:p>
          <a:p>
            <a:pPr marL="0" lv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is required by the selected glossary fragment to supplement the explanation of the denial reason, or</a:t>
            </a:r>
          </a:p>
          <a:p>
            <a:pPr marL="0" lv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is needed because automated language does not exist.</a:t>
            </a:r>
          </a:p>
          <a:p>
            <a:pPr marL="0" indent="0">
              <a:spcAft>
                <a:spcPts val="600"/>
              </a:spcAft>
              <a:buFont typeface="Arial" panose="020B0604020202020204" pitchFamily="34" charset="0"/>
              <a:buNone/>
            </a:pPr>
            <a:r>
              <a:rPr lang="en-US" sz="1800" b="0" i="1" dirty="0">
                <a:solidFill>
                  <a:schemeClr val="tx1"/>
                </a:solidFill>
                <a:latin typeface="Arial" panose="020B0604020202020204" pitchFamily="34" charset="0"/>
                <a:cs typeface="Arial" panose="020B0604020202020204" pitchFamily="34" charset="0"/>
              </a:rPr>
              <a:t>Note</a:t>
            </a:r>
            <a:r>
              <a:rPr lang="en-US" sz="1800" b="0" dirty="0">
                <a:solidFill>
                  <a:schemeClr val="tx1"/>
                </a:solidFill>
                <a:latin typeface="Arial" panose="020B0604020202020204" pitchFamily="34" charset="0"/>
                <a:cs typeface="Arial" panose="020B0604020202020204" pitchFamily="34" charset="0"/>
              </a:rPr>
              <a:t>: Any free text that you use must be clear, succinct, and written in lay terms.</a:t>
            </a:r>
          </a:p>
        </p:txBody>
      </p:sp>
      <p:sp>
        <p:nvSpPr>
          <p:cNvPr id="4" name="Header Placeholder 3"/>
          <p:cNvSpPr>
            <a:spLocks noGrp="1"/>
          </p:cNvSpPr>
          <p:nvPr>
            <p:ph type="hdr" sz="quarter" idx="10"/>
          </p:nvPr>
        </p:nvSpPr>
        <p:spPr/>
        <p:txBody>
          <a:bodyPr/>
          <a:lstStyle/>
          <a:p>
            <a:pPr>
              <a:defRPr/>
            </a:pPr>
            <a:r>
              <a:rPr lang="en-US"/>
              <a:t>VBA Overview</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71C225B-4BA2-462F-B2E0-3B7DD776FF5E}" type="slidenum">
              <a:rPr lang="en-US" smtClean="0"/>
              <a:pPr>
                <a:defRPr/>
              </a:pPr>
              <a:t>18</a:t>
            </a:fld>
            <a:endParaRPr lang="en-US" dirty="0"/>
          </a:p>
        </p:txBody>
      </p:sp>
    </p:spTree>
    <p:extLst>
      <p:ext uri="{BB962C8B-B14F-4D97-AF65-F5344CB8AC3E}">
        <p14:creationId xmlns:p14="http://schemas.microsoft.com/office/powerpoint/2010/main" val="3525395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Generating Rating Language</a:t>
            </a:r>
          </a:p>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Write directly to the claimant.  </a:t>
            </a:r>
          </a:p>
          <a:p>
            <a:pPr marL="0" lv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“You” is acceptable usage. </a:t>
            </a:r>
          </a:p>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Use clear, concise, lay terms.</a:t>
            </a:r>
          </a:p>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Refer simply to </a:t>
            </a:r>
            <a:r>
              <a:rPr lang="en-US" sz="1800" b="0" i="1" dirty="0">
                <a:solidFill>
                  <a:schemeClr val="tx1"/>
                </a:solidFill>
                <a:latin typeface="Arial" panose="020B0604020202020204" pitchFamily="34" charset="0"/>
                <a:cs typeface="Arial" panose="020B0604020202020204" pitchFamily="34" charset="0"/>
              </a:rPr>
              <a:t>the condition</a:t>
            </a:r>
            <a:r>
              <a:rPr lang="en-US" sz="1800" b="0" dirty="0">
                <a:solidFill>
                  <a:schemeClr val="tx1"/>
                </a:solidFill>
                <a:latin typeface="Arial" panose="020B0604020202020204" pitchFamily="34" charset="0"/>
                <a:cs typeface="Arial" panose="020B0604020202020204" pitchFamily="34" charset="0"/>
              </a:rPr>
              <a:t> or </a:t>
            </a:r>
            <a:r>
              <a:rPr lang="en-US" sz="1800" b="0" i="1" dirty="0">
                <a:solidFill>
                  <a:schemeClr val="tx1"/>
                </a:solidFill>
                <a:latin typeface="Arial" panose="020B0604020202020204" pitchFamily="34" charset="0"/>
                <a:cs typeface="Arial" panose="020B0604020202020204" pitchFamily="34" charset="0"/>
              </a:rPr>
              <a:t>your condition</a:t>
            </a:r>
            <a:r>
              <a:rPr lang="en-US" sz="1800" b="0" dirty="0">
                <a:solidFill>
                  <a:schemeClr val="tx1"/>
                </a:solidFill>
                <a:latin typeface="Arial" panose="020B0604020202020204" pitchFamily="34" charset="0"/>
                <a:cs typeface="Arial" panose="020B0604020202020204" pitchFamily="34" charset="0"/>
              </a:rPr>
              <a:t>. </a:t>
            </a:r>
          </a:p>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DO NOT use: </a:t>
            </a:r>
          </a:p>
          <a:p>
            <a:pPr marL="0" lv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abbreviations, </a:t>
            </a:r>
          </a:p>
          <a:p>
            <a:pPr marL="0" lv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legal terminology, and or </a:t>
            </a:r>
          </a:p>
          <a:p>
            <a:pPr marL="0" lv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legal citation.</a:t>
            </a:r>
          </a:p>
        </p:txBody>
      </p:sp>
      <p:sp>
        <p:nvSpPr>
          <p:cNvPr id="4" name="Header Placeholder 3"/>
          <p:cNvSpPr>
            <a:spLocks noGrp="1"/>
          </p:cNvSpPr>
          <p:nvPr>
            <p:ph type="hdr" sz="quarter" idx="10"/>
          </p:nvPr>
        </p:nvSpPr>
        <p:spPr/>
        <p:txBody>
          <a:bodyPr/>
          <a:lstStyle/>
          <a:p>
            <a:pPr>
              <a:defRPr/>
            </a:pPr>
            <a:r>
              <a:rPr lang="en-US"/>
              <a:t>VBA Overview</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71C225B-4BA2-462F-B2E0-3B7DD776FF5E}" type="slidenum">
              <a:rPr lang="en-US" smtClean="0"/>
              <a:pPr>
                <a:defRPr/>
              </a:pPr>
              <a:t>19</a:t>
            </a:fld>
            <a:endParaRPr lang="en-US" dirty="0"/>
          </a:p>
        </p:txBody>
      </p:sp>
    </p:spTree>
    <p:extLst>
      <p:ext uri="{BB962C8B-B14F-4D97-AF65-F5344CB8AC3E}">
        <p14:creationId xmlns:p14="http://schemas.microsoft.com/office/powerpoint/2010/main" val="5334477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211263" y="708025"/>
            <a:ext cx="4594225" cy="3444875"/>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Issues Requiring a Long Form Rating Narrative</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A long form rating narrative must be used in decisions involving any of the following types of claims: </a:t>
            </a:r>
            <a:r>
              <a:rPr lang="en-US" sz="1800" b="0" i="1" dirty="0">
                <a:solidFill>
                  <a:schemeClr val="tx1"/>
                </a:solidFill>
                <a:latin typeface="Arial" panose="020B0604020202020204" pitchFamily="34" charset="0"/>
                <a:cs typeface="Arial" panose="020B0604020202020204" pitchFamily="34" charset="0"/>
              </a:rPr>
              <a:t>(For complete list see M21 dash 1 Three.four.6.C.)</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clear and unmistakable error (C U E)</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traumatic brain injuries</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denials of SC for posttraumatic stress disorder (PTSD) based on</a:t>
            </a:r>
          </a:p>
          <a:p>
            <a:pPr marL="0" lv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military sexual trauma, or </a:t>
            </a:r>
          </a:p>
          <a:p>
            <a:pPr marL="0" lv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fear of hostile military or terrorist activity</a:t>
            </a:r>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a:p>
        </p:txBody>
      </p:sp>
    </p:spTree>
    <p:extLst>
      <p:ext uri="{BB962C8B-B14F-4D97-AF65-F5344CB8AC3E}">
        <p14:creationId xmlns:p14="http://schemas.microsoft.com/office/powerpoint/2010/main" val="37239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xfrm>
            <a:off x="1211263" y="708025"/>
            <a:ext cx="4594225" cy="3444875"/>
          </a:xfrm>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Lesson Objectives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With completion of this lesson and available references and resources you should, with 98% percent accuracy, generate rating decisions, with </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required evidence, </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appropriate terminology, and </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all required text for both short and long form rating narratives.</a:t>
            </a:r>
          </a:p>
        </p:txBody>
      </p:sp>
      <p:sp>
        <p:nvSpPr>
          <p:cNvPr id="10244"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a:p>
        </p:txBody>
      </p:sp>
    </p:spTree>
    <p:extLst>
      <p:ext uri="{BB962C8B-B14F-4D97-AF65-F5344CB8AC3E}">
        <p14:creationId xmlns:p14="http://schemas.microsoft.com/office/powerpoint/2010/main" val="845028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800" b="0" dirty="0">
                <a:solidFill>
                  <a:schemeClr val="tx2"/>
                </a:solidFill>
                <a:latin typeface="Arial" panose="020B0604020202020204" pitchFamily="34" charset="0"/>
                <a:cs typeface="Arial" panose="020B0604020202020204" pitchFamily="34" charset="0"/>
              </a:rPr>
              <a:t>Adequate Analysis in a Long Form Narrative</a:t>
            </a:r>
            <a:br>
              <a:rPr lang="en-US" sz="1800" b="0" dirty="0">
                <a:solidFill>
                  <a:schemeClr val="tx2"/>
                </a:solidFill>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The long form rating narrative format must be used in certain types of claims to more thoroughly and adequately discuss the reason a decision was made.  In general, the narrative should</a:t>
            </a:r>
          </a:p>
          <a:p>
            <a:pPr marL="0" indent="0">
              <a:spcAft>
                <a:spcPts val="600"/>
              </a:spcAft>
              <a:buClr>
                <a:schemeClr val="tx1"/>
              </a:buClr>
              <a:buFont typeface="Arial" panose="020B0604020202020204" pitchFamily="34" charset="0"/>
              <a:buNone/>
            </a:pPr>
            <a:r>
              <a:rPr lang="en-US" sz="1800" b="0" dirty="0">
                <a:latin typeface="Arial" panose="020B0604020202020204" pitchFamily="34" charset="0"/>
                <a:cs typeface="Arial" panose="020B0604020202020204" pitchFamily="34" charset="0"/>
              </a:rPr>
              <a:t>address the decision elements noted in M21 dash 1, Part Three, Subpart four, 6.C.5.a.</a:t>
            </a:r>
          </a:p>
          <a:p>
            <a:pPr marL="0" indent="0">
              <a:spcAft>
                <a:spcPts val="600"/>
              </a:spcAft>
              <a:buClr>
                <a:schemeClr val="tx1"/>
              </a:buClr>
              <a:buFont typeface="Arial" panose="020B0604020202020204" pitchFamily="34" charset="0"/>
              <a:buNone/>
            </a:pPr>
            <a:r>
              <a:rPr lang="en-US" sz="1800" b="0" dirty="0">
                <a:latin typeface="Arial" panose="020B0604020202020204" pitchFamily="34" charset="0"/>
                <a:cs typeface="Arial" panose="020B0604020202020204" pitchFamily="34" charset="0"/>
              </a:rPr>
              <a:t>discuss evidence that is relevant and necessary to the determination, including specific treatment details both during service and after</a:t>
            </a:r>
          </a:p>
          <a:p>
            <a:pPr marL="0" indent="0">
              <a:spcAft>
                <a:spcPts val="600"/>
              </a:spcAft>
              <a:buClr>
                <a:schemeClr val="tx1"/>
              </a:buClr>
              <a:buFont typeface="Arial" panose="020B0604020202020204" pitchFamily="34" charset="0"/>
              <a:buNone/>
            </a:pPr>
            <a:r>
              <a:rPr lang="en-US" sz="1800" b="0" dirty="0">
                <a:latin typeface="Arial" panose="020B0604020202020204" pitchFamily="34" charset="0"/>
                <a:cs typeface="Arial" panose="020B0604020202020204" pitchFamily="34" charset="0"/>
              </a:rPr>
              <a:t>clearly explain why that evidence is found to be persuasive or unpersuasive, and</a:t>
            </a:r>
          </a:p>
          <a:p>
            <a:pPr marL="0" indent="0">
              <a:spcAft>
                <a:spcPts val="600"/>
              </a:spcAft>
              <a:buClr>
                <a:schemeClr val="tx1"/>
              </a:buClr>
              <a:buFont typeface="Arial" panose="020B0604020202020204" pitchFamily="34" charset="0"/>
              <a:buNone/>
            </a:pPr>
            <a:r>
              <a:rPr lang="en-US" sz="1800" b="0" dirty="0">
                <a:latin typeface="Arial" panose="020B0604020202020204" pitchFamily="34" charset="0"/>
                <a:cs typeface="Arial" panose="020B0604020202020204" pitchFamily="34" charset="0"/>
              </a:rPr>
              <a:t>address all pertinent evidence and all of the claimant's contentions.</a:t>
            </a:r>
            <a:endParaRPr lang="en-US" sz="1800" b="0" dirty="0">
              <a:solidFill>
                <a:schemeClr val="tx2"/>
              </a:solidFill>
              <a:latin typeface="Arial" panose="020B0604020202020204" pitchFamily="34" charset="0"/>
              <a:cs typeface="Arial" panose="020B0604020202020204" pitchFamily="34" charset="0"/>
            </a:endParaRPr>
          </a:p>
        </p:txBody>
      </p:sp>
      <p:sp>
        <p:nvSpPr>
          <p:cNvPr id="4" name="Header Placeholder 3"/>
          <p:cNvSpPr>
            <a:spLocks noGrp="1"/>
          </p:cNvSpPr>
          <p:nvPr>
            <p:ph type="hdr" sz="quarter" idx="10"/>
          </p:nvPr>
        </p:nvSpPr>
        <p:spPr/>
        <p:txBody>
          <a:bodyPr/>
          <a:lstStyle/>
          <a:p>
            <a:pPr>
              <a:defRPr/>
            </a:pPr>
            <a:r>
              <a:rPr lang="en-US"/>
              <a:t>VBA Overview</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71C225B-4BA2-462F-B2E0-3B7DD776FF5E}" type="slidenum">
              <a:rPr lang="en-US" smtClean="0"/>
              <a:pPr>
                <a:defRPr/>
              </a:pPr>
              <a:t>21</a:t>
            </a:fld>
            <a:endParaRPr lang="en-US" dirty="0"/>
          </a:p>
        </p:txBody>
      </p:sp>
    </p:spTree>
    <p:extLst>
      <p:ext uri="{BB962C8B-B14F-4D97-AF65-F5344CB8AC3E}">
        <p14:creationId xmlns:p14="http://schemas.microsoft.com/office/powerpoint/2010/main" val="444121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Adequate Analysis in a Long Form Narrative (continued)</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The reason for denial should be based on a review of the available facts and how they relate to the statutory and regulatory requirements for the benefit sought.  The key factors involve:</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the claimant’s stated belief or contentions</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the pertinent facts, to include those that address the condition or circumstances claimed</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what we may have asked for but did not receive, and</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succinct reasoning explaining the elements not present which are needed to award the benefit.</a:t>
            </a:r>
          </a:p>
        </p:txBody>
      </p:sp>
      <p:sp>
        <p:nvSpPr>
          <p:cNvPr id="4" name="Header Placeholder 3"/>
          <p:cNvSpPr>
            <a:spLocks noGrp="1"/>
          </p:cNvSpPr>
          <p:nvPr>
            <p:ph type="hdr" sz="quarter" idx="10"/>
          </p:nvPr>
        </p:nvSpPr>
        <p:spPr/>
        <p:txBody>
          <a:bodyPr/>
          <a:lstStyle/>
          <a:p>
            <a:pPr>
              <a:defRPr/>
            </a:pPr>
            <a:r>
              <a:rPr lang="en-US"/>
              <a:t>VBA Overview</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71C225B-4BA2-462F-B2E0-3B7DD776FF5E}" type="slidenum">
              <a:rPr lang="en-US" smtClean="0"/>
              <a:pPr>
                <a:defRPr/>
              </a:pPr>
              <a:t>22</a:t>
            </a:fld>
            <a:endParaRPr lang="en-US" dirty="0"/>
          </a:p>
        </p:txBody>
      </p:sp>
    </p:spTree>
    <p:extLst>
      <p:ext uri="{BB962C8B-B14F-4D97-AF65-F5344CB8AC3E}">
        <p14:creationId xmlns:p14="http://schemas.microsoft.com/office/powerpoint/2010/main" val="21725424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Signatures on Rating Decisions</a:t>
            </a:r>
          </a:p>
          <a:p>
            <a:pPr fontAlgn="t">
              <a:lnSpc>
                <a:spcPct val="110000"/>
              </a:lnSpc>
            </a:pPr>
            <a:r>
              <a:rPr lang="en-US" sz="1800" b="0" dirty="0">
                <a:solidFill>
                  <a:schemeClr val="tx1"/>
                </a:solidFill>
                <a:latin typeface="Arial" panose="020B0604020202020204" pitchFamily="34" charset="0"/>
                <a:cs typeface="Arial" panose="020B0604020202020204" pitchFamily="34" charset="0"/>
              </a:rPr>
              <a:t>Rating decisions must contain the decision maker’s digital signature on the bottom of the last page of the </a:t>
            </a:r>
            <a:r>
              <a:rPr lang="en-US" sz="1800" b="0" i="1" dirty="0" err="1">
                <a:solidFill>
                  <a:schemeClr val="tx1"/>
                </a:solidFill>
                <a:latin typeface="Arial" panose="020B0604020202020204" pitchFamily="34" charset="0"/>
                <a:cs typeface="Arial" panose="020B0604020202020204" pitchFamily="34" charset="0"/>
              </a:rPr>
              <a:t>Codesheet</a:t>
            </a:r>
            <a:r>
              <a:rPr lang="en-US" sz="1800" b="0" dirty="0">
                <a:solidFill>
                  <a:schemeClr val="tx1"/>
                </a:solidFill>
                <a:latin typeface="Arial" panose="020B0604020202020204" pitchFamily="34" charset="0"/>
                <a:cs typeface="Arial" panose="020B0604020202020204" pitchFamily="34" charset="0"/>
              </a:rPr>
              <a:t>.</a:t>
            </a:r>
          </a:p>
          <a:p>
            <a:pPr fontAlgn="t">
              <a:lnSpc>
                <a:spcPct val="110000"/>
              </a:lnSpc>
            </a:pPr>
            <a:r>
              <a:rPr lang="en-US" sz="1800" b="0" i="1" dirty="0">
                <a:solidFill>
                  <a:schemeClr val="tx1"/>
                </a:solidFill>
                <a:latin typeface="Arial" panose="020B0604020202020204" pitchFamily="34" charset="0"/>
                <a:cs typeface="Arial" panose="020B0604020202020204" pitchFamily="34" charset="0"/>
              </a:rPr>
              <a:t>Exception</a:t>
            </a:r>
            <a:r>
              <a:rPr lang="en-US" sz="1800" b="0" dirty="0">
                <a:solidFill>
                  <a:schemeClr val="tx1"/>
                </a:solidFill>
                <a:latin typeface="Arial" panose="020B0604020202020204" pitchFamily="34" charset="0"/>
                <a:cs typeface="Arial" panose="020B0604020202020204" pitchFamily="34" charset="0"/>
              </a:rPr>
              <a:t>:  If a rating decision requires more than one signature, the rating decision </a:t>
            </a:r>
            <a:r>
              <a:rPr lang="en-US" sz="1800" b="0" i="1" dirty="0" err="1">
                <a:solidFill>
                  <a:schemeClr val="tx1"/>
                </a:solidFill>
                <a:latin typeface="Arial" panose="020B0604020202020204" pitchFamily="34" charset="0"/>
                <a:cs typeface="Arial" panose="020B0604020202020204" pitchFamily="34" charset="0"/>
              </a:rPr>
              <a:t>Codesheet</a:t>
            </a:r>
            <a:r>
              <a:rPr lang="en-US" sz="1800" b="0" dirty="0">
                <a:solidFill>
                  <a:schemeClr val="tx1"/>
                </a:solidFill>
                <a:latin typeface="Arial" panose="020B0604020202020204" pitchFamily="34" charset="0"/>
                <a:cs typeface="Arial" panose="020B0604020202020204" pitchFamily="34" charset="0"/>
              </a:rPr>
              <a:t> should display the required additional signature fields, but the digital signatures of the additional reviewers are documented on </a:t>
            </a:r>
            <a:r>
              <a:rPr lang="en-US" sz="1800" b="0" i="1" dirty="0">
                <a:solidFill>
                  <a:schemeClr val="tx1"/>
                </a:solidFill>
                <a:latin typeface="Arial" panose="020B0604020202020204" pitchFamily="34" charset="0"/>
                <a:cs typeface="Arial" panose="020B0604020202020204" pitchFamily="34" charset="0"/>
                <a:hlinkClick r:id="rId3"/>
              </a:rPr>
              <a:t>VA Form 21 dash 09 61, Electronic Signatures</a:t>
            </a:r>
            <a:r>
              <a:rPr lang="en-US" sz="1800" b="0" dirty="0">
                <a:solidFill>
                  <a:schemeClr val="tx1"/>
                </a:solidFill>
                <a:latin typeface="Arial" panose="020B0604020202020204" pitchFamily="34" charset="0"/>
                <a:cs typeface="Arial" panose="020B0604020202020204" pitchFamily="34" charset="0"/>
              </a:rPr>
              <a:t>.</a:t>
            </a:r>
          </a:p>
          <a:p>
            <a:pPr fontAlgn="t">
              <a:lnSpc>
                <a:spcPct val="110000"/>
              </a:lnSpc>
            </a:pPr>
            <a:r>
              <a:rPr lang="en-US" sz="1800" b="0" i="1" dirty="0">
                <a:solidFill>
                  <a:schemeClr val="tx1"/>
                </a:solidFill>
                <a:latin typeface="Arial" panose="020B0604020202020204" pitchFamily="34" charset="0"/>
                <a:cs typeface="Arial" panose="020B0604020202020204" pitchFamily="34" charset="0"/>
              </a:rPr>
              <a:t>Important</a:t>
            </a:r>
            <a:r>
              <a:rPr lang="en-US" sz="1800" b="0" dirty="0">
                <a:solidFill>
                  <a:schemeClr val="tx1"/>
                </a:solidFill>
                <a:latin typeface="Arial" panose="020B0604020202020204" pitchFamily="34" charset="0"/>
                <a:cs typeface="Arial" panose="020B0604020202020204" pitchFamily="34" charset="0"/>
              </a:rPr>
              <a:t>:  The signature of the decision maker or makers certifies that the claims folder was reviewed and all phases of the claims process leading to the decision were correctly handled.</a:t>
            </a:r>
          </a:p>
        </p:txBody>
      </p:sp>
      <p:sp>
        <p:nvSpPr>
          <p:cNvPr id="4" name="Header Placeholder 3"/>
          <p:cNvSpPr>
            <a:spLocks noGrp="1"/>
          </p:cNvSpPr>
          <p:nvPr>
            <p:ph type="hdr" sz="quarter" idx="10"/>
          </p:nvPr>
        </p:nvSpPr>
        <p:spPr/>
        <p:txBody>
          <a:bodyPr/>
          <a:lstStyle/>
          <a:p>
            <a:pPr>
              <a:defRPr/>
            </a:pPr>
            <a:r>
              <a:rPr lang="en-US"/>
              <a:t>VBA Overview</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71C225B-4BA2-462F-B2E0-3B7DD776FF5E}" type="slidenum">
              <a:rPr lang="en-US" smtClean="0"/>
              <a:pPr>
                <a:defRPr/>
              </a:pPr>
              <a:t>23</a:t>
            </a:fld>
            <a:endParaRPr lang="en-US" dirty="0"/>
          </a:p>
        </p:txBody>
      </p:sp>
    </p:spTree>
    <p:extLst>
      <p:ext uri="{BB962C8B-B14F-4D97-AF65-F5344CB8AC3E}">
        <p14:creationId xmlns:p14="http://schemas.microsoft.com/office/powerpoint/2010/main" val="1222165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rPr>
              <a:t>Sample </a:t>
            </a:r>
            <a:r>
              <a:rPr lang="en-US" sz="1800" b="0" dirty="0" err="1">
                <a:solidFill>
                  <a:schemeClr val="tx1"/>
                </a:solidFill>
                <a:latin typeface="Arial" panose="020B0604020202020204" pitchFamily="34" charset="0"/>
              </a:rPr>
              <a:t>Codesheet</a:t>
            </a:r>
            <a:endParaRPr lang="en-US" sz="1800" b="0" dirty="0">
              <a:solidFill>
                <a:schemeClr val="tx1"/>
              </a:solidFill>
            </a:endParaRPr>
          </a:p>
        </p:txBody>
      </p:sp>
      <p:sp>
        <p:nvSpPr>
          <p:cNvPr id="4" name="Header Placeholder 3"/>
          <p:cNvSpPr>
            <a:spLocks noGrp="1"/>
          </p:cNvSpPr>
          <p:nvPr>
            <p:ph type="hdr" sz="quarter" idx="10"/>
          </p:nvPr>
        </p:nvSpPr>
        <p:spPr/>
        <p:txBody>
          <a:bodyPr/>
          <a:lstStyle/>
          <a:p>
            <a:pPr>
              <a:defRPr/>
            </a:pPr>
            <a:r>
              <a:rPr lang="en-US"/>
              <a:t>VBA Overview</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71C225B-4BA2-462F-B2E0-3B7DD776FF5E}" type="slidenum">
              <a:rPr lang="en-US" smtClean="0"/>
              <a:pPr>
                <a:defRPr/>
              </a:pPr>
              <a:t>24</a:t>
            </a:fld>
            <a:endParaRPr lang="en-US" dirty="0"/>
          </a:p>
        </p:txBody>
      </p:sp>
    </p:spTree>
    <p:extLst>
      <p:ext uri="{BB962C8B-B14F-4D97-AF65-F5344CB8AC3E}">
        <p14:creationId xmlns:p14="http://schemas.microsoft.com/office/powerpoint/2010/main" val="6559752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1211263" y="708025"/>
            <a:ext cx="4594225" cy="3444875"/>
          </a:xfrm>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b="0" dirty="0">
                <a:solidFill>
                  <a:schemeClr val="tx1"/>
                </a:solidFill>
                <a:latin typeface="Arial" panose="020B0604020202020204" pitchFamily="34" charset="0"/>
                <a:cs typeface="Arial" panose="020B0604020202020204" pitchFamily="34" charset="0"/>
              </a:rPr>
              <a:t>Questions?</a:t>
            </a:r>
          </a:p>
        </p:txBody>
      </p:sp>
      <p:sp>
        <p:nvSpPr>
          <p:cNvPr id="122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r>
              <a:rPr lang="en-US" sz="1200"/>
              <a:t>VBA Overview</a:t>
            </a:r>
          </a:p>
        </p:txBody>
      </p:sp>
      <p:sp>
        <p:nvSpPr>
          <p:cNvPr id="1229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a:p>
        </p:txBody>
      </p:sp>
      <p:sp>
        <p:nvSpPr>
          <p:cNvPr id="1229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fld id="{327860C2-8588-434C-91E7-780EBC532DB6}" type="slidenum">
              <a:rPr lang="en-US" sz="1200" smtClean="0"/>
              <a:pPr/>
              <a:t>25</a:t>
            </a:fld>
            <a:endParaRPr lang="en-US" sz="1200"/>
          </a:p>
        </p:txBody>
      </p:sp>
    </p:spTree>
    <p:extLst>
      <p:ext uri="{BB962C8B-B14F-4D97-AF65-F5344CB8AC3E}">
        <p14:creationId xmlns:p14="http://schemas.microsoft.com/office/powerpoint/2010/main" val="4142902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References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800" b="0" kern="1200" dirty="0">
                <a:solidFill>
                  <a:schemeClr val="tx1"/>
                </a:solidFill>
                <a:effectLst/>
                <a:latin typeface="Arial" panose="020B0604020202020204" pitchFamily="34" charset="0"/>
                <a:ea typeface="+mn-ea"/>
                <a:cs typeface="Arial" panose="020B0604020202020204" pitchFamily="34" charset="0"/>
              </a:rPr>
              <a:t>The references for this course are listed on the screen. You may click any hyperlinked references for further details.</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M21 dash 1 Part Three, Subpart four, 6.C.- Completing the Rating Decision Narrative</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M21 dash 1 Part Three, Subpart four, 6.D.- </a:t>
            </a:r>
            <a:r>
              <a:rPr lang="en-US" sz="1800" b="0" dirty="0" err="1">
                <a:solidFill>
                  <a:schemeClr val="tx1"/>
                </a:solidFill>
                <a:latin typeface="Arial" panose="020B0604020202020204" pitchFamily="34" charset="0"/>
                <a:cs typeface="Arial" panose="020B0604020202020204" pitchFamily="34" charset="0"/>
              </a:rPr>
              <a:t>Codesheet</a:t>
            </a:r>
            <a:r>
              <a:rPr lang="en-US" sz="1800" b="0" dirty="0">
                <a:solidFill>
                  <a:schemeClr val="tx1"/>
                </a:solidFill>
                <a:latin typeface="Arial" panose="020B0604020202020204" pitchFamily="34" charset="0"/>
                <a:cs typeface="Arial" panose="020B0604020202020204" pitchFamily="34" charset="0"/>
              </a:rPr>
              <a:t> Section</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M21 dash 1 Part Three, Subpart four, 6.E.- Coded Section</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M21 dash 1 Part Three, Subpart four, 6.F. - Automated Decision Letter (A D L) Rating Procedures</a:t>
            </a:r>
            <a:endParaRPr lang="en-US" sz="1800" b="0" kern="1200" dirty="0">
              <a:solidFill>
                <a:schemeClr val="tx1"/>
              </a:solidFill>
              <a:effectLst/>
              <a:latin typeface="Arial" panose="020B0604020202020204" pitchFamily="34" charset="0"/>
              <a:ea typeface="+mn-ea"/>
              <a:cs typeface="Arial" panose="020B0604020202020204" pitchFamily="34" charset="0"/>
            </a:endParaRPr>
          </a:p>
        </p:txBody>
      </p:sp>
      <p:sp>
        <p:nvSpPr>
          <p:cNvPr id="4" name="Header Placeholder 3"/>
          <p:cNvSpPr>
            <a:spLocks noGrp="1"/>
          </p:cNvSpPr>
          <p:nvPr>
            <p:ph type="hdr" sz="quarter" idx="10"/>
          </p:nvPr>
        </p:nvSpPr>
        <p:spPr/>
        <p:txBody>
          <a:bodyPr/>
          <a:lstStyle/>
          <a:p>
            <a:pPr>
              <a:defRPr/>
            </a:pPr>
            <a:r>
              <a:rPr lang="en-US"/>
              <a:t>VBA Overview</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71C225B-4BA2-462F-B2E0-3B7DD776FF5E}" type="slidenum">
              <a:rPr lang="en-US" smtClean="0"/>
              <a:pPr>
                <a:defRPr/>
              </a:pPr>
              <a:t>3</a:t>
            </a:fld>
            <a:endParaRPr lang="en-US" dirty="0"/>
          </a:p>
        </p:txBody>
      </p:sp>
    </p:spTree>
    <p:extLst>
      <p:ext uri="{BB962C8B-B14F-4D97-AF65-F5344CB8AC3E}">
        <p14:creationId xmlns:p14="http://schemas.microsoft.com/office/powerpoint/2010/main" val="3177358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Overview of the Evidence Section</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The Evidence section is a listing of each piece of </a:t>
            </a:r>
            <a:r>
              <a:rPr lang="en-US" sz="1800" b="0" i="1" dirty="0">
                <a:solidFill>
                  <a:schemeClr val="tx1"/>
                </a:solidFill>
                <a:latin typeface="Arial" panose="020B0604020202020204" pitchFamily="34" charset="0"/>
                <a:cs typeface="Arial" panose="020B0604020202020204" pitchFamily="34" charset="0"/>
              </a:rPr>
              <a:t>evidence considered in arriving at the decision</a:t>
            </a:r>
            <a:r>
              <a:rPr lang="en-US" sz="1800" b="0" dirty="0">
                <a:solidFill>
                  <a:schemeClr val="tx1"/>
                </a:solidFill>
                <a:latin typeface="Arial" panose="020B0604020202020204" pitchFamily="34" charset="0"/>
                <a:cs typeface="Arial" panose="020B0604020202020204" pitchFamily="34" charset="0"/>
              </a:rPr>
              <a:t>, which may include but is not limited to</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service treatment records (STRs)</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service personnel records</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private and VA treatment records</a:t>
            </a:r>
          </a:p>
        </p:txBody>
      </p:sp>
      <p:sp>
        <p:nvSpPr>
          <p:cNvPr id="4" name="Header Placeholder 3"/>
          <p:cNvSpPr>
            <a:spLocks noGrp="1"/>
          </p:cNvSpPr>
          <p:nvPr>
            <p:ph type="hdr" sz="quarter" idx="10"/>
          </p:nvPr>
        </p:nvSpPr>
        <p:spPr/>
        <p:txBody>
          <a:bodyPr/>
          <a:lstStyle/>
          <a:p>
            <a:pPr>
              <a:defRPr/>
            </a:pPr>
            <a:r>
              <a:rPr lang="en-US"/>
              <a:t>VBA Overview</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71C225B-4BA2-462F-B2E0-3B7DD776FF5E}" type="slidenum">
              <a:rPr lang="en-US" smtClean="0"/>
              <a:pPr>
                <a:defRPr/>
              </a:pPr>
              <a:t>4</a:t>
            </a:fld>
            <a:endParaRPr lang="en-US" dirty="0"/>
          </a:p>
        </p:txBody>
      </p:sp>
    </p:spTree>
    <p:extLst>
      <p:ext uri="{BB962C8B-B14F-4D97-AF65-F5344CB8AC3E}">
        <p14:creationId xmlns:p14="http://schemas.microsoft.com/office/powerpoint/2010/main" val="3976055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Guidelines for the Evidence Section</a:t>
            </a:r>
          </a:p>
          <a:p>
            <a:pPr rtl="0" eaLnBrk="1" fontAlgn="ctr" latinLnBrk="0" hangingPunct="1"/>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If the Evidence section identifies service records, such as STRs or personnel records</a:t>
            </a:r>
          </a:p>
          <a:p>
            <a:pPr marL="0" marR="0" lvl="0" indent="0" algn="l" defTabSz="914400" rtl="0" eaLnBrk="1" fontAlgn="ctr" latinLnBrk="0" hangingPunct="1">
              <a:lnSpc>
                <a:spcPct val="100000"/>
              </a:lnSpc>
              <a:spcBef>
                <a:spcPct val="30000"/>
              </a:spcBef>
              <a:spcAft>
                <a:spcPct val="0"/>
              </a:spcAft>
              <a:buClrTx/>
              <a:buSzTx/>
              <a:buFontTx/>
              <a:buNone/>
              <a:tabLst/>
              <a:defRPr/>
            </a:pP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Then list the evidence type and the date of receipt [MM dash DD dash YYYY], and</a:t>
            </a:r>
          </a:p>
          <a:p>
            <a:pPr rtl="0" eaLnBrk="1" fontAlgn="ctr" latinLnBrk="0" hangingPunct="1"/>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the period of service associated with the records [MM dash YYYY to MM dash YYYY].</a:t>
            </a:r>
          </a:p>
          <a:p>
            <a:pPr rtl="0" eaLnBrk="1" fontAlgn="ctr" latinLnBrk="0" hangingPunct="1"/>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Example:  STRs received on June 20, 2017, for the period October 2006 to November 2010.</a:t>
            </a:r>
          </a:p>
          <a:p>
            <a:pPr marL="0" marR="0" lvl="0" indent="0" algn="l" defTabSz="914400" rtl="0" eaLnBrk="1" fontAlgn="ctr" latinLnBrk="0" hangingPunct="1">
              <a:lnSpc>
                <a:spcPct val="100000"/>
              </a:lnSpc>
              <a:spcBef>
                <a:spcPct val="30000"/>
              </a:spcBef>
              <a:spcAft>
                <a:spcPct val="0"/>
              </a:spcAft>
              <a:buClrTx/>
              <a:buSzTx/>
              <a:buFontTx/>
              <a:buNone/>
              <a:tabLst/>
              <a:defRPr/>
            </a:pP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If the Evidence section identifies VA treatment records</a:t>
            </a:r>
          </a:p>
          <a:p>
            <a:pPr marL="0" marR="0" lvl="0" indent="0" algn="l" defTabSz="914400" rtl="0" eaLnBrk="1" fontAlgn="ctr" latinLnBrk="0" hangingPunct="1">
              <a:lnSpc>
                <a:spcPct val="100000"/>
              </a:lnSpc>
              <a:spcBef>
                <a:spcPct val="30000"/>
              </a:spcBef>
              <a:spcAft>
                <a:spcPct val="0"/>
              </a:spcAft>
              <a:buClrTx/>
              <a:buSzTx/>
              <a:buFontTx/>
              <a:buNone/>
              <a:tabLst/>
              <a:defRPr/>
            </a:pP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Then list the evidence type and the name of the facility, and</a:t>
            </a:r>
          </a:p>
          <a:p>
            <a:pPr rtl="0" eaLnBrk="1" fontAlgn="ctr" latinLnBrk="0" hangingPunct="1"/>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dates covered by the records [MM dash DD dash YYYY to MM dash DD dash YYYY].</a:t>
            </a:r>
          </a:p>
          <a:p>
            <a:pPr marL="0" marR="0" lvl="0" indent="0" algn="l" defTabSz="914400" rtl="0" eaLnBrk="1" fontAlgn="ctr" latinLnBrk="0" hangingPunct="1">
              <a:lnSpc>
                <a:spcPct val="100000"/>
              </a:lnSpc>
              <a:spcBef>
                <a:spcPct val="30000"/>
              </a:spcBef>
              <a:spcAft>
                <a:spcPct val="0"/>
              </a:spcAft>
              <a:buClrTx/>
              <a:buSzTx/>
              <a:buFontTx/>
              <a:buNone/>
              <a:tabLst/>
              <a:defRPr/>
            </a:pP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If the Evidence section identifies private medical records</a:t>
            </a:r>
          </a:p>
          <a:p>
            <a:pPr marL="0" marR="0" lvl="0" indent="0" algn="l" defTabSz="914400" rtl="0" eaLnBrk="1" fontAlgn="ctr" latinLnBrk="0" hangingPunct="1">
              <a:lnSpc>
                <a:spcPct val="100000"/>
              </a:lnSpc>
              <a:spcBef>
                <a:spcPct val="30000"/>
              </a:spcBef>
              <a:spcAft>
                <a:spcPct val="0"/>
              </a:spcAft>
              <a:buClrTx/>
              <a:buSzTx/>
              <a:buFontTx/>
              <a:buNone/>
              <a:tabLst/>
              <a:defRPr/>
            </a:pP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Then list the evidence type and the name of the facility or physician</a:t>
            </a:r>
          </a:p>
          <a:p>
            <a:pPr rtl="0" eaLnBrk="1" fontAlgn="ctr" latinLnBrk="0" hangingPunct="1"/>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date of receipt, and</a:t>
            </a:r>
          </a:p>
          <a:p>
            <a:pPr rtl="0" eaLnBrk="1" fontAlgn="ctr" latinLnBrk="0" hangingPunct="1"/>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dates covered by the records [MM dash YYYY to MM dash YYYY].</a:t>
            </a:r>
          </a:p>
          <a:p>
            <a:pPr rtl="0" eaLnBrk="1" fontAlgn="ctr" latinLnBrk="0" hangingPunct="1"/>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Example:  Medical records, Dr. Jones, received February 1, 2017, for the period May 2012 to Feb 2016.</a:t>
            </a:r>
          </a:p>
        </p:txBody>
      </p:sp>
      <p:sp>
        <p:nvSpPr>
          <p:cNvPr id="4" name="Header Placeholder 3"/>
          <p:cNvSpPr>
            <a:spLocks noGrp="1"/>
          </p:cNvSpPr>
          <p:nvPr>
            <p:ph type="hdr" sz="quarter" idx="10"/>
          </p:nvPr>
        </p:nvSpPr>
        <p:spPr/>
        <p:txBody>
          <a:bodyPr/>
          <a:lstStyle/>
          <a:p>
            <a:pPr>
              <a:defRPr/>
            </a:pPr>
            <a:r>
              <a:rPr lang="en-US"/>
              <a:t>VBA Overview</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71C225B-4BA2-462F-B2E0-3B7DD776FF5E}" type="slidenum">
              <a:rPr lang="en-US" smtClean="0"/>
              <a:pPr>
                <a:defRPr/>
              </a:pPr>
              <a:t>5</a:t>
            </a:fld>
            <a:endParaRPr lang="en-US" dirty="0"/>
          </a:p>
        </p:txBody>
      </p:sp>
    </p:spTree>
    <p:extLst>
      <p:ext uri="{BB962C8B-B14F-4D97-AF65-F5344CB8AC3E}">
        <p14:creationId xmlns:p14="http://schemas.microsoft.com/office/powerpoint/2010/main" val="3008913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Guidelines for the Evidence Section (continued)</a:t>
            </a:r>
          </a:p>
          <a:p>
            <a:pPr marL="0" marR="0" lvl="0" indent="0" algn="l" defTabSz="914400" rtl="0" eaLnBrk="1" fontAlgn="ctr" latinLnBrk="0" hangingPunct="1">
              <a:lnSpc>
                <a:spcPct val="100000"/>
              </a:lnSpc>
              <a:spcBef>
                <a:spcPct val="30000"/>
              </a:spcBef>
              <a:spcAft>
                <a:spcPct val="0"/>
              </a:spcAft>
              <a:buClrTx/>
              <a:buSzTx/>
              <a:buFontTx/>
              <a:buNone/>
              <a:tabLst/>
              <a:defRPr/>
            </a:pP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If the Evidence section identifies VA or contract examination or examinations</a:t>
            </a:r>
          </a:p>
          <a:p>
            <a:pPr marL="0" marR="0" lvl="0" indent="0" algn="l" defTabSz="914400" rtl="0" eaLnBrk="1" fontAlgn="ctr" latinLnBrk="0" hangingPunct="1">
              <a:lnSpc>
                <a:spcPct val="100000"/>
              </a:lnSpc>
              <a:spcBef>
                <a:spcPct val="30000"/>
              </a:spcBef>
              <a:spcAft>
                <a:spcPct val="0"/>
              </a:spcAft>
              <a:buClrTx/>
              <a:buSzTx/>
              <a:buFontTx/>
              <a:buNone/>
              <a:tabLst/>
              <a:defRPr/>
            </a:pP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Then list the evidence type and identify the</a:t>
            </a:r>
          </a:p>
          <a:p>
            <a:pPr rtl="0" eaLnBrk="1" fontAlgn="ctr" latinLnBrk="0" hangingPunct="1"/>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examining facility/contractor, and</a:t>
            </a:r>
          </a:p>
          <a:p>
            <a:pPr rtl="0" eaLnBrk="1" fontAlgn="ctr" latinLnBrk="0" hangingPunct="1"/>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date the exam was conducted.</a:t>
            </a:r>
          </a:p>
          <a:p>
            <a:pPr marL="0" marR="0" lvl="0" indent="0" algn="l" defTabSz="914400" rtl="0" eaLnBrk="1" fontAlgn="ctr" latinLnBrk="0" hangingPunct="1">
              <a:lnSpc>
                <a:spcPct val="100000"/>
              </a:lnSpc>
              <a:spcBef>
                <a:spcPct val="30000"/>
              </a:spcBef>
              <a:spcAft>
                <a:spcPct val="0"/>
              </a:spcAft>
              <a:buClrTx/>
              <a:buSzTx/>
              <a:buFontTx/>
              <a:buNone/>
              <a:tabLst/>
              <a:defRPr/>
            </a:pP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If the Evidence section identifies other government, including Federal and State records</a:t>
            </a:r>
          </a:p>
          <a:p>
            <a:pPr marL="0" marR="0" lvl="0" indent="0" algn="l" defTabSz="914400" rtl="0" eaLnBrk="1" fontAlgn="ctr" latinLnBrk="0" hangingPunct="1">
              <a:lnSpc>
                <a:spcPct val="100000"/>
              </a:lnSpc>
              <a:spcBef>
                <a:spcPct val="30000"/>
              </a:spcBef>
              <a:spcAft>
                <a:spcPct val="0"/>
              </a:spcAft>
              <a:buClrTx/>
              <a:buSzTx/>
              <a:buFontTx/>
              <a:buNone/>
              <a:tabLst/>
              <a:defRPr/>
            </a:pP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Then list the evidence type and the name of the source (agency, facility, etc.), and</a:t>
            </a:r>
          </a:p>
          <a:p>
            <a:pPr rtl="0" eaLnBrk="1" fontAlgn="ctr" latinLnBrk="0" hangingPunct="1"/>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date of receipt.</a:t>
            </a:r>
          </a:p>
          <a:p>
            <a:pPr rtl="0" eaLnBrk="1" fontAlgn="ctr" latinLnBrk="0" hangingPunct="1"/>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Example:  Social Security Administration records received on March 8, 2017.</a:t>
            </a:r>
          </a:p>
          <a:p>
            <a:pPr marL="0" marR="0" lvl="0" indent="0" algn="l" defTabSz="914400" rtl="0" eaLnBrk="1" fontAlgn="ctr" latinLnBrk="0" hangingPunct="1">
              <a:lnSpc>
                <a:spcPct val="100000"/>
              </a:lnSpc>
              <a:spcBef>
                <a:spcPct val="30000"/>
              </a:spcBef>
              <a:spcAft>
                <a:spcPct val="0"/>
              </a:spcAft>
              <a:buClrTx/>
              <a:buSzTx/>
              <a:buFontTx/>
              <a:buNone/>
              <a:tabLst/>
              <a:defRPr/>
            </a:pP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If the Evidence section identifies lay statement or statements</a:t>
            </a:r>
          </a:p>
          <a:p>
            <a:pPr marL="0" marR="0" lvl="0" indent="0" algn="l" defTabSz="914400" rtl="0" eaLnBrk="1" fontAlgn="ctr" latinLnBrk="0" hangingPunct="1">
              <a:lnSpc>
                <a:spcPct val="100000"/>
              </a:lnSpc>
              <a:spcBef>
                <a:spcPct val="30000"/>
              </a:spcBef>
              <a:spcAft>
                <a:spcPct val="0"/>
              </a:spcAft>
              <a:buClrTx/>
              <a:buSzTx/>
              <a:buFontTx/>
              <a:buNone/>
              <a:tabLst/>
              <a:defRPr/>
            </a:pP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Then list the evidence type and the source of the statement, and</a:t>
            </a:r>
          </a:p>
          <a:p>
            <a:pPr rtl="0" eaLnBrk="1" fontAlgn="ctr" latinLnBrk="0" hangingPunct="1"/>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date of receipt.</a:t>
            </a:r>
          </a:p>
          <a:p>
            <a:pPr marL="0" marR="0" lvl="0" indent="0" algn="l" defTabSz="914400" rtl="0" eaLnBrk="1" fontAlgn="ctr" latinLnBrk="0" hangingPunct="1">
              <a:lnSpc>
                <a:spcPct val="100000"/>
              </a:lnSpc>
              <a:spcBef>
                <a:spcPct val="30000"/>
              </a:spcBef>
              <a:spcAft>
                <a:spcPct val="0"/>
              </a:spcAft>
              <a:buClrTx/>
              <a:buSzTx/>
              <a:buFontTx/>
              <a:buNone/>
              <a:tabLst/>
              <a:defRPr/>
            </a:pP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If the Evidence section identifies forms</a:t>
            </a:r>
          </a:p>
          <a:p>
            <a:pPr marL="0" marR="0" lvl="0" indent="0" algn="l" defTabSz="914400" rtl="0" eaLnBrk="1" fontAlgn="ctr" latinLnBrk="0" hangingPunct="1">
              <a:lnSpc>
                <a:spcPct val="100000"/>
              </a:lnSpc>
              <a:spcBef>
                <a:spcPct val="30000"/>
              </a:spcBef>
              <a:spcAft>
                <a:spcPct val="0"/>
              </a:spcAft>
              <a:buClrTx/>
              <a:buSzTx/>
              <a:buFontTx/>
              <a:buNone/>
              <a:tabLst/>
              <a:defRPr/>
            </a:pP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Then list the evidence type and the full name of the form, and</a:t>
            </a:r>
          </a:p>
          <a:p>
            <a:pPr rtl="0" eaLnBrk="1" fontAlgn="ctr" latinLnBrk="0" hangingPunct="1"/>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date of receipt.</a:t>
            </a:r>
          </a:p>
          <a:p>
            <a:pPr marL="0" marR="0" lvl="0" indent="0" algn="l" defTabSz="914400" rtl="0" eaLnBrk="1" fontAlgn="ctr" latinLnBrk="0" hangingPunct="1">
              <a:lnSpc>
                <a:spcPct val="100000"/>
              </a:lnSpc>
              <a:spcBef>
                <a:spcPct val="30000"/>
              </a:spcBef>
              <a:spcAft>
                <a:spcPct val="0"/>
              </a:spcAft>
              <a:buClrTx/>
              <a:buSzTx/>
              <a:buFontTx/>
              <a:buNone/>
              <a:tabLst/>
              <a:defRPr/>
            </a:pP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If the Evidence section identifies evidence requested, but not received</a:t>
            </a:r>
          </a:p>
          <a:p>
            <a:pPr marL="0" marR="0" lvl="0" indent="0" algn="l" defTabSz="914400" rtl="0" eaLnBrk="1" fontAlgn="ctr" latinLnBrk="0" hangingPunct="1">
              <a:lnSpc>
                <a:spcPct val="100000"/>
              </a:lnSpc>
              <a:spcBef>
                <a:spcPct val="30000"/>
              </a:spcBef>
              <a:spcAft>
                <a:spcPct val="0"/>
              </a:spcAft>
              <a:buClrTx/>
              <a:buSzTx/>
              <a:buFontTx/>
              <a:buNone/>
              <a:tabLst/>
              <a:defRPr/>
            </a:pP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Then list the evidence type and in the following format:  Private medical records requested from [provider’s or facility’s name], but not received.</a:t>
            </a:r>
          </a:p>
        </p:txBody>
      </p:sp>
      <p:sp>
        <p:nvSpPr>
          <p:cNvPr id="4" name="Header Placeholder 3"/>
          <p:cNvSpPr>
            <a:spLocks noGrp="1"/>
          </p:cNvSpPr>
          <p:nvPr>
            <p:ph type="hdr" sz="quarter" idx="10"/>
          </p:nvPr>
        </p:nvSpPr>
        <p:spPr/>
        <p:txBody>
          <a:bodyPr/>
          <a:lstStyle/>
          <a:p>
            <a:pPr>
              <a:defRPr/>
            </a:pPr>
            <a:r>
              <a:rPr lang="en-US"/>
              <a:t>VBA Overview</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71C225B-4BA2-462F-B2E0-3B7DD776FF5E}" type="slidenum">
              <a:rPr lang="en-US" smtClean="0"/>
              <a:pPr>
                <a:defRPr/>
              </a:pPr>
              <a:t>6</a:t>
            </a:fld>
            <a:endParaRPr lang="en-US" dirty="0"/>
          </a:p>
        </p:txBody>
      </p:sp>
    </p:spTree>
    <p:extLst>
      <p:ext uri="{BB962C8B-B14F-4D97-AF65-F5344CB8AC3E}">
        <p14:creationId xmlns:p14="http://schemas.microsoft.com/office/powerpoint/2010/main" val="1661107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Guidelines for the Evidence Section (continued)</a:t>
            </a:r>
          </a:p>
          <a:p>
            <a:pPr marL="0" marR="0" lvl="0" indent="0" algn="l" defTabSz="914400" rtl="0" eaLnBrk="1" fontAlgn="ctr" latinLnBrk="0" hangingPunct="1">
              <a:lnSpc>
                <a:spcPct val="100000"/>
              </a:lnSpc>
              <a:spcBef>
                <a:spcPct val="30000"/>
              </a:spcBef>
              <a:spcAft>
                <a:spcPct val="0"/>
              </a:spcAft>
              <a:buClrTx/>
              <a:buSzTx/>
              <a:buFontTx/>
              <a:buNone/>
              <a:tabLst/>
              <a:defRPr/>
            </a:pP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If the Evidence section identifies </a:t>
            </a:r>
            <a:r>
              <a:rPr lang="it-IT" sz="1800" b="0" i="0" u="none" strike="noStrike" kern="1200" dirty="0">
                <a:solidFill>
                  <a:schemeClr val="tx1"/>
                </a:solidFill>
                <a:effectLst/>
                <a:latin typeface="Arial" panose="020B0604020202020204" pitchFamily="34" charset="0"/>
                <a:ea typeface="+mn-ea"/>
                <a:cs typeface="Arial" panose="020B0604020202020204" pitchFamily="34" charset="0"/>
              </a:rPr>
              <a:t>evidence considered in a prior VA decision</a:t>
            </a:r>
            <a:endParaRPr lang="en-US" sz="1800" b="0" i="0" u="none" strike="noStrike"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ctr" latinLnBrk="0" hangingPunct="1">
              <a:lnSpc>
                <a:spcPct val="100000"/>
              </a:lnSpc>
              <a:spcBef>
                <a:spcPct val="30000"/>
              </a:spcBef>
              <a:spcAft>
                <a:spcPct val="0"/>
              </a:spcAft>
              <a:buClrTx/>
              <a:buSzTx/>
              <a:buFontTx/>
              <a:buNone/>
              <a:tabLst/>
              <a:defRPr/>
            </a:pP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Then list the evidence type and by separately stating each piece of evidence considered, including the prior decision.</a:t>
            </a:r>
          </a:p>
          <a:p>
            <a:pPr marL="0" marR="0" lvl="0" indent="0" algn="l" defTabSz="914400" rtl="0" eaLnBrk="1" fontAlgn="ctr" latinLnBrk="0" hangingPunct="1">
              <a:lnSpc>
                <a:spcPct val="100000"/>
              </a:lnSpc>
              <a:spcBef>
                <a:spcPct val="30000"/>
              </a:spcBef>
              <a:spcAft>
                <a:spcPct val="0"/>
              </a:spcAft>
              <a:buClrTx/>
              <a:buSzTx/>
              <a:buFontTx/>
              <a:buNone/>
              <a:tabLst/>
              <a:defRPr/>
            </a:pP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If the Evidence section identifies any medical evidence that is confidential under </a:t>
            </a:r>
            <a:r>
              <a:rPr lang="en-US" sz="1800" b="0" i="0" u="none" strike="noStrike" kern="1200" dirty="0">
                <a:solidFill>
                  <a:schemeClr val="tx1"/>
                </a:solidFill>
                <a:effectLst/>
                <a:latin typeface="Arial" panose="020B0604020202020204" pitchFamily="34" charset="0"/>
                <a:ea typeface="+mn-ea"/>
                <a:cs typeface="Arial" panose="020B0604020202020204" pitchFamily="34" charset="0"/>
                <a:hlinkClick r:id="rId3"/>
              </a:rPr>
              <a:t>38 U.S.C 73 32</a:t>
            </a: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 (certain medical records relating to human immunodeficiency virus (H I V) infection, substance abuse, or sickle cell anemia)</a:t>
            </a:r>
          </a:p>
          <a:p>
            <a:pPr marL="0" marR="0" lvl="0" indent="0" algn="l" defTabSz="914400" rtl="0" eaLnBrk="1" fontAlgn="ctr" latinLnBrk="0" hangingPunct="1">
              <a:lnSpc>
                <a:spcPct val="100000"/>
              </a:lnSpc>
              <a:spcBef>
                <a:spcPct val="30000"/>
              </a:spcBef>
              <a:spcAft>
                <a:spcPct val="0"/>
              </a:spcAft>
              <a:buClrTx/>
              <a:buSzTx/>
              <a:buFontTx/>
              <a:buNone/>
              <a:tabLst/>
              <a:defRPr/>
            </a:pP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Then list the evidence type and by specifying only the relevant date and name of the medical facility.</a:t>
            </a:r>
          </a:p>
          <a:p>
            <a:pPr marL="0" marR="0" lvl="0" indent="0" algn="l" defTabSz="914400" rtl="0" eaLnBrk="1" fontAlgn="ctr" latinLnBrk="0" hangingPunct="1">
              <a:lnSpc>
                <a:spcPct val="100000"/>
              </a:lnSpc>
              <a:spcBef>
                <a:spcPct val="30000"/>
              </a:spcBef>
              <a:spcAft>
                <a:spcPct val="0"/>
              </a:spcAft>
              <a:buClrTx/>
              <a:buSzTx/>
              <a:buFontTx/>
              <a:buNone/>
              <a:tabLst/>
              <a:defRPr/>
            </a:pP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If the Evidence section identifies non-relevant records not requested</a:t>
            </a:r>
          </a:p>
          <a:p>
            <a:pPr marL="0" marR="0" lvl="0" indent="0" algn="l" defTabSz="914400" rtl="0" eaLnBrk="1" fontAlgn="ctr" latinLnBrk="0" hangingPunct="1">
              <a:lnSpc>
                <a:spcPct val="100000"/>
              </a:lnSpc>
              <a:spcBef>
                <a:spcPct val="30000"/>
              </a:spcBef>
              <a:spcAft>
                <a:spcPct val="0"/>
              </a:spcAft>
              <a:buClrTx/>
              <a:buSzTx/>
              <a:buFontTx/>
              <a:buNone/>
              <a:tabLst/>
              <a:defRPr/>
            </a:pP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Then list the evidence type and follow the documentation requirements specified in </a:t>
            </a:r>
            <a:r>
              <a:rPr lang="en-US" sz="1800" b="0" i="0" u="none" strike="noStrike" kern="1200" dirty="0">
                <a:solidFill>
                  <a:schemeClr val="tx1"/>
                </a:solidFill>
                <a:effectLst/>
                <a:latin typeface="Arial" panose="020B0604020202020204" pitchFamily="34" charset="0"/>
                <a:ea typeface="+mn-ea"/>
                <a:cs typeface="Arial" panose="020B0604020202020204" pitchFamily="34" charset="0"/>
                <a:hlinkClick r:id="rId4"/>
              </a:rPr>
              <a:t>M21 dash 1, Part One, 1.C.4.f</a:t>
            </a:r>
            <a:r>
              <a:rPr lang="en-US" sz="1800" b="0" i="0" u="none" strike="noStrike" kern="1200" dirty="0">
                <a:solidFill>
                  <a:schemeClr val="tx1"/>
                </a:solidFill>
                <a:effectLst/>
                <a:latin typeface="Arial" panose="020B0604020202020204" pitchFamily="34" charset="0"/>
                <a:ea typeface="+mn-ea"/>
                <a:cs typeface="Arial" panose="020B0604020202020204" pitchFamily="34" charset="0"/>
              </a:rPr>
              <a:t>.</a:t>
            </a:r>
          </a:p>
        </p:txBody>
      </p:sp>
      <p:sp>
        <p:nvSpPr>
          <p:cNvPr id="4" name="Header Placeholder 3"/>
          <p:cNvSpPr>
            <a:spLocks noGrp="1"/>
          </p:cNvSpPr>
          <p:nvPr>
            <p:ph type="hdr" sz="quarter" idx="10"/>
          </p:nvPr>
        </p:nvSpPr>
        <p:spPr/>
        <p:txBody>
          <a:bodyPr/>
          <a:lstStyle/>
          <a:p>
            <a:pPr>
              <a:defRPr/>
            </a:pPr>
            <a:r>
              <a:rPr lang="en-US"/>
              <a:t>VBA Overview</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71C225B-4BA2-462F-B2E0-3B7DD776FF5E}" type="slidenum">
              <a:rPr lang="en-US" smtClean="0"/>
              <a:pPr>
                <a:defRPr/>
              </a:pPr>
              <a:t>7</a:t>
            </a:fld>
            <a:endParaRPr lang="en-US" dirty="0"/>
          </a:p>
        </p:txBody>
      </p:sp>
    </p:spTree>
    <p:extLst>
      <p:ext uri="{BB962C8B-B14F-4D97-AF65-F5344CB8AC3E}">
        <p14:creationId xmlns:p14="http://schemas.microsoft.com/office/powerpoint/2010/main" val="4185929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Using Diagnostic Terminology</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Use the diagnostic terminology provided by the medical examiner in the rating decision.</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Do not attempt to translate the examiner’s terms into schedular terminology unless citation is required by way of explanation, such as when rating by analogy.</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Do not cite a lengthy diagnosis in full.  Instead, retain its essential elements in the decision.</a:t>
            </a:r>
          </a:p>
        </p:txBody>
      </p:sp>
      <p:sp>
        <p:nvSpPr>
          <p:cNvPr id="4" name="Header Placeholder 3"/>
          <p:cNvSpPr>
            <a:spLocks noGrp="1"/>
          </p:cNvSpPr>
          <p:nvPr>
            <p:ph type="hdr" sz="quarter" idx="10"/>
          </p:nvPr>
        </p:nvSpPr>
        <p:spPr/>
        <p:txBody>
          <a:bodyPr/>
          <a:lstStyle/>
          <a:p>
            <a:pPr>
              <a:defRPr/>
            </a:pPr>
            <a:r>
              <a:rPr lang="en-US"/>
              <a:t>VBA Overview</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71C225B-4BA2-462F-B2E0-3B7DD776FF5E}" type="slidenum">
              <a:rPr lang="en-US" smtClean="0"/>
              <a:pPr>
                <a:defRPr/>
              </a:pPr>
              <a:t>8</a:t>
            </a:fld>
            <a:endParaRPr lang="en-US" dirty="0"/>
          </a:p>
        </p:txBody>
      </p:sp>
    </p:spTree>
    <p:extLst>
      <p:ext uri="{BB962C8B-B14F-4D97-AF65-F5344CB8AC3E}">
        <p14:creationId xmlns:p14="http://schemas.microsoft.com/office/powerpoint/2010/main" val="1504497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Using Diagnostic Terminology (continued)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If the diagnostic terminology used to describe the condition is different than the terminology used by the claimant on his or her application, the RVSR must include the terminology that the claimant used as a parenthetical note after the diagnostic terminology.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For example, Veteran claims </a:t>
            </a:r>
            <a:r>
              <a:rPr lang="en-US" sz="1800" b="0" i="1" dirty="0">
                <a:solidFill>
                  <a:schemeClr val="tx1"/>
                </a:solidFill>
                <a:latin typeface="Arial" panose="020B0604020202020204" pitchFamily="34" charset="0"/>
                <a:cs typeface="Arial" panose="020B0604020202020204" pitchFamily="34" charset="0"/>
              </a:rPr>
              <a:t>ringing in the ears</a:t>
            </a:r>
            <a:r>
              <a:rPr lang="en-US" sz="1800" b="0" dirty="0">
                <a:solidFill>
                  <a:schemeClr val="tx1"/>
                </a:solidFill>
                <a:latin typeface="Arial" panose="020B0604020202020204" pitchFamily="34" charset="0"/>
                <a:cs typeface="Arial" panose="020B0604020202020204" pitchFamily="34" charset="0"/>
              </a:rPr>
              <a:t>.  The medical examiner diagnoses the Veteran’s condition as </a:t>
            </a:r>
            <a:r>
              <a:rPr lang="en-US" sz="1800" b="0" i="1" dirty="0">
                <a:solidFill>
                  <a:schemeClr val="tx1"/>
                </a:solidFill>
                <a:latin typeface="Arial" panose="020B0604020202020204" pitchFamily="34" charset="0"/>
                <a:cs typeface="Arial" panose="020B0604020202020204" pitchFamily="34" charset="0"/>
              </a:rPr>
              <a:t>tinnitus</a:t>
            </a:r>
            <a:r>
              <a:rPr lang="en-US" sz="1800" b="0" dirty="0">
                <a:solidFill>
                  <a:schemeClr val="tx1"/>
                </a:solidFill>
                <a:latin typeface="Arial" panose="020B0604020202020204" pitchFamily="34" charset="0"/>
                <a:cs typeface="Arial" panose="020B0604020202020204" pitchFamily="34" charset="0"/>
              </a:rPr>
              <a:t>.  The rating decision should list the condition as </a:t>
            </a:r>
            <a:r>
              <a:rPr lang="en-US" sz="1800" b="0" i="1" dirty="0">
                <a:solidFill>
                  <a:schemeClr val="tx1"/>
                </a:solidFill>
                <a:latin typeface="Arial" panose="020B0604020202020204" pitchFamily="34" charset="0"/>
                <a:cs typeface="Arial" panose="020B0604020202020204" pitchFamily="34" charset="0"/>
              </a:rPr>
              <a:t>tinnitus (claimed as ringing in the ears)</a:t>
            </a:r>
            <a:r>
              <a:rPr lang="en-US" sz="1800" b="0" dirty="0">
                <a:solidFill>
                  <a:schemeClr val="tx1"/>
                </a:solidFill>
                <a:latin typeface="Arial" panose="020B0604020202020204" pitchFamily="34" charset="0"/>
                <a:cs typeface="Arial" panose="020B0604020202020204" pitchFamily="34" charset="0"/>
              </a:rPr>
              <a:t>.</a:t>
            </a:r>
          </a:p>
        </p:txBody>
      </p:sp>
      <p:sp>
        <p:nvSpPr>
          <p:cNvPr id="4" name="Header Placeholder 3"/>
          <p:cNvSpPr>
            <a:spLocks noGrp="1"/>
          </p:cNvSpPr>
          <p:nvPr>
            <p:ph type="hdr" sz="quarter" idx="10"/>
          </p:nvPr>
        </p:nvSpPr>
        <p:spPr/>
        <p:txBody>
          <a:bodyPr/>
          <a:lstStyle/>
          <a:p>
            <a:pPr>
              <a:defRPr/>
            </a:pPr>
            <a:r>
              <a:rPr lang="en-US"/>
              <a:t>VBA Overview</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71C225B-4BA2-462F-B2E0-3B7DD776FF5E}" type="slidenum">
              <a:rPr lang="en-US" smtClean="0"/>
              <a:pPr>
                <a:defRPr/>
              </a:pPr>
              <a:t>9</a:t>
            </a:fld>
            <a:endParaRPr lang="en-US" dirty="0"/>
          </a:p>
        </p:txBody>
      </p:sp>
    </p:spTree>
    <p:extLst>
      <p:ext uri="{BB962C8B-B14F-4D97-AF65-F5344CB8AC3E}">
        <p14:creationId xmlns:p14="http://schemas.microsoft.com/office/powerpoint/2010/main" val="22591513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600"/>
              </a:spcAft>
              <a:buNone/>
              <a:defRPr sz="2100" b="1">
                <a:solidFill>
                  <a:srgbClr val="1F497D"/>
                </a:solidFill>
              </a:defRPr>
            </a:lvl1pPr>
            <a:lvl5pPr marL="593457"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600"/>
              </a:spcAft>
              <a:buNone/>
              <a:defRPr sz="2100" b="1">
                <a:solidFill>
                  <a:srgbClr val="1F497D"/>
                </a:solidFill>
              </a:defRPr>
            </a:lvl1pPr>
            <a:lvl5pPr marL="593457" indent="0">
              <a:buNone/>
              <a:defRPr/>
            </a:lvl5pPr>
          </a:lstStyle>
          <a:p>
            <a:pPr lvl="0"/>
            <a:r>
              <a:rPr lang="en-US" dirty="0"/>
              <a:t>Date sub-title</a:t>
            </a:r>
          </a:p>
        </p:txBody>
      </p:sp>
    </p:spTree>
    <p:extLst>
      <p:ext uri="{BB962C8B-B14F-4D97-AF65-F5344CB8AC3E}">
        <p14:creationId xmlns:p14="http://schemas.microsoft.com/office/powerpoint/2010/main" val="3506102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defRPr sz="28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solidFill>
                  <a:schemeClr val="tx1"/>
                </a:solidFill>
                <a:latin typeface="Arial" panose="020B0604020202020204" pitchFamily="34" charset="0"/>
                <a:cs typeface="Arial" panose="020B0604020202020204" pitchFamily="34" charset="0"/>
              </a:defRPr>
            </a:lvl1pPr>
            <a:lvl2pPr marL="296729" indent="-148364">
              <a:spcBef>
                <a:spcPts val="0"/>
              </a:spcBef>
              <a:spcAft>
                <a:spcPts val="462"/>
              </a:spcAft>
              <a:buFont typeface="Arial" panose="020B0604020202020204" pitchFamily="34" charset="0"/>
              <a:buChar char="•"/>
              <a:defRPr sz="1385">
                <a:latin typeface="Arial" panose="020B0604020202020204" pitchFamily="34" charset="0"/>
                <a:cs typeface="Arial" panose="020B0604020202020204" pitchFamily="34" charset="0"/>
              </a:defRPr>
            </a:lvl2pPr>
            <a:lvl3pPr marL="445093" indent="-148364">
              <a:spcBef>
                <a:spcPts val="0"/>
              </a:spcBef>
              <a:spcAft>
                <a:spcPts val="462"/>
              </a:spcAft>
              <a:buFont typeface="Arial" panose="020B0604020202020204" pitchFamily="34" charset="0"/>
              <a:buChar char="•"/>
              <a:defRPr sz="1231">
                <a:latin typeface="Arial" panose="020B0604020202020204" pitchFamily="34" charset="0"/>
                <a:cs typeface="Arial" panose="020B0604020202020204" pitchFamily="34" charset="0"/>
              </a:defRPr>
            </a:lvl3pPr>
            <a:lvl4pPr marL="593457" indent="-148364">
              <a:spcBef>
                <a:spcPts val="0"/>
              </a:spcBef>
              <a:spcAft>
                <a:spcPts val="462"/>
              </a:spcAft>
              <a:buFont typeface="Arial" panose="020B0604020202020204" pitchFamily="34" charset="0"/>
              <a:buChar char="•"/>
              <a:defRPr sz="1077">
                <a:latin typeface="Arial" panose="020B0604020202020204" pitchFamily="34" charset="0"/>
                <a:cs typeface="Arial" panose="020B0604020202020204" pitchFamily="34" charset="0"/>
              </a:defRPr>
            </a:lvl4pPr>
            <a:lvl5pPr marL="741821" indent="-148364">
              <a:spcBef>
                <a:spcPts val="0"/>
              </a:spcBef>
              <a:spcAft>
                <a:spcPts val="462"/>
              </a:spcAft>
              <a:buFont typeface="Arial" panose="020B0604020202020204" pitchFamily="34" charset="0"/>
              <a:buChar char="•"/>
              <a:defRPr sz="923">
                <a:latin typeface="Arial" panose="020B0604020202020204" pitchFamily="34" charset="0"/>
                <a:cs typeface="Arial" panose="020B0604020202020204" pitchFamily="34" charset="0"/>
              </a:defRPr>
            </a:lvl5pPr>
          </a:lstStyle>
          <a:p>
            <a:pPr lvl="0"/>
            <a:r>
              <a:rPr lang="en-US" dirty="0"/>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pPr>
              <a:defRPr/>
            </a:pPr>
            <a:fld id="{94ED091C-A1E3-4D2F-838F-2AF3D4B9D92A}" type="slidenum">
              <a:rPr lang="en-US" smtClean="0"/>
              <a:pPr>
                <a:defRPr/>
              </a:pPr>
              <a:t>‹#›</a:t>
            </a:fld>
            <a:endParaRPr lang="en-US" dirty="0"/>
          </a:p>
        </p:txBody>
      </p:sp>
    </p:spTree>
    <p:extLst>
      <p:ext uri="{BB962C8B-B14F-4D97-AF65-F5344CB8AC3E}">
        <p14:creationId xmlns:p14="http://schemas.microsoft.com/office/powerpoint/2010/main" val="2573513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defRPr sz="2800">
                <a:solidFill>
                  <a:srgbClr val="1F497D"/>
                </a:solidFill>
              </a:defRPr>
            </a:lvl1pPr>
          </a:lstStyle>
          <a:p>
            <a:r>
              <a:rPr lang="en-US" dirty="0"/>
              <a:t>Click to edit Master title style</a:t>
            </a:r>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19799" indent="-219799">
              <a:lnSpc>
                <a:spcPct val="100000"/>
              </a:lnSpc>
              <a:spcBef>
                <a:spcPts val="0"/>
              </a:spcBef>
              <a:spcAft>
                <a:spcPts val="600"/>
              </a:spcAft>
              <a:buClr>
                <a:schemeClr val="tx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368164" indent="-219799">
              <a:lnSpc>
                <a:spcPct val="100000"/>
              </a:lnSpc>
              <a:spcBef>
                <a:spcPts val="0"/>
              </a:spcBef>
              <a:spcAft>
                <a:spcPts val="600"/>
              </a:spcAft>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516528" indent="-219799">
              <a:lnSpc>
                <a:spcPct val="100000"/>
              </a:lnSpc>
              <a:spcBef>
                <a:spcPts val="0"/>
              </a:spcBef>
              <a:spcAft>
                <a:spcPts val="600"/>
              </a:spcAft>
              <a:buClr>
                <a:schemeClr val="tx1"/>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3pPr>
            <a:lvl4pPr marL="664892" indent="-219799">
              <a:lnSpc>
                <a:spcPct val="100000"/>
              </a:lnSpc>
              <a:spcBef>
                <a:spcPts val="0"/>
              </a:spcBef>
              <a:spcAft>
                <a:spcPts val="600"/>
              </a:spcAft>
              <a:buClr>
                <a:schemeClr val="tx1"/>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741821" indent="-148364">
              <a:spcBef>
                <a:spcPts val="0"/>
              </a:spcBef>
              <a:spcAft>
                <a:spcPts val="462"/>
              </a:spcAft>
              <a:buFont typeface="Arial" panose="020B0604020202020204" pitchFamily="34" charset="0"/>
              <a:buChar char="•"/>
              <a:defRPr sz="923">
                <a:latin typeface="Arial" panose="020B0604020202020204" pitchFamily="34" charset="0"/>
                <a:cs typeface="Arial" panose="020B0604020202020204" pitchFamily="34" charset="0"/>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pPr>
              <a:defRPr/>
            </a:pPr>
            <a:fld id="{C0B98A25-72C3-42AC-AFA6-7953F0EEEAD3}" type="slidenum">
              <a:rPr lang="en-US" smtClean="0"/>
              <a:pPr>
                <a:defRPr/>
              </a:pPr>
              <a:t>‹#›</a:t>
            </a:fld>
            <a:endParaRPr lang="en-US" dirty="0"/>
          </a:p>
        </p:txBody>
      </p:sp>
    </p:spTree>
    <p:extLst>
      <p:ext uri="{BB962C8B-B14F-4D97-AF65-F5344CB8AC3E}">
        <p14:creationId xmlns:p14="http://schemas.microsoft.com/office/powerpoint/2010/main" val="211045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7229836"/>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pPr>
              <a:defRPr/>
            </a:pPr>
            <a:fld id="{2CA6A732-E78B-48DB-894A-677EA0D48075}" type="slidenum">
              <a:rPr lang="en-US"/>
              <a:pPr>
                <a:defRPr/>
              </a:pPr>
              <a:t>‹#›</a:t>
            </a:fld>
            <a:endParaRPr lang="en-US" dirty="0"/>
          </a:p>
        </p:txBody>
      </p:sp>
    </p:spTree>
    <p:extLst>
      <p:ext uri="{BB962C8B-B14F-4D97-AF65-F5344CB8AC3E}">
        <p14:creationId xmlns:p14="http://schemas.microsoft.com/office/powerpoint/2010/main" val="3245095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7"/>
            </p:custDataLst>
          </p:nvPr>
        </p:nvSpPr>
        <p:spPr>
          <a:xfrm>
            <a:off x="0" y="457200"/>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8"/>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85" b="0" i="0" u="none"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9"/>
            </p:custDataLst>
          </p:nvPr>
        </p:nvSpPr>
        <p:spPr>
          <a:xfrm>
            <a:off x="6931152" y="6601976"/>
            <a:ext cx="2133600" cy="365125"/>
          </a:xfrm>
          <a:prstGeom prst="rect">
            <a:avLst/>
          </a:prstGeom>
        </p:spPr>
        <p:txBody>
          <a:bodyPr tIns="0"/>
          <a:lstStyle>
            <a:lvl1pPr algn="r">
              <a:defRPr sz="808">
                <a:latin typeface="Arial" panose="020B0604020202020204" pitchFamily="34" charset="0"/>
                <a:cs typeface="Arial" panose="020B0604020202020204" pitchFamily="34" charset="0"/>
              </a:defRPr>
            </a:lvl1pPr>
          </a:lstStyle>
          <a:p>
            <a:pPr>
              <a:defRPr/>
            </a:pPr>
            <a:fld id="{C0B98A25-72C3-42AC-AFA6-7953F0EEEAD3}" type="slidenum">
              <a:rPr lang="en-US" smtClean="0"/>
              <a:pPr>
                <a:defRPr/>
              </a:pPr>
              <a:t>‹#›</a:t>
            </a:fld>
            <a:endParaRPr lang="en-US" dirty="0"/>
          </a:p>
        </p:txBody>
      </p:sp>
    </p:spTree>
    <p:extLst>
      <p:ext uri="{BB962C8B-B14F-4D97-AF65-F5344CB8AC3E}">
        <p14:creationId xmlns:p14="http://schemas.microsoft.com/office/powerpoint/2010/main" val="138140048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Lst>
  <p:hf hdr="0" ftr="0" dt="0"/>
  <p:txStyles>
    <p:titleStyle>
      <a:lvl1pPr algn="ctr" defTabSz="296729" rtl="0" eaLnBrk="1" latinLnBrk="0" hangingPunct="1">
        <a:spcBef>
          <a:spcPct val="0"/>
        </a:spcBef>
        <a:buNone/>
        <a:defRPr sz="1615"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96729" rtl="0" eaLnBrk="1" latinLnBrk="0" hangingPunct="1">
        <a:spcBef>
          <a:spcPct val="20000"/>
        </a:spcBef>
        <a:buFont typeface="Arial" panose="020B0604020202020204" pitchFamily="34" charset="0"/>
        <a:buNone/>
        <a:defRPr sz="779" kern="1200">
          <a:solidFill>
            <a:schemeClr val="tx1"/>
          </a:solidFill>
          <a:latin typeface="Arial" panose="020B0604020202020204" pitchFamily="34" charset="0"/>
          <a:ea typeface="+mn-ea"/>
          <a:cs typeface="Arial" panose="020B0604020202020204" pitchFamily="34" charset="0"/>
        </a:defRPr>
      </a:lvl1pPr>
      <a:lvl2pPr marL="148364" indent="0" algn="l" defTabSz="296729" rtl="0" eaLnBrk="1" latinLnBrk="0" hangingPunct="1">
        <a:spcBef>
          <a:spcPct val="20000"/>
        </a:spcBef>
        <a:buFont typeface="Arial" panose="020B0604020202020204" pitchFamily="34" charset="0"/>
        <a:buNone/>
        <a:defRPr sz="779" b="0" i="0" u="none" kern="1200">
          <a:solidFill>
            <a:schemeClr val="tx1"/>
          </a:solidFill>
          <a:latin typeface="Arial" panose="020B0604020202020204" pitchFamily="34" charset="0"/>
          <a:ea typeface="+mn-ea"/>
          <a:cs typeface="Arial" panose="020B0604020202020204" pitchFamily="34" charset="0"/>
        </a:defRPr>
      </a:lvl2pPr>
      <a:lvl3pPr marL="296729" indent="0" algn="l" defTabSz="296729" rtl="0" eaLnBrk="1" latinLnBrk="0" hangingPunct="1">
        <a:spcBef>
          <a:spcPct val="20000"/>
        </a:spcBef>
        <a:buFont typeface="Arial" panose="020B0604020202020204" pitchFamily="34" charset="0"/>
        <a:buNone/>
        <a:defRPr sz="779" kern="1200">
          <a:solidFill>
            <a:schemeClr val="tx1"/>
          </a:solidFill>
          <a:latin typeface="Arial" panose="020B0604020202020204" pitchFamily="34" charset="0"/>
          <a:ea typeface="+mn-ea"/>
          <a:cs typeface="Arial" panose="020B0604020202020204" pitchFamily="34" charset="0"/>
        </a:defRPr>
      </a:lvl3pPr>
      <a:lvl4pPr marL="445093" indent="0" algn="l" defTabSz="296729" rtl="0" eaLnBrk="1" latinLnBrk="0" hangingPunct="1">
        <a:spcBef>
          <a:spcPct val="20000"/>
        </a:spcBef>
        <a:buFont typeface="Arial" panose="020B0604020202020204" pitchFamily="34" charset="0"/>
        <a:buNone/>
        <a:defRPr sz="779" kern="1200">
          <a:solidFill>
            <a:schemeClr val="tx1"/>
          </a:solidFill>
          <a:latin typeface="Arial" panose="020B0604020202020204" pitchFamily="34" charset="0"/>
          <a:ea typeface="+mn-ea"/>
          <a:cs typeface="Arial" panose="020B0604020202020204" pitchFamily="34" charset="0"/>
        </a:defRPr>
      </a:lvl4pPr>
      <a:lvl5pPr marL="593457" indent="0" algn="l" defTabSz="296729" rtl="0" eaLnBrk="1" latinLnBrk="0" hangingPunct="1">
        <a:spcBef>
          <a:spcPct val="20000"/>
        </a:spcBef>
        <a:buFont typeface="Arial" panose="020B0604020202020204" pitchFamily="34" charset="0"/>
        <a:buNone/>
        <a:defRPr sz="779" kern="1200">
          <a:solidFill>
            <a:schemeClr val="tx1"/>
          </a:solidFill>
          <a:latin typeface="Arial" panose="020B0604020202020204" pitchFamily="34" charset="0"/>
          <a:ea typeface="+mn-ea"/>
          <a:cs typeface="Arial" panose="020B0604020202020204" pitchFamily="34" charset="0"/>
        </a:defRPr>
      </a:lvl5pPr>
      <a:lvl6pPr marL="816004" indent="-74182" algn="l" defTabSz="296729" rtl="0" eaLnBrk="1" latinLnBrk="0" hangingPunct="1">
        <a:spcBef>
          <a:spcPct val="20000"/>
        </a:spcBef>
        <a:buFont typeface="Arial" panose="020B0604020202020204" pitchFamily="34" charset="0"/>
        <a:buChar char="•"/>
        <a:defRPr sz="649" kern="1200">
          <a:solidFill>
            <a:schemeClr val="tx1"/>
          </a:solidFill>
          <a:latin typeface="+mn-lt"/>
          <a:ea typeface="+mn-ea"/>
          <a:cs typeface="+mn-cs"/>
        </a:defRPr>
      </a:lvl6pPr>
      <a:lvl7pPr marL="964368" indent="-74182" algn="l" defTabSz="296729" rtl="0" eaLnBrk="1" latinLnBrk="0" hangingPunct="1">
        <a:spcBef>
          <a:spcPct val="20000"/>
        </a:spcBef>
        <a:buFont typeface="Arial" panose="020B0604020202020204" pitchFamily="34" charset="0"/>
        <a:buChar char="•"/>
        <a:defRPr sz="649" kern="1200">
          <a:solidFill>
            <a:schemeClr val="tx1"/>
          </a:solidFill>
          <a:latin typeface="+mn-lt"/>
          <a:ea typeface="+mn-ea"/>
          <a:cs typeface="+mn-cs"/>
        </a:defRPr>
      </a:lvl7pPr>
      <a:lvl8pPr marL="1112732" indent="-74182" algn="l" defTabSz="296729" rtl="0" eaLnBrk="1" latinLnBrk="0" hangingPunct="1">
        <a:spcBef>
          <a:spcPct val="20000"/>
        </a:spcBef>
        <a:buFont typeface="Arial" panose="020B0604020202020204" pitchFamily="34" charset="0"/>
        <a:buChar char="•"/>
        <a:defRPr sz="649" kern="1200">
          <a:solidFill>
            <a:schemeClr val="tx1"/>
          </a:solidFill>
          <a:latin typeface="+mn-lt"/>
          <a:ea typeface="+mn-ea"/>
          <a:cs typeface="+mn-cs"/>
        </a:defRPr>
      </a:lvl8pPr>
      <a:lvl9pPr marL="1261096" indent="-74182" algn="l" defTabSz="296729" rtl="0" eaLnBrk="1" latinLnBrk="0" hangingPunct="1">
        <a:spcBef>
          <a:spcPct val="20000"/>
        </a:spcBef>
        <a:buFont typeface="Arial" panose="020B0604020202020204" pitchFamily="34" charset="0"/>
        <a:buChar char="•"/>
        <a:defRPr sz="649" kern="1200">
          <a:solidFill>
            <a:schemeClr val="tx1"/>
          </a:solidFill>
          <a:latin typeface="+mn-lt"/>
          <a:ea typeface="+mn-ea"/>
          <a:cs typeface="+mn-cs"/>
        </a:defRPr>
      </a:lvl9pPr>
    </p:bodyStyle>
    <p:otherStyle>
      <a:defPPr>
        <a:defRPr lang="en-US"/>
      </a:defPPr>
      <a:lvl1pPr marL="0" algn="l" defTabSz="296729" rtl="0" eaLnBrk="1" latinLnBrk="0" hangingPunct="1">
        <a:defRPr sz="585" kern="1200">
          <a:solidFill>
            <a:schemeClr val="tx1"/>
          </a:solidFill>
          <a:latin typeface="+mn-lt"/>
          <a:ea typeface="+mn-ea"/>
          <a:cs typeface="+mn-cs"/>
        </a:defRPr>
      </a:lvl1pPr>
      <a:lvl2pPr marL="148364" algn="l" defTabSz="296729" rtl="0" eaLnBrk="1" latinLnBrk="0" hangingPunct="1">
        <a:defRPr sz="585" kern="1200">
          <a:solidFill>
            <a:schemeClr val="tx1"/>
          </a:solidFill>
          <a:latin typeface="+mn-lt"/>
          <a:ea typeface="+mn-ea"/>
          <a:cs typeface="+mn-cs"/>
        </a:defRPr>
      </a:lvl2pPr>
      <a:lvl3pPr marL="296729" algn="l" defTabSz="296729" rtl="0" eaLnBrk="1" latinLnBrk="0" hangingPunct="1">
        <a:defRPr sz="585" kern="1200">
          <a:solidFill>
            <a:schemeClr val="tx1"/>
          </a:solidFill>
          <a:latin typeface="+mn-lt"/>
          <a:ea typeface="+mn-ea"/>
          <a:cs typeface="+mn-cs"/>
        </a:defRPr>
      </a:lvl3pPr>
      <a:lvl4pPr marL="445093" algn="l" defTabSz="296729" rtl="0" eaLnBrk="1" latinLnBrk="0" hangingPunct="1">
        <a:defRPr sz="585" kern="1200">
          <a:solidFill>
            <a:schemeClr val="tx1"/>
          </a:solidFill>
          <a:latin typeface="+mn-lt"/>
          <a:ea typeface="+mn-ea"/>
          <a:cs typeface="+mn-cs"/>
        </a:defRPr>
      </a:lvl4pPr>
      <a:lvl5pPr marL="593457" algn="l" defTabSz="296729" rtl="0" eaLnBrk="1" latinLnBrk="0" hangingPunct="1">
        <a:defRPr sz="585" kern="1200">
          <a:solidFill>
            <a:schemeClr val="tx1"/>
          </a:solidFill>
          <a:latin typeface="+mn-lt"/>
          <a:ea typeface="+mn-ea"/>
          <a:cs typeface="+mn-cs"/>
        </a:defRPr>
      </a:lvl5pPr>
      <a:lvl6pPr marL="741821" algn="l" defTabSz="296729" rtl="0" eaLnBrk="1" latinLnBrk="0" hangingPunct="1">
        <a:defRPr sz="585" kern="1200">
          <a:solidFill>
            <a:schemeClr val="tx1"/>
          </a:solidFill>
          <a:latin typeface="+mn-lt"/>
          <a:ea typeface="+mn-ea"/>
          <a:cs typeface="+mn-cs"/>
        </a:defRPr>
      </a:lvl6pPr>
      <a:lvl7pPr marL="890186" algn="l" defTabSz="296729" rtl="0" eaLnBrk="1" latinLnBrk="0" hangingPunct="1">
        <a:defRPr sz="585" kern="1200">
          <a:solidFill>
            <a:schemeClr val="tx1"/>
          </a:solidFill>
          <a:latin typeface="+mn-lt"/>
          <a:ea typeface="+mn-ea"/>
          <a:cs typeface="+mn-cs"/>
        </a:defRPr>
      </a:lvl7pPr>
      <a:lvl8pPr marL="1038550" algn="l" defTabSz="296729" rtl="0" eaLnBrk="1" latinLnBrk="0" hangingPunct="1">
        <a:defRPr sz="585" kern="1200">
          <a:solidFill>
            <a:schemeClr val="tx1"/>
          </a:solidFill>
          <a:latin typeface="+mn-lt"/>
          <a:ea typeface="+mn-ea"/>
          <a:cs typeface="+mn-cs"/>
        </a:defRPr>
      </a:lvl8pPr>
      <a:lvl9pPr marL="1186914" algn="l" defTabSz="296729" rtl="0" eaLnBrk="1" latinLnBrk="0" hangingPunct="1">
        <a:defRPr sz="5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49.xml"/></Relationships>
</file>

<file path=ppt/slides/_rels/slide11.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3.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image" Target="../media/image4.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notesSlide" Target="../notesSlides/notesSlide16.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tags" Target="../tags/tag68.xml"/><Relationship Id="rId7" Type="http://schemas.openxmlformats.org/officeDocument/2006/relationships/notesSlide" Target="../notesSlides/notesSlide17.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slideLayout" Target="../slideLayouts/slideLayout2.xml"/><Relationship Id="rId5" Type="http://schemas.openxmlformats.org/officeDocument/2006/relationships/tags" Target="../tags/tag70.xml"/><Relationship Id="rId4" Type="http://schemas.openxmlformats.org/officeDocument/2006/relationships/tags" Target="../tags/tag69.xml"/></Relationships>
</file>

<file path=ppt/slides/_rels/slide19.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notesSlide" Target="../notesSlides/notesSlide18.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20.xml"/></Relationships>
</file>

<file path=ppt/slides/_rels/slide20.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notesSlide" Target="../notesSlides/notesSlide19.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slideLayout" Target="../slideLayouts/slideLayout2.xml"/><Relationship Id="rId5" Type="http://schemas.openxmlformats.org/officeDocument/2006/relationships/tags" Target="../tags/tag78.xml"/><Relationship Id="rId4" Type="http://schemas.openxmlformats.org/officeDocument/2006/relationships/tags" Target="../tags/tag77.xml"/></Relationships>
</file>

<file path=ppt/slides/_rels/slide21.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tags" Target="../tags/tag82.xml"/></Relationships>
</file>

<file path=ppt/slides/_rels/slide22.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notesSlide" Target="../notesSlides/notesSlide21.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slideLayout" Target="../slideLayouts/slideLayout2.xml"/><Relationship Id="rId5" Type="http://schemas.openxmlformats.org/officeDocument/2006/relationships/tags" Target="../tags/tag87.xml"/><Relationship Id="rId4" Type="http://schemas.openxmlformats.org/officeDocument/2006/relationships/tags" Target="../tags/tag86.xml"/></Relationships>
</file>

<file path=ppt/slides/_rels/slide23.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notesSlide" Target="../notesSlides/notesSlide22.xml"/><Relationship Id="rId4"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image" Target="../media/image5.png"/><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notesSlide" Target="../notesSlides/notesSlide3.xml"/><Relationship Id="rId5" Type="http://schemas.openxmlformats.org/officeDocument/2006/relationships/slideLayout" Target="../slideLayouts/slideLayout3.xml"/><Relationship Id="rId4" Type="http://schemas.openxmlformats.org/officeDocument/2006/relationships/tags" Target="../tags/tag24.xml"/></Relationships>
</file>

<file path=ppt/slides/_rels/slide4.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28.xml"/></Relationships>
</file>

<file path=ppt/slides/_rels/slide5.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41.xml"/></Relationships>
</file>

<file path=ppt/slides/_rels/slide9.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ctrTitle"/>
            <p:custDataLst>
              <p:tags r:id="rId1"/>
            </p:custDataLst>
          </p:nvPr>
        </p:nvSpPr>
        <p:spPr>
          <a:xfrm>
            <a:off x="685800" y="2743200"/>
            <a:ext cx="7772400" cy="1219200"/>
          </a:xfrm>
        </p:spPr>
        <p:txBody>
          <a:bodyPr>
            <a:normAutofit/>
          </a:bodyPr>
          <a:lstStyle/>
          <a:p>
            <a:pPr>
              <a:spcAft>
                <a:spcPts val="600"/>
              </a:spcAft>
              <a:defRPr/>
            </a:pPr>
            <a:r>
              <a:rPr lang="en-US" sz="2800" dirty="0"/>
              <a:t>Rating Decision Requirements</a:t>
            </a:r>
            <a:endParaRPr lang="en-US" sz="2800" i="1" dirty="0"/>
          </a:p>
        </p:txBody>
      </p:sp>
      <p:sp>
        <p:nvSpPr>
          <p:cNvPr id="3075" name="Rectangle 3"/>
          <p:cNvSpPr>
            <a:spLocks noGrp="1" noChangeArrowheads="1"/>
          </p:cNvSpPr>
          <p:nvPr>
            <p:ph type="body" sz="quarter" idx="10"/>
            <p:custDataLst>
              <p:tags r:id="rId2"/>
            </p:custDataLst>
          </p:nvPr>
        </p:nvSpPr>
        <p:spPr>
          <a:xfrm>
            <a:off x="685800" y="4724400"/>
            <a:ext cx="2362200" cy="838200"/>
          </a:xfrm>
          <a:prstGeom prst="rect">
            <a:avLst/>
          </a:prstGeom>
        </p:spPr>
        <p:txBody>
          <a:bodyPr>
            <a:normAutofit/>
          </a:bodyPr>
          <a:lstStyle/>
          <a:p>
            <a:pPr algn="ctr">
              <a:spcAft>
                <a:spcPts val="600"/>
              </a:spcAft>
            </a:pPr>
            <a:r>
              <a:rPr lang="en-US" sz="2100" dirty="0"/>
              <a:t>Compensation Service</a:t>
            </a:r>
            <a:endParaRPr lang="en-US" sz="2100" b="1" dirty="0"/>
          </a:p>
        </p:txBody>
      </p:sp>
      <p:sp>
        <p:nvSpPr>
          <p:cNvPr id="2" name="Text Placeholder 1">
            <a:extLst>
              <a:ext uri="{FF2B5EF4-FFF2-40B4-BE49-F238E27FC236}">
                <a16:creationId xmlns:a16="http://schemas.microsoft.com/office/drawing/2014/main" id="{DAF8BC40-AA1B-4280-9A6E-E0446640D206}"/>
              </a:ext>
            </a:extLst>
          </p:cNvPr>
          <p:cNvSpPr>
            <a:spLocks noGrp="1"/>
          </p:cNvSpPr>
          <p:nvPr>
            <p:ph type="body" sz="quarter" idx="11"/>
            <p:custDataLst>
              <p:tags r:id="rId3"/>
            </p:custDataLst>
          </p:nvPr>
        </p:nvSpPr>
        <p:spPr>
          <a:xfrm>
            <a:off x="6096000" y="4724400"/>
            <a:ext cx="2362200" cy="838200"/>
          </a:xfrm>
        </p:spPr>
        <p:txBody>
          <a:bodyPr/>
          <a:lstStyle/>
          <a:p>
            <a:pPr>
              <a:spcBef>
                <a:spcPts val="0"/>
              </a:spcBef>
              <a:spcAft>
                <a:spcPts val="600"/>
              </a:spcAft>
            </a:pPr>
            <a:r>
              <a:rPr lang="en-US" sz="2100" dirty="0"/>
              <a:t>April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p:txBody>
          <a:bodyPr>
            <a:normAutofit/>
          </a:bodyPr>
          <a:lstStyle/>
          <a:p>
            <a:r>
              <a:rPr lang="en-US" b="1" dirty="0">
                <a:effectLst>
                  <a:outerShdw blurRad="38100" dist="38100" dir="2700000" algn="tl">
                    <a:srgbClr val="000000">
                      <a:alpha val="43137"/>
                    </a:srgbClr>
                  </a:outerShdw>
                </a:effectLst>
                <a:latin typeface="Arial" panose="020B0604020202020204" pitchFamily="34" charset="0"/>
              </a:rPr>
              <a:t>Mandatory</a:t>
            </a:r>
            <a:r>
              <a:rPr lang="en-US" dirty="0">
                <a:latin typeface="Arial" panose="020B0604020202020204" pitchFamily="34" charset="0"/>
              </a:rPr>
              <a:t> Use of VBMS-R Tools</a:t>
            </a:r>
          </a:p>
        </p:txBody>
      </p:sp>
      <p:sp>
        <p:nvSpPr>
          <p:cNvPr id="2" name="Content Placeholder 1"/>
          <p:cNvSpPr>
            <a:spLocks noGrp="1"/>
          </p:cNvSpPr>
          <p:nvPr>
            <p:ph idx="1"/>
            <p:custDataLst>
              <p:tags r:id="rId2"/>
            </p:custDataLst>
          </p:nvPr>
        </p:nvSpPr>
        <p:spPr>
          <a:xfrm>
            <a:off x="457200" y="2057401"/>
            <a:ext cx="8229600" cy="762000"/>
          </a:xfrm>
        </p:spPr>
        <p:txBody>
          <a:bodyPr>
            <a:normAutofit/>
          </a:bodyPr>
          <a:lstStyle/>
          <a:p>
            <a:pPr marL="0" lvl="1" indent="0">
              <a:spcAft>
                <a:spcPts val="600"/>
              </a:spcAft>
              <a:buNone/>
            </a:pPr>
            <a:r>
              <a:rPr lang="en-US" sz="2000" dirty="0"/>
              <a:t>Use of the VBMS-R embedded rules-based tools, such as the Evaluation Builder, and Hearing Loss Calculator, is </a:t>
            </a:r>
            <a:r>
              <a:rPr lang="en-US" sz="2000" b="1" i="1" dirty="0"/>
              <a:t>mandatory</a:t>
            </a:r>
            <a:r>
              <a:rPr lang="en-US" sz="2000" dirty="0"/>
              <a:t>.</a:t>
            </a:r>
          </a:p>
        </p:txBody>
      </p:sp>
      <p:sp>
        <p:nvSpPr>
          <p:cNvPr id="5" name="Slide Number Placeholder 4">
            <a:extLst>
              <a:ext uri="{FF2B5EF4-FFF2-40B4-BE49-F238E27FC236}">
                <a16:creationId xmlns:a16="http://schemas.microsoft.com/office/drawing/2014/main" id="{268700F0-AFE4-44AB-BB01-6E4DBB141D22}"/>
              </a:ext>
            </a:extLst>
          </p:cNvPr>
          <p:cNvSpPr>
            <a:spLocks noGrp="1"/>
          </p:cNvSpPr>
          <p:nvPr>
            <p:ph type="sldNum" sz="quarter" idx="12"/>
            <p:custDataLst>
              <p:tags r:id="rId3"/>
            </p:custDataLst>
          </p:nvPr>
        </p:nvSpPr>
        <p:spPr>
          <a:xfrm>
            <a:off x="6931152" y="6601976"/>
            <a:ext cx="2133600" cy="365125"/>
          </a:xfrm>
        </p:spPr>
        <p:txBody>
          <a:bodyPr/>
          <a:lstStyle/>
          <a:p>
            <a:pPr>
              <a:defRPr/>
            </a:pPr>
            <a:fld id="{94ED091C-A1E3-4D2F-838F-2AF3D4B9D92A}" type="slidenum">
              <a:rPr lang="en-US" smtClean="0"/>
              <a:pPr>
                <a:defRPr/>
              </a:pPr>
              <a:t>10</a:t>
            </a:fld>
            <a:endParaRPr lang="en-US" dirty="0"/>
          </a:p>
        </p:txBody>
      </p:sp>
      <p:sp>
        <p:nvSpPr>
          <p:cNvPr id="6" name="TextBox 5">
            <a:extLst>
              <a:ext uri="{FF2B5EF4-FFF2-40B4-BE49-F238E27FC236}">
                <a16:creationId xmlns:a16="http://schemas.microsoft.com/office/drawing/2014/main" id="{9F6F7E01-8970-4274-A938-45B042F748A7}"/>
              </a:ext>
            </a:extLst>
          </p:cNvPr>
          <p:cNvSpPr txBox="1"/>
          <p:nvPr>
            <p:custDataLst>
              <p:tags r:id="rId4"/>
            </p:custDataLst>
          </p:nvPr>
        </p:nvSpPr>
        <p:spPr>
          <a:xfrm>
            <a:off x="457200" y="2996306"/>
            <a:ext cx="8229600" cy="1785104"/>
          </a:xfrm>
          <a:prstGeom prst="rect">
            <a:avLst/>
          </a:prstGeom>
          <a:noFill/>
        </p:spPr>
        <p:txBody>
          <a:bodyPr wrap="square" rtlCol="0">
            <a:spAutoFit/>
          </a:bodyPr>
          <a:lstStyle/>
          <a:p>
            <a:pPr marL="688975" indent="-227013">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These tools generate adequate explanation of an assigned evaluation and the requirements for the next higher evaluation.</a:t>
            </a:r>
          </a:p>
          <a:p>
            <a:pPr marL="688975" indent="-227013">
              <a:spcAft>
                <a:spcPts val="600"/>
              </a:spcAft>
              <a:buClr>
                <a:schemeClr val="tx1"/>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688975" indent="-227013">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RVSRs should always review VBMS-R tools output for accuracy prior to accepting the results.</a:t>
            </a:r>
          </a:p>
        </p:txBody>
      </p:sp>
    </p:spTree>
    <p:extLst>
      <p:ext uri="{BB962C8B-B14F-4D97-AF65-F5344CB8AC3E}">
        <p14:creationId xmlns:p14="http://schemas.microsoft.com/office/powerpoint/2010/main" val="749630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dirty="0">
                <a:latin typeface="Arial" panose="020B0604020202020204" pitchFamily="34" charset="0"/>
              </a:rPr>
              <a:t>Reasons for Decision- Grant</a:t>
            </a:r>
          </a:p>
        </p:txBody>
      </p:sp>
      <p:sp>
        <p:nvSpPr>
          <p:cNvPr id="6" name="Slide Number Placeholder 5">
            <a:extLst>
              <a:ext uri="{FF2B5EF4-FFF2-40B4-BE49-F238E27FC236}">
                <a16:creationId xmlns:a16="http://schemas.microsoft.com/office/drawing/2014/main" id="{50F84E73-69B5-482E-8B21-294FFBD50709}"/>
              </a:ext>
            </a:extLst>
          </p:cNvPr>
          <p:cNvSpPr>
            <a:spLocks noGrp="1"/>
          </p:cNvSpPr>
          <p:nvPr>
            <p:ph type="sldNum" sz="quarter" idx="12"/>
            <p:custDataLst>
              <p:tags r:id="rId2"/>
            </p:custDataLst>
          </p:nvPr>
        </p:nvSpPr>
        <p:spPr>
          <a:xfrm>
            <a:off x="6931152" y="6601976"/>
            <a:ext cx="2133600" cy="365125"/>
          </a:xfrm>
        </p:spPr>
        <p:txBody>
          <a:bodyPr/>
          <a:lstStyle/>
          <a:p>
            <a:pPr>
              <a:defRPr/>
            </a:pPr>
            <a:fld id="{94ED091C-A1E3-4D2F-838F-2AF3D4B9D92A}" type="slidenum">
              <a:rPr lang="en-US" smtClean="0"/>
              <a:pPr>
                <a:defRPr/>
              </a:pPr>
              <a:t>11</a:t>
            </a:fld>
            <a:endParaRPr lang="en-US" dirty="0"/>
          </a:p>
        </p:txBody>
      </p:sp>
      <p:sp>
        <p:nvSpPr>
          <p:cNvPr id="8" name="TextBox 7">
            <a:extLst>
              <a:ext uri="{FF2B5EF4-FFF2-40B4-BE49-F238E27FC236}">
                <a16:creationId xmlns:a16="http://schemas.microsoft.com/office/drawing/2014/main" id="{500451A5-C0F5-471B-B1B4-0F08B92DB696}"/>
              </a:ext>
            </a:extLst>
          </p:cNvPr>
          <p:cNvSpPr txBox="1"/>
          <p:nvPr>
            <p:custDataLst>
              <p:tags r:id="rId3"/>
            </p:custDataLst>
          </p:nvPr>
        </p:nvSpPr>
        <p:spPr>
          <a:xfrm>
            <a:off x="457200" y="5068855"/>
            <a:ext cx="8229600" cy="990600"/>
          </a:xfrm>
          <a:prstGeom prst="rect">
            <a:avLst/>
          </a:prstGeom>
          <a:noFill/>
        </p:spPr>
        <p:txBody>
          <a:bodyPr wrap="square" rtlCol="0">
            <a:normAutofit/>
          </a:bodyPr>
          <a:lstStyle/>
          <a:p>
            <a:pPr>
              <a:spcAft>
                <a:spcPts val="600"/>
              </a:spcAft>
            </a:pPr>
            <a:r>
              <a:rPr lang="en-US" sz="2000" i="1" dirty="0"/>
              <a:t>Exception</a:t>
            </a:r>
            <a:r>
              <a:rPr lang="en-US" sz="2000" dirty="0"/>
              <a:t>: </a:t>
            </a:r>
            <a:r>
              <a:rPr lang="en-US" dirty="0"/>
              <a:t> An effective date explanation is </a:t>
            </a:r>
            <a:r>
              <a:rPr lang="en-US" i="1" dirty="0"/>
              <a:t>not</a:t>
            </a:r>
            <a:r>
              <a:rPr lang="en-US" dirty="0"/>
              <a:t> required when the assigned effective date is the date of the claim's receipt, or the day following discharge from active duty service.</a:t>
            </a:r>
            <a:endParaRPr lang="en-US" dirty="0">
              <a:effectLst/>
            </a:endParaRPr>
          </a:p>
        </p:txBody>
      </p:sp>
      <p:graphicFrame>
        <p:nvGraphicFramePr>
          <p:cNvPr id="3" name="Table 2">
            <a:extLst>
              <a:ext uri="{FF2B5EF4-FFF2-40B4-BE49-F238E27FC236}">
                <a16:creationId xmlns:a16="http://schemas.microsoft.com/office/drawing/2014/main" id="{9A0127B0-A5CE-4901-8244-8154D519DFF3}"/>
              </a:ext>
            </a:extLst>
          </p:cNvPr>
          <p:cNvGraphicFramePr>
            <a:graphicFrameLocks noGrp="1"/>
          </p:cNvGraphicFramePr>
          <p:nvPr>
            <p:extLst>
              <p:ext uri="{D42A27DB-BD31-4B8C-83A1-F6EECF244321}">
                <p14:modId xmlns:p14="http://schemas.microsoft.com/office/powerpoint/2010/main" val="460412090"/>
              </p:ext>
            </p:extLst>
          </p:nvPr>
        </p:nvGraphicFramePr>
        <p:xfrm>
          <a:off x="692944" y="1763899"/>
          <a:ext cx="7758112" cy="2724640"/>
        </p:xfrm>
        <a:graphic>
          <a:graphicData uri="http://schemas.openxmlformats.org/drawingml/2006/table">
            <a:tbl>
              <a:tblPr firstRow="1" bandRow="1"/>
              <a:tblGrid>
                <a:gridCol w="831056">
                  <a:extLst>
                    <a:ext uri="{9D8B030D-6E8A-4147-A177-3AD203B41FA5}">
                      <a16:colId xmlns:a16="http://schemas.microsoft.com/office/drawing/2014/main" val="1297082574"/>
                    </a:ext>
                  </a:extLst>
                </a:gridCol>
                <a:gridCol w="6927056">
                  <a:extLst>
                    <a:ext uri="{9D8B030D-6E8A-4147-A177-3AD203B41FA5}">
                      <a16:colId xmlns:a16="http://schemas.microsoft.com/office/drawing/2014/main" val="2979902310"/>
                    </a:ext>
                  </a:extLst>
                </a:gridCol>
              </a:tblGrid>
              <a:tr h="581515">
                <a:tc>
                  <a:txBody>
                    <a:bodyPr/>
                    <a:lstStyle/>
                    <a:p>
                      <a:pPr marL="0" marR="0" hangingPunct="0">
                        <a:spcBef>
                          <a:spcPts val="300"/>
                        </a:spcBef>
                        <a:spcAft>
                          <a:spcPts val="300"/>
                        </a:spcAft>
                        <a:tabLst>
                          <a:tab pos="374650" algn="l"/>
                        </a:tabLst>
                      </a:pPr>
                      <a:r>
                        <a:rPr lang="en-US" sz="1400" b="1">
                          <a:effectLst/>
                          <a:latin typeface="+mn-lt"/>
                          <a:ea typeface="Times New Roman" panose="02020603050405020304" pitchFamily="18" charset="0"/>
                        </a:rPr>
                        <a:t>If ...</a:t>
                      </a:r>
                      <a:endParaRPr lang="en-US" sz="1400">
                        <a:effectLst/>
                        <a:latin typeface="+mn-lt"/>
                        <a:ea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0000"/>
                    </a:solidFill>
                  </a:tcPr>
                </a:tc>
                <a:tc>
                  <a:txBody>
                    <a:bodyPr/>
                    <a:lstStyle/>
                    <a:p>
                      <a:pPr marL="0" marR="0" hangingPunct="0">
                        <a:spcBef>
                          <a:spcPts val="300"/>
                        </a:spcBef>
                        <a:spcAft>
                          <a:spcPts val="300"/>
                        </a:spcAft>
                        <a:tabLst>
                          <a:tab pos="374650" algn="l"/>
                        </a:tabLst>
                      </a:pPr>
                      <a:r>
                        <a:rPr lang="en-US" sz="1400" b="1">
                          <a:effectLst/>
                          <a:latin typeface="+mn-lt"/>
                          <a:ea typeface="Times New Roman" panose="02020603050405020304" pitchFamily="18" charset="0"/>
                        </a:rPr>
                        <a:t>Then the Reasons for Decision must address ...</a:t>
                      </a:r>
                      <a:endParaRPr lang="en-US" sz="1400">
                        <a:effectLst/>
                        <a:latin typeface="+mn-lt"/>
                        <a:ea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1292173093"/>
                  </a:ext>
                </a:extLst>
              </a:tr>
              <a:tr h="1735584">
                <a:tc>
                  <a:txBody>
                    <a:bodyPr/>
                    <a:lstStyle/>
                    <a:p>
                      <a:pPr marL="0" marR="0" hangingPunct="0">
                        <a:spcBef>
                          <a:spcPts val="300"/>
                        </a:spcBef>
                        <a:spcAft>
                          <a:spcPts val="300"/>
                        </a:spcAft>
                        <a:tabLst>
                          <a:tab pos="374650" algn="l"/>
                        </a:tabLst>
                      </a:pPr>
                      <a:r>
                        <a:rPr lang="en-US" sz="1400">
                          <a:effectLst/>
                          <a:latin typeface="+mn-lt"/>
                          <a:ea typeface="Times New Roman" panose="02020603050405020304" pitchFamily="18" charset="0"/>
                        </a:rPr>
                        <a:t>awarding the claim</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342900" marR="0" lvl="0" indent="-342900" hangingPunct="0">
                        <a:spcBef>
                          <a:spcPts val="0"/>
                        </a:spcBef>
                        <a:spcAft>
                          <a:spcPts val="0"/>
                        </a:spcAft>
                        <a:buFont typeface="Wingdings" panose="05000000000000000000" pitchFamily="2" charset="2"/>
                        <a:buChar char=""/>
                        <a:tabLst>
                          <a:tab pos="374650" algn="l"/>
                        </a:tabLst>
                      </a:pPr>
                      <a:r>
                        <a:rPr lang="en-US" sz="1400" dirty="0">
                          <a:effectLst/>
                          <a:latin typeface="+mn-lt"/>
                          <a:ea typeface="Times New Roman" panose="02020603050405020304" pitchFamily="18" charset="0"/>
                        </a:rPr>
                        <a:t>benefit being awarded and legal basis for the award (for example, secondary SC)</a:t>
                      </a:r>
                    </a:p>
                    <a:p>
                      <a:pPr marL="342900" marR="0" lvl="0" indent="-342900" hangingPunct="0">
                        <a:spcBef>
                          <a:spcPts val="0"/>
                        </a:spcBef>
                        <a:spcAft>
                          <a:spcPts val="0"/>
                        </a:spcAft>
                        <a:buFont typeface="Wingdings" panose="05000000000000000000" pitchFamily="2" charset="2"/>
                        <a:buChar char=""/>
                        <a:tabLst>
                          <a:tab pos="374650" algn="l"/>
                        </a:tabLst>
                      </a:pPr>
                      <a:r>
                        <a:rPr lang="en-US" sz="1400" dirty="0">
                          <a:effectLst/>
                          <a:latin typeface="+mn-lt"/>
                          <a:ea typeface="Times New Roman" panose="02020603050405020304" pitchFamily="18" charset="0"/>
                        </a:rPr>
                        <a:t>assigned evaluation, if applicable</a:t>
                      </a:r>
                    </a:p>
                    <a:p>
                      <a:pPr marL="342900" marR="0" lvl="0" indent="-342900" hangingPunct="0">
                        <a:spcBef>
                          <a:spcPts val="0"/>
                        </a:spcBef>
                        <a:spcAft>
                          <a:spcPts val="0"/>
                        </a:spcAft>
                        <a:buFont typeface="Wingdings" panose="05000000000000000000" pitchFamily="2" charset="2"/>
                        <a:buChar char=""/>
                        <a:tabLst>
                          <a:tab pos="374650" algn="l"/>
                        </a:tabLst>
                      </a:pPr>
                      <a:r>
                        <a:rPr lang="en-US" sz="1400" dirty="0">
                          <a:effectLst/>
                          <a:latin typeface="+mn-lt"/>
                          <a:ea typeface="Times New Roman" panose="02020603050405020304" pitchFamily="18" charset="0"/>
                        </a:rPr>
                        <a:t>laws and regulations applicable to the claim </a:t>
                      </a:r>
                    </a:p>
                    <a:p>
                      <a:pPr marL="342900" marR="0" lvl="0" indent="-342900" hangingPunct="0">
                        <a:spcBef>
                          <a:spcPts val="0"/>
                        </a:spcBef>
                        <a:spcAft>
                          <a:spcPts val="0"/>
                        </a:spcAft>
                        <a:buFont typeface="Wingdings" panose="05000000000000000000" pitchFamily="2" charset="2"/>
                        <a:buChar char=""/>
                        <a:tabLst>
                          <a:tab pos="374650" algn="l"/>
                        </a:tabLst>
                      </a:pPr>
                      <a:r>
                        <a:rPr lang="en-US" sz="1400" dirty="0">
                          <a:effectLst/>
                          <a:latin typeface="+mn-lt"/>
                          <a:ea typeface="Times New Roman" panose="02020603050405020304" pitchFamily="18" charset="0"/>
                        </a:rPr>
                        <a:t>fact that all elements required to decide the issue were met, and all findings are favorable to the claimant </a:t>
                      </a:r>
                    </a:p>
                    <a:p>
                      <a:pPr marL="342900" marR="0" lvl="0" indent="-342900" hangingPunct="0">
                        <a:spcBef>
                          <a:spcPts val="0"/>
                        </a:spcBef>
                        <a:spcAft>
                          <a:spcPts val="0"/>
                        </a:spcAft>
                        <a:buFont typeface="Wingdings" panose="05000000000000000000" pitchFamily="2" charset="2"/>
                        <a:buChar char=""/>
                        <a:tabLst>
                          <a:tab pos="374650" algn="l"/>
                        </a:tabLst>
                      </a:pPr>
                      <a:r>
                        <a:rPr lang="en-US" sz="1400" dirty="0">
                          <a:effectLst/>
                          <a:latin typeface="+mn-lt"/>
                          <a:ea typeface="Times New Roman" panose="02020603050405020304" pitchFamily="18" charset="0"/>
                        </a:rPr>
                        <a:t>effective date</a:t>
                      </a:r>
                    </a:p>
                    <a:p>
                      <a:pPr marL="342900" marR="0" lvl="0" indent="-342900" hangingPunct="0">
                        <a:spcBef>
                          <a:spcPts val="0"/>
                        </a:spcBef>
                        <a:spcAft>
                          <a:spcPts val="0"/>
                        </a:spcAft>
                        <a:buFont typeface="Wingdings" panose="05000000000000000000" pitchFamily="2" charset="2"/>
                        <a:buChar char=""/>
                        <a:tabLst>
                          <a:tab pos="374650" algn="l"/>
                        </a:tabLst>
                      </a:pPr>
                      <a:r>
                        <a:rPr lang="en-US" sz="1400" dirty="0">
                          <a:effectLst/>
                          <a:latin typeface="+mn-lt"/>
                          <a:ea typeface="Times New Roman" panose="02020603050405020304" pitchFamily="18" charset="0"/>
                        </a:rPr>
                        <a:t>basis for the current evaluation, if applicable</a:t>
                      </a:r>
                    </a:p>
                    <a:p>
                      <a:pPr marL="342900" marR="0" lvl="0" indent="-342900" hangingPunct="0">
                        <a:spcBef>
                          <a:spcPts val="0"/>
                        </a:spcBef>
                        <a:spcAft>
                          <a:spcPts val="0"/>
                        </a:spcAft>
                        <a:buFont typeface="Wingdings" panose="05000000000000000000" pitchFamily="2" charset="2"/>
                        <a:buChar char=""/>
                        <a:tabLst>
                          <a:tab pos="374650" algn="l"/>
                        </a:tabLst>
                      </a:pPr>
                      <a:r>
                        <a:rPr lang="en-US" sz="1400" dirty="0">
                          <a:effectLst/>
                          <a:latin typeface="+mn-lt"/>
                          <a:ea typeface="Times New Roman" panose="02020603050405020304" pitchFamily="18" charset="0"/>
                        </a:rPr>
                        <a:t>requirements for the next higher evaluation, if applicable</a:t>
                      </a:r>
                    </a:p>
                    <a:p>
                      <a:pPr marL="342900" marR="0" lvl="0" indent="-342900" hangingPunct="0">
                        <a:spcBef>
                          <a:spcPts val="0"/>
                        </a:spcBef>
                        <a:spcAft>
                          <a:spcPts val="0"/>
                        </a:spcAft>
                        <a:buFont typeface="Wingdings" panose="05000000000000000000" pitchFamily="2" charset="2"/>
                        <a:buChar char=""/>
                        <a:tabLst>
                          <a:tab pos="374650" algn="l"/>
                        </a:tabLst>
                      </a:pPr>
                      <a:r>
                        <a:rPr lang="en-US" sz="1400" dirty="0">
                          <a:effectLst/>
                          <a:latin typeface="+mn-lt"/>
                          <a:ea typeface="Times New Roman" panose="02020603050405020304" pitchFamily="18" charset="0"/>
                        </a:rPr>
                        <a:t>routine future examination notice, if applicable, and</a:t>
                      </a:r>
                    </a:p>
                    <a:p>
                      <a:pPr marL="342900" marR="0" lvl="0" indent="-342900" hangingPunct="0">
                        <a:spcBef>
                          <a:spcPts val="0"/>
                        </a:spcBef>
                        <a:spcAft>
                          <a:spcPts val="0"/>
                        </a:spcAft>
                        <a:buFont typeface="Wingdings" panose="05000000000000000000" pitchFamily="2" charset="2"/>
                        <a:buChar char=""/>
                        <a:tabLst>
                          <a:tab pos="374650" algn="l"/>
                        </a:tabLst>
                      </a:pPr>
                      <a:r>
                        <a:rPr lang="en-US" sz="1400" dirty="0">
                          <a:effectLst/>
                          <a:latin typeface="+mn-lt"/>
                          <a:ea typeface="Times New Roman" panose="02020603050405020304" pitchFamily="18" charset="0"/>
                        </a:rPr>
                        <a:t>reason for the effective date.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extLst>
                  <a:ext uri="{0D108BD9-81ED-4DB2-BD59-A6C34878D82A}">
                    <a16:rowId xmlns:a16="http://schemas.microsoft.com/office/drawing/2014/main" val="1658059210"/>
                  </a:ext>
                </a:extLst>
              </a:tr>
            </a:tbl>
          </a:graphicData>
        </a:graphic>
      </p:graphicFrame>
    </p:spTree>
    <p:extLst>
      <p:ext uri="{BB962C8B-B14F-4D97-AF65-F5344CB8AC3E}">
        <p14:creationId xmlns:p14="http://schemas.microsoft.com/office/powerpoint/2010/main" val="1644030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533400"/>
            <a:ext cx="9144000" cy="1086867"/>
          </a:xfrm>
        </p:spPr>
        <p:txBody>
          <a:bodyPr/>
          <a:lstStyle/>
          <a:p>
            <a:r>
              <a:rPr lang="en-US" dirty="0">
                <a:latin typeface="Arial" panose="020B0604020202020204" pitchFamily="34" charset="0"/>
              </a:rPr>
              <a:t>Example: Short Form Award</a:t>
            </a:r>
          </a:p>
        </p:txBody>
      </p:sp>
      <p:sp>
        <p:nvSpPr>
          <p:cNvPr id="5" name="Slide Number Placeholder 4">
            <a:extLst>
              <a:ext uri="{FF2B5EF4-FFF2-40B4-BE49-F238E27FC236}">
                <a16:creationId xmlns:a16="http://schemas.microsoft.com/office/drawing/2014/main" id="{65718A32-B009-423D-9953-6DA79BE593FD}"/>
              </a:ext>
            </a:extLst>
          </p:cNvPr>
          <p:cNvSpPr>
            <a:spLocks noGrp="1"/>
          </p:cNvSpPr>
          <p:nvPr>
            <p:ph type="sldNum" sz="quarter" idx="12"/>
            <p:custDataLst>
              <p:tags r:id="rId2"/>
            </p:custDataLst>
          </p:nvPr>
        </p:nvSpPr>
        <p:spPr>
          <a:xfrm>
            <a:off x="6931152" y="6601976"/>
            <a:ext cx="2133600" cy="365125"/>
          </a:xfrm>
        </p:spPr>
        <p:txBody>
          <a:bodyPr/>
          <a:lstStyle/>
          <a:p>
            <a:pPr>
              <a:defRPr/>
            </a:pPr>
            <a:fld id="{94ED091C-A1E3-4D2F-838F-2AF3D4B9D92A}" type="slidenum">
              <a:rPr lang="en-US" smtClean="0"/>
              <a:pPr>
                <a:defRPr/>
              </a:pPr>
              <a:t>12</a:t>
            </a:fld>
            <a:endParaRPr lang="en-US" dirty="0"/>
          </a:p>
        </p:txBody>
      </p:sp>
      <p:pic>
        <p:nvPicPr>
          <p:cNvPr id="14" name="Picture 13">
            <a:extLst>
              <a:ext uri="{FF2B5EF4-FFF2-40B4-BE49-F238E27FC236}">
                <a16:creationId xmlns:a16="http://schemas.microsoft.com/office/drawing/2014/main" id="{818508D2-B1CB-4CB3-BDCF-26314E7AA06F}"/>
              </a:ext>
            </a:extLst>
          </p:cNvPr>
          <p:cNvPicPr>
            <a:picLocks noChangeAspect="1"/>
          </p:cNvPicPr>
          <p:nvPr/>
        </p:nvPicPr>
        <p:blipFill>
          <a:blip r:embed="rId5"/>
          <a:stretch>
            <a:fillRect/>
          </a:stretch>
        </p:blipFill>
        <p:spPr>
          <a:xfrm>
            <a:off x="2476500" y="1174685"/>
            <a:ext cx="4191000" cy="5463150"/>
          </a:xfrm>
          <a:prstGeom prst="rect">
            <a:avLst/>
          </a:prstGeom>
        </p:spPr>
      </p:pic>
      <p:sp>
        <p:nvSpPr>
          <p:cNvPr id="3" name="TextBox 2">
            <a:extLst>
              <a:ext uri="{FF2B5EF4-FFF2-40B4-BE49-F238E27FC236}">
                <a16:creationId xmlns:a16="http://schemas.microsoft.com/office/drawing/2014/main" id="{5392AA8A-6C80-4F0A-B6C3-35B8122254C4}"/>
              </a:ext>
            </a:extLst>
          </p:cNvPr>
          <p:cNvSpPr txBox="1"/>
          <p:nvPr/>
        </p:nvSpPr>
        <p:spPr>
          <a:xfrm flipH="1">
            <a:off x="6267450" y="6285572"/>
            <a:ext cx="2133599" cy="253916"/>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rPr>
              <a:t>4.71a)</a:t>
            </a:r>
          </a:p>
        </p:txBody>
      </p:sp>
      <p:sp>
        <p:nvSpPr>
          <p:cNvPr id="4" name="Rectangle 3">
            <a:extLst>
              <a:ext uri="{FF2B5EF4-FFF2-40B4-BE49-F238E27FC236}">
                <a16:creationId xmlns:a16="http://schemas.microsoft.com/office/drawing/2014/main" id="{9E4C3016-605C-453C-921F-0F3E5C595ADE}"/>
              </a:ext>
            </a:extLst>
          </p:cNvPr>
          <p:cNvSpPr/>
          <p:nvPr/>
        </p:nvSpPr>
        <p:spPr>
          <a:xfrm>
            <a:off x="2476500" y="6476999"/>
            <a:ext cx="723900" cy="2539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102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latin typeface="Arial" panose="020B0604020202020204" pitchFamily="34" charset="0"/>
              </a:rPr>
              <a:t>Reasons for Decision- C&amp;C</a:t>
            </a:r>
          </a:p>
        </p:txBody>
      </p:sp>
      <p:sp>
        <p:nvSpPr>
          <p:cNvPr id="6" name="Slide Number Placeholder 5">
            <a:extLst>
              <a:ext uri="{FF2B5EF4-FFF2-40B4-BE49-F238E27FC236}">
                <a16:creationId xmlns:a16="http://schemas.microsoft.com/office/drawing/2014/main" id="{54546107-2ECD-497D-8E6D-FC8B59637FA5}"/>
              </a:ext>
            </a:extLst>
          </p:cNvPr>
          <p:cNvSpPr>
            <a:spLocks noGrp="1"/>
          </p:cNvSpPr>
          <p:nvPr>
            <p:ph type="sldNum" sz="quarter" idx="12"/>
            <p:custDataLst>
              <p:tags r:id="rId2"/>
            </p:custDataLst>
          </p:nvPr>
        </p:nvSpPr>
        <p:spPr>
          <a:xfrm>
            <a:off x="6931152" y="6601976"/>
            <a:ext cx="2133600" cy="365125"/>
          </a:xfrm>
        </p:spPr>
        <p:txBody>
          <a:bodyPr/>
          <a:lstStyle/>
          <a:p>
            <a:pPr>
              <a:defRPr/>
            </a:pPr>
            <a:fld id="{94ED091C-A1E3-4D2F-838F-2AF3D4B9D92A}" type="slidenum">
              <a:rPr lang="en-US" smtClean="0"/>
              <a:pPr>
                <a:defRPr/>
              </a:pPr>
              <a:t>13</a:t>
            </a:fld>
            <a:endParaRPr lang="en-US" dirty="0"/>
          </a:p>
        </p:txBody>
      </p:sp>
      <p:sp>
        <p:nvSpPr>
          <p:cNvPr id="7" name="TextBox 6">
            <a:extLst>
              <a:ext uri="{FF2B5EF4-FFF2-40B4-BE49-F238E27FC236}">
                <a16:creationId xmlns:a16="http://schemas.microsoft.com/office/drawing/2014/main" id="{AEBBE04F-1A8B-40E0-9EF6-635A020F7047}"/>
              </a:ext>
            </a:extLst>
          </p:cNvPr>
          <p:cNvSpPr txBox="1"/>
          <p:nvPr>
            <p:custDataLst>
              <p:tags r:id="rId3"/>
            </p:custDataLst>
          </p:nvPr>
        </p:nvSpPr>
        <p:spPr>
          <a:xfrm>
            <a:off x="533400" y="4648200"/>
            <a:ext cx="8229600" cy="677108"/>
          </a:xfrm>
          <a:prstGeom prst="rect">
            <a:avLst/>
          </a:prstGeom>
          <a:noFill/>
        </p:spPr>
        <p:txBody>
          <a:bodyPr wrap="square" rtlCol="0">
            <a:spAutoFit/>
          </a:bodyPr>
          <a:lstStyle/>
          <a:p>
            <a:pPr>
              <a:spcAft>
                <a:spcPts val="600"/>
              </a:spcAft>
            </a:pPr>
            <a:r>
              <a:rPr lang="en-US" sz="2000" i="1" dirty="0"/>
              <a:t>Note</a:t>
            </a:r>
            <a:r>
              <a:rPr lang="en-US" sz="2000" dirty="0"/>
              <a:t>: </a:t>
            </a:r>
            <a:r>
              <a:rPr lang="en-US" dirty="0"/>
              <a:t>The VBMS-R glossary fragment </a:t>
            </a:r>
            <a:r>
              <a:rPr lang="en-US" i="1" dirty="0"/>
              <a:t>CCEVAL</a:t>
            </a:r>
            <a:r>
              <a:rPr lang="en-US" dirty="0"/>
              <a:t> may be selected to insert supplemental language into the </a:t>
            </a:r>
            <a:r>
              <a:rPr lang="en-US" i="1" dirty="0"/>
              <a:t>Reasons for Decision.</a:t>
            </a:r>
            <a:endParaRPr lang="en-US" dirty="0"/>
          </a:p>
        </p:txBody>
      </p:sp>
      <p:graphicFrame>
        <p:nvGraphicFramePr>
          <p:cNvPr id="3" name="Table 2">
            <a:extLst>
              <a:ext uri="{FF2B5EF4-FFF2-40B4-BE49-F238E27FC236}">
                <a16:creationId xmlns:a16="http://schemas.microsoft.com/office/drawing/2014/main" id="{32D41275-9BCE-4976-A2CA-976ACC0B8BE5}"/>
              </a:ext>
            </a:extLst>
          </p:cNvPr>
          <p:cNvGraphicFramePr>
            <a:graphicFrameLocks noGrp="1"/>
          </p:cNvGraphicFramePr>
          <p:nvPr>
            <p:extLst>
              <p:ext uri="{D42A27DB-BD31-4B8C-83A1-F6EECF244321}">
                <p14:modId xmlns:p14="http://schemas.microsoft.com/office/powerpoint/2010/main" val="2089733641"/>
              </p:ext>
            </p:extLst>
          </p:nvPr>
        </p:nvGraphicFramePr>
        <p:xfrm>
          <a:off x="685801" y="2057401"/>
          <a:ext cx="7758112" cy="2499836"/>
        </p:xfrm>
        <a:graphic>
          <a:graphicData uri="http://schemas.openxmlformats.org/drawingml/2006/table">
            <a:tbl>
              <a:tblPr firstRow="1" bandRow="1"/>
              <a:tblGrid>
                <a:gridCol w="1142999">
                  <a:extLst>
                    <a:ext uri="{9D8B030D-6E8A-4147-A177-3AD203B41FA5}">
                      <a16:colId xmlns:a16="http://schemas.microsoft.com/office/drawing/2014/main" val="605816494"/>
                    </a:ext>
                  </a:extLst>
                </a:gridCol>
                <a:gridCol w="6615113">
                  <a:extLst>
                    <a:ext uri="{9D8B030D-6E8A-4147-A177-3AD203B41FA5}">
                      <a16:colId xmlns:a16="http://schemas.microsoft.com/office/drawing/2014/main" val="1203043178"/>
                    </a:ext>
                  </a:extLst>
                </a:gridCol>
              </a:tblGrid>
              <a:tr h="833755">
                <a:tc>
                  <a:txBody>
                    <a:bodyPr/>
                    <a:lstStyle/>
                    <a:p>
                      <a:pPr marL="0" marR="0" hangingPunct="0">
                        <a:spcBef>
                          <a:spcPts val="600"/>
                        </a:spcBef>
                        <a:spcAft>
                          <a:spcPts val="0"/>
                        </a:spcAft>
                      </a:pPr>
                      <a:r>
                        <a:rPr lang="en-US" sz="1400" b="1" i="0">
                          <a:solidFill>
                            <a:schemeClr val="bg1"/>
                          </a:solidFill>
                          <a:effectLst/>
                          <a:latin typeface="+mn-lt"/>
                          <a:ea typeface="Times New Roman" panose="02020603050405020304" pitchFamily="18" charset="0"/>
                        </a:rPr>
                        <a:t>If ...</a:t>
                      </a:r>
                      <a:endParaRPr lang="en-US" sz="1400" i="1">
                        <a:solidFill>
                          <a:schemeClr val="bg1"/>
                        </a:solidFill>
                        <a:effectLst/>
                        <a:latin typeface="+mn-lt"/>
                        <a:ea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0000"/>
                    </a:solidFill>
                  </a:tcPr>
                </a:tc>
                <a:tc>
                  <a:txBody>
                    <a:bodyPr/>
                    <a:lstStyle/>
                    <a:p>
                      <a:pPr marL="0" marR="0" hangingPunct="0">
                        <a:spcBef>
                          <a:spcPts val="600"/>
                        </a:spcBef>
                        <a:spcAft>
                          <a:spcPts val="0"/>
                        </a:spcAft>
                      </a:pPr>
                      <a:r>
                        <a:rPr lang="en-US" sz="1400" b="1" i="0" dirty="0">
                          <a:solidFill>
                            <a:schemeClr val="bg1"/>
                          </a:solidFill>
                          <a:effectLst/>
                          <a:latin typeface="+mn-lt"/>
                          <a:ea typeface="Times New Roman" panose="02020603050405020304" pitchFamily="18" charset="0"/>
                        </a:rPr>
                        <a:t>Then the Reasons for Decision must address ...</a:t>
                      </a:r>
                      <a:endParaRPr lang="en-US" sz="1400" i="1" dirty="0">
                        <a:solidFill>
                          <a:schemeClr val="bg1"/>
                        </a:solidFill>
                        <a:effectLst/>
                        <a:latin typeface="+mn-lt"/>
                        <a:ea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1772480854"/>
                  </a:ext>
                </a:extLst>
              </a:tr>
              <a:tr h="1666081">
                <a:tc>
                  <a:txBody>
                    <a:bodyPr/>
                    <a:lstStyle/>
                    <a:p>
                      <a:pPr marL="0" marR="0" hangingPunct="0">
                        <a:spcBef>
                          <a:spcPts val="600"/>
                        </a:spcBef>
                        <a:spcAft>
                          <a:spcPts val="0"/>
                        </a:spcAft>
                      </a:pPr>
                      <a:r>
                        <a:rPr lang="en-US" sz="1400" i="0" kern="1200">
                          <a:solidFill>
                            <a:srgbClr val="000000"/>
                          </a:solidFill>
                          <a:effectLst/>
                          <a:latin typeface="+mn-lt"/>
                          <a:ea typeface="Times New Roman" panose="02020603050405020304" pitchFamily="18" charset="0"/>
                        </a:rPr>
                        <a:t>confirming and continuing an existing evaluation</a:t>
                      </a:r>
                      <a:endParaRPr lang="en-US" sz="1400" i="1">
                        <a:solidFill>
                          <a:srgbClr val="0070C0"/>
                        </a:solidFill>
                        <a:effectLst/>
                        <a:latin typeface="+mn-lt"/>
                        <a:ea typeface="Times New Roman" panose="02020603050405020304"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342900" marR="0" lvl="0" indent="-342900" fontAlgn="auto" hangingPunct="1">
                        <a:spcBef>
                          <a:spcPts val="0"/>
                        </a:spcBef>
                        <a:spcAft>
                          <a:spcPts val="0"/>
                        </a:spcAft>
                        <a:buFont typeface="Wingdings" panose="05000000000000000000" pitchFamily="2" charset="2"/>
                        <a:buChar char=""/>
                        <a:tabLst>
                          <a:tab pos="-54610" algn="l"/>
                        </a:tabLst>
                      </a:pPr>
                      <a:r>
                        <a:rPr lang="en-US" sz="1400" kern="1200" dirty="0">
                          <a:solidFill>
                            <a:srgbClr val="000000"/>
                          </a:solidFill>
                          <a:effectLst/>
                          <a:latin typeface="+mn-lt"/>
                          <a:ea typeface="Times New Roman" panose="02020603050405020304" pitchFamily="18" charset="0"/>
                        </a:rPr>
                        <a:t>basis for the current evaluation</a:t>
                      </a:r>
                      <a:endParaRPr lang="en-US" sz="1400" dirty="0">
                        <a:effectLst/>
                        <a:latin typeface="+mn-lt"/>
                      </a:endParaRPr>
                    </a:p>
                    <a:p>
                      <a:pPr marL="342900" marR="0" lvl="0" indent="-342900" fontAlgn="auto" hangingPunct="1">
                        <a:spcBef>
                          <a:spcPts val="0"/>
                        </a:spcBef>
                        <a:spcAft>
                          <a:spcPts val="0"/>
                        </a:spcAft>
                        <a:buFont typeface="Wingdings" panose="05000000000000000000" pitchFamily="2" charset="2"/>
                        <a:buChar char=""/>
                        <a:tabLst>
                          <a:tab pos="-54610" algn="l"/>
                        </a:tabLst>
                      </a:pPr>
                      <a:r>
                        <a:rPr lang="en-US" sz="1400" kern="1200" dirty="0">
                          <a:solidFill>
                            <a:srgbClr val="000000"/>
                          </a:solidFill>
                          <a:effectLst/>
                          <a:latin typeface="+mn-lt"/>
                          <a:ea typeface="Times New Roman" panose="02020603050405020304" pitchFamily="18" charset="0"/>
                        </a:rPr>
                        <a:t>laws and regulations applicable to the claim </a:t>
                      </a:r>
                      <a:endParaRPr lang="en-US" sz="1400" dirty="0">
                        <a:effectLst/>
                        <a:latin typeface="+mn-lt"/>
                      </a:endParaRPr>
                    </a:p>
                    <a:p>
                      <a:pPr marL="342900" marR="0" lvl="0" indent="-342900" fontAlgn="auto" hangingPunct="1">
                        <a:spcBef>
                          <a:spcPts val="0"/>
                        </a:spcBef>
                        <a:spcAft>
                          <a:spcPts val="0"/>
                        </a:spcAft>
                        <a:buFont typeface="Wingdings" panose="05000000000000000000" pitchFamily="2" charset="2"/>
                        <a:buChar char=""/>
                        <a:tabLst>
                          <a:tab pos="-54610" algn="l"/>
                        </a:tabLst>
                      </a:pPr>
                      <a:r>
                        <a:rPr lang="en-US" sz="1400" kern="1200" dirty="0">
                          <a:solidFill>
                            <a:srgbClr val="000000"/>
                          </a:solidFill>
                          <a:effectLst/>
                          <a:latin typeface="+mn-lt"/>
                          <a:ea typeface="Times New Roman" panose="02020603050405020304" pitchFamily="18" charset="0"/>
                        </a:rPr>
                        <a:t>findings that are favorable to the claimant under 38 CFR 3.104(c), if any</a:t>
                      </a:r>
                      <a:endParaRPr lang="en-US" sz="1400" dirty="0">
                        <a:effectLst/>
                        <a:latin typeface="+mn-lt"/>
                      </a:endParaRPr>
                    </a:p>
                    <a:p>
                      <a:pPr marL="342900" marR="0" lvl="0" indent="-342900" fontAlgn="auto" hangingPunct="1">
                        <a:spcBef>
                          <a:spcPts val="0"/>
                        </a:spcBef>
                        <a:spcAft>
                          <a:spcPts val="0"/>
                        </a:spcAft>
                        <a:buFont typeface="Wingdings" panose="05000000000000000000" pitchFamily="2" charset="2"/>
                        <a:buChar char=""/>
                        <a:tabLst>
                          <a:tab pos="-54610" algn="l"/>
                        </a:tabLst>
                      </a:pPr>
                      <a:r>
                        <a:rPr lang="en-US" sz="1400" kern="1200" dirty="0">
                          <a:solidFill>
                            <a:srgbClr val="000000"/>
                          </a:solidFill>
                          <a:effectLst/>
                          <a:latin typeface="+mn-lt"/>
                          <a:ea typeface="Times New Roman" panose="02020603050405020304" pitchFamily="18" charset="0"/>
                        </a:rPr>
                        <a:t>requirements for the next higher evaluation</a:t>
                      </a:r>
                      <a:endParaRPr lang="en-US" sz="1400" dirty="0">
                        <a:effectLst/>
                        <a:latin typeface="+mn-lt"/>
                      </a:endParaRPr>
                    </a:p>
                    <a:p>
                      <a:pPr marL="342900" marR="0" lvl="0" indent="-342900" fontAlgn="auto" hangingPunct="1">
                        <a:spcBef>
                          <a:spcPts val="0"/>
                        </a:spcBef>
                        <a:spcAft>
                          <a:spcPts val="0"/>
                        </a:spcAft>
                        <a:buFont typeface="Wingdings" panose="05000000000000000000" pitchFamily="2" charset="2"/>
                        <a:buChar char=""/>
                        <a:tabLst>
                          <a:tab pos="-54610" algn="l"/>
                        </a:tabLst>
                      </a:pPr>
                      <a:r>
                        <a:rPr lang="en-US" sz="1400" kern="1200" dirty="0">
                          <a:solidFill>
                            <a:srgbClr val="000000"/>
                          </a:solidFill>
                          <a:effectLst/>
                          <a:latin typeface="+mn-lt"/>
                          <a:ea typeface="Times New Roman" panose="02020603050405020304" pitchFamily="18" charset="0"/>
                        </a:rPr>
                        <a:t>absence of evidence demonstrating sustained improvement, if applicable, and</a:t>
                      </a:r>
                      <a:endParaRPr lang="en-US" sz="1400" dirty="0">
                        <a:effectLst/>
                        <a:latin typeface="+mn-lt"/>
                      </a:endParaRPr>
                    </a:p>
                    <a:p>
                      <a:pPr marL="342900" marR="0" lvl="0" indent="-342900" fontAlgn="auto" hangingPunct="1">
                        <a:spcBef>
                          <a:spcPts val="0"/>
                        </a:spcBef>
                        <a:spcAft>
                          <a:spcPts val="0"/>
                        </a:spcAft>
                        <a:buFont typeface="Wingdings" panose="05000000000000000000" pitchFamily="2" charset="2"/>
                        <a:buChar char=""/>
                        <a:tabLst>
                          <a:tab pos="-54610" algn="l"/>
                        </a:tabLst>
                      </a:pPr>
                      <a:r>
                        <a:rPr lang="en-US" sz="1400" kern="1200" dirty="0">
                          <a:solidFill>
                            <a:srgbClr val="000000"/>
                          </a:solidFill>
                          <a:effectLst/>
                          <a:latin typeface="+mn-lt"/>
                          <a:ea typeface="Times New Roman" panose="02020603050405020304" pitchFamily="18" charset="0"/>
                        </a:rPr>
                        <a:t>potential for routine future examination, if applicable. </a:t>
                      </a:r>
                      <a:endParaRPr lang="en-US" sz="1400" dirty="0">
                        <a:effectLst/>
                        <a:latin typeface="+mn-lt"/>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extLst>
                  <a:ext uri="{0D108BD9-81ED-4DB2-BD59-A6C34878D82A}">
                    <a16:rowId xmlns:a16="http://schemas.microsoft.com/office/drawing/2014/main" val="939889040"/>
                  </a:ext>
                </a:extLst>
              </a:tr>
            </a:tbl>
          </a:graphicData>
        </a:graphic>
      </p:graphicFrame>
    </p:spTree>
    <p:extLst>
      <p:ext uri="{BB962C8B-B14F-4D97-AF65-F5344CB8AC3E}">
        <p14:creationId xmlns:p14="http://schemas.microsoft.com/office/powerpoint/2010/main" val="2364136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latin typeface="Arial" panose="020B0604020202020204" pitchFamily="34" charset="0"/>
              </a:rPr>
              <a:t>Reasons for Decision- Denial</a:t>
            </a:r>
          </a:p>
        </p:txBody>
      </p:sp>
      <p:sp>
        <p:nvSpPr>
          <p:cNvPr id="6" name="TextBox 5"/>
          <p:cNvSpPr txBox="1"/>
          <p:nvPr>
            <p:custDataLst>
              <p:tags r:id="rId2"/>
            </p:custDataLst>
          </p:nvPr>
        </p:nvSpPr>
        <p:spPr>
          <a:xfrm>
            <a:off x="326589" y="4202549"/>
            <a:ext cx="8563306" cy="1956928"/>
          </a:xfrm>
          <a:prstGeom prst="rect">
            <a:avLst/>
          </a:prstGeom>
          <a:noFill/>
        </p:spPr>
        <p:txBody>
          <a:bodyPr wrap="square" rtlCol="0">
            <a:noAutofit/>
          </a:bodyPr>
          <a:lstStyle/>
          <a:p>
            <a:pPr>
              <a:spcAft>
                <a:spcPts val="600"/>
              </a:spcAft>
            </a:pPr>
            <a:endParaRPr lang="en-US" sz="2000" i="1" dirty="0">
              <a:latin typeface="Arial" panose="020B0604020202020204" pitchFamily="34" charset="0"/>
              <a:cs typeface="Arial" panose="020B0604020202020204" pitchFamily="34" charset="0"/>
            </a:endParaRPr>
          </a:p>
          <a:p>
            <a:pPr>
              <a:spcAft>
                <a:spcPts val="600"/>
              </a:spcAft>
            </a:pPr>
            <a:r>
              <a:rPr lang="en-US" sz="2000" i="1" dirty="0">
                <a:latin typeface="Arial" panose="020B0604020202020204" pitchFamily="34" charset="0"/>
                <a:cs typeface="Arial" panose="020B0604020202020204" pitchFamily="34" charset="0"/>
              </a:rPr>
              <a:t>Note: </a:t>
            </a:r>
            <a:r>
              <a:rPr lang="en-US" dirty="0">
                <a:latin typeface="Arial" panose="020B0604020202020204" pitchFamily="34" charset="0"/>
                <a:cs typeface="Arial" panose="020B0604020202020204" pitchFamily="34" charset="0"/>
              </a:rPr>
              <a:t>If there are multiple bases of SC being considered and/or multiple denial reasons, the relevant text must be added to the rating </a:t>
            </a:r>
            <a:r>
              <a:rPr lang="en-US" i="1" dirty="0">
                <a:latin typeface="Arial" panose="020B0604020202020204" pitchFamily="34" charset="0"/>
                <a:cs typeface="Arial" panose="020B0604020202020204" pitchFamily="34" charset="0"/>
              </a:rPr>
              <a:t>Narrative</a:t>
            </a:r>
            <a:r>
              <a:rPr lang="en-US" dirty="0">
                <a:latin typeface="Arial" panose="020B0604020202020204" pitchFamily="34" charset="0"/>
                <a:cs typeface="Arial" panose="020B0604020202020204" pitchFamily="34" charset="0"/>
              </a:rPr>
              <a:t>.</a:t>
            </a:r>
          </a:p>
          <a:p>
            <a:pPr>
              <a:spcAft>
                <a:spcPts val="600"/>
              </a:spcAft>
            </a:pPr>
            <a:endParaRPr lang="en-US"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5AF0B541-6AC8-4343-9954-092E5B78B991}"/>
              </a:ext>
            </a:extLst>
          </p:cNvPr>
          <p:cNvSpPr>
            <a:spLocks noGrp="1"/>
          </p:cNvSpPr>
          <p:nvPr>
            <p:ph type="sldNum" sz="quarter" idx="12"/>
            <p:custDataLst>
              <p:tags r:id="rId3"/>
            </p:custDataLst>
          </p:nvPr>
        </p:nvSpPr>
        <p:spPr>
          <a:xfrm>
            <a:off x="6931152" y="6601976"/>
            <a:ext cx="2133600" cy="365125"/>
          </a:xfrm>
        </p:spPr>
        <p:txBody>
          <a:bodyPr/>
          <a:lstStyle/>
          <a:p>
            <a:pPr>
              <a:defRPr/>
            </a:pPr>
            <a:fld id="{94ED091C-A1E3-4D2F-838F-2AF3D4B9D92A}" type="slidenum">
              <a:rPr lang="en-US" smtClean="0"/>
              <a:pPr>
                <a:defRPr/>
              </a:pPr>
              <a:t>14</a:t>
            </a:fld>
            <a:endParaRPr lang="en-US" dirty="0"/>
          </a:p>
        </p:txBody>
      </p:sp>
      <p:graphicFrame>
        <p:nvGraphicFramePr>
          <p:cNvPr id="4" name="Table 3">
            <a:extLst>
              <a:ext uri="{FF2B5EF4-FFF2-40B4-BE49-F238E27FC236}">
                <a16:creationId xmlns:a16="http://schemas.microsoft.com/office/drawing/2014/main" id="{3BBF1949-2585-47F2-B95F-82F3394D3B5C}"/>
              </a:ext>
            </a:extLst>
          </p:cNvPr>
          <p:cNvGraphicFramePr>
            <a:graphicFrameLocks noGrp="1"/>
          </p:cNvGraphicFramePr>
          <p:nvPr>
            <p:extLst>
              <p:ext uri="{D42A27DB-BD31-4B8C-83A1-F6EECF244321}">
                <p14:modId xmlns:p14="http://schemas.microsoft.com/office/powerpoint/2010/main" val="31481393"/>
              </p:ext>
            </p:extLst>
          </p:nvPr>
        </p:nvGraphicFramePr>
        <p:xfrm>
          <a:off x="654481" y="1856112"/>
          <a:ext cx="7835038" cy="2324025"/>
        </p:xfrm>
        <a:graphic>
          <a:graphicData uri="http://schemas.openxmlformats.org/drawingml/2006/table">
            <a:tbl>
              <a:tblPr firstRow="1" bandRow="1"/>
              <a:tblGrid>
                <a:gridCol w="964138">
                  <a:extLst>
                    <a:ext uri="{9D8B030D-6E8A-4147-A177-3AD203B41FA5}">
                      <a16:colId xmlns:a16="http://schemas.microsoft.com/office/drawing/2014/main" val="292982695"/>
                    </a:ext>
                  </a:extLst>
                </a:gridCol>
                <a:gridCol w="6870900">
                  <a:extLst>
                    <a:ext uri="{9D8B030D-6E8A-4147-A177-3AD203B41FA5}">
                      <a16:colId xmlns:a16="http://schemas.microsoft.com/office/drawing/2014/main" val="2276890227"/>
                    </a:ext>
                  </a:extLst>
                </a:gridCol>
              </a:tblGrid>
              <a:tr h="607620">
                <a:tc>
                  <a:txBody>
                    <a:bodyPr/>
                    <a:lstStyle/>
                    <a:p>
                      <a:pPr marL="0" marR="0" hangingPunct="0">
                        <a:spcBef>
                          <a:spcPts val="600"/>
                        </a:spcBef>
                        <a:spcAft>
                          <a:spcPts val="0"/>
                        </a:spcAft>
                      </a:pPr>
                      <a:r>
                        <a:rPr lang="en-US" sz="1400" b="1" i="0">
                          <a:solidFill>
                            <a:schemeClr val="bg1"/>
                          </a:solidFill>
                          <a:effectLst/>
                          <a:latin typeface="+mn-lt"/>
                          <a:ea typeface="Times New Roman" panose="02020603050405020304" pitchFamily="18" charset="0"/>
                        </a:rPr>
                        <a:t>If ...</a:t>
                      </a:r>
                      <a:endParaRPr lang="en-US" sz="1400" i="1">
                        <a:solidFill>
                          <a:schemeClr val="bg1"/>
                        </a:solidFill>
                        <a:effectLst/>
                        <a:latin typeface="+mn-lt"/>
                        <a:ea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0000"/>
                    </a:solidFill>
                  </a:tcPr>
                </a:tc>
                <a:tc>
                  <a:txBody>
                    <a:bodyPr/>
                    <a:lstStyle/>
                    <a:p>
                      <a:pPr marL="0" marR="0" hangingPunct="0">
                        <a:spcBef>
                          <a:spcPts val="600"/>
                        </a:spcBef>
                        <a:spcAft>
                          <a:spcPts val="0"/>
                        </a:spcAft>
                      </a:pPr>
                      <a:r>
                        <a:rPr lang="en-US" sz="1400" b="1" i="0" dirty="0">
                          <a:solidFill>
                            <a:schemeClr val="bg1"/>
                          </a:solidFill>
                          <a:effectLst/>
                          <a:latin typeface="+mn-lt"/>
                          <a:ea typeface="Times New Roman" panose="02020603050405020304" pitchFamily="18" charset="0"/>
                        </a:rPr>
                        <a:t>Then the Reasons for Decision must address ...</a:t>
                      </a:r>
                      <a:endParaRPr lang="en-US" sz="1400" i="1" dirty="0">
                        <a:solidFill>
                          <a:schemeClr val="bg1"/>
                        </a:solidFill>
                        <a:effectLst/>
                        <a:latin typeface="+mn-lt"/>
                        <a:ea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2279042578"/>
                  </a:ext>
                </a:extLst>
              </a:tr>
              <a:tr h="1613729">
                <a:tc>
                  <a:txBody>
                    <a:bodyPr/>
                    <a:lstStyle/>
                    <a:p>
                      <a:pPr marL="0" marR="0" hangingPunct="0">
                        <a:spcBef>
                          <a:spcPts val="600"/>
                        </a:spcBef>
                        <a:spcAft>
                          <a:spcPts val="0"/>
                        </a:spcAft>
                      </a:pPr>
                      <a:r>
                        <a:rPr lang="en-US" sz="1400" i="0" dirty="0">
                          <a:solidFill>
                            <a:schemeClr val="tx1"/>
                          </a:solidFill>
                          <a:effectLst/>
                          <a:latin typeface="+mn-lt"/>
                          <a:ea typeface="Times New Roman" panose="02020603050405020304" pitchFamily="18" charset="0"/>
                        </a:rPr>
                        <a:t>denying the claim</a:t>
                      </a:r>
                      <a:endParaRPr lang="en-US" sz="1400" i="1" dirty="0">
                        <a:solidFill>
                          <a:schemeClr val="tx1"/>
                        </a:solidFill>
                        <a:effectLst/>
                        <a:latin typeface="+mn-lt"/>
                        <a:ea typeface="Times New Roman" panose="02020603050405020304"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8CBCB"/>
                    </a:solidFill>
                  </a:tcPr>
                </a:tc>
                <a:tc>
                  <a:txBody>
                    <a:bodyPr/>
                    <a:lstStyle/>
                    <a:p>
                      <a:pPr marL="342900" marR="0" lvl="0" indent="-342900" hangingPunct="0">
                        <a:spcBef>
                          <a:spcPts val="0"/>
                        </a:spcBef>
                        <a:spcAft>
                          <a:spcPts val="0"/>
                        </a:spcAft>
                        <a:buFont typeface="Wingdings" panose="05000000000000000000" pitchFamily="2" charset="2"/>
                        <a:buChar char=""/>
                      </a:pPr>
                      <a:r>
                        <a:rPr lang="en-US" sz="1400" i="0" dirty="0">
                          <a:solidFill>
                            <a:schemeClr val="tx1"/>
                          </a:solidFill>
                          <a:effectLst/>
                          <a:latin typeface="+mn-lt"/>
                          <a:ea typeface="Times New Roman" panose="02020603050405020304" pitchFamily="18" charset="0"/>
                        </a:rPr>
                        <a:t>theory of SC being addressed in the decision (for example, direct SC), if applicable</a:t>
                      </a:r>
                      <a:endParaRPr lang="en-US" sz="1400" i="1" dirty="0">
                        <a:solidFill>
                          <a:schemeClr val="tx1"/>
                        </a:solidFill>
                        <a:effectLst/>
                        <a:latin typeface="+mn-lt"/>
                        <a:ea typeface="Times New Roman" panose="02020603050405020304" pitchFamily="18" charset="0"/>
                      </a:endParaRPr>
                    </a:p>
                    <a:p>
                      <a:pPr marL="342900" marR="0" lvl="0" indent="-342900" hangingPunct="0">
                        <a:spcBef>
                          <a:spcPts val="0"/>
                        </a:spcBef>
                        <a:spcAft>
                          <a:spcPts val="0"/>
                        </a:spcAft>
                        <a:buFont typeface="Wingdings" panose="05000000000000000000" pitchFamily="2" charset="2"/>
                        <a:buChar char=""/>
                      </a:pPr>
                      <a:r>
                        <a:rPr lang="en-US" sz="1400" i="0" dirty="0">
                          <a:solidFill>
                            <a:schemeClr val="tx1"/>
                          </a:solidFill>
                          <a:effectLst/>
                          <a:latin typeface="+mn-lt"/>
                          <a:ea typeface="Times New Roman" panose="02020603050405020304" pitchFamily="18" charset="0"/>
                        </a:rPr>
                        <a:t>claimant’s contentions</a:t>
                      </a:r>
                      <a:endParaRPr lang="en-US" sz="1400" i="1" dirty="0">
                        <a:solidFill>
                          <a:schemeClr val="tx1"/>
                        </a:solidFill>
                        <a:effectLst/>
                        <a:latin typeface="+mn-lt"/>
                        <a:ea typeface="Times New Roman" panose="02020603050405020304" pitchFamily="18" charset="0"/>
                      </a:endParaRPr>
                    </a:p>
                    <a:p>
                      <a:pPr marL="342900" marR="0" lvl="0" indent="-342900" hangingPunct="0">
                        <a:spcBef>
                          <a:spcPts val="0"/>
                        </a:spcBef>
                        <a:spcAft>
                          <a:spcPts val="0"/>
                        </a:spcAft>
                        <a:buFont typeface="Wingdings" panose="05000000000000000000" pitchFamily="2" charset="2"/>
                        <a:buChar char=""/>
                      </a:pPr>
                      <a:r>
                        <a:rPr lang="en-US" sz="1400" i="0" dirty="0">
                          <a:solidFill>
                            <a:schemeClr val="tx1"/>
                          </a:solidFill>
                          <a:effectLst/>
                          <a:latin typeface="+mn-lt"/>
                          <a:ea typeface="Times New Roman" panose="02020603050405020304" pitchFamily="18" charset="0"/>
                        </a:rPr>
                        <a:t>benefit denied,</a:t>
                      </a:r>
                      <a:endParaRPr lang="en-US" sz="1400" i="1" dirty="0">
                        <a:solidFill>
                          <a:schemeClr val="tx1"/>
                        </a:solidFill>
                        <a:effectLst/>
                        <a:latin typeface="+mn-lt"/>
                        <a:ea typeface="Times New Roman" panose="02020603050405020304" pitchFamily="18" charset="0"/>
                      </a:endParaRPr>
                    </a:p>
                    <a:p>
                      <a:pPr marL="342900" marR="0" lvl="0" indent="-342900" hangingPunct="0">
                        <a:spcBef>
                          <a:spcPts val="0"/>
                        </a:spcBef>
                        <a:spcAft>
                          <a:spcPts val="0"/>
                        </a:spcAft>
                        <a:buFont typeface="Wingdings" panose="05000000000000000000" pitchFamily="2" charset="2"/>
                        <a:buChar char=""/>
                      </a:pPr>
                      <a:r>
                        <a:rPr lang="en-US" sz="1400" i="0" dirty="0">
                          <a:solidFill>
                            <a:schemeClr val="tx1"/>
                          </a:solidFill>
                          <a:effectLst/>
                          <a:latin typeface="+mn-lt"/>
                          <a:ea typeface="Times New Roman" panose="02020603050405020304" pitchFamily="18" charset="0"/>
                        </a:rPr>
                        <a:t> laws and regulations applicable to the claim, and </a:t>
                      </a:r>
                      <a:endParaRPr lang="en-US" sz="1400" i="1" dirty="0">
                        <a:solidFill>
                          <a:schemeClr val="tx1"/>
                        </a:solidFill>
                        <a:effectLst/>
                        <a:latin typeface="+mn-lt"/>
                        <a:ea typeface="Times New Roman" panose="02020603050405020304" pitchFamily="18" charset="0"/>
                      </a:endParaRPr>
                    </a:p>
                    <a:p>
                      <a:pPr marL="342900" marR="0" lvl="0" indent="-342900" hangingPunct="0">
                        <a:spcBef>
                          <a:spcPts val="0"/>
                        </a:spcBef>
                        <a:spcAft>
                          <a:spcPts val="0"/>
                        </a:spcAft>
                        <a:buFont typeface="Wingdings" panose="05000000000000000000" pitchFamily="2" charset="2"/>
                        <a:buChar char=""/>
                      </a:pPr>
                      <a:r>
                        <a:rPr lang="en-US" sz="1400" i="0" dirty="0">
                          <a:solidFill>
                            <a:schemeClr val="tx1"/>
                          </a:solidFill>
                          <a:effectLst/>
                          <a:latin typeface="+mn-lt"/>
                          <a:ea typeface="Times New Roman" panose="02020603050405020304" pitchFamily="18" charset="0"/>
                        </a:rPr>
                        <a:t>reason for denial, including the </a:t>
                      </a:r>
                      <a:endParaRPr lang="en-US" sz="1400" i="1" dirty="0">
                        <a:solidFill>
                          <a:schemeClr val="tx1"/>
                        </a:solidFill>
                        <a:effectLst/>
                        <a:latin typeface="+mn-lt"/>
                        <a:ea typeface="Times New Roman" panose="02020603050405020304" pitchFamily="18" charset="0"/>
                      </a:endParaRPr>
                    </a:p>
                    <a:p>
                      <a:pPr marL="742950" marR="0" lvl="1" indent="-285750" hangingPunct="0">
                        <a:spcBef>
                          <a:spcPts val="0"/>
                        </a:spcBef>
                        <a:spcAft>
                          <a:spcPts val="0"/>
                        </a:spcAft>
                        <a:buFont typeface="Times New Roman" panose="02020603050405020304" pitchFamily="18" charset="0"/>
                        <a:buChar char="–"/>
                      </a:pPr>
                      <a:r>
                        <a:rPr lang="en-US" sz="1400" i="0" dirty="0">
                          <a:solidFill>
                            <a:schemeClr val="tx1"/>
                          </a:solidFill>
                          <a:effectLst/>
                          <a:latin typeface="+mn-lt"/>
                          <a:ea typeface="Times New Roman" panose="02020603050405020304" pitchFamily="18" charset="0"/>
                        </a:rPr>
                        <a:t>criteria required to grant SC </a:t>
                      </a:r>
                      <a:endParaRPr lang="en-US" sz="1400" i="1" dirty="0">
                        <a:solidFill>
                          <a:schemeClr val="tx1"/>
                        </a:solidFill>
                        <a:effectLst/>
                        <a:latin typeface="+mn-lt"/>
                        <a:ea typeface="Times New Roman" panose="02020603050405020304" pitchFamily="18" charset="0"/>
                      </a:endParaRPr>
                    </a:p>
                    <a:p>
                      <a:pPr marL="742950" marR="0" lvl="1" indent="-285750" hangingPunct="0">
                        <a:spcBef>
                          <a:spcPts val="0"/>
                        </a:spcBef>
                        <a:spcAft>
                          <a:spcPts val="0"/>
                        </a:spcAft>
                        <a:buFont typeface="Times New Roman" panose="02020603050405020304" pitchFamily="18" charset="0"/>
                        <a:buChar char="–"/>
                      </a:pPr>
                      <a:r>
                        <a:rPr lang="en-US" sz="1400" i="0" dirty="0">
                          <a:solidFill>
                            <a:schemeClr val="tx1"/>
                          </a:solidFill>
                          <a:effectLst/>
                          <a:latin typeface="+mn-lt"/>
                          <a:ea typeface="Times New Roman" panose="02020603050405020304" pitchFamily="18" charset="0"/>
                        </a:rPr>
                        <a:t>element(s) required to grant the claim that were not met, and </a:t>
                      </a:r>
                      <a:endParaRPr lang="en-US" sz="1400" i="1" dirty="0">
                        <a:solidFill>
                          <a:schemeClr val="tx1"/>
                        </a:solidFill>
                        <a:effectLst/>
                        <a:latin typeface="+mn-lt"/>
                        <a:ea typeface="Times New Roman" panose="02020603050405020304" pitchFamily="18" charset="0"/>
                      </a:endParaRPr>
                    </a:p>
                    <a:p>
                      <a:pPr marL="742950" marR="0" lvl="1" indent="-285750" hangingPunct="0">
                        <a:spcBef>
                          <a:spcPts val="0"/>
                        </a:spcBef>
                        <a:spcAft>
                          <a:spcPts val="0"/>
                        </a:spcAft>
                        <a:buFont typeface="Times New Roman" panose="02020603050405020304" pitchFamily="18" charset="0"/>
                        <a:buChar char="–"/>
                      </a:pPr>
                      <a:r>
                        <a:rPr lang="en-US" sz="1400" i="0" dirty="0">
                          <a:solidFill>
                            <a:schemeClr val="tx1"/>
                          </a:solidFill>
                          <a:effectLst/>
                          <a:latin typeface="+mn-lt"/>
                          <a:ea typeface="Times New Roman" panose="02020603050405020304" pitchFamily="18" charset="0"/>
                        </a:rPr>
                        <a:t>findings favorable to the claimant under 38 CFR 3.104(c), if any.</a:t>
                      </a:r>
                      <a:endParaRPr lang="en-US" sz="1400" i="1" dirty="0">
                        <a:solidFill>
                          <a:schemeClr val="tx1"/>
                        </a:solidFill>
                        <a:effectLst/>
                        <a:latin typeface="+mn-lt"/>
                        <a:ea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8CBCB"/>
                    </a:solidFill>
                  </a:tcPr>
                </a:tc>
                <a:extLst>
                  <a:ext uri="{0D108BD9-81ED-4DB2-BD59-A6C34878D82A}">
                    <a16:rowId xmlns:a16="http://schemas.microsoft.com/office/drawing/2014/main" val="922043646"/>
                  </a:ext>
                </a:extLst>
              </a:tr>
            </a:tbl>
          </a:graphicData>
        </a:graphic>
      </p:graphicFrame>
    </p:spTree>
    <p:extLst>
      <p:ext uri="{BB962C8B-B14F-4D97-AF65-F5344CB8AC3E}">
        <p14:creationId xmlns:p14="http://schemas.microsoft.com/office/powerpoint/2010/main" val="2644619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latin typeface="Arial" panose="020B0604020202020204" pitchFamily="34" charset="0"/>
              </a:rPr>
              <a:t>Example: Short Form Denial</a:t>
            </a:r>
          </a:p>
        </p:txBody>
      </p:sp>
      <p:sp>
        <p:nvSpPr>
          <p:cNvPr id="5" name="Slide Number Placeholder 4">
            <a:extLst>
              <a:ext uri="{FF2B5EF4-FFF2-40B4-BE49-F238E27FC236}">
                <a16:creationId xmlns:a16="http://schemas.microsoft.com/office/drawing/2014/main" id="{96FDDC4C-D945-4A68-97EF-05DD3D23EA51}"/>
              </a:ext>
            </a:extLst>
          </p:cNvPr>
          <p:cNvSpPr>
            <a:spLocks noGrp="1"/>
          </p:cNvSpPr>
          <p:nvPr>
            <p:ph type="sldNum" sz="quarter" idx="12"/>
            <p:custDataLst>
              <p:tags r:id="rId2"/>
            </p:custDataLst>
          </p:nvPr>
        </p:nvSpPr>
        <p:spPr>
          <a:xfrm>
            <a:off x="6931152" y="6601976"/>
            <a:ext cx="2133600" cy="365125"/>
          </a:xfrm>
        </p:spPr>
        <p:txBody>
          <a:bodyPr/>
          <a:lstStyle/>
          <a:p>
            <a:pPr>
              <a:defRPr/>
            </a:pPr>
            <a:fld id="{94ED091C-A1E3-4D2F-838F-2AF3D4B9D92A}" type="slidenum">
              <a:rPr lang="en-US" smtClean="0"/>
              <a:pPr>
                <a:defRPr/>
              </a:pPr>
              <a:t>15</a:t>
            </a:fld>
            <a:endParaRPr lang="en-US" dirty="0"/>
          </a:p>
        </p:txBody>
      </p:sp>
      <p:pic>
        <p:nvPicPr>
          <p:cNvPr id="7" name="Picture 6">
            <a:extLst>
              <a:ext uri="{FF2B5EF4-FFF2-40B4-BE49-F238E27FC236}">
                <a16:creationId xmlns:a16="http://schemas.microsoft.com/office/drawing/2014/main" id="{072C9D42-6D34-47A0-AB5D-60BD37511225}"/>
              </a:ext>
            </a:extLst>
          </p:cNvPr>
          <p:cNvPicPr>
            <a:picLocks noChangeAspect="1"/>
          </p:cNvPicPr>
          <p:nvPr/>
        </p:nvPicPr>
        <p:blipFill>
          <a:blip r:embed="rId5"/>
          <a:stretch>
            <a:fillRect/>
          </a:stretch>
        </p:blipFill>
        <p:spPr>
          <a:xfrm>
            <a:off x="1785937" y="1600200"/>
            <a:ext cx="5572125" cy="4752975"/>
          </a:xfrm>
          <a:prstGeom prst="rect">
            <a:avLst/>
          </a:prstGeom>
        </p:spPr>
      </p:pic>
    </p:spTree>
    <p:extLst>
      <p:ext uri="{BB962C8B-B14F-4D97-AF65-F5344CB8AC3E}">
        <p14:creationId xmlns:p14="http://schemas.microsoft.com/office/powerpoint/2010/main" val="1338538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395A3-36E5-4546-AB00-95A471166131}"/>
              </a:ext>
            </a:extLst>
          </p:cNvPr>
          <p:cNvSpPr>
            <a:spLocks noGrp="1"/>
          </p:cNvSpPr>
          <p:nvPr>
            <p:ph type="title"/>
          </p:nvPr>
        </p:nvSpPr>
        <p:spPr/>
        <p:txBody>
          <a:bodyPr/>
          <a:lstStyle/>
          <a:p>
            <a:r>
              <a:rPr lang="en-US" dirty="0"/>
              <a:t>Addressing Favorable Findings</a:t>
            </a:r>
          </a:p>
        </p:txBody>
      </p:sp>
      <p:sp>
        <p:nvSpPr>
          <p:cNvPr id="3" name="Content Placeholder 2">
            <a:extLst>
              <a:ext uri="{FF2B5EF4-FFF2-40B4-BE49-F238E27FC236}">
                <a16:creationId xmlns:a16="http://schemas.microsoft.com/office/drawing/2014/main" id="{7E9A8971-D7D6-4EE2-ABA0-27ED7F591902}"/>
              </a:ext>
            </a:extLst>
          </p:cNvPr>
          <p:cNvSpPr>
            <a:spLocks noGrp="1"/>
          </p:cNvSpPr>
          <p:nvPr>
            <p:ph idx="1"/>
          </p:nvPr>
        </p:nvSpPr>
        <p:spPr>
          <a:xfrm>
            <a:off x="495300" y="1633359"/>
            <a:ext cx="8153400" cy="1371600"/>
          </a:xfrm>
        </p:spPr>
        <p:txBody>
          <a:bodyPr>
            <a:normAutofit lnSpcReduction="10000"/>
          </a:bodyPr>
          <a:lstStyle/>
          <a:p>
            <a:r>
              <a:rPr lang="en-US" dirty="0"/>
              <a:t>Rating decisions generated on or after February 19, 2019, must address, as a narrative element for each decided issue, any findings made by the adjudicator that are favorable to the claimant under 38 CFR 3.104(c)</a:t>
            </a:r>
          </a:p>
          <a:p>
            <a:endParaRPr lang="en-US" dirty="0"/>
          </a:p>
        </p:txBody>
      </p:sp>
      <p:sp>
        <p:nvSpPr>
          <p:cNvPr id="4" name="Slide Number Placeholder 3">
            <a:extLst>
              <a:ext uri="{FF2B5EF4-FFF2-40B4-BE49-F238E27FC236}">
                <a16:creationId xmlns:a16="http://schemas.microsoft.com/office/drawing/2014/main" id="{8CC4C145-7722-42BE-B47B-CA505838FBDD}"/>
              </a:ext>
            </a:extLst>
          </p:cNvPr>
          <p:cNvSpPr>
            <a:spLocks noGrp="1"/>
          </p:cNvSpPr>
          <p:nvPr>
            <p:ph type="sldNum" sz="quarter" idx="12"/>
          </p:nvPr>
        </p:nvSpPr>
        <p:spPr/>
        <p:txBody>
          <a:bodyPr/>
          <a:lstStyle/>
          <a:p>
            <a:pPr>
              <a:defRPr/>
            </a:pPr>
            <a:fld id="{94ED091C-A1E3-4D2F-838F-2AF3D4B9D92A}" type="slidenum">
              <a:rPr lang="en-US" smtClean="0"/>
              <a:pPr>
                <a:defRPr/>
              </a:pPr>
              <a:t>16</a:t>
            </a:fld>
            <a:endParaRPr lang="en-US" dirty="0"/>
          </a:p>
        </p:txBody>
      </p:sp>
      <p:graphicFrame>
        <p:nvGraphicFramePr>
          <p:cNvPr id="5" name="Table 4">
            <a:extLst>
              <a:ext uri="{FF2B5EF4-FFF2-40B4-BE49-F238E27FC236}">
                <a16:creationId xmlns:a16="http://schemas.microsoft.com/office/drawing/2014/main" id="{B14E2DAF-EE75-4D9C-9924-704BA4AE0F82}"/>
              </a:ext>
            </a:extLst>
          </p:cNvPr>
          <p:cNvGraphicFramePr>
            <a:graphicFrameLocks noGrp="1"/>
          </p:cNvGraphicFramePr>
          <p:nvPr>
            <p:extLst>
              <p:ext uri="{D42A27DB-BD31-4B8C-83A1-F6EECF244321}">
                <p14:modId xmlns:p14="http://schemas.microsoft.com/office/powerpoint/2010/main" val="3311826331"/>
              </p:ext>
            </p:extLst>
          </p:nvPr>
        </p:nvGraphicFramePr>
        <p:xfrm>
          <a:off x="1790700" y="2999086"/>
          <a:ext cx="5562600" cy="3706907"/>
        </p:xfrm>
        <a:graphic>
          <a:graphicData uri="http://schemas.openxmlformats.org/drawingml/2006/table">
            <a:tbl>
              <a:tblPr/>
              <a:tblGrid>
                <a:gridCol w="2781300">
                  <a:extLst>
                    <a:ext uri="{9D8B030D-6E8A-4147-A177-3AD203B41FA5}">
                      <a16:colId xmlns:a16="http://schemas.microsoft.com/office/drawing/2014/main" val="655094821"/>
                    </a:ext>
                  </a:extLst>
                </a:gridCol>
                <a:gridCol w="2781300">
                  <a:extLst>
                    <a:ext uri="{9D8B030D-6E8A-4147-A177-3AD203B41FA5}">
                      <a16:colId xmlns:a16="http://schemas.microsoft.com/office/drawing/2014/main" val="1174710581"/>
                    </a:ext>
                  </a:extLst>
                </a:gridCol>
              </a:tblGrid>
              <a:tr h="436107">
                <a:tc>
                  <a:txBody>
                    <a:bodyPr/>
                    <a:lstStyle/>
                    <a:p>
                      <a:pPr marL="0" marR="0" algn="l">
                        <a:spcBef>
                          <a:spcPts val="0"/>
                        </a:spcBef>
                        <a:spcAft>
                          <a:spcPts val="0"/>
                        </a:spcAft>
                      </a:pPr>
                      <a:r>
                        <a:rPr lang="en-US" sz="1150" b="1">
                          <a:solidFill>
                            <a:srgbClr val="000000"/>
                          </a:solidFill>
                          <a:effectLst/>
                          <a:latin typeface="Times New Roman" panose="02020603050405020304" pitchFamily="18" charset="0"/>
                          <a:ea typeface="Times New Roman" panose="02020603050405020304" pitchFamily="18" charset="0"/>
                        </a:rPr>
                        <a:t>If ... </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150" b="1">
                          <a:solidFill>
                            <a:srgbClr val="000000"/>
                          </a:solidFill>
                          <a:effectLst/>
                          <a:latin typeface="Times New Roman" panose="02020603050405020304" pitchFamily="18" charset="0"/>
                          <a:ea typeface="Times New Roman" panose="02020603050405020304" pitchFamily="18" charset="0"/>
                        </a:rPr>
                        <a:t>Then address favorable findings in the </a:t>
                      </a:r>
                      <a:r>
                        <a:rPr lang="en-US" sz="1150" b="1" i="1">
                          <a:solidFill>
                            <a:srgbClr val="000000"/>
                          </a:solidFill>
                          <a:effectLst/>
                          <a:latin typeface="Times New Roman" panose="02020603050405020304" pitchFamily="18" charset="0"/>
                          <a:ea typeface="Times New Roman" panose="02020603050405020304" pitchFamily="18" charset="0"/>
                        </a:rPr>
                        <a:t>Reasons for Decision </a:t>
                      </a:r>
                      <a:r>
                        <a:rPr lang="en-US" sz="1150" b="1">
                          <a:solidFill>
                            <a:srgbClr val="000000"/>
                          </a:solidFill>
                          <a:effectLst/>
                          <a:latin typeface="Times New Roman" panose="02020603050405020304" pitchFamily="18" charset="0"/>
                          <a:ea typeface="Times New Roman" panose="02020603050405020304" pitchFamily="18" charset="0"/>
                        </a:rPr>
                        <a:t>by ... </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6223545"/>
                  </a:ext>
                </a:extLst>
              </a:tr>
              <a:tr h="1308320">
                <a:tc>
                  <a:txBody>
                    <a:bodyPr/>
                    <a:lstStyle/>
                    <a:p>
                      <a:pPr marL="0" marR="0" algn="l">
                        <a:spcBef>
                          <a:spcPts val="0"/>
                        </a:spcBef>
                        <a:spcAft>
                          <a:spcPts val="0"/>
                        </a:spcAft>
                      </a:pPr>
                      <a:r>
                        <a:rPr lang="en-US" sz="1150" dirty="0">
                          <a:solidFill>
                            <a:srgbClr val="000000"/>
                          </a:solidFill>
                          <a:effectLst/>
                          <a:latin typeface="Times New Roman" panose="02020603050405020304" pitchFamily="18" charset="0"/>
                          <a:ea typeface="Times New Roman" panose="02020603050405020304" pitchFamily="18" charset="0"/>
                        </a:rPr>
                        <a:t>awarding the claim </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150" dirty="0">
                          <a:solidFill>
                            <a:srgbClr val="000000"/>
                          </a:solidFill>
                          <a:effectLst/>
                          <a:latin typeface="Times New Roman" panose="02020603050405020304" pitchFamily="18" charset="0"/>
                          <a:ea typeface="Times New Roman" panose="02020603050405020304" pitchFamily="18" charset="0"/>
                        </a:rPr>
                        <a:t>relying on system-generated grant language automated by VBMS-R’s DDI screen entries and selections. </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5112162"/>
                  </a:ext>
                </a:extLst>
              </a:tr>
              <a:tr h="1308320">
                <a:tc>
                  <a:txBody>
                    <a:bodyPr/>
                    <a:lstStyle/>
                    <a:p>
                      <a:pPr marL="0" marR="0" algn="l">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rPr>
                        <a:t>denying the claim </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rPr>
                        <a:t>adding and saving individual entries for each finding that was favorable to the claimant, if any, using the FAVORABLE FINDINGS screen under VBMS-R’s ISSUE MANAGEMENT tab. </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7402713"/>
                  </a:ext>
                </a:extLst>
              </a:tr>
              <a:tr h="654160">
                <a:tc>
                  <a:txBody>
                    <a:bodyPr/>
                    <a:lstStyle/>
                    <a:p>
                      <a:pPr marL="0" marR="0" algn="l">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rPr>
                        <a:t>increasing or continuing an existing evaluation </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150" dirty="0">
                          <a:solidFill>
                            <a:srgbClr val="000000"/>
                          </a:solidFill>
                          <a:effectLst/>
                          <a:latin typeface="Times New Roman" panose="02020603050405020304" pitchFamily="18" charset="0"/>
                          <a:ea typeface="Times New Roman" panose="02020603050405020304" pitchFamily="18" charset="0"/>
                        </a:rPr>
                        <a:t>relying on system-generated language automated by evaluation builder entry and selections. </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1944165"/>
                  </a:ext>
                </a:extLst>
              </a:tr>
            </a:tbl>
          </a:graphicData>
        </a:graphic>
      </p:graphicFrame>
    </p:spTree>
    <p:extLst>
      <p:ext uri="{BB962C8B-B14F-4D97-AF65-F5344CB8AC3E}">
        <p14:creationId xmlns:p14="http://schemas.microsoft.com/office/powerpoint/2010/main" val="1414975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0" y="793629"/>
            <a:ext cx="9144000" cy="1086867"/>
          </a:xfrm>
        </p:spPr>
        <p:txBody>
          <a:bodyPr/>
          <a:lstStyle/>
          <a:p>
            <a:r>
              <a:rPr lang="en-US" dirty="0">
                <a:latin typeface="Arial" panose="020B0604020202020204" pitchFamily="34" charset="0"/>
              </a:rPr>
              <a:t>Short Form Rating Narrative</a:t>
            </a:r>
          </a:p>
        </p:txBody>
      </p:sp>
      <p:sp>
        <p:nvSpPr>
          <p:cNvPr id="2" name="Content Placeholder 1"/>
          <p:cNvSpPr>
            <a:spLocks noGrp="1"/>
          </p:cNvSpPr>
          <p:nvPr>
            <p:ph idx="1"/>
            <p:custDataLst>
              <p:tags r:id="rId2"/>
            </p:custDataLst>
          </p:nvPr>
        </p:nvSpPr>
        <p:spPr/>
        <p:txBody>
          <a:bodyPr>
            <a:normAutofit/>
          </a:bodyPr>
          <a:lstStyle/>
          <a:p>
            <a:r>
              <a:rPr lang="en-US" dirty="0"/>
              <a:t>The short form rating narrative does not have to contain the entire explanation of the analysis or specifically cite each piece of the evidence; however, </a:t>
            </a:r>
            <a:r>
              <a:rPr lang="en-US" b="1" i="1" dirty="0"/>
              <a:t>each element of the decision should be adequately explained. </a:t>
            </a:r>
            <a:r>
              <a:rPr lang="en-US" dirty="0"/>
              <a:t> </a:t>
            </a:r>
          </a:p>
          <a:p>
            <a:endParaRPr lang="en-US" dirty="0"/>
          </a:p>
          <a:p>
            <a:r>
              <a:rPr lang="en-US" dirty="0"/>
              <a:t>Use of VBMS-R generated language, glossary fragments, calculators, the Evaluation Builder, Favorable Findings functionality, and limited free text will usually contain adequate explanation of the essential elements of the decision.</a:t>
            </a:r>
          </a:p>
          <a:p>
            <a:r>
              <a:rPr lang="en-US" dirty="0"/>
              <a:t>In the event, however, that all applicable laws or regulations are not cited via system automation, identify those outstanding laws or regulations by inserting free-text parenthetical annotations.</a:t>
            </a:r>
          </a:p>
        </p:txBody>
      </p:sp>
      <p:sp>
        <p:nvSpPr>
          <p:cNvPr id="5" name="Slide Number Placeholder 4">
            <a:extLst>
              <a:ext uri="{FF2B5EF4-FFF2-40B4-BE49-F238E27FC236}">
                <a16:creationId xmlns:a16="http://schemas.microsoft.com/office/drawing/2014/main" id="{AFAC18F9-9307-446E-97C8-17D6109C100A}"/>
              </a:ext>
            </a:extLst>
          </p:cNvPr>
          <p:cNvSpPr>
            <a:spLocks noGrp="1"/>
          </p:cNvSpPr>
          <p:nvPr>
            <p:ph type="sldNum" sz="quarter" idx="12"/>
            <p:custDataLst>
              <p:tags r:id="rId3"/>
            </p:custDataLst>
          </p:nvPr>
        </p:nvSpPr>
        <p:spPr>
          <a:xfrm>
            <a:off x="6931152" y="6601976"/>
            <a:ext cx="2133600" cy="365125"/>
          </a:xfrm>
        </p:spPr>
        <p:txBody>
          <a:bodyPr/>
          <a:lstStyle/>
          <a:p>
            <a:pPr>
              <a:defRPr/>
            </a:pPr>
            <a:fld id="{C0B98A25-72C3-42AC-AFA6-7953F0EEEAD3}" type="slidenum">
              <a:rPr lang="en-US" smtClean="0"/>
              <a:pPr>
                <a:defRPr/>
              </a:pPr>
              <a:t>17</a:t>
            </a:fld>
            <a:endParaRPr lang="en-US" dirty="0"/>
          </a:p>
        </p:txBody>
      </p:sp>
    </p:spTree>
    <p:extLst>
      <p:ext uri="{BB962C8B-B14F-4D97-AF65-F5344CB8AC3E}">
        <p14:creationId xmlns:p14="http://schemas.microsoft.com/office/powerpoint/2010/main" val="3870666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0" y="793629"/>
            <a:ext cx="9144000" cy="1086867"/>
          </a:xfrm>
        </p:spPr>
        <p:txBody>
          <a:bodyPr>
            <a:normAutofit/>
          </a:bodyPr>
          <a:lstStyle/>
          <a:p>
            <a:r>
              <a:rPr lang="en-US" dirty="0">
                <a:latin typeface="Arial" panose="020B0604020202020204" pitchFamily="34" charset="0"/>
              </a:rPr>
              <a:t>Including Free Text in a Short Form Rating </a:t>
            </a:r>
          </a:p>
        </p:txBody>
      </p:sp>
      <p:sp>
        <p:nvSpPr>
          <p:cNvPr id="2" name="Content Placeholder 1"/>
          <p:cNvSpPr>
            <a:spLocks noGrp="1"/>
          </p:cNvSpPr>
          <p:nvPr>
            <p:ph idx="1"/>
            <p:custDataLst>
              <p:tags r:id="rId2"/>
            </p:custDataLst>
          </p:nvPr>
        </p:nvSpPr>
        <p:spPr>
          <a:xfrm>
            <a:off x="457200" y="2057401"/>
            <a:ext cx="8229600" cy="762000"/>
          </a:xfrm>
        </p:spPr>
        <p:txBody>
          <a:bodyPr>
            <a:normAutofit/>
          </a:bodyPr>
          <a:lstStyle/>
          <a:p>
            <a:r>
              <a:rPr lang="en-US" dirty="0"/>
              <a:t>In some cases, a </a:t>
            </a:r>
            <a:r>
              <a:rPr lang="en-US" i="1" dirty="0"/>
              <a:t>limited amount</a:t>
            </a:r>
            <a:r>
              <a:rPr lang="en-US" dirty="0"/>
              <a:t> of free text may be used to supplement the short form rating narrative.</a:t>
            </a:r>
          </a:p>
        </p:txBody>
      </p:sp>
      <p:sp>
        <p:nvSpPr>
          <p:cNvPr id="5" name="Slide Number Placeholder 4">
            <a:extLst>
              <a:ext uri="{FF2B5EF4-FFF2-40B4-BE49-F238E27FC236}">
                <a16:creationId xmlns:a16="http://schemas.microsoft.com/office/drawing/2014/main" id="{AE75C4E4-23D9-496E-B1C4-04ACCB4895BA}"/>
              </a:ext>
            </a:extLst>
          </p:cNvPr>
          <p:cNvSpPr>
            <a:spLocks noGrp="1"/>
          </p:cNvSpPr>
          <p:nvPr>
            <p:ph type="sldNum" sz="quarter" idx="12"/>
            <p:custDataLst>
              <p:tags r:id="rId3"/>
            </p:custDataLst>
          </p:nvPr>
        </p:nvSpPr>
        <p:spPr>
          <a:xfrm>
            <a:off x="6931152" y="6601976"/>
            <a:ext cx="2133600" cy="365125"/>
          </a:xfrm>
        </p:spPr>
        <p:txBody>
          <a:bodyPr/>
          <a:lstStyle/>
          <a:p>
            <a:pPr>
              <a:defRPr/>
            </a:pPr>
            <a:fld id="{94ED091C-A1E3-4D2F-838F-2AF3D4B9D92A}" type="slidenum">
              <a:rPr lang="en-US" smtClean="0"/>
              <a:pPr>
                <a:defRPr/>
              </a:pPr>
              <a:t>18</a:t>
            </a:fld>
            <a:endParaRPr lang="en-US" dirty="0"/>
          </a:p>
        </p:txBody>
      </p:sp>
      <p:sp>
        <p:nvSpPr>
          <p:cNvPr id="6" name="TextBox 5">
            <a:extLst>
              <a:ext uri="{FF2B5EF4-FFF2-40B4-BE49-F238E27FC236}">
                <a16:creationId xmlns:a16="http://schemas.microsoft.com/office/drawing/2014/main" id="{DE2D7931-1FF7-472E-9141-62CC4C3AC9E8}"/>
              </a:ext>
            </a:extLst>
          </p:cNvPr>
          <p:cNvSpPr txBox="1"/>
          <p:nvPr>
            <p:custDataLst>
              <p:tags r:id="rId4"/>
            </p:custDataLst>
          </p:nvPr>
        </p:nvSpPr>
        <p:spPr>
          <a:xfrm>
            <a:off x="457200" y="2996306"/>
            <a:ext cx="8229600" cy="1384995"/>
          </a:xfrm>
          <a:prstGeom prst="rect">
            <a:avLst/>
          </a:prstGeom>
          <a:noFill/>
        </p:spPr>
        <p:txBody>
          <a:bodyPr wrap="square" rtlCol="0">
            <a:spAutoFit/>
          </a:bodyPr>
          <a:lstStyle/>
          <a:p>
            <a:pPr marL="628650" indent="-284163">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Use free text in situations where it</a:t>
            </a:r>
          </a:p>
          <a:p>
            <a:pPr marL="973138" lvl="1" indent="-284163">
              <a:spcAft>
                <a:spcPts val="600"/>
              </a:spcAft>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is required by the selected glossary fragment to supplement the explanation of the denial reason, or</a:t>
            </a:r>
          </a:p>
          <a:p>
            <a:pPr marL="973138" lvl="1" indent="-284163">
              <a:spcAft>
                <a:spcPts val="600"/>
              </a:spcAft>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is needed because automated language does not exist.</a:t>
            </a:r>
          </a:p>
        </p:txBody>
      </p:sp>
      <p:sp>
        <p:nvSpPr>
          <p:cNvPr id="7" name="TextBox 6">
            <a:extLst>
              <a:ext uri="{FF2B5EF4-FFF2-40B4-BE49-F238E27FC236}">
                <a16:creationId xmlns:a16="http://schemas.microsoft.com/office/drawing/2014/main" id="{C2D50B1D-FECE-4C7D-ADBA-EB442E90169C}"/>
              </a:ext>
            </a:extLst>
          </p:cNvPr>
          <p:cNvSpPr txBox="1"/>
          <p:nvPr>
            <p:custDataLst>
              <p:tags r:id="rId5"/>
            </p:custDataLst>
          </p:nvPr>
        </p:nvSpPr>
        <p:spPr>
          <a:xfrm>
            <a:off x="457200" y="5144945"/>
            <a:ext cx="8458200" cy="400110"/>
          </a:xfrm>
          <a:prstGeom prst="rect">
            <a:avLst/>
          </a:prstGeom>
          <a:noFill/>
        </p:spPr>
        <p:txBody>
          <a:bodyPr wrap="square" rtlCol="0">
            <a:spAutoFit/>
          </a:bodyPr>
          <a:lstStyle/>
          <a:p>
            <a:pPr>
              <a:spcAft>
                <a:spcPts val="600"/>
              </a:spcAft>
            </a:pPr>
            <a:r>
              <a:rPr lang="en-US" sz="2000" b="1" dirty="0">
                <a:latin typeface="Arial" panose="020B0604020202020204" pitchFamily="34" charset="0"/>
                <a:cs typeface="Arial" panose="020B0604020202020204" pitchFamily="34" charset="0"/>
              </a:rPr>
              <a:t>Note</a:t>
            </a:r>
            <a:r>
              <a:rPr lang="en-US" sz="2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Any free text that you use must be clear, succinct, and written in lay terms</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03084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0" y="793629"/>
            <a:ext cx="9144000" cy="1086867"/>
          </a:xfrm>
        </p:spPr>
        <p:txBody>
          <a:bodyPr/>
          <a:lstStyle/>
          <a:p>
            <a:r>
              <a:rPr lang="en-US" dirty="0">
                <a:latin typeface="Arial" panose="020B0604020202020204" pitchFamily="34" charset="0"/>
              </a:rPr>
              <a:t>Generating Rating Language</a:t>
            </a:r>
          </a:p>
        </p:txBody>
      </p:sp>
      <p:sp>
        <p:nvSpPr>
          <p:cNvPr id="2" name="Content Placeholder 1"/>
          <p:cNvSpPr>
            <a:spLocks noGrp="1"/>
          </p:cNvSpPr>
          <p:nvPr>
            <p:ph idx="1"/>
            <p:custDataLst>
              <p:tags r:id="rId2"/>
            </p:custDataLst>
          </p:nvPr>
        </p:nvSpPr>
        <p:spPr>
          <a:xfrm>
            <a:off x="457200" y="2057400"/>
            <a:ext cx="8229600" cy="3916363"/>
          </a:xfrm>
        </p:spPr>
        <p:txBody>
          <a:bodyPr>
            <a:normAutofit/>
          </a:bodyPr>
          <a:lstStyle/>
          <a:p>
            <a:r>
              <a:rPr lang="en-US" sz="2000" dirty="0">
                <a:solidFill>
                  <a:srgbClr val="1D3275"/>
                </a:solidFill>
              </a:rPr>
              <a:t>avoid the use of abbreviations</a:t>
            </a:r>
          </a:p>
          <a:p>
            <a:r>
              <a:rPr lang="en-US" sz="2000" dirty="0">
                <a:solidFill>
                  <a:srgbClr val="1D3275"/>
                </a:solidFill>
              </a:rPr>
              <a:t>use language that is appropriate to the audience</a:t>
            </a:r>
          </a:p>
          <a:p>
            <a:r>
              <a:rPr lang="en-US" sz="2000" dirty="0">
                <a:solidFill>
                  <a:srgbClr val="1D3275"/>
                </a:solidFill>
              </a:rPr>
              <a:t>avoid complex medical or legal terminology, or explain the underlying concept in layman’s terms when such use is unavoidable</a:t>
            </a:r>
          </a:p>
          <a:p>
            <a:r>
              <a:rPr lang="en-US" sz="2000" dirty="0">
                <a:solidFill>
                  <a:srgbClr val="1D3275"/>
                </a:solidFill>
              </a:rPr>
              <a:t>never include citations to case law unless required to do so by other, more specific procedural guidance</a:t>
            </a:r>
          </a:p>
          <a:p>
            <a:r>
              <a:rPr lang="en-US" sz="2000" dirty="0">
                <a:solidFill>
                  <a:srgbClr val="1D3275"/>
                </a:solidFill>
              </a:rPr>
              <a:t>keep sentences direct, concise, and clear, and</a:t>
            </a:r>
          </a:p>
          <a:p>
            <a:r>
              <a:rPr lang="en-US" sz="2000" dirty="0">
                <a:solidFill>
                  <a:srgbClr val="1D3275"/>
                </a:solidFill>
              </a:rPr>
              <a:t>draft the rating decision using </a:t>
            </a:r>
          </a:p>
          <a:p>
            <a:pPr lvl="1">
              <a:buFont typeface="Wingdings" panose="05000000000000000000" pitchFamily="2" charset="2"/>
              <a:buChar char="ü"/>
            </a:pPr>
            <a:r>
              <a:rPr lang="en-US" sz="2000" dirty="0">
                <a:solidFill>
                  <a:srgbClr val="1D3275"/>
                </a:solidFill>
              </a:rPr>
              <a:t>second person point of view, and</a:t>
            </a:r>
          </a:p>
          <a:p>
            <a:pPr lvl="1">
              <a:buFont typeface="Wingdings" panose="05000000000000000000" pitchFamily="2" charset="2"/>
              <a:buChar char="ü"/>
            </a:pPr>
            <a:r>
              <a:rPr lang="en-US" sz="2000" dirty="0">
                <a:solidFill>
                  <a:srgbClr val="1D3275"/>
                </a:solidFill>
              </a:rPr>
              <a:t>active voice. </a:t>
            </a:r>
            <a:endParaRPr lang="en-US" sz="2000" dirty="0">
              <a:solidFill>
                <a:srgbClr val="1D3275"/>
              </a:solidFill>
              <a:effectLst/>
            </a:endParaRPr>
          </a:p>
        </p:txBody>
      </p:sp>
      <p:sp>
        <p:nvSpPr>
          <p:cNvPr id="5" name="Slide Number Placeholder 4">
            <a:extLst>
              <a:ext uri="{FF2B5EF4-FFF2-40B4-BE49-F238E27FC236}">
                <a16:creationId xmlns:a16="http://schemas.microsoft.com/office/drawing/2014/main" id="{B120ADDD-53B6-4F2B-8C33-E12351FABA05}"/>
              </a:ext>
            </a:extLst>
          </p:cNvPr>
          <p:cNvSpPr>
            <a:spLocks noGrp="1"/>
          </p:cNvSpPr>
          <p:nvPr>
            <p:ph type="sldNum" sz="quarter" idx="12"/>
            <p:custDataLst>
              <p:tags r:id="rId3"/>
            </p:custDataLst>
          </p:nvPr>
        </p:nvSpPr>
        <p:spPr>
          <a:xfrm>
            <a:off x="6931152" y="6601976"/>
            <a:ext cx="2133600" cy="365125"/>
          </a:xfrm>
        </p:spPr>
        <p:txBody>
          <a:bodyPr/>
          <a:lstStyle/>
          <a:p>
            <a:pPr>
              <a:defRPr/>
            </a:pPr>
            <a:fld id="{C0B98A25-72C3-42AC-AFA6-7953F0EEEAD3}" type="slidenum">
              <a:rPr lang="en-US" smtClean="0"/>
              <a:pPr>
                <a:defRPr/>
              </a:pPr>
              <a:t>19</a:t>
            </a:fld>
            <a:endParaRPr lang="en-US" dirty="0"/>
          </a:p>
        </p:txBody>
      </p:sp>
    </p:spTree>
    <p:extLst>
      <p:ext uri="{BB962C8B-B14F-4D97-AF65-F5344CB8AC3E}">
        <p14:creationId xmlns:p14="http://schemas.microsoft.com/office/powerpoint/2010/main" val="1288702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custDataLst>
              <p:tags r:id="rId1"/>
            </p:custDataLst>
          </p:nvPr>
        </p:nvSpPr>
        <p:spPr>
          <a:xfrm>
            <a:off x="0" y="793629"/>
            <a:ext cx="9144000" cy="1086867"/>
          </a:xfrm>
        </p:spPr>
        <p:txBody>
          <a:bodyPr/>
          <a:lstStyle/>
          <a:p>
            <a:pPr>
              <a:defRPr/>
            </a:pPr>
            <a:r>
              <a:rPr lang="en-US" dirty="0">
                <a:latin typeface="Arial" panose="020B0604020202020204" pitchFamily="34" charset="0"/>
              </a:rPr>
              <a:t>Lesson Objectives</a:t>
            </a:r>
          </a:p>
        </p:txBody>
      </p:sp>
      <p:sp>
        <p:nvSpPr>
          <p:cNvPr id="4100" name="Rectangle 6"/>
          <p:cNvSpPr>
            <a:spLocks noGrp="1" noChangeArrowheads="1"/>
          </p:cNvSpPr>
          <p:nvPr>
            <p:ph idx="1"/>
            <p:custDataLst>
              <p:tags r:id="rId2"/>
            </p:custDataLst>
          </p:nvPr>
        </p:nvSpPr>
        <p:spPr>
          <a:xfrm>
            <a:off x="457200" y="2057401"/>
            <a:ext cx="8229600" cy="685800"/>
          </a:xfrm>
        </p:spPr>
        <p:txBody>
          <a:bodyPr>
            <a:noAutofit/>
          </a:bodyPr>
          <a:lstStyle/>
          <a:p>
            <a:r>
              <a:rPr lang="en-US" dirty="0"/>
              <a:t>With completion of this lesson and available references and resources, the RVSR should generate rating decisions with </a:t>
            </a:r>
          </a:p>
        </p:txBody>
      </p:sp>
      <p:sp>
        <p:nvSpPr>
          <p:cNvPr id="2" name="Slide Number Placeholder 1">
            <a:extLst>
              <a:ext uri="{FF2B5EF4-FFF2-40B4-BE49-F238E27FC236}">
                <a16:creationId xmlns:a16="http://schemas.microsoft.com/office/drawing/2014/main" id="{ACF62E31-42D2-4303-AB88-3BDD472AF4E1}"/>
              </a:ext>
            </a:extLst>
          </p:cNvPr>
          <p:cNvSpPr>
            <a:spLocks noGrp="1"/>
          </p:cNvSpPr>
          <p:nvPr>
            <p:ph type="sldNum" sz="quarter" idx="12"/>
            <p:custDataLst>
              <p:tags r:id="rId3"/>
            </p:custDataLst>
          </p:nvPr>
        </p:nvSpPr>
        <p:spPr>
          <a:xfrm>
            <a:off x="6931152" y="6601976"/>
            <a:ext cx="2133600" cy="365125"/>
          </a:xfrm>
        </p:spPr>
        <p:txBody>
          <a:bodyPr/>
          <a:lstStyle/>
          <a:p>
            <a:pPr>
              <a:defRPr/>
            </a:pPr>
            <a:fld id="{94ED091C-A1E3-4D2F-838F-2AF3D4B9D92A}" type="slidenum">
              <a:rPr lang="en-US" smtClean="0"/>
              <a:pPr>
                <a:defRPr/>
              </a:pPr>
              <a:t>2</a:t>
            </a:fld>
            <a:endParaRPr lang="en-US" dirty="0"/>
          </a:p>
        </p:txBody>
      </p:sp>
      <p:sp>
        <p:nvSpPr>
          <p:cNvPr id="3" name="TextBox 2">
            <a:extLst>
              <a:ext uri="{FF2B5EF4-FFF2-40B4-BE49-F238E27FC236}">
                <a16:creationId xmlns:a16="http://schemas.microsoft.com/office/drawing/2014/main" id="{7F65F396-744C-4127-9542-2344A1417ECB}"/>
              </a:ext>
            </a:extLst>
          </p:cNvPr>
          <p:cNvSpPr txBox="1"/>
          <p:nvPr>
            <p:custDataLst>
              <p:tags r:id="rId4"/>
            </p:custDataLst>
          </p:nvPr>
        </p:nvSpPr>
        <p:spPr>
          <a:xfrm>
            <a:off x="457200" y="3048000"/>
            <a:ext cx="8229600" cy="1169551"/>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required evidence, </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appropriate terminology, and </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all required text for both short and long form rating narratives.</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dirty="0">
                <a:latin typeface="Arial" panose="020B0604020202020204" pitchFamily="34" charset="0"/>
              </a:rPr>
              <a:t>Issues Requiring a Long Form Rating Narrative</a:t>
            </a:r>
          </a:p>
        </p:txBody>
      </p:sp>
      <p:sp>
        <p:nvSpPr>
          <p:cNvPr id="2" name="Slide Number Placeholder 1">
            <a:extLst>
              <a:ext uri="{FF2B5EF4-FFF2-40B4-BE49-F238E27FC236}">
                <a16:creationId xmlns:a16="http://schemas.microsoft.com/office/drawing/2014/main" id="{EAAE52D0-8537-4BCF-9318-A455FDDC7F94}"/>
              </a:ext>
            </a:extLst>
          </p:cNvPr>
          <p:cNvSpPr>
            <a:spLocks noGrp="1"/>
          </p:cNvSpPr>
          <p:nvPr>
            <p:ph type="sldNum" sz="quarter" idx="12"/>
            <p:custDataLst>
              <p:tags r:id="rId2"/>
            </p:custDataLst>
          </p:nvPr>
        </p:nvSpPr>
        <p:spPr>
          <a:xfrm>
            <a:off x="6931152" y="6601976"/>
            <a:ext cx="2133600" cy="365125"/>
          </a:xfrm>
        </p:spPr>
        <p:txBody>
          <a:bodyPr/>
          <a:lstStyle/>
          <a:p>
            <a:pPr>
              <a:defRPr/>
            </a:pPr>
            <a:fld id="{94ED091C-A1E3-4D2F-838F-2AF3D4B9D92A}" type="slidenum">
              <a:rPr lang="en-US" smtClean="0"/>
              <a:pPr>
                <a:defRPr/>
              </a:pPr>
              <a:t>20</a:t>
            </a:fld>
            <a:endParaRPr lang="en-US" dirty="0"/>
          </a:p>
        </p:txBody>
      </p:sp>
      <p:sp>
        <p:nvSpPr>
          <p:cNvPr id="3" name="TextBox 2">
            <a:extLst>
              <a:ext uri="{FF2B5EF4-FFF2-40B4-BE49-F238E27FC236}">
                <a16:creationId xmlns:a16="http://schemas.microsoft.com/office/drawing/2014/main" id="{975C1297-8383-4CE4-BDD3-AEE8DDBE4363}"/>
              </a:ext>
            </a:extLst>
          </p:cNvPr>
          <p:cNvSpPr txBox="1"/>
          <p:nvPr>
            <p:custDataLst>
              <p:tags r:id="rId3"/>
            </p:custDataLst>
          </p:nvPr>
        </p:nvSpPr>
        <p:spPr>
          <a:xfrm>
            <a:off x="457200" y="2621199"/>
            <a:ext cx="8229600" cy="1461939"/>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1500" dirty="0">
                <a:latin typeface="Arial" panose="020B0604020202020204" pitchFamily="34" charset="0"/>
                <a:cs typeface="Arial" panose="020B0604020202020204" pitchFamily="34" charset="0"/>
              </a:rPr>
              <a:t>clear and unmistakable error (CUE)</a:t>
            </a:r>
          </a:p>
          <a:p>
            <a:pPr marL="285750" indent="-285750">
              <a:spcAft>
                <a:spcPts val="600"/>
              </a:spcAft>
              <a:buClr>
                <a:schemeClr val="tx1"/>
              </a:buClr>
              <a:buFont typeface="Arial" panose="020B0604020202020204" pitchFamily="34" charset="0"/>
              <a:buChar char="•"/>
            </a:pPr>
            <a:r>
              <a:rPr lang="en-US" sz="1500" dirty="0">
                <a:latin typeface="Arial" panose="020B0604020202020204" pitchFamily="34" charset="0"/>
                <a:cs typeface="Arial" panose="020B0604020202020204" pitchFamily="34" charset="0"/>
              </a:rPr>
              <a:t>traumatic brain injuries</a:t>
            </a:r>
          </a:p>
          <a:p>
            <a:pPr marL="285750" indent="-285750">
              <a:spcAft>
                <a:spcPts val="600"/>
              </a:spcAft>
              <a:buClr>
                <a:schemeClr val="tx1"/>
              </a:buClr>
              <a:buFont typeface="Arial" panose="020B0604020202020204" pitchFamily="34" charset="0"/>
              <a:buChar char="•"/>
            </a:pPr>
            <a:r>
              <a:rPr lang="en-US" sz="1500" dirty="0">
                <a:latin typeface="Arial" panose="020B0604020202020204" pitchFamily="34" charset="0"/>
                <a:cs typeface="Arial" panose="020B0604020202020204" pitchFamily="34" charset="0"/>
              </a:rPr>
              <a:t>denials of SC for posttraumatic stress disorder (PTSD) based on </a:t>
            </a:r>
          </a:p>
          <a:p>
            <a:pPr marL="742950" lvl="1" indent="-285750">
              <a:spcAft>
                <a:spcPts val="600"/>
              </a:spcAft>
              <a:buClr>
                <a:schemeClr val="tx1"/>
              </a:buClr>
              <a:buFont typeface="Arial" panose="020B0604020202020204" pitchFamily="34" charset="0"/>
              <a:buChar char="•"/>
            </a:pPr>
            <a:r>
              <a:rPr lang="en-US" sz="1200" dirty="0">
                <a:latin typeface="Arial" panose="020B0604020202020204" pitchFamily="34" charset="0"/>
                <a:cs typeface="Arial" panose="020B0604020202020204" pitchFamily="34" charset="0"/>
              </a:rPr>
              <a:t>military sexual trauma, or </a:t>
            </a:r>
          </a:p>
          <a:p>
            <a:pPr marL="742950" lvl="1" indent="-285750">
              <a:spcAft>
                <a:spcPts val="600"/>
              </a:spcAft>
              <a:buClr>
                <a:schemeClr val="tx1"/>
              </a:buClr>
              <a:buFont typeface="Arial" panose="020B0604020202020204" pitchFamily="34" charset="0"/>
              <a:buChar char="•"/>
            </a:pPr>
            <a:r>
              <a:rPr lang="en-US" sz="1200" dirty="0">
                <a:latin typeface="Arial" panose="020B0604020202020204" pitchFamily="34" charset="0"/>
                <a:cs typeface="Arial" panose="020B0604020202020204" pitchFamily="34" charset="0"/>
              </a:rPr>
              <a:t>fear of hostile military or terrorist activity</a:t>
            </a:r>
          </a:p>
        </p:txBody>
      </p:sp>
      <p:sp>
        <p:nvSpPr>
          <p:cNvPr id="5" name="TextBox 4">
            <a:extLst>
              <a:ext uri="{FF2B5EF4-FFF2-40B4-BE49-F238E27FC236}">
                <a16:creationId xmlns:a16="http://schemas.microsoft.com/office/drawing/2014/main" id="{3C49D863-C3EE-4538-877E-F5998165CFDE}"/>
              </a:ext>
            </a:extLst>
          </p:cNvPr>
          <p:cNvSpPr txBox="1"/>
          <p:nvPr>
            <p:custDataLst>
              <p:tags r:id="rId4"/>
            </p:custDataLst>
          </p:nvPr>
        </p:nvSpPr>
        <p:spPr>
          <a:xfrm>
            <a:off x="457200" y="1958542"/>
            <a:ext cx="8229600" cy="553998"/>
          </a:xfrm>
          <a:prstGeom prst="rect">
            <a:avLst/>
          </a:prstGeom>
          <a:noFill/>
        </p:spPr>
        <p:txBody>
          <a:bodyPr wrap="square" rtlCol="0">
            <a:spAutoFit/>
          </a:bodyPr>
          <a:lstStyle/>
          <a:p>
            <a:pPr>
              <a:spcAft>
                <a:spcPts val="600"/>
              </a:spcAft>
            </a:pPr>
            <a:r>
              <a:rPr lang="en-US" sz="1500" dirty="0"/>
              <a:t>A long form rating narrative must be used in decisions involving any of the following types of claims: </a:t>
            </a:r>
            <a:r>
              <a:rPr lang="en-US" sz="1500" i="1" dirty="0"/>
              <a:t>(For complete list see M21-1 III.iv.6.C.)</a:t>
            </a:r>
          </a:p>
        </p:txBody>
      </p:sp>
      <p:sp>
        <p:nvSpPr>
          <p:cNvPr id="6" name="Content Placeholder 2">
            <a:extLst>
              <a:ext uri="{FF2B5EF4-FFF2-40B4-BE49-F238E27FC236}">
                <a16:creationId xmlns:a16="http://schemas.microsoft.com/office/drawing/2014/main" id="{4BF6CAA7-7043-434A-B3C2-DD740A69A54E}"/>
              </a:ext>
            </a:extLst>
          </p:cNvPr>
          <p:cNvSpPr>
            <a:spLocks noGrp="1"/>
          </p:cNvSpPr>
          <p:nvPr>
            <p:ph idx="1"/>
            <p:custDataLst>
              <p:tags r:id="rId5"/>
            </p:custDataLst>
          </p:nvPr>
        </p:nvSpPr>
        <p:spPr>
          <a:xfrm>
            <a:off x="457200" y="4047992"/>
            <a:ext cx="8229600" cy="2457725"/>
          </a:xfrm>
        </p:spPr>
        <p:txBody>
          <a:bodyPr/>
          <a:lstStyle/>
          <a:p>
            <a:pPr marL="285750" indent="-285750">
              <a:buClr>
                <a:schemeClr val="tx1"/>
              </a:buClr>
              <a:buFont typeface="Arial" panose="020B0604020202020204" pitchFamily="34" charset="0"/>
              <a:buChar char="•"/>
            </a:pPr>
            <a:r>
              <a:rPr lang="en-US" sz="1500" dirty="0"/>
              <a:t>adverse action proposals, including, but not limited to</a:t>
            </a:r>
          </a:p>
          <a:p>
            <a:pPr marL="742950" lvl="1" indent="-285750">
              <a:spcAft>
                <a:spcPts val="600"/>
              </a:spcAft>
              <a:buClr>
                <a:schemeClr val="tx1"/>
              </a:buClr>
            </a:pPr>
            <a:r>
              <a:rPr lang="en-US" sz="1200" dirty="0"/>
              <a:t>severance of SC</a:t>
            </a:r>
          </a:p>
          <a:p>
            <a:pPr marL="742950" lvl="1" indent="-285750">
              <a:spcAft>
                <a:spcPts val="600"/>
              </a:spcAft>
              <a:buClr>
                <a:schemeClr val="tx1"/>
              </a:buClr>
            </a:pPr>
            <a:r>
              <a:rPr lang="en-US" sz="1200" dirty="0"/>
              <a:t>discontinuance or reduction of benefits currently being paid</a:t>
            </a:r>
          </a:p>
          <a:p>
            <a:pPr marL="742950" lvl="1" indent="-285750">
              <a:spcAft>
                <a:spcPts val="600"/>
              </a:spcAft>
              <a:buClr>
                <a:schemeClr val="tx1"/>
              </a:buClr>
            </a:pPr>
            <a:r>
              <a:rPr lang="en-US" sz="1200" dirty="0"/>
              <a:t>incompetency, and</a:t>
            </a:r>
          </a:p>
          <a:p>
            <a:pPr marL="742950" lvl="1" indent="-285750">
              <a:spcAft>
                <a:spcPts val="600"/>
              </a:spcAft>
              <a:buClr>
                <a:schemeClr val="tx1"/>
              </a:buClr>
            </a:pPr>
            <a:r>
              <a:rPr lang="en-US" sz="1200" dirty="0"/>
              <a:t>those made under the Integrated Disability Evaluation System (IDES)</a:t>
            </a:r>
          </a:p>
          <a:p>
            <a:pPr marL="742950" lvl="1" indent="-285750">
              <a:spcAft>
                <a:spcPts val="600"/>
              </a:spcAft>
              <a:buClr>
                <a:schemeClr val="tx1"/>
              </a:buClr>
            </a:pPr>
            <a:endParaRPr lang="en-US" sz="1800" dirty="0"/>
          </a:p>
          <a:p>
            <a:pPr marL="285750" indent="-285750">
              <a:buClr>
                <a:schemeClr val="tx1"/>
              </a:buClr>
              <a:buFont typeface="Arial" panose="020B0604020202020204" pitchFamily="34" charset="0"/>
              <a:buChar char="•"/>
            </a:pPr>
            <a:r>
              <a:rPr lang="en-US" sz="1500" dirty="0"/>
              <a:t>final effectuation of severance, discontinuance, or reduction of benefits being paid</a:t>
            </a:r>
          </a:p>
          <a:p>
            <a:pPr marL="285750" indent="-285750">
              <a:buClr>
                <a:schemeClr val="tx1"/>
              </a:buClr>
              <a:buFont typeface="Arial" panose="020B0604020202020204" pitchFamily="34" charset="0"/>
              <a:buChar char="•"/>
            </a:pPr>
            <a:r>
              <a:rPr lang="en-US" sz="1500" dirty="0"/>
              <a:t>final determinations of incompetency</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75CAF-C721-4E8C-8DA4-A62A551C9F96}"/>
              </a:ext>
            </a:extLst>
          </p:cNvPr>
          <p:cNvSpPr>
            <a:spLocks noGrp="1"/>
          </p:cNvSpPr>
          <p:nvPr>
            <p:ph type="title"/>
            <p:custDataLst>
              <p:tags r:id="rId1"/>
            </p:custDataLst>
          </p:nvPr>
        </p:nvSpPr>
        <p:spPr>
          <a:xfrm>
            <a:off x="0" y="793629"/>
            <a:ext cx="9144000" cy="1086867"/>
          </a:xfrm>
        </p:spPr>
        <p:txBody>
          <a:bodyPr/>
          <a:lstStyle/>
          <a:p>
            <a:r>
              <a:rPr lang="en-US" dirty="0">
                <a:solidFill>
                  <a:schemeClr val="tx2"/>
                </a:solidFill>
                <a:latin typeface="Arial" panose="020B0604020202020204" pitchFamily="34" charset="0"/>
              </a:rPr>
              <a:t>Adequate Analysis in a Long Form Narrative</a:t>
            </a:r>
            <a:br>
              <a:rPr lang="en-US" dirty="0">
                <a:solidFill>
                  <a:schemeClr val="tx2"/>
                </a:solidFill>
                <a:latin typeface="Arial" panose="020B0604020202020204" pitchFamily="34" charset="0"/>
              </a:rPr>
            </a:br>
            <a:endParaRPr lang="en-US" dirty="0"/>
          </a:p>
        </p:txBody>
      </p:sp>
      <p:sp>
        <p:nvSpPr>
          <p:cNvPr id="4" name="Content Placeholder 3"/>
          <p:cNvSpPr>
            <a:spLocks noGrp="1"/>
          </p:cNvSpPr>
          <p:nvPr>
            <p:ph idx="1"/>
            <p:custDataLst>
              <p:tags r:id="rId2"/>
            </p:custDataLst>
          </p:nvPr>
        </p:nvSpPr>
        <p:spPr>
          <a:xfrm>
            <a:off x="457200" y="2058466"/>
            <a:ext cx="8229600" cy="989534"/>
          </a:xfrm>
        </p:spPr>
        <p:txBody>
          <a:bodyPr>
            <a:normAutofit lnSpcReduction="10000"/>
          </a:bodyPr>
          <a:lstStyle/>
          <a:p>
            <a:r>
              <a:rPr lang="en-US" dirty="0"/>
              <a:t>The long form rating narrative format must be used in certain types of claims to more thoroughly and adequately discuss the reason a decision was made. In general, the narrative should</a:t>
            </a:r>
          </a:p>
        </p:txBody>
      </p:sp>
      <p:sp>
        <p:nvSpPr>
          <p:cNvPr id="5" name="Slide Number Placeholder 4">
            <a:extLst>
              <a:ext uri="{FF2B5EF4-FFF2-40B4-BE49-F238E27FC236}">
                <a16:creationId xmlns:a16="http://schemas.microsoft.com/office/drawing/2014/main" id="{DF5322C5-F0E2-465F-8374-9058D033846E}"/>
              </a:ext>
            </a:extLst>
          </p:cNvPr>
          <p:cNvSpPr>
            <a:spLocks noGrp="1"/>
          </p:cNvSpPr>
          <p:nvPr>
            <p:ph type="sldNum" sz="quarter" idx="12"/>
            <p:custDataLst>
              <p:tags r:id="rId3"/>
            </p:custDataLst>
          </p:nvPr>
        </p:nvSpPr>
        <p:spPr>
          <a:xfrm>
            <a:off x="6931152" y="6601976"/>
            <a:ext cx="2133600" cy="365125"/>
          </a:xfrm>
        </p:spPr>
        <p:txBody>
          <a:bodyPr/>
          <a:lstStyle/>
          <a:p>
            <a:pPr>
              <a:defRPr/>
            </a:pPr>
            <a:fld id="{94ED091C-A1E3-4D2F-838F-2AF3D4B9D92A}" type="slidenum">
              <a:rPr lang="en-US" smtClean="0"/>
              <a:pPr>
                <a:defRPr/>
              </a:pPr>
              <a:t>21</a:t>
            </a:fld>
            <a:endParaRPr lang="en-US" dirty="0"/>
          </a:p>
        </p:txBody>
      </p:sp>
      <p:sp>
        <p:nvSpPr>
          <p:cNvPr id="7" name="TextBox 6">
            <a:extLst>
              <a:ext uri="{FF2B5EF4-FFF2-40B4-BE49-F238E27FC236}">
                <a16:creationId xmlns:a16="http://schemas.microsoft.com/office/drawing/2014/main" id="{8B356802-3C11-432A-89D8-9D24D0F38550}"/>
              </a:ext>
            </a:extLst>
          </p:cNvPr>
          <p:cNvSpPr txBox="1"/>
          <p:nvPr>
            <p:custDataLst>
              <p:tags r:id="rId4"/>
            </p:custDataLst>
          </p:nvPr>
        </p:nvSpPr>
        <p:spPr>
          <a:xfrm>
            <a:off x="457200" y="3225970"/>
            <a:ext cx="8229600" cy="2477601"/>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address the decision elements noted in M21-1, Part III, Subpart iv, 6.C.5.a.</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discuss evidence that is relevant and necessary to the determination, including specific treatment details both during service and after</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clearly explain why that evidence is found to be persuasive or unpersuasive, and</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address all pertinent evidence and all of the claimant's contentions.</a:t>
            </a:r>
          </a:p>
        </p:txBody>
      </p:sp>
    </p:spTree>
    <p:extLst>
      <p:ext uri="{BB962C8B-B14F-4D97-AF65-F5344CB8AC3E}">
        <p14:creationId xmlns:p14="http://schemas.microsoft.com/office/powerpoint/2010/main" val="256175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52F4C-635B-4038-A0E1-8A119A846CD9}"/>
              </a:ext>
            </a:extLst>
          </p:cNvPr>
          <p:cNvSpPr>
            <a:spLocks noGrp="1"/>
          </p:cNvSpPr>
          <p:nvPr>
            <p:ph type="title"/>
            <p:custDataLst>
              <p:tags r:id="rId1"/>
            </p:custDataLst>
          </p:nvPr>
        </p:nvSpPr>
        <p:spPr>
          <a:xfrm>
            <a:off x="0" y="793629"/>
            <a:ext cx="9144000" cy="1086867"/>
          </a:xfrm>
        </p:spPr>
        <p:txBody>
          <a:bodyPr/>
          <a:lstStyle/>
          <a:p>
            <a:r>
              <a:rPr lang="en-US" dirty="0">
                <a:solidFill>
                  <a:schemeClr val="tx2"/>
                </a:solidFill>
                <a:latin typeface="Arial" panose="020B0604020202020204" pitchFamily="34" charset="0"/>
              </a:rPr>
              <a:t>Adequate Analysis in a Long Form Narrative</a:t>
            </a:r>
            <a:br>
              <a:rPr lang="en-US" dirty="0">
                <a:solidFill>
                  <a:schemeClr val="tx2"/>
                </a:solidFill>
              </a:rPr>
            </a:br>
            <a:endParaRPr lang="en-US" dirty="0"/>
          </a:p>
        </p:txBody>
      </p:sp>
      <p:sp>
        <p:nvSpPr>
          <p:cNvPr id="5" name="Slide Number Placeholder 4">
            <a:extLst>
              <a:ext uri="{FF2B5EF4-FFF2-40B4-BE49-F238E27FC236}">
                <a16:creationId xmlns:a16="http://schemas.microsoft.com/office/drawing/2014/main" id="{60682A8A-682D-410E-9448-56B5225C602E}"/>
              </a:ext>
            </a:extLst>
          </p:cNvPr>
          <p:cNvSpPr>
            <a:spLocks noGrp="1"/>
          </p:cNvSpPr>
          <p:nvPr>
            <p:ph type="sldNum" sz="quarter" idx="12"/>
            <p:custDataLst>
              <p:tags r:id="rId2"/>
            </p:custDataLst>
          </p:nvPr>
        </p:nvSpPr>
        <p:spPr>
          <a:xfrm>
            <a:off x="6931152" y="6601976"/>
            <a:ext cx="2133600" cy="365125"/>
          </a:xfrm>
        </p:spPr>
        <p:txBody>
          <a:bodyPr/>
          <a:lstStyle/>
          <a:p>
            <a:pPr>
              <a:defRPr/>
            </a:pPr>
            <a:fld id="{94ED091C-A1E3-4D2F-838F-2AF3D4B9D92A}" type="slidenum">
              <a:rPr lang="en-US" smtClean="0"/>
              <a:pPr>
                <a:defRPr/>
              </a:pPr>
              <a:t>22</a:t>
            </a:fld>
            <a:endParaRPr lang="en-US" dirty="0"/>
          </a:p>
        </p:txBody>
      </p:sp>
      <p:sp>
        <p:nvSpPr>
          <p:cNvPr id="7" name="TextBox 6">
            <a:extLst>
              <a:ext uri="{FF2B5EF4-FFF2-40B4-BE49-F238E27FC236}">
                <a16:creationId xmlns:a16="http://schemas.microsoft.com/office/drawing/2014/main" id="{FE13B238-865D-4D4B-A5D1-F075893B4E8E}"/>
              </a:ext>
            </a:extLst>
          </p:cNvPr>
          <p:cNvSpPr txBox="1"/>
          <p:nvPr>
            <p:custDataLst>
              <p:tags r:id="rId3"/>
            </p:custDataLst>
          </p:nvPr>
        </p:nvSpPr>
        <p:spPr>
          <a:xfrm>
            <a:off x="476322" y="2819400"/>
            <a:ext cx="8229600" cy="2169825"/>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the claimant’s stated belief or contentions</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the pertinent facts, to include those that address the condition or circumstances claimed</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what we may have asked for but did not receive, and</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succinct reasoning explaining the elements not present which are needed to award the benefit.</a:t>
            </a:r>
          </a:p>
        </p:txBody>
      </p:sp>
      <p:sp>
        <p:nvSpPr>
          <p:cNvPr id="8" name="TextBox 7">
            <a:extLst>
              <a:ext uri="{FF2B5EF4-FFF2-40B4-BE49-F238E27FC236}">
                <a16:creationId xmlns:a16="http://schemas.microsoft.com/office/drawing/2014/main" id="{BBF0D17F-54B8-42F7-867A-0F5FE2BC7BA4}"/>
              </a:ext>
            </a:extLst>
          </p:cNvPr>
          <p:cNvSpPr txBox="1"/>
          <p:nvPr>
            <p:custDataLst>
              <p:tags r:id="rId4"/>
            </p:custDataLst>
          </p:nvPr>
        </p:nvSpPr>
        <p:spPr>
          <a:xfrm>
            <a:off x="465117" y="1752600"/>
            <a:ext cx="8229600" cy="1015663"/>
          </a:xfrm>
          <a:prstGeom prst="rect">
            <a:avLst/>
          </a:prstGeom>
          <a:noFill/>
        </p:spPr>
        <p:txBody>
          <a:bodyPr wrap="square" rtlCol="0">
            <a:spAutoFit/>
          </a:bodyPr>
          <a:lstStyle/>
          <a:p>
            <a:pPr>
              <a:spcAft>
                <a:spcPts val="600"/>
              </a:spcAft>
            </a:pPr>
            <a:r>
              <a:rPr lang="en-US" sz="2000" dirty="0">
                <a:cs typeface="Times New Roman" panose="02020603050405020304" pitchFamily="18" charset="0"/>
              </a:rPr>
              <a:t>The reason for denial should be based on a review of the available facts and how they relate to the statutory and regulatory requirements for the benefit sought. The key factors involve</a:t>
            </a:r>
          </a:p>
        </p:txBody>
      </p:sp>
      <p:sp>
        <p:nvSpPr>
          <p:cNvPr id="6" name="TextBox 5">
            <a:extLst>
              <a:ext uri="{FF2B5EF4-FFF2-40B4-BE49-F238E27FC236}">
                <a16:creationId xmlns:a16="http://schemas.microsoft.com/office/drawing/2014/main" id="{43F21E30-85A7-4BA1-95AA-8054B7AEE4B9}"/>
              </a:ext>
            </a:extLst>
          </p:cNvPr>
          <p:cNvSpPr txBox="1"/>
          <p:nvPr>
            <p:custDataLst>
              <p:tags r:id="rId5"/>
            </p:custDataLst>
          </p:nvPr>
        </p:nvSpPr>
        <p:spPr>
          <a:xfrm>
            <a:off x="476322" y="5105400"/>
            <a:ext cx="8305800" cy="954107"/>
          </a:xfrm>
          <a:prstGeom prst="rect">
            <a:avLst/>
          </a:prstGeom>
          <a:noFill/>
        </p:spPr>
        <p:txBody>
          <a:bodyPr wrap="square" rtlCol="0">
            <a:spAutoFit/>
          </a:bodyPr>
          <a:lstStyle/>
          <a:p>
            <a:pPr>
              <a:spcAft>
                <a:spcPts val="600"/>
              </a:spcAft>
            </a:pPr>
            <a:r>
              <a:rPr lang="en-US" sz="2000" b="1" i="1" dirty="0">
                <a:latin typeface="Arial" panose="020B0604020202020204" pitchFamily="34" charset="0"/>
                <a:cs typeface="Arial" panose="020B0604020202020204" pitchFamily="34" charset="0"/>
              </a:rPr>
              <a:t>Note</a:t>
            </a:r>
            <a:r>
              <a:rPr lang="en-US" sz="2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Cite both favorable and unfavorable evidence without partiality, especially when a decreased benefit is under consideration. Compare relevant findings at the time of the previous rating with present findings.</a:t>
            </a:r>
          </a:p>
        </p:txBody>
      </p:sp>
    </p:spTree>
    <p:extLst>
      <p:ext uri="{BB962C8B-B14F-4D97-AF65-F5344CB8AC3E}">
        <p14:creationId xmlns:p14="http://schemas.microsoft.com/office/powerpoint/2010/main" val="3215224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latin typeface="Arial" panose="020B0604020202020204" pitchFamily="34" charset="0"/>
              </a:rPr>
              <a:t>Signatures on Rating Decisions</a:t>
            </a:r>
            <a:endParaRPr lang="en-US" dirty="0">
              <a:effectLst>
                <a:outerShdw blurRad="38100" dist="38100" dir="2700000" algn="tl">
                  <a:srgbClr val="000000">
                    <a:alpha val="43137"/>
                  </a:srgbClr>
                </a:outerShdw>
              </a:effectLst>
              <a:latin typeface="Arial" panose="020B0604020202020204" pitchFamily="34" charset="0"/>
            </a:endParaRPr>
          </a:p>
        </p:txBody>
      </p:sp>
      <p:sp>
        <p:nvSpPr>
          <p:cNvPr id="3" name="Content Placeholder 2"/>
          <p:cNvSpPr>
            <a:spLocks noGrp="1"/>
          </p:cNvSpPr>
          <p:nvPr>
            <p:ph idx="1"/>
            <p:custDataLst>
              <p:tags r:id="rId2"/>
            </p:custDataLst>
          </p:nvPr>
        </p:nvSpPr>
        <p:spPr>
          <a:xfrm>
            <a:off x="457200" y="2057400"/>
            <a:ext cx="8229600" cy="3810000"/>
          </a:xfrm>
        </p:spPr>
        <p:txBody>
          <a:bodyPr>
            <a:normAutofit fontScale="92500" lnSpcReduction="10000"/>
          </a:bodyPr>
          <a:lstStyle/>
          <a:p>
            <a:pPr fontAlgn="t">
              <a:lnSpc>
                <a:spcPct val="110000"/>
              </a:lnSpc>
            </a:pPr>
            <a:r>
              <a:rPr lang="en-US" sz="2000" dirty="0"/>
              <a:t>Rating decisions must contain the decision maker’s digital signature on the bottom of the last page of the </a:t>
            </a:r>
            <a:r>
              <a:rPr lang="en-US" sz="2000" i="1" dirty="0" err="1"/>
              <a:t>Codesheet</a:t>
            </a:r>
            <a:r>
              <a:rPr lang="en-US" sz="2000" dirty="0"/>
              <a:t>.</a:t>
            </a:r>
          </a:p>
          <a:p>
            <a:pPr fontAlgn="t">
              <a:lnSpc>
                <a:spcPct val="110000"/>
              </a:lnSpc>
            </a:pPr>
            <a:endParaRPr lang="en-US" sz="2000" b="1" i="1" dirty="0"/>
          </a:p>
          <a:p>
            <a:pPr fontAlgn="t">
              <a:lnSpc>
                <a:spcPct val="110000"/>
              </a:lnSpc>
            </a:pPr>
            <a:r>
              <a:rPr lang="en-US" sz="2000" b="1" i="1" dirty="0"/>
              <a:t>Exception</a:t>
            </a:r>
            <a:r>
              <a:rPr lang="en-US" sz="2000" dirty="0"/>
              <a:t>: If a rating decision requires more than one signature, the rating decision </a:t>
            </a:r>
            <a:r>
              <a:rPr lang="en-US" sz="2000" i="1" dirty="0" err="1"/>
              <a:t>Codesheet</a:t>
            </a:r>
            <a:r>
              <a:rPr lang="en-US" sz="2000" dirty="0"/>
              <a:t> should display the required additional signature fields, but the digital signatures of the additional reviewers are documented on </a:t>
            </a:r>
            <a:r>
              <a:rPr lang="en-US" sz="2000" i="1" dirty="0"/>
              <a:t>VA Form 21-0961, Electronic Signatures</a:t>
            </a:r>
            <a:r>
              <a:rPr lang="en-US" sz="2000" dirty="0"/>
              <a:t>.</a:t>
            </a:r>
          </a:p>
          <a:p>
            <a:pPr fontAlgn="t">
              <a:lnSpc>
                <a:spcPct val="110000"/>
              </a:lnSpc>
            </a:pPr>
            <a:endParaRPr lang="en-US" sz="2000" dirty="0"/>
          </a:p>
          <a:p>
            <a:pPr fontAlgn="t">
              <a:lnSpc>
                <a:spcPct val="110000"/>
              </a:lnSpc>
            </a:pPr>
            <a:r>
              <a:rPr lang="en-US" sz="2000" b="1" i="1" dirty="0"/>
              <a:t>Important</a:t>
            </a:r>
            <a:r>
              <a:rPr lang="en-US" sz="2000" dirty="0"/>
              <a:t>: The signature of the decision maker(s) certifies that the claims folder was reviewed and all phases of the claims process leading to the decision were correctly handled.</a:t>
            </a:r>
          </a:p>
          <a:p>
            <a:pPr marL="0" indent="0" fontAlgn="t">
              <a:lnSpc>
                <a:spcPct val="110000"/>
              </a:lnSpc>
              <a:buNone/>
            </a:pPr>
            <a:endParaRPr lang="en-US" dirty="0"/>
          </a:p>
          <a:p>
            <a:pPr fontAlgn="t">
              <a:lnSpc>
                <a:spcPct val="110000"/>
              </a:lnSpc>
            </a:pPr>
            <a:endParaRPr lang="en-US" dirty="0"/>
          </a:p>
          <a:p>
            <a:pPr fontAlgn="t">
              <a:lnSpc>
                <a:spcPct val="110000"/>
              </a:lnSpc>
            </a:pPr>
            <a:endParaRPr lang="en-US" dirty="0"/>
          </a:p>
          <a:p>
            <a:pPr fontAlgn="t">
              <a:lnSpc>
                <a:spcPct val="110000"/>
              </a:lnSpc>
            </a:pPr>
            <a:endParaRPr lang="en-US" dirty="0"/>
          </a:p>
        </p:txBody>
      </p:sp>
      <p:sp>
        <p:nvSpPr>
          <p:cNvPr id="5" name="Slide Number Placeholder 4">
            <a:extLst>
              <a:ext uri="{FF2B5EF4-FFF2-40B4-BE49-F238E27FC236}">
                <a16:creationId xmlns:a16="http://schemas.microsoft.com/office/drawing/2014/main" id="{A5D22326-FFF4-415F-A5BB-98EBD454D04F}"/>
              </a:ext>
            </a:extLst>
          </p:cNvPr>
          <p:cNvSpPr>
            <a:spLocks noGrp="1"/>
          </p:cNvSpPr>
          <p:nvPr>
            <p:ph type="sldNum" sz="quarter" idx="12"/>
            <p:custDataLst>
              <p:tags r:id="rId3"/>
            </p:custDataLst>
          </p:nvPr>
        </p:nvSpPr>
        <p:spPr>
          <a:xfrm>
            <a:off x="6931152" y="6601976"/>
            <a:ext cx="2133600" cy="365125"/>
          </a:xfrm>
        </p:spPr>
        <p:txBody>
          <a:bodyPr/>
          <a:lstStyle/>
          <a:p>
            <a:pPr>
              <a:defRPr/>
            </a:pPr>
            <a:fld id="{C0B98A25-72C3-42AC-AFA6-7953F0EEEAD3}" type="slidenum">
              <a:rPr lang="en-US" smtClean="0"/>
              <a:pPr>
                <a:defRPr/>
              </a:pPr>
              <a:t>23</a:t>
            </a:fld>
            <a:endParaRPr lang="en-US" dirty="0"/>
          </a:p>
        </p:txBody>
      </p:sp>
    </p:spTree>
    <p:extLst>
      <p:ext uri="{BB962C8B-B14F-4D97-AF65-F5344CB8AC3E}">
        <p14:creationId xmlns:p14="http://schemas.microsoft.com/office/powerpoint/2010/main" val="2563341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latin typeface="Arial" panose="020B0604020202020204" pitchFamily="34" charset="0"/>
              </a:rPr>
              <a:t>Sample </a:t>
            </a:r>
            <a:r>
              <a:rPr lang="en-US" dirty="0" err="1">
                <a:latin typeface="Arial" panose="020B0604020202020204" pitchFamily="34" charset="0"/>
              </a:rPr>
              <a:t>Codesheet</a:t>
            </a:r>
            <a:endParaRPr lang="en-US" dirty="0">
              <a:latin typeface="Arial" panose="020B0604020202020204" pitchFamily="34"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421461" y="1600200"/>
            <a:ext cx="4301078" cy="4800600"/>
          </a:xfrm>
          <a:prstGeom prst="rect">
            <a:avLst/>
          </a:prstGeom>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5" name="Slide Number Placeholder 4">
            <a:extLst>
              <a:ext uri="{FF2B5EF4-FFF2-40B4-BE49-F238E27FC236}">
                <a16:creationId xmlns:a16="http://schemas.microsoft.com/office/drawing/2014/main" id="{4E4FA162-AC9D-41E5-957A-2DE855345967}"/>
              </a:ext>
            </a:extLst>
          </p:cNvPr>
          <p:cNvSpPr>
            <a:spLocks noGrp="1"/>
          </p:cNvSpPr>
          <p:nvPr>
            <p:ph type="sldNum" sz="quarter" idx="12"/>
            <p:custDataLst>
              <p:tags r:id="rId2"/>
            </p:custDataLst>
          </p:nvPr>
        </p:nvSpPr>
        <p:spPr>
          <a:xfrm>
            <a:off x="6931152" y="6601976"/>
            <a:ext cx="2133600" cy="365125"/>
          </a:xfrm>
        </p:spPr>
        <p:txBody>
          <a:bodyPr/>
          <a:lstStyle/>
          <a:p>
            <a:pPr>
              <a:defRPr/>
            </a:pPr>
            <a:fld id="{94ED091C-A1E3-4D2F-838F-2AF3D4B9D92A}" type="slidenum">
              <a:rPr lang="en-US" smtClean="0"/>
              <a:pPr>
                <a:defRPr/>
              </a:pPr>
              <a:t>24</a:t>
            </a:fld>
            <a:endParaRPr lang="en-US" dirty="0"/>
          </a:p>
        </p:txBody>
      </p:sp>
    </p:spTree>
    <p:extLst>
      <p:ext uri="{BB962C8B-B14F-4D97-AF65-F5344CB8AC3E}">
        <p14:creationId xmlns:p14="http://schemas.microsoft.com/office/powerpoint/2010/main" val="61194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hidden="1"/>
          <p:cNvSpPr>
            <a:spLocks noGrp="1" noChangeArrowheads="1"/>
          </p:cNvSpPr>
          <p:nvPr>
            <p:ph type="title"/>
            <p:custDataLst>
              <p:tags r:id="rId1"/>
            </p:custDataLst>
          </p:nvPr>
        </p:nvSpPr>
        <p:spPr>
          <a:xfrm>
            <a:off x="0" y="793629"/>
            <a:ext cx="9144000" cy="1086867"/>
          </a:xfrm>
        </p:spPr>
        <p:txBody>
          <a:bodyPr/>
          <a:lstStyle/>
          <a:p>
            <a:r>
              <a:rPr lang="en-US" dirty="0">
                <a:effectLst/>
              </a:rPr>
              <a:t>Review</a:t>
            </a:r>
          </a:p>
        </p:txBody>
      </p:sp>
      <p:sp>
        <p:nvSpPr>
          <p:cNvPr id="3" name="Slide Number Placeholder 2">
            <a:extLst>
              <a:ext uri="{FF2B5EF4-FFF2-40B4-BE49-F238E27FC236}">
                <a16:creationId xmlns:a16="http://schemas.microsoft.com/office/drawing/2014/main" id="{775D394B-EE5D-48FC-A37B-B54EAAAC773A}"/>
              </a:ext>
            </a:extLst>
          </p:cNvPr>
          <p:cNvSpPr>
            <a:spLocks noGrp="1"/>
          </p:cNvSpPr>
          <p:nvPr>
            <p:ph type="sldNum" sz="quarter" idx="12"/>
            <p:custDataLst>
              <p:tags r:id="rId2"/>
            </p:custDataLst>
          </p:nvPr>
        </p:nvSpPr>
        <p:spPr>
          <a:xfrm>
            <a:off x="6931152" y="6601976"/>
            <a:ext cx="2133600" cy="365125"/>
          </a:xfrm>
        </p:spPr>
        <p:txBody>
          <a:bodyPr/>
          <a:lstStyle/>
          <a:p>
            <a:pPr>
              <a:defRPr/>
            </a:pPr>
            <a:fld id="{94ED091C-A1E3-4D2F-838F-2AF3D4B9D92A}" type="slidenum">
              <a:rPr lang="en-US" smtClean="0"/>
              <a:pPr>
                <a:defRPr/>
              </a:pPr>
              <a:t>25</a:t>
            </a:fld>
            <a:endParaRPr lang="en-US" dirty="0"/>
          </a:p>
        </p:txBody>
      </p:sp>
      <p:sp>
        <p:nvSpPr>
          <p:cNvPr id="2" name="TextBox 1">
            <a:extLst>
              <a:ext uri="{FF2B5EF4-FFF2-40B4-BE49-F238E27FC236}">
                <a16:creationId xmlns:a16="http://schemas.microsoft.com/office/drawing/2014/main" id="{24EDC566-A275-4420-9806-F009089148DA}"/>
              </a:ext>
            </a:extLst>
          </p:cNvPr>
          <p:cNvSpPr txBox="1"/>
          <p:nvPr>
            <p:custDataLst>
              <p:tags r:id="rId3"/>
            </p:custDataLst>
          </p:nvPr>
        </p:nvSpPr>
        <p:spPr>
          <a:xfrm>
            <a:off x="0" y="2828835"/>
            <a:ext cx="9144000" cy="1200329"/>
          </a:xfrm>
          <a:prstGeom prst="rect">
            <a:avLst/>
          </a:prstGeom>
          <a:noFill/>
        </p:spPr>
        <p:txBody>
          <a:bodyPr wrap="square" rtlCol="0">
            <a:spAutoFit/>
          </a:bodyPr>
          <a:lstStyle/>
          <a:p>
            <a:pPr algn="ctr"/>
            <a:r>
              <a:rPr lang="en-US" sz="7200" dirty="0">
                <a:solidFill>
                  <a:schemeClr val="tx2"/>
                </a:solidFill>
              </a:rPr>
              <a:t>Questions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custDataLst>
              <p:tags r:id="rId1"/>
            </p:custDataLst>
          </p:nvPr>
        </p:nvSpPr>
        <p:spPr>
          <a:xfrm>
            <a:off x="0" y="793629"/>
            <a:ext cx="9144000" cy="1086867"/>
          </a:xfrm>
        </p:spPr>
        <p:txBody>
          <a:bodyPr/>
          <a:lstStyle/>
          <a:p>
            <a:pPr>
              <a:defRPr/>
            </a:pPr>
            <a:r>
              <a:rPr lang="en-US" dirty="0">
                <a:latin typeface="Arial" panose="020B0604020202020204" pitchFamily="34" charset="0"/>
              </a:rPr>
              <a:t>References</a:t>
            </a:r>
          </a:p>
        </p:txBody>
      </p:sp>
      <p:sp>
        <p:nvSpPr>
          <p:cNvPr id="5124" name="Rectangle 6"/>
          <p:cNvSpPr>
            <a:spLocks noGrp="1" noChangeArrowheads="1"/>
          </p:cNvSpPr>
          <p:nvPr>
            <p:ph idx="1"/>
            <p:custDataLst>
              <p:tags r:id="rId2"/>
            </p:custDataLst>
          </p:nvPr>
        </p:nvSpPr>
        <p:spPr>
          <a:xfrm>
            <a:off x="457200" y="2057400"/>
            <a:ext cx="8229600" cy="3916363"/>
          </a:xfrm>
          <a:prstGeom prst="rect">
            <a:avLst/>
          </a:prstGeom>
        </p:spPr>
        <p:txBody>
          <a:bodyPr/>
          <a:lstStyle/>
          <a:p>
            <a:pPr>
              <a:lnSpc>
                <a:spcPct val="90000"/>
              </a:lnSpc>
              <a:buClr>
                <a:srgbClr val="1D3275"/>
              </a:buClr>
              <a:buFont typeface="Wingdings" pitchFamily="2" charset="2"/>
              <a:buNone/>
            </a:pPr>
            <a:endParaRPr lang="en-US" sz="1077" dirty="0">
              <a:latin typeface="Times New Roman" panose="02020603050405020304" pitchFamily="18" charset="0"/>
              <a:cs typeface="Times New Roman" panose="02020603050405020304" pitchFamily="18" charset="0"/>
            </a:endParaRPr>
          </a:p>
          <a:p>
            <a:pPr>
              <a:lnSpc>
                <a:spcPct val="150000"/>
              </a:lnSpc>
              <a:buClr>
                <a:srgbClr val="1D3275"/>
              </a:buClr>
              <a:buFont typeface="Wingdings" pitchFamily="2" charset="2"/>
              <a:buChar char="Ø"/>
            </a:pPr>
            <a:endParaRPr lang="en-US" sz="1077" dirty="0">
              <a:latin typeface="Times New Roman" panose="02020603050405020304" pitchFamily="18" charset="0"/>
              <a:cs typeface="Times New Roman" panose="02020603050405020304" pitchFamily="18" charset="0"/>
            </a:endParaRPr>
          </a:p>
          <a:p>
            <a:pPr>
              <a:lnSpc>
                <a:spcPct val="90000"/>
              </a:lnSpc>
              <a:buClr>
                <a:srgbClr val="1D3275"/>
              </a:buClr>
              <a:buFont typeface="Wingdings" pitchFamily="2" charset="2"/>
              <a:buNone/>
            </a:pPr>
            <a:endParaRPr lang="en-US" sz="923" dirty="0">
              <a:latin typeface="Times New Roman" panose="02020603050405020304" pitchFamily="18" charset="0"/>
              <a:cs typeface="Times New Roman" panose="02020603050405020304" pitchFamily="18" charset="0"/>
            </a:endParaRPr>
          </a:p>
        </p:txBody>
      </p:sp>
      <p:sp>
        <p:nvSpPr>
          <p:cNvPr id="5126" name="Rectangle 6"/>
          <p:cNvSpPr txBox="1">
            <a:spLocks noChangeArrowheads="1"/>
          </p:cNvSpPr>
          <p:nvPr>
            <p:custDataLst>
              <p:tags r:id="rId3"/>
            </p:custDataLst>
          </p:nvPr>
        </p:nvSpPr>
        <p:spPr bwMode="auto">
          <a:xfrm>
            <a:off x="533400" y="1944975"/>
            <a:ext cx="84582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ahoma" pitchFamily="34" charset="0"/>
              </a:defRPr>
            </a:lvl1pPr>
            <a:lvl2pPr marL="742950" indent="-285750" eaLnBrk="0" hangingPunct="0">
              <a:defRPr sz="3200">
                <a:solidFill>
                  <a:schemeClr val="tx1"/>
                </a:solidFill>
                <a:latin typeface="Tahoma" pitchFamily="34" charset="0"/>
              </a:defRPr>
            </a:lvl2pPr>
            <a:lvl3pPr marL="1143000" indent="-228600" eaLnBrk="0" hangingPunct="0">
              <a:defRPr sz="3200">
                <a:solidFill>
                  <a:schemeClr val="tx1"/>
                </a:solidFill>
                <a:latin typeface="Tahoma" pitchFamily="34" charset="0"/>
              </a:defRPr>
            </a:lvl3pPr>
            <a:lvl4pPr marL="1600200" indent="-228600" eaLnBrk="0" hangingPunct="0">
              <a:defRPr sz="3200">
                <a:solidFill>
                  <a:schemeClr val="tx1"/>
                </a:solidFill>
                <a:latin typeface="Tahoma" pitchFamily="34" charset="0"/>
              </a:defRPr>
            </a:lvl4pPr>
            <a:lvl5pPr marL="2057400" indent="-228600" eaLnBrk="0" hangingPunct="0">
              <a:defRPr sz="3200">
                <a:solidFill>
                  <a:schemeClr val="tx1"/>
                </a:solidFill>
                <a:latin typeface="Tahoma" pitchFamily="34" charset="0"/>
              </a:defRPr>
            </a:lvl5pPr>
            <a:lvl6pPr marL="2514600" indent="-228600" eaLnBrk="0" fontAlgn="base" hangingPunct="0">
              <a:spcBef>
                <a:spcPct val="0"/>
              </a:spcBef>
              <a:spcAft>
                <a:spcPct val="0"/>
              </a:spcAft>
              <a:defRPr sz="3200">
                <a:solidFill>
                  <a:schemeClr val="tx1"/>
                </a:solidFill>
                <a:latin typeface="Tahoma" pitchFamily="34" charset="0"/>
              </a:defRPr>
            </a:lvl6pPr>
            <a:lvl7pPr marL="2971800" indent="-228600" eaLnBrk="0" fontAlgn="base" hangingPunct="0">
              <a:spcBef>
                <a:spcPct val="0"/>
              </a:spcBef>
              <a:spcAft>
                <a:spcPct val="0"/>
              </a:spcAft>
              <a:defRPr sz="3200">
                <a:solidFill>
                  <a:schemeClr val="tx1"/>
                </a:solidFill>
                <a:latin typeface="Tahoma" pitchFamily="34" charset="0"/>
              </a:defRPr>
            </a:lvl7pPr>
            <a:lvl8pPr marL="3429000" indent="-228600" eaLnBrk="0" fontAlgn="base" hangingPunct="0">
              <a:spcBef>
                <a:spcPct val="0"/>
              </a:spcBef>
              <a:spcAft>
                <a:spcPct val="0"/>
              </a:spcAft>
              <a:defRPr sz="3200">
                <a:solidFill>
                  <a:schemeClr val="tx1"/>
                </a:solidFill>
                <a:latin typeface="Tahoma" pitchFamily="34" charset="0"/>
              </a:defRPr>
            </a:lvl8pPr>
            <a:lvl9pPr marL="3886200" indent="-228600" eaLnBrk="0" fontAlgn="base" hangingPunct="0">
              <a:spcBef>
                <a:spcPct val="0"/>
              </a:spcBef>
              <a:spcAft>
                <a:spcPct val="0"/>
              </a:spcAft>
              <a:defRPr sz="3200">
                <a:solidFill>
                  <a:schemeClr val="tx1"/>
                </a:solidFill>
                <a:latin typeface="Tahoma" pitchFamily="34" charset="0"/>
              </a:defRPr>
            </a:lvl9pPr>
          </a:lstStyle>
          <a:p>
            <a:pPr marL="351678" indent="-351678">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M21-1 Part III, Subpart iv, 6.C.- Completing the Rating Decision Narrative</a:t>
            </a:r>
          </a:p>
          <a:p>
            <a:pPr marL="351678" indent="-351678">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M21-1 Part III, Subpart iv, 6.D.- </a:t>
            </a:r>
            <a:r>
              <a:rPr lang="en-US" sz="2000" dirty="0" err="1">
                <a:latin typeface="Arial" panose="020B0604020202020204" pitchFamily="34" charset="0"/>
                <a:cs typeface="Arial" panose="020B0604020202020204" pitchFamily="34" charset="0"/>
              </a:rPr>
              <a:t>Codesheet</a:t>
            </a:r>
            <a:r>
              <a:rPr lang="en-US" sz="2000" dirty="0">
                <a:latin typeface="Arial" panose="020B0604020202020204" pitchFamily="34" charset="0"/>
                <a:cs typeface="Arial" panose="020B0604020202020204" pitchFamily="34" charset="0"/>
              </a:rPr>
              <a:t> Section</a:t>
            </a:r>
          </a:p>
          <a:p>
            <a:pPr marL="351678" indent="-351678">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M21-1 Part III, Subpart iv, 6.E.- Coded Conclusion</a:t>
            </a:r>
          </a:p>
        </p:txBody>
      </p:sp>
      <p:sp>
        <p:nvSpPr>
          <p:cNvPr id="2" name="Slide Number Placeholder 1">
            <a:extLst>
              <a:ext uri="{FF2B5EF4-FFF2-40B4-BE49-F238E27FC236}">
                <a16:creationId xmlns:a16="http://schemas.microsoft.com/office/drawing/2014/main" id="{57A9C2C4-87DB-4392-9428-7FF4AE24E855}"/>
              </a:ext>
            </a:extLst>
          </p:cNvPr>
          <p:cNvSpPr>
            <a:spLocks noGrp="1"/>
          </p:cNvSpPr>
          <p:nvPr>
            <p:ph type="sldNum" sz="quarter" idx="12"/>
            <p:custDataLst>
              <p:tags r:id="rId4"/>
            </p:custDataLst>
          </p:nvPr>
        </p:nvSpPr>
        <p:spPr>
          <a:xfrm>
            <a:off x="6931152" y="6601976"/>
            <a:ext cx="2133600" cy="365125"/>
          </a:xfrm>
        </p:spPr>
        <p:txBody>
          <a:bodyPr/>
          <a:lstStyle/>
          <a:p>
            <a:pPr>
              <a:defRPr/>
            </a:pPr>
            <a:fld id="{C0B98A25-72C3-42AC-AFA6-7953F0EEEAD3}" type="slidenum">
              <a:rPr lang="en-US" smtClean="0"/>
              <a:pPr>
                <a:defRPr/>
              </a:pPr>
              <a:t>3</a:t>
            </a:fld>
            <a:endParaRPr 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0" y="793629"/>
            <a:ext cx="9144000" cy="1086867"/>
          </a:xfrm>
        </p:spPr>
        <p:txBody>
          <a:bodyPr/>
          <a:lstStyle/>
          <a:p>
            <a:r>
              <a:rPr lang="en-US" dirty="0">
                <a:latin typeface="Arial" panose="020B0604020202020204" pitchFamily="34" charset="0"/>
              </a:rPr>
              <a:t>Overview of the Evidence Section</a:t>
            </a:r>
          </a:p>
        </p:txBody>
      </p:sp>
      <p:sp>
        <p:nvSpPr>
          <p:cNvPr id="2" name="Content Placeholder 1"/>
          <p:cNvSpPr>
            <a:spLocks noGrp="1"/>
          </p:cNvSpPr>
          <p:nvPr>
            <p:ph idx="1"/>
            <p:custDataLst>
              <p:tags r:id="rId2"/>
            </p:custDataLst>
          </p:nvPr>
        </p:nvSpPr>
        <p:spPr>
          <a:xfrm>
            <a:off x="457200" y="2057401"/>
            <a:ext cx="8534400" cy="723939"/>
          </a:xfrm>
        </p:spPr>
        <p:txBody>
          <a:bodyPr>
            <a:normAutofit/>
          </a:bodyPr>
          <a:lstStyle/>
          <a:p>
            <a:r>
              <a:rPr lang="en-US" dirty="0"/>
              <a:t>The Evidence section is a listing of each piece of </a:t>
            </a:r>
            <a:r>
              <a:rPr lang="en-US" b="1" i="1" dirty="0"/>
              <a:t>evidence considered in arriving at the decision</a:t>
            </a:r>
            <a:r>
              <a:rPr lang="en-US" dirty="0"/>
              <a:t>, which may include but is not limited to</a:t>
            </a:r>
          </a:p>
        </p:txBody>
      </p:sp>
      <p:sp>
        <p:nvSpPr>
          <p:cNvPr id="5" name="Slide Number Placeholder 4">
            <a:extLst>
              <a:ext uri="{FF2B5EF4-FFF2-40B4-BE49-F238E27FC236}">
                <a16:creationId xmlns:a16="http://schemas.microsoft.com/office/drawing/2014/main" id="{3A8C1774-9C9B-405D-AE32-2252893CB9E1}"/>
              </a:ext>
            </a:extLst>
          </p:cNvPr>
          <p:cNvSpPr>
            <a:spLocks noGrp="1"/>
          </p:cNvSpPr>
          <p:nvPr>
            <p:ph type="sldNum" sz="quarter" idx="12"/>
            <p:custDataLst>
              <p:tags r:id="rId3"/>
            </p:custDataLst>
          </p:nvPr>
        </p:nvSpPr>
        <p:spPr>
          <a:xfrm>
            <a:off x="6931152" y="6601976"/>
            <a:ext cx="2133600" cy="365125"/>
          </a:xfrm>
        </p:spPr>
        <p:txBody>
          <a:bodyPr/>
          <a:lstStyle/>
          <a:p>
            <a:pPr>
              <a:defRPr/>
            </a:pPr>
            <a:fld id="{94ED091C-A1E3-4D2F-838F-2AF3D4B9D92A}" type="slidenum">
              <a:rPr lang="en-US" smtClean="0"/>
              <a:pPr>
                <a:defRPr/>
              </a:pPr>
              <a:t>4</a:t>
            </a:fld>
            <a:endParaRPr lang="en-US" dirty="0"/>
          </a:p>
        </p:txBody>
      </p:sp>
      <p:sp>
        <p:nvSpPr>
          <p:cNvPr id="6" name="TextBox 5">
            <a:extLst>
              <a:ext uri="{FF2B5EF4-FFF2-40B4-BE49-F238E27FC236}">
                <a16:creationId xmlns:a16="http://schemas.microsoft.com/office/drawing/2014/main" id="{F3365109-1BE2-4075-A303-88181263A792}"/>
              </a:ext>
            </a:extLst>
          </p:cNvPr>
          <p:cNvSpPr txBox="1"/>
          <p:nvPr>
            <p:custDataLst>
              <p:tags r:id="rId4"/>
            </p:custDataLst>
          </p:nvPr>
        </p:nvSpPr>
        <p:spPr>
          <a:xfrm>
            <a:off x="457200" y="2783798"/>
            <a:ext cx="8229600" cy="2631490"/>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t>service treatment records (STRs)</a:t>
            </a:r>
          </a:p>
          <a:p>
            <a:pPr marL="285750" indent="-285750">
              <a:spcAft>
                <a:spcPts val="600"/>
              </a:spcAft>
              <a:buClr>
                <a:schemeClr val="tx1"/>
              </a:buClr>
              <a:buFont typeface="Arial" panose="020B0604020202020204" pitchFamily="34" charset="0"/>
              <a:buChar char="•"/>
            </a:pPr>
            <a:r>
              <a:rPr lang="en-US" sz="2000" dirty="0"/>
              <a:t>service personnel records</a:t>
            </a:r>
          </a:p>
          <a:p>
            <a:pPr marL="285750" indent="-285750">
              <a:spcAft>
                <a:spcPts val="600"/>
              </a:spcAft>
              <a:buClr>
                <a:schemeClr val="tx1"/>
              </a:buClr>
              <a:buFont typeface="Arial" panose="020B0604020202020204" pitchFamily="34" charset="0"/>
              <a:buChar char="•"/>
            </a:pPr>
            <a:r>
              <a:rPr lang="en-US" sz="2000" dirty="0"/>
              <a:t>private and VA treatment records</a:t>
            </a:r>
          </a:p>
          <a:p>
            <a:pPr marL="285750" indent="-285750">
              <a:spcAft>
                <a:spcPts val="600"/>
              </a:spcAft>
              <a:buClr>
                <a:schemeClr val="tx1"/>
              </a:buClr>
              <a:buFont typeface="Arial" panose="020B0604020202020204" pitchFamily="34" charset="0"/>
              <a:buChar char="•"/>
            </a:pPr>
            <a:r>
              <a:rPr lang="en-US" sz="2000" dirty="0"/>
              <a:t>VA or contract examination reports, to include Disability Benefits Questionnaires (DBQs)</a:t>
            </a:r>
          </a:p>
          <a:p>
            <a:pPr marL="285750" indent="-285750">
              <a:spcAft>
                <a:spcPts val="600"/>
              </a:spcAft>
              <a:buClr>
                <a:schemeClr val="tx1"/>
              </a:buClr>
              <a:buFont typeface="Arial" panose="020B0604020202020204" pitchFamily="34" charset="0"/>
              <a:buChar char="•"/>
            </a:pPr>
            <a:r>
              <a:rPr lang="en-US" sz="2000" dirty="0"/>
              <a:t>lay statements, and/or</a:t>
            </a:r>
          </a:p>
          <a:p>
            <a:pPr marL="285750" indent="-285750">
              <a:spcAft>
                <a:spcPts val="600"/>
              </a:spcAft>
              <a:buClr>
                <a:schemeClr val="tx1"/>
              </a:buClr>
              <a:buFont typeface="Arial" panose="020B0604020202020204" pitchFamily="34" charset="0"/>
              <a:buChar char="•"/>
            </a:pPr>
            <a:r>
              <a:rPr lang="en-US" sz="2000" dirty="0"/>
              <a:t>written or oral testimony, to include hearing transcripts.</a:t>
            </a:r>
          </a:p>
        </p:txBody>
      </p:sp>
    </p:spTree>
    <p:extLst>
      <p:ext uri="{BB962C8B-B14F-4D97-AF65-F5344CB8AC3E}">
        <p14:creationId xmlns:p14="http://schemas.microsoft.com/office/powerpoint/2010/main" val="1273253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latin typeface="Arial" panose="020B0604020202020204" pitchFamily="34" charset="0"/>
              </a:rPr>
              <a:t>Guidelines for the Evidence Section</a:t>
            </a:r>
          </a:p>
        </p:txBody>
      </p:sp>
      <p:sp>
        <p:nvSpPr>
          <p:cNvPr id="3" name="Slide Number Placeholder 2">
            <a:extLst>
              <a:ext uri="{FF2B5EF4-FFF2-40B4-BE49-F238E27FC236}">
                <a16:creationId xmlns:a16="http://schemas.microsoft.com/office/drawing/2014/main" id="{B1BFE6A7-9A49-4C67-BF80-448443DCA59B}"/>
              </a:ext>
            </a:extLst>
          </p:cNvPr>
          <p:cNvSpPr>
            <a:spLocks noGrp="1"/>
          </p:cNvSpPr>
          <p:nvPr>
            <p:ph type="sldNum" sz="quarter" idx="12"/>
            <p:custDataLst>
              <p:tags r:id="rId2"/>
            </p:custDataLst>
          </p:nvPr>
        </p:nvSpPr>
        <p:spPr>
          <a:xfrm>
            <a:off x="6931152" y="6601976"/>
            <a:ext cx="2133600" cy="365125"/>
          </a:xfrm>
        </p:spPr>
        <p:txBody>
          <a:bodyPr/>
          <a:lstStyle/>
          <a:p>
            <a:pPr>
              <a:defRPr/>
            </a:pPr>
            <a:fld id="{94ED091C-A1E3-4D2F-838F-2AF3D4B9D92A}" type="slidenum">
              <a:rPr lang="en-US" smtClean="0"/>
              <a:pPr>
                <a:defRPr/>
              </a:pPr>
              <a:t>5</a:t>
            </a:fld>
            <a:endParaRPr lang="en-US" dirty="0"/>
          </a:p>
        </p:txBody>
      </p:sp>
      <p:graphicFrame>
        <p:nvGraphicFramePr>
          <p:cNvPr id="7" name="Content Placeholder 4">
            <a:extLst>
              <a:ext uri="{FF2B5EF4-FFF2-40B4-BE49-F238E27FC236}">
                <a16:creationId xmlns:a16="http://schemas.microsoft.com/office/drawing/2014/main" id="{26672CC3-B47A-4E21-8110-F6CA373E955C}"/>
              </a:ext>
            </a:extLst>
          </p:cNvPr>
          <p:cNvGraphicFramePr>
            <a:graphicFrameLocks/>
          </p:cNvGraphicFramePr>
          <p:nvPr>
            <p:custDataLst>
              <p:tags r:id="rId3"/>
            </p:custDataLst>
            <p:extLst>
              <p:ext uri="{D42A27DB-BD31-4B8C-83A1-F6EECF244321}">
                <p14:modId xmlns:p14="http://schemas.microsoft.com/office/powerpoint/2010/main" val="4079613028"/>
              </p:ext>
            </p:extLst>
          </p:nvPr>
        </p:nvGraphicFramePr>
        <p:xfrm>
          <a:off x="400050" y="2136815"/>
          <a:ext cx="8343900" cy="4174978"/>
        </p:xfrm>
        <a:graphic>
          <a:graphicData uri="http://schemas.openxmlformats.org/drawingml/2006/table">
            <a:tbl>
              <a:tblPr firstRow="1" bandRow="1"/>
              <a:tblGrid>
                <a:gridCol w="4171950">
                  <a:extLst>
                    <a:ext uri="{9D8B030D-6E8A-4147-A177-3AD203B41FA5}">
                      <a16:colId xmlns:a16="http://schemas.microsoft.com/office/drawing/2014/main" val="20000"/>
                    </a:ext>
                  </a:extLst>
                </a:gridCol>
                <a:gridCol w="4171950">
                  <a:extLst>
                    <a:ext uri="{9D8B030D-6E8A-4147-A177-3AD203B41FA5}">
                      <a16:colId xmlns:a16="http://schemas.microsoft.com/office/drawing/2014/main" val="20001"/>
                    </a:ext>
                  </a:extLst>
                </a:gridCol>
              </a:tblGrid>
              <a:tr h="288778">
                <a:tc>
                  <a:txBody>
                    <a:bodyPr/>
                    <a:lstStyle>
                      <a:lvl1pPr marL="0" algn="l" defTabSz="296729" rtl="0" eaLnBrk="1" latinLnBrk="0" hangingPunct="1">
                        <a:defRPr sz="585" b="1" kern="1200">
                          <a:solidFill>
                            <a:schemeClr val="lt1"/>
                          </a:solidFill>
                          <a:latin typeface="Tahoma"/>
                        </a:defRPr>
                      </a:lvl1pPr>
                      <a:lvl2pPr marL="148364" algn="l" defTabSz="296729" rtl="0" eaLnBrk="1" latinLnBrk="0" hangingPunct="1">
                        <a:defRPr sz="585" b="1" kern="1200">
                          <a:solidFill>
                            <a:schemeClr val="lt1"/>
                          </a:solidFill>
                          <a:latin typeface="Tahoma"/>
                        </a:defRPr>
                      </a:lvl2pPr>
                      <a:lvl3pPr marL="296729" algn="l" defTabSz="296729" rtl="0" eaLnBrk="1" latinLnBrk="0" hangingPunct="1">
                        <a:defRPr sz="585" b="1" kern="1200">
                          <a:solidFill>
                            <a:schemeClr val="lt1"/>
                          </a:solidFill>
                          <a:latin typeface="Tahoma"/>
                        </a:defRPr>
                      </a:lvl3pPr>
                      <a:lvl4pPr marL="445093" algn="l" defTabSz="296729" rtl="0" eaLnBrk="1" latinLnBrk="0" hangingPunct="1">
                        <a:defRPr sz="585" b="1" kern="1200">
                          <a:solidFill>
                            <a:schemeClr val="lt1"/>
                          </a:solidFill>
                          <a:latin typeface="Tahoma"/>
                        </a:defRPr>
                      </a:lvl4pPr>
                      <a:lvl5pPr marL="593457" algn="l" defTabSz="296729" rtl="0" eaLnBrk="1" latinLnBrk="0" hangingPunct="1">
                        <a:defRPr sz="585" b="1" kern="1200">
                          <a:solidFill>
                            <a:schemeClr val="lt1"/>
                          </a:solidFill>
                          <a:latin typeface="Tahoma"/>
                        </a:defRPr>
                      </a:lvl5pPr>
                      <a:lvl6pPr marL="741821" algn="l" defTabSz="296729" rtl="0" eaLnBrk="1" latinLnBrk="0" hangingPunct="1">
                        <a:defRPr sz="585" b="1" kern="1200">
                          <a:solidFill>
                            <a:schemeClr val="lt1"/>
                          </a:solidFill>
                          <a:latin typeface="Tahoma"/>
                        </a:defRPr>
                      </a:lvl6pPr>
                      <a:lvl7pPr marL="890186" algn="l" defTabSz="296729" rtl="0" eaLnBrk="1" latinLnBrk="0" hangingPunct="1">
                        <a:defRPr sz="585" b="1" kern="1200">
                          <a:solidFill>
                            <a:schemeClr val="lt1"/>
                          </a:solidFill>
                          <a:latin typeface="Tahoma"/>
                        </a:defRPr>
                      </a:lvl7pPr>
                      <a:lvl8pPr marL="1038550" algn="l" defTabSz="296729" rtl="0" eaLnBrk="1" latinLnBrk="0" hangingPunct="1">
                        <a:defRPr sz="585" b="1" kern="1200">
                          <a:solidFill>
                            <a:schemeClr val="lt1"/>
                          </a:solidFill>
                          <a:latin typeface="Tahoma"/>
                        </a:defRPr>
                      </a:lvl8pPr>
                      <a:lvl9pPr marL="1186914" algn="l" defTabSz="296729" rtl="0" eaLnBrk="1" latinLnBrk="0" hangingPunct="1">
                        <a:defRPr sz="585" b="1" kern="1200">
                          <a:solidFill>
                            <a:schemeClr val="lt1"/>
                          </a:solidFill>
                          <a:latin typeface="Tahoma"/>
                        </a:defRPr>
                      </a:lvl9pPr>
                    </a:lstStyle>
                    <a:p>
                      <a:r>
                        <a:rPr lang="en-US" sz="1500" dirty="0">
                          <a:effectLst/>
                          <a:latin typeface="+mj-lt"/>
                        </a:rPr>
                        <a:t>If the Evidence section identifies ...</a:t>
                      </a:r>
                    </a:p>
                  </a:txBody>
                  <a:tcPr marL="0" marR="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C00000"/>
                    </a:solidFill>
                  </a:tcPr>
                </a:tc>
                <a:tc>
                  <a:txBody>
                    <a:bodyPr/>
                    <a:lstStyle>
                      <a:lvl1pPr marL="0" algn="l" defTabSz="296729" rtl="0" eaLnBrk="1" latinLnBrk="0" hangingPunct="1">
                        <a:defRPr sz="585" b="1" kern="1200">
                          <a:solidFill>
                            <a:schemeClr val="lt1"/>
                          </a:solidFill>
                          <a:latin typeface="Tahoma"/>
                        </a:defRPr>
                      </a:lvl1pPr>
                      <a:lvl2pPr marL="148364" algn="l" defTabSz="296729" rtl="0" eaLnBrk="1" latinLnBrk="0" hangingPunct="1">
                        <a:defRPr sz="585" b="1" kern="1200">
                          <a:solidFill>
                            <a:schemeClr val="lt1"/>
                          </a:solidFill>
                          <a:latin typeface="Tahoma"/>
                        </a:defRPr>
                      </a:lvl2pPr>
                      <a:lvl3pPr marL="296729" algn="l" defTabSz="296729" rtl="0" eaLnBrk="1" latinLnBrk="0" hangingPunct="1">
                        <a:defRPr sz="585" b="1" kern="1200">
                          <a:solidFill>
                            <a:schemeClr val="lt1"/>
                          </a:solidFill>
                          <a:latin typeface="Tahoma"/>
                        </a:defRPr>
                      </a:lvl3pPr>
                      <a:lvl4pPr marL="445093" algn="l" defTabSz="296729" rtl="0" eaLnBrk="1" latinLnBrk="0" hangingPunct="1">
                        <a:defRPr sz="585" b="1" kern="1200">
                          <a:solidFill>
                            <a:schemeClr val="lt1"/>
                          </a:solidFill>
                          <a:latin typeface="Tahoma"/>
                        </a:defRPr>
                      </a:lvl4pPr>
                      <a:lvl5pPr marL="593457" algn="l" defTabSz="296729" rtl="0" eaLnBrk="1" latinLnBrk="0" hangingPunct="1">
                        <a:defRPr sz="585" b="1" kern="1200">
                          <a:solidFill>
                            <a:schemeClr val="lt1"/>
                          </a:solidFill>
                          <a:latin typeface="Tahoma"/>
                        </a:defRPr>
                      </a:lvl5pPr>
                      <a:lvl6pPr marL="741821" algn="l" defTabSz="296729" rtl="0" eaLnBrk="1" latinLnBrk="0" hangingPunct="1">
                        <a:defRPr sz="585" b="1" kern="1200">
                          <a:solidFill>
                            <a:schemeClr val="lt1"/>
                          </a:solidFill>
                          <a:latin typeface="Tahoma"/>
                        </a:defRPr>
                      </a:lvl6pPr>
                      <a:lvl7pPr marL="890186" algn="l" defTabSz="296729" rtl="0" eaLnBrk="1" latinLnBrk="0" hangingPunct="1">
                        <a:defRPr sz="585" b="1" kern="1200">
                          <a:solidFill>
                            <a:schemeClr val="lt1"/>
                          </a:solidFill>
                          <a:latin typeface="Tahoma"/>
                        </a:defRPr>
                      </a:lvl7pPr>
                      <a:lvl8pPr marL="1038550" algn="l" defTabSz="296729" rtl="0" eaLnBrk="1" latinLnBrk="0" hangingPunct="1">
                        <a:defRPr sz="585" b="1" kern="1200">
                          <a:solidFill>
                            <a:schemeClr val="lt1"/>
                          </a:solidFill>
                          <a:latin typeface="Tahoma"/>
                        </a:defRPr>
                      </a:lvl8pPr>
                      <a:lvl9pPr marL="1186914" algn="l" defTabSz="296729" rtl="0" eaLnBrk="1" latinLnBrk="0" hangingPunct="1">
                        <a:defRPr sz="585" b="1" kern="1200">
                          <a:solidFill>
                            <a:schemeClr val="lt1"/>
                          </a:solidFill>
                          <a:latin typeface="Tahoma"/>
                        </a:defRPr>
                      </a:lvl9pPr>
                    </a:lstStyle>
                    <a:p>
                      <a:r>
                        <a:rPr lang="en-US" sz="1500" dirty="0">
                          <a:effectLst/>
                          <a:latin typeface="+mj-lt"/>
                        </a:rPr>
                        <a:t>Then list the evidence type and ...</a:t>
                      </a:r>
                    </a:p>
                  </a:txBody>
                  <a:tcPr marL="0" marR="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0"/>
                  </a:ext>
                </a:extLst>
              </a:tr>
              <a:tr h="1281699">
                <a:tc>
                  <a:txBody>
                    <a:bodyPr/>
                    <a:lstStyle>
                      <a:lvl1pPr marL="0" algn="l" defTabSz="296729" rtl="0" eaLnBrk="1" latinLnBrk="0" hangingPunct="1">
                        <a:defRPr sz="585" kern="1200">
                          <a:solidFill>
                            <a:schemeClr val="dk1"/>
                          </a:solidFill>
                          <a:latin typeface="Tahoma"/>
                        </a:defRPr>
                      </a:lvl1pPr>
                      <a:lvl2pPr marL="148364" algn="l" defTabSz="296729" rtl="0" eaLnBrk="1" latinLnBrk="0" hangingPunct="1">
                        <a:defRPr sz="585" kern="1200">
                          <a:solidFill>
                            <a:schemeClr val="dk1"/>
                          </a:solidFill>
                          <a:latin typeface="Tahoma"/>
                        </a:defRPr>
                      </a:lvl2pPr>
                      <a:lvl3pPr marL="296729" algn="l" defTabSz="296729" rtl="0" eaLnBrk="1" latinLnBrk="0" hangingPunct="1">
                        <a:defRPr sz="585" kern="1200">
                          <a:solidFill>
                            <a:schemeClr val="dk1"/>
                          </a:solidFill>
                          <a:latin typeface="Tahoma"/>
                        </a:defRPr>
                      </a:lvl3pPr>
                      <a:lvl4pPr marL="445093" algn="l" defTabSz="296729" rtl="0" eaLnBrk="1" latinLnBrk="0" hangingPunct="1">
                        <a:defRPr sz="585" kern="1200">
                          <a:solidFill>
                            <a:schemeClr val="dk1"/>
                          </a:solidFill>
                          <a:latin typeface="Tahoma"/>
                        </a:defRPr>
                      </a:lvl4pPr>
                      <a:lvl5pPr marL="593457" algn="l" defTabSz="296729" rtl="0" eaLnBrk="1" latinLnBrk="0" hangingPunct="1">
                        <a:defRPr sz="585" kern="1200">
                          <a:solidFill>
                            <a:schemeClr val="dk1"/>
                          </a:solidFill>
                          <a:latin typeface="Tahoma"/>
                        </a:defRPr>
                      </a:lvl5pPr>
                      <a:lvl6pPr marL="741821" algn="l" defTabSz="296729" rtl="0" eaLnBrk="1" latinLnBrk="0" hangingPunct="1">
                        <a:defRPr sz="585" kern="1200">
                          <a:solidFill>
                            <a:schemeClr val="dk1"/>
                          </a:solidFill>
                          <a:latin typeface="Tahoma"/>
                        </a:defRPr>
                      </a:lvl6pPr>
                      <a:lvl7pPr marL="890186" algn="l" defTabSz="296729" rtl="0" eaLnBrk="1" latinLnBrk="0" hangingPunct="1">
                        <a:defRPr sz="585" kern="1200">
                          <a:solidFill>
                            <a:schemeClr val="dk1"/>
                          </a:solidFill>
                          <a:latin typeface="Tahoma"/>
                        </a:defRPr>
                      </a:lvl7pPr>
                      <a:lvl8pPr marL="1038550" algn="l" defTabSz="296729" rtl="0" eaLnBrk="1" latinLnBrk="0" hangingPunct="1">
                        <a:defRPr sz="585" kern="1200">
                          <a:solidFill>
                            <a:schemeClr val="dk1"/>
                          </a:solidFill>
                          <a:latin typeface="Tahoma"/>
                        </a:defRPr>
                      </a:lvl8pPr>
                      <a:lvl9pPr marL="1186914" algn="l" defTabSz="296729" rtl="0" eaLnBrk="1" latinLnBrk="0" hangingPunct="1">
                        <a:defRPr sz="585" kern="1200">
                          <a:solidFill>
                            <a:schemeClr val="dk1"/>
                          </a:solidFill>
                          <a:latin typeface="Tahoma"/>
                        </a:defRPr>
                      </a:lvl9pPr>
                    </a:lstStyle>
                    <a:p>
                      <a:r>
                        <a:rPr lang="en-US" sz="1500" dirty="0">
                          <a:effectLst/>
                          <a:latin typeface="+mj-lt"/>
                        </a:rPr>
                        <a:t>service records, such as STRs or personnel records</a:t>
                      </a:r>
                      <a:endParaRPr lang="en-US" sz="1500" dirty="0">
                        <a:effectLst/>
                        <a:latin typeface="+mj-lt"/>
                        <a:cs typeface="Arial" panose="020B0604020202020204" pitchFamily="34" charset="0"/>
                      </a:endParaRPr>
                    </a:p>
                  </a:txBody>
                  <a:tcPr marL="0" marR="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00000">
                        <a:tint val="40000"/>
                      </a:srgbClr>
                    </a:solidFill>
                  </a:tcPr>
                </a:tc>
                <a:tc>
                  <a:txBody>
                    <a:bodyPr/>
                    <a:lstStyle>
                      <a:lvl1pPr marL="0" algn="l" defTabSz="296729" rtl="0" eaLnBrk="1" latinLnBrk="0" hangingPunct="1">
                        <a:defRPr sz="585" kern="1200">
                          <a:solidFill>
                            <a:schemeClr val="dk1"/>
                          </a:solidFill>
                          <a:latin typeface="Tahoma"/>
                        </a:defRPr>
                      </a:lvl1pPr>
                      <a:lvl2pPr marL="148364" algn="l" defTabSz="296729" rtl="0" eaLnBrk="1" latinLnBrk="0" hangingPunct="1">
                        <a:defRPr sz="585" kern="1200">
                          <a:solidFill>
                            <a:schemeClr val="dk1"/>
                          </a:solidFill>
                          <a:latin typeface="Tahoma"/>
                        </a:defRPr>
                      </a:lvl2pPr>
                      <a:lvl3pPr marL="296729" algn="l" defTabSz="296729" rtl="0" eaLnBrk="1" latinLnBrk="0" hangingPunct="1">
                        <a:defRPr sz="585" kern="1200">
                          <a:solidFill>
                            <a:schemeClr val="dk1"/>
                          </a:solidFill>
                          <a:latin typeface="Tahoma"/>
                        </a:defRPr>
                      </a:lvl3pPr>
                      <a:lvl4pPr marL="445093" algn="l" defTabSz="296729" rtl="0" eaLnBrk="1" latinLnBrk="0" hangingPunct="1">
                        <a:defRPr sz="585" kern="1200">
                          <a:solidFill>
                            <a:schemeClr val="dk1"/>
                          </a:solidFill>
                          <a:latin typeface="Tahoma"/>
                        </a:defRPr>
                      </a:lvl4pPr>
                      <a:lvl5pPr marL="593457" algn="l" defTabSz="296729" rtl="0" eaLnBrk="1" latinLnBrk="0" hangingPunct="1">
                        <a:defRPr sz="585" kern="1200">
                          <a:solidFill>
                            <a:schemeClr val="dk1"/>
                          </a:solidFill>
                          <a:latin typeface="Tahoma"/>
                        </a:defRPr>
                      </a:lvl5pPr>
                      <a:lvl6pPr marL="741821" algn="l" defTabSz="296729" rtl="0" eaLnBrk="1" latinLnBrk="0" hangingPunct="1">
                        <a:defRPr sz="585" kern="1200">
                          <a:solidFill>
                            <a:schemeClr val="dk1"/>
                          </a:solidFill>
                          <a:latin typeface="Tahoma"/>
                        </a:defRPr>
                      </a:lvl6pPr>
                      <a:lvl7pPr marL="890186" algn="l" defTabSz="296729" rtl="0" eaLnBrk="1" latinLnBrk="0" hangingPunct="1">
                        <a:defRPr sz="585" kern="1200">
                          <a:solidFill>
                            <a:schemeClr val="dk1"/>
                          </a:solidFill>
                          <a:latin typeface="Tahoma"/>
                        </a:defRPr>
                      </a:lvl7pPr>
                      <a:lvl8pPr marL="1038550" algn="l" defTabSz="296729" rtl="0" eaLnBrk="1" latinLnBrk="0" hangingPunct="1">
                        <a:defRPr sz="585" kern="1200">
                          <a:solidFill>
                            <a:schemeClr val="dk1"/>
                          </a:solidFill>
                          <a:latin typeface="Tahoma"/>
                        </a:defRPr>
                      </a:lvl8pPr>
                      <a:lvl9pPr marL="1186914" algn="l" defTabSz="296729" rtl="0" eaLnBrk="1" latinLnBrk="0" hangingPunct="1">
                        <a:defRPr sz="585" kern="1200">
                          <a:solidFill>
                            <a:schemeClr val="dk1"/>
                          </a:solidFill>
                          <a:latin typeface="Tahoma"/>
                        </a:defRPr>
                      </a:lvl9pPr>
                    </a:lstStyle>
                    <a:p>
                      <a:pPr>
                        <a:buFont typeface="Arial"/>
                        <a:buChar char="•"/>
                      </a:pPr>
                      <a:r>
                        <a:rPr lang="en-US" sz="1500" dirty="0">
                          <a:effectLst/>
                          <a:latin typeface="+mj-lt"/>
                        </a:rPr>
                        <a:t>the date of receipt [MM-DD-YYYY], and</a:t>
                      </a:r>
                    </a:p>
                    <a:p>
                      <a:pPr>
                        <a:buFont typeface="Arial"/>
                        <a:buChar char="•"/>
                      </a:pPr>
                      <a:r>
                        <a:rPr lang="en-US" sz="1500" dirty="0">
                          <a:effectLst/>
                          <a:latin typeface="+mj-lt"/>
                        </a:rPr>
                        <a:t>the period of service associated with the records [MM-YYYY to MM-YYYY].</a:t>
                      </a:r>
                    </a:p>
                    <a:p>
                      <a:endParaRPr lang="en-US" sz="1500" dirty="0">
                        <a:effectLst/>
                        <a:latin typeface="+mj-lt"/>
                      </a:endParaRPr>
                    </a:p>
                    <a:p>
                      <a:r>
                        <a:rPr lang="en-US" sz="1500" dirty="0">
                          <a:effectLst/>
                          <a:latin typeface="+mj-lt"/>
                        </a:rPr>
                        <a:t>Example:  STRs received on June 20, 2017, for the period October 2006 to November 2010.</a:t>
                      </a:r>
                      <a:endParaRPr lang="en-US" sz="1500" dirty="0">
                        <a:effectLst/>
                        <a:latin typeface="+mj-lt"/>
                        <a:cs typeface="Arial" panose="020B0604020202020204" pitchFamily="34" charset="0"/>
                      </a:endParaRPr>
                    </a:p>
                  </a:txBody>
                  <a:tcPr marL="0" marR="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00000">
                        <a:tint val="40000"/>
                      </a:srgbClr>
                    </a:solidFill>
                  </a:tcPr>
                </a:tc>
                <a:extLst>
                  <a:ext uri="{0D108BD9-81ED-4DB2-BD59-A6C34878D82A}">
                    <a16:rowId xmlns:a16="http://schemas.microsoft.com/office/drawing/2014/main" val="10001"/>
                  </a:ext>
                </a:extLst>
              </a:tr>
              <a:tr h="640849">
                <a:tc>
                  <a:txBody>
                    <a:bodyPr/>
                    <a:lstStyle>
                      <a:lvl1pPr marL="0" algn="l" defTabSz="296729" rtl="0" eaLnBrk="1" latinLnBrk="0" hangingPunct="1">
                        <a:defRPr sz="585" kern="1200">
                          <a:solidFill>
                            <a:schemeClr val="dk1"/>
                          </a:solidFill>
                          <a:latin typeface="Tahoma"/>
                        </a:defRPr>
                      </a:lvl1pPr>
                      <a:lvl2pPr marL="148364" algn="l" defTabSz="296729" rtl="0" eaLnBrk="1" latinLnBrk="0" hangingPunct="1">
                        <a:defRPr sz="585" kern="1200">
                          <a:solidFill>
                            <a:schemeClr val="dk1"/>
                          </a:solidFill>
                          <a:latin typeface="Tahoma"/>
                        </a:defRPr>
                      </a:lvl2pPr>
                      <a:lvl3pPr marL="296729" algn="l" defTabSz="296729" rtl="0" eaLnBrk="1" latinLnBrk="0" hangingPunct="1">
                        <a:defRPr sz="585" kern="1200">
                          <a:solidFill>
                            <a:schemeClr val="dk1"/>
                          </a:solidFill>
                          <a:latin typeface="Tahoma"/>
                        </a:defRPr>
                      </a:lvl3pPr>
                      <a:lvl4pPr marL="445093" algn="l" defTabSz="296729" rtl="0" eaLnBrk="1" latinLnBrk="0" hangingPunct="1">
                        <a:defRPr sz="585" kern="1200">
                          <a:solidFill>
                            <a:schemeClr val="dk1"/>
                          </a:solidFill>
                          <a:latin typeface="Tahoma"/>
                        </a:defRPr>
                      </a:lvl4pPr>
                      <a:lvl5pPr marL="593457" algn="l" defTabSz="296729" rtl="0" eaLnBrk="1" latinLnBrk="0" hangingPunct="1">
                        <a:defRPr sz="585" kern="1200">
                          <a:solidFill>
                            <a:schemeClr val="dk1"/>
                          </a:solidFill>
                          <a:latin typeface="Tahoma"/>
                        </a:defRPr>
                      </a:lvl5pPr>
                      <a:lvl6pPr marL="741821" algn="l" defTabSz="296729" rtl="0" eaLnBrk="1" latinLnBrk="0" hangingPunct="1">
                        <a:defRPr sz="585" kern="1200">
                          <a:solidFill>
                            <a:schemeClr val="dk1"/>
                          </a:solidFill>
                          <a:latin typeface="Tahoma"/>
                        </a:defRPr>
                      </a:lvl6pPr>
                      <a:lvl7pPr marL="890186" algn="l" defTabSz="296729" rtl="0" eaLnBrk="1" latinLnBrk="0" hangingPunct="1">
                        <a:defRPr sz="585" kern="1200">
                          <a:solidFill>
                            <a:schemeClr val="dk1"/>
                          </a:solidFill>
                          <a:latin typeface="Tahoma"/>
                        </a:defRPr>
                      </a:lvl7pPr>
                      <a:lvl8pPr marL="1038550" algn="l" defTabSz="296729" rtl="0" eaLnBrk="1" latinLnBrk="0" hangingPunct="1">
                        <a:defRPr sz="585" kern="1200">
                          <a:solidFill>
                            <a:schemeClr val="dk1"/>
                          </a:solidFill>
                          <a:latin typeface="Tahoma"/>
                        </a:defRPr>
                      </a:lvl8pPr>
                      <a:lvl9pPr marL="1186914" algn="l" defTabSz="296729" rtl="0" eaLnBrk="1" latinLnBrk="0" hangingPunct="1">
                        <a:defRPr sz="585" kern="1200">
                          <a:solidFill>
                            <a:schemeClr val="dk1"/>
                          </a:solidFill>
                          <a:latin typeface="Tahoma"/>
                        </a:defRPr>
                      </a:lvl9pPr>
                    </a:lstStyle>
                    <a:p>
                      <a:r>
                        <a:rPr lang="en-US" sz="1500">
                          <a:effectLst/>
                          <a:latin typeface="+mj-lt"/>
                        </a:rPr>
                        <a:t>VA treatment records</a:t>
                      </a:r>
                      <a:endParaRPr lang="en-US" sz="1500">
                        <a:effectLst/>
                        <a:latin typeface="+mj-lt"/>
                        <a:cs typeface="Arial" panose="020B0604020202020204" pitchFamily="34"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tint val="20000"/>
                      </a:srgbClr>
                    </a:solidFill>
                  </a:tcPr>
                </a:tc>
                <a:tc>
                  <a:txBody>
                    <a:bodyPr/>
                    <a:lstStyle>
                      <a:lvl1pPr marL="0" algn="l" defTabSz="296729" rtl="0" eaLnBrk="1" latinLnBrk="0" hangingPunct="1">
                        <a:defRPr sz="585" kern="1200">
                          <a:solidFill>
                            <a:schemeClr val="dk1"/>
                          </a:solidFill>
                          <a:latin typeface="Tahoma"/>
                        </a:defRPr>
                      </a:lvl1pPr>
                      <a:lvl2pPr marL="148364" algn="l" defTabSz="296729" rtl="0" eaLnBrk="1" latinLnBrk="0" hangingPunct="1">
                        <a:defRPr sz="585" kern="1200">
                          <a:solidFill>
                            <a:schemeClr val="dk1"/>
                          </a:solidFill>
                          <a:latin typeface="Tahoma"/>
                        </a:defRPr>
                      </a:lvl2pPr>
                      <a:lvl3pPr marL="296729" algn="l" defTabSz="296729" rtl="0" eaLnBrk="1" latinLnBrk="0" hangingPunct="1">
                        <a:defRPr sz="585" kern="1200">
                          <a:solidFill>
                            <a:schemeClr val="dk1"/>
                          </a:solidFill>
                          <a:latin typeface="Tahoma"/>
                        </a:defRPr>
                      </a:lvl3pPr>
                      <a:lvl4pPr marL="445093" algn="l" defTabSz="296729" rtl="0" eaLnBrk="1" latinLnBrk="0" hangingPunct="1">
                        <a:defRPr sz="585" kern="1200">
                          <a:solidFill>
                            <a:schemeClr val="dk1"/>
                          </a:solidFill>
                          <a:latin typeface="Tahoma"/>
                        </a:defRPr>
                      </a:lvl4pPr>
                      <a:lvl5pPr marL="593457" algn="l" defTabSz="296729" rtl="0" eaLnBrk="1" latinLnBrk="0" hangingPunct="1">
                        <a:defRPr sz="585" kern="1200">
                          <a:solidFill>
                            <a:schemeClr val="dk1"/>
                          </a:solidFill>
                          <a:latin typeface="Tahoma"/>
                        </a:defRPr>
                      </a:lvl5pPr>
                      <a:lvl6pPr marL="741821" algn="l" defTabSz="296729" rtl="0" eaLnBrk="1" latinLnBrk="0" hangingPunct="1">
                        <a:defRPr sz="585" kern="1200">
                          <a:solidFill>
                            <a:schemeClr val="dk1"/>
                          </a:solidFill>
                          <a:latin typeface="Tahoma"/>
                        </a:defRPr>
                      </a:lvl6pPr>
                      <a:lvl7pPr marL="890186" algn="l" defTabSz="296729" rtl="0" eaLnBrk="1" latinLnBrk="0" hangingPunct="1">
                        <a:defRPr sz="585" kern="1200">
                          <a:solidFill>
                            <a:schemeClr val="dk1"/>
                          </a:solidFill>
                          <a:latin typeface="Tahoma"/>
                        </a:defRPr>
                      </a:lvl7pPr>
                      <a:lvl8pPr marL="1038550" algn="l" defTabSz="296729" rtl="0" eaLnBrk="1" latinLnBrk="0" hangingPunct="1">
                        <a:defRPr sz="585" kern="1200">
                          <a:solidFill>
                            <a:schemeClr val="dk1"/>
                          </a:solidFill>
                          <a:latin typeface="Tahoma"/>
                        </a:defRPr>
                      </a:lvl8pPr>
                      <a:lvl9pPr marL="1186914" algn="l" defTabSz="296729" rtl="0" eaLnBrk="1" latinLnBrk="0" hangingPunct="1">
                        <a:defRPr sz="585" kern="1200">
                          <a:solidFill>
                            <a:schemeClr val="dk1"/>
                          </a:solidFill>
                          <a:latin typeface="Tahoma"/>
                        </a:defRPr>
                      </a:lvl9pPr>
                    </a:lstStyle>
                    <a:p>
                      <a:pPr>
                        <a:buFont typeface="Arial"/>
                        <a:buChar char="•"/>
                      </a:pPr>
                      <a:r>
                        <a:rPr lang="en-US" sz="1500" dirty="0">
                          <a:effectLst/>
                          <a:latin typeface="+mj-lt"/>
                        </a:rPr>
                        <a:t>the name of the facility, and</a:t>
                      </a:r>
                    </a:p>
                    <a:p>
                      <a:pPr>
                        <a:buFont typeface="Arial"/>
                        <a:buChar char="•"/>
                      </a:pPr>
                      <a:r>
                        <a:rPr lang="en-US" sz="1500" dirty="0">
                          <a:effectLst/>
                          <a:latin typeface="+mj-lt"/>
                        </a:rPr>
                        <a:t>dates covered by the records [MM-DD-YYYY to MM-DD-YYYY].</a:t>
                      </a:r>
                      <a:endParaRPr lang="en-US" sz="1500" dirty="0">
                        <a:effectLst/>
                        <a:latin typeface="+mj-lt"/>
                        <a:cs typeface="Arial" panose="020B0604020202020204" pitchFamily="34"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tint val="20000"/>
                      </a:srgbClr>
                    </a:solidFill>
                  </a:tcPr>
                </a:tc>
                <a:extLst>
                  <a:ext uri="{0D108BD9-81ED-4DB2-BD59-A6C34878D82A}">
                    <a16:rowId xmlns:a16="http://schemas.microsoft.com/office/drawing/2014/main" val="10002"/>
                  </a:ext>
                </a:extLst>
              </a:tr>
              <a:tr h="1708932">
                <a:tc>
                  <a:txBody>
                    <a:bodyPr/>
                    <a:lstStyle>
                      <a:lvl1pPr marL="0" algn="l" defTabSz="296729" rtl="0" eaLnBrk="1" latinLnBrk="0" hangingPunct="1">
                        <a:defRPr sz="585" kern="1200">
                          <a:solidFill>
                            <a:schemeClr val="dk1"/>
                          </a:solidFill>
                          <a:latin typeface="Tahoma"/>
                        </a:defRPr>
                      </a:lvl1pPr>
                      <a:lvl2pPr marL="148364" algn="l" defTabSz="296729" rtl="0" eaLnBrk="1" latinLnBrk="0" hangingPunct="1">
                        <a:defRPr sz="585" kern="1200">
                          <a:solidFill>
                            <a:schemeClr val="dk1"/>
                          </a:solidFill>
                          <a:latin typeface="Tahoma"/>
                        </a:defRPr>
                      </a:lvl2pPr>
                      <a:lvl3pPr marL="296729" algn="l" defTabSz="296729" rtl="0" eaLnBrk="1" latinLnBrk="0" hangingPunct="1">
                        <a:defRPr sz="585" kern="1200">
                          <a:solidFill>
                            <a:schemeClr val="dk1"/>
                          </a:solidFill>
                          <a:latin typeface="Tahoma"/>
                        </a:defRPr>
                      </a:lvl3pPr>
                      <a:lvl4pPr marL="445093" algn="l" defTabSz="296729" rtl="0" eaLnBrk="1" latinLnBrk="0" hangingPunct="1">
                        <a:defRPr sz="585" kern="1200">
                          <a:solidFill>
                            <a:schemeClr val="dk1"/>
                          </a:solidFill>
                          <a:latin typeface="Tahoma"/>
                        </a:defRPr>
                      </a:lvl4pPr>
                      <a:lvl5pPr marL="593457" algn="l" defTabSz="296729" rtl="0" eaLnBrk="1" latinLnBrk="0" hangingPunct="1">
                        <a:defRPr sz="585" kern="1200">
                          <a:solidFill>
                            <a:schemeClr val="dk1"/>
                          </a:solidFill>
                          <a:latin typeface="Tahoma"/>
                        </a:defRPr>
                      </a:lvl5pPr>
                      <a:lvl6pPr marL="741821" algn="l" defTabSz="296729" rtl="0" eaLnBrk="1" latinLnBrk="0" hangingPunct="1">
                        <a:defRPr sz="585" kern="1200">
                          <a:solidFill>
                            <a:schemeClr val="dk1"/>
                          </a:solidFill>
                          <a:latin typeface="Tahoma"/>
                        </a:defRPr>
                      </a:lvl6pPr>
                      <a:lvl7pPr marL="890186" algn="l" defTabSz="296729" rtl="0" eaLnBrk="1" latinLnBrk="0" hangingPunct="1">
                        <a:defRPr sz="585" kern="1200">
                          <a:solidFill>
                            <a:schemeClr val="dk1"/>
                          </a:solidFill>
                          <a:latin typeface="Tahoma"/>
                        </a:defRPr>
                      </a:lvl7pPr>
                      <a:lvl8pPr marL="1038550" algn="l" defTabSz="296729" rtl="0" eaLnBrk="1" latinLnBrk="0" hangingPunct="1">
                        <a:defRPr sz="585" kern="1200">
                          <a:solidFill>
                            <a:schemeClr val="dk1"/>
                          </a:solidFill>
                          <a:latin typeface="Tahoma"/>
                        </a:defRPr>
                      </a:lvl8pPr>
                      <a:lvl9pPr marL="1186914" algn="l" defTabSz="296729" rtl="0" eaLnBrk="1" latinLnBrk="0" hangingPunct="1">
                        <a:defRPr sz="585" kern="1200">
                          <a:solidFill>
                            <a:schemeClr val="dk1"/>
                          </a:solidFill>
                          <a:latin typeface="Tahoma"/>
                        </a:defRPr>
                      </a:lvl9pPr>
                    </a:lstStyle>
                    <a:p>
                      <a:r>
                        <a:rPr lang="en-US" sz="1500" dirty="0">
                          <a:effectLst/>
                          <a:latin typeface="+mj-lt"/>
                        </a:rPr>
                        <a:t>private medical records</a:t>
                      </a:r>
                      <a:endParaRPr lang="en-US" sz="1500" dirty="0">
                        <a:effectLst/>
                        <a:latin typeface="+mj-lt"/>
                        <a:cs typeface="Arial" panose="020B0604020202020204" pitchFamily="34"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tint val="40000"/>
                      </a:srgbClr>
                    </a:solidFill>
                  </a:tcPr>
                </a:tc>
                <a:tc>
                  <a:txBody>
                    <a:bodyPr/>
                    <a:lstStyle>
                      <a:lvl1pPr marL="0" algn="l" defTabSz="296729" rtl="0" eaLnBrk="1" latinLnBrk="0" hangingPunct="1">
                        <a:defRPr sz="585" kern="1200">
                          <a:solidFill>
                            <a:schemeClr val="dk1"/>
                          </a:solidFill>
                          <a:latin typeface="Tahoma"/>
                        </a:defRPr>
                      </a:lvl1pPr>
                      <a:lvl2pPr marL="148364" algn="l" defTabSz="296729" rtl="0" eaLnBrk="1" latinLnBrk="0" hangingPunct="1">
                        <a:defRPr sz="585" kern="1200">
                          <a:solidFill>
                            <a:schemeClr val="dk1"/>
                          </a:solidFill>
                          <a:latin typeface="Tahoma"/>
                        </a:defRPr>
                      </a:lvl2pPr>
                      <a:lvl3pPr marL="296729" algn="l" defTabSz="296729" rtl="0" eaLnBrk="1" latinLnBrk="0" hangingPunct="1">
                        <a:defRPr sz="585" kern="1200">
                          <a:solidFill>
                            <a:schemeClr val="dk1"/>
                          </a:solidFill>
                          <a:latin typeface="Tahoma"/>
                        </a:defRPr>
                      </a:lvl3pPr>
                      <a:lvl4pPr marL="445093" algn="l" defTabSz="296729" rtl="0" eaLnBrk="1" latinLnBrk="0" hangingPunct="1">
                        <a:defRPr sz="585" kern="1200">
                          <a:solidFill>
                            <a:schemeClr val="dk1"/>
                          </a:solidFill>
                          <a:latin typeface="Tahoma"/>
                        </a:defRPr>
                      </a:lvl4pPr>
                      <a:lvl5pPr marL="593457" algn="l" defTabSz="296729" rtl="0" eaLnBrk="1" latinLnBrk="0" hangingPunct="1">
                        <a:defRPr sz="585" kern="1200">
                          <a:solidFill>
                            <a:schemeClr val="dk1"/>
                          </a:solidFill>
                          <a:latin typeface="Tahoma"/>
                        </a:defRPr>
                      </a:lvl5pPr>
                      <a:lvl6pPr marL="741821" algn="l" defTabSz="296729" rtl="0" eaLnBrk="1" latinLnBrk="0" hangingPunct="1">
                        <a:defRPr sz="585" kern="1200">
                          <a:solidFill>
                            <a:schemeClr val="dk1"/>
                          </a:solidFill>
                          <a:latin typeface="Tahoma"/>
                        </a:defRPr>
                      </a:lvl6pPr>
                      <a:lvl7pPr marL="890186" algn="l" defTabSz="296729" rtl="0" eaLnBrk="1" latinLnBrk="0" hangingPunct="1">
                        <a:defRPr sz="585" kern="1200">
                          <a:solidFill>
                            <a:schemeClr val="dk1"/>
                          </a:solidFill>
                          <a:latin typeface="Tahoma"/>
                        </a:defRPr>
                      </a:lvl7pPr>
                      <a:lvl8pPr marL="1038550" algn="l" defTabSz="296729" rtl="0" eaLnBrk="1" latinLnBrk="0" hangingPunct="1">
                        <a:defRPr sz="585" kern="1200">
                          <a:solidFill>
                            <a:schemeClr val="dk1"/>
                          </a:solidFill>
                          <a:latin typeface="Tahoma"/>
                        </a:defRPr>
                      </a:lvl8pPr>
                      <a:lvl9pPr marL="1186914" algn="l" defTabSz="296729" rtl="0" eaLnBrk="1" latinLnBrk="0" hangingPunct="1">
                        <a:defRPr sz="585" kern="1200">
                          <a:solidFill>
                            <a:schemeClr val="dk1"/>
                          </a:solidFill>
                          <a:latin typeface="Tahoma"/>
                        </a:defRPr>
                      </a:lvl9pPr>
                    </a:lstStyle>
                    <a:p>
                      <a:pPr>
                        <a:buFont typeface="Arial"/>
                        <a:buChar char="•"/>
                      </a:pPr>
                      <a:r>
                        <a:rPr lang="en-US" sz="1500" dirty="0">
                          <a:effectLst/>
                          <a:latin typeface="+mj-lt"/>
                        </a:rPr>
                        <a:t>the name of the facility or physician</a:t>
                      </a:r>
                    </a:p>
                    <a:p>
                      <a:pPr>
                        <a:buFont typeface="Arial"/>
                        <a:buChar char="•"/>
                      </a:pPr>
                      <a:r>
                        <a:rPr lang="en-US" sz="1500" dirty="0">
                          <a:effectLst/>
                          <a:latin typeface="+mj-lt"/>
                        </a:rPr>
                        <a:t>date of receipt, and</a:t>
                      </a:r>
                    </a:p>
                    <a:p>
                      <a:pPr>
                        <a:buFont typeface="Arial"/>
                        <a:buChar char="•"/>
                      </a:pPr>
                      <a:r>
                        <a:rPr lang="en-US" sz="1500" dirty="0">
                          <a:effectLst/>
                          <a:latin typeface="+mj-lt"/>
                        </a:rPr>
                        <a:t>dates covered by the records [MM-YYYY to MM-YYYY].</a:t>
                      </a:r>
                    </a:p>
                    <a:p>
                      <a:endParaRPr lang="en-US" sz="1500" dirty="0">
                        <a:effectLst/>
                        <a:latin typeface="+mj-lt"/>
                      </a:endParaRPr>
                    </a:p>
                    <a:p>
                      <a:r>
                        <a:rPr lang="en-US" sz="1500" dirty="0">
                          <a:effectLst/>
                          <a:latin typeface="+mj-lt"/>
                        </a:rPr>
                        <a:t>Example:  Medical records, Dr. Jones, received February 1, 2017, for the period May 2012 to Feb 2016.</a:t>
                      </a:r>
                      <a:endParaRPr lang="en-US" sz="1500" dirty="0">
                        <a:effectLst/>
                        <a:latin typeface="+mj-lt"/>
                        <a:cs typeface="Arial" panose="020B0604020202020204" pitchFamily="34"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tint val="4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62479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latin typeface="Arial" panose="020B0604020202020204" pitchFamily="34" charset="0"/>
              </a:rPr>
              <a:t>Guidelines for the Evidence Section</a:t>
            </a:r>
          </a:p>
        </p:txBody>
      </p:sp>
      <p:sp>
        <p:nvSpPr>
          <p:cNvPr id="3" name="Slide Number Placeholder 2">
            <a:extLst>
              <a:ext uri="{FF2B5EF4-FFF2-40B4-BE49-F238E27FC236}">
                <a16:creationId xmlns:a16="http://schemas.microsoft.com/office/drawing/2014/main" id="{5E0AD02F-728E-4538-8C13-4ED62B6FD565}"/>
              </a:ext>
            </a:extLst>
          </p:cNvPr>
          <p:cNvSpPr>
            <a:spLocks noGrp="1"/>
          </p:cNvSpPr>
          <p:nvPr>
            <p:ph type="sldNum" sz="quarter" idx="12"/>
            <p:custDataLst>
              <p:tags r:id="rId2"/>
            </p:custDataLst>
          </p:nvPr>
        </p:nvSpPr>
        <p:spPr>
          <a:xfrm>
            <a:off x="6931152" y="6601976"/>
            <a:ext cx="2133600" cy="365125"/>
          </a:xfrm>
        </p:spPr>
        <p:txBody>
          <a:bodyPr/>
          <a:lstStyle/>
          <a:p>
            <a:pPr>
              <a:defRPr/>
            </a:pPr>
            <a:fld id="{94ED091C-A1E3-4D2F-838F-2AF3D4B9D92A}" type="slidenum">
              <a:rPr lang="en-US" smtClean="0"/>
              <a:pPr>
                <a:defRPr/>
              </a:pPr>
              <a:t>6</a:t>
            </a:fld>
            <a:endParaRPr lang="en-US" dirty="0"/>
          </a:p>
        </p:txBody>
      </p:sp>
      <p:graphicFrame>
        <p:nvGraphicFramePr>
          <p:cNvPr id="7" name="Content Placeholder 4">
            <a:extLst>
              <a:ext uri="{FF2B5EF4-FFF2-40B4-BE49-F238E27FC236}">
                <a16:creationId xmlns:a16="http://schemas.microsoft.com/office/drawing/2014/main" id="{8A68FC01-B038-47A3-9B38-F61E06F06192}"/>
              </a:ext>
            </a:extLst>
          </p:cNvPr>
          <p:cNvGraphicFramePr>
            <a:graphicFrameLocks/>
          </p:cNvGraphicFramePr>
          <p:nvPr>
            <p:custDataLst>
              <p:tags r:id="rId3"/>
            </p:custDataLst>
            <p:extLst>
              <p:ext uri="{D42A27DB-BD31-4B8C-83A1-F6EECF244321}">
                <p14:modId xmlns:p14="http://schemas.microsoft.com/office/powerpoint/2010/main" val="1003703789"/>
              </p:ext>
            </p:extLst>
          </p:nvPr>
        </p:nvGraphicFramePr>
        <p:xfrm>
          <a:off x="479544" y="1981200"/>
          <a:ext cx="8184912" cy="4177596"/>
        </p:xfrm>
        <a:graphic>
          <a:graphicData uri="http://schemas.openxmlformats.org/drawingml/2006/table">
            <a:tbl>
              <a:tblPr firstRow="1" bandRow="1"/>
              <a:tblGrid>
                <a:gridCol w="4092456">
                  <a:extLst>
                    <a:ext uri="{9D8B030D-6E8A-4147-A177-3AD203B41FA5}">
                      <a16:colId xmlns:a16="http://schemas.microsoft.com/office/drawing/2014/main" val="20000"/>
                    </a:ext>
                  </a:extLst>
                </a:gridCol>
                <a:gridCol w="4092456">
                  <a:extLst>
                    <a:ext uri="{9D8B030D-6E8A-4147-A177-3AD203B41FA5}">
                      <a16:colId xmlns:a16="http://schemas.microsoft.com/office/drawing/2014/main" val="20001"/>
                    </a:ext>
                  </a:extLst>
                </a:gridCol>
              </a:tblGrid>
              <a:tr h="276156">
                <a:tc>
                  <a:txBody>
                    <a:bodyPr/>
                    <a:lstStyle>
                      <a:lvl1pPr marL="0" algn="l" defTabSz="296729" rtl="0" eaLnBrk="1" latinLnBrk="0" hangingPunct="1">
                        <a:defRPr sz="585" b="1" kern="1200">
                          <a:solidFill>
                            <a:schemeClr val="lt1"/>
                          </a:solidFill>
                          <a:latin typeface="Tahoma"/>
                        </a:defRPr>
                      </a:lvl1pPr>
                      <a:lvl2pPr marL="148364" algn="l" defTabSz="296729" rtl="0" eaLnBrk="1" latinLnBrk="0" hangingPunct="1">
                        <a:defRPr sz="585" b="1" kern="1200">
                          <a:solidFill>
                            <a:schemeClr val="lt1"/>
                          </a:solidFill>
                          <a:latin typeface="Tahoma"/>
                        </a:defRPr>
                      </a:lvl2pPr>
                      <a:lvl3pPr marL="296729" algn="l" defTabSz="296729" rtl="0" eaLnBrk="1" latinLnBrk="0" hangingPunct="1">
                        <a:defRPr sz="585" b="1" kern="1200">
                          <a:solidFill>
                            <a:schemeClr val="lt1"/>
                          </a:solidFill>
                          <a:latin typeface="Tahoma"/>
                        </a:defRPr>
                      </a:lvl3pPr>
                      <a:lvl4pPr marL="445093" algn="l" defTabSz="296729" rtl="0" eaLnBrk="1" latinLnBrk="0" hangingPunct="1">
                        <a:defRPr sz="585" b="1" kern="1200">
                          <a:solidFill>
                            <a:schemeClr val="lt1"/>
                          </a:solidFill>
                          <a:latin typeface="Tahoma"/>
                        </a:defRPr>
                      </a:lvl4pPr>
                      <a:lvl5pPr marL="593457" algn="l" defTabSz="296729" rtl="0" eaLnBrk="1" latinLnBrk="0" hangingPunct="1">
                        <a:defRPr sz="585" b="1" kern="1200">
                          <a:solidFill>
                            <a:schemeClr val="lt1"/>
                          </a:solidFill>
                          <a:latin typeface="Tahoma"/>
                        </a:defRPr>
                      </a:lvl5pPr>
                      <a:lvl6pPr marL="741821" algn="l" defTabSz="296729" rtl="0" eaLnBrk="1" latinLnBrk="0" hangingPunct="1">
                        <a:defRPr sz="585" b="1" kern="1200">
                          <a:solidFill>
                            <a:schemeClr val="lt1"/>
                          </a:solidFill>
                          <a:latin typeface="Tahoma"/>
                        </a:defRPr>
                      </a:lvl6pPr>
                      <a:lvl7pPr marL="890186" algn="l" defTabSz="296729" rtl="0" eaLnBrk="1" latinLnBrk="0" hangingPunct="1">
                        <a:defRPr sz="585" b="1" kern="1200">
                          <a:solidFill>
                            <a:schemeClr val="lt1"/>
                          </a:solidFill>
                          <a:latin typeface="Tahoma"/>
                        </a:defRPr>
                      </a:lvl7pPr>
                      <a:lvl8pPr marL="1038550" algn="l" defTabSz="296729" rtl="0" eaLnBrk="1" latinLnBrk="0" hangingPunct="1">
                        <a:defRPr sz="585" b="1" kern="1200">
                          <a:solidFill>
                            <a:schemeClr val="lt1"/>
                          </a:solidFill>
                          <a:latin typeface="Tahoma"/>
                        </a:defRPr>
                      </a:lvl8pPr>
                      <a:lvl9pPr marL="1186914" algn="l" defTabSz="296729" rtl="0" eaLnBrk="1" latinLnBrk="0" hangingPunct="1">
                        <a:defRPr sz="585" b="1" kern="1200">
                          <a:solidFill>
                            <a:schemeClr val="lt1"/>
                          </a:solidFill>
                          <a:latin typeface="Tahoma"/>
                        </a:defRPr>
                      </a:lvl9pPr>
                    </a:lstStyle>
                    <a:p>
                      <a:r>
                        <a:rPr lang="en-US" sz="1600" dirty="0">
                          <a:effectLst/>
                          <a:latin typeface="+mj-lt"/>
                        </a:rPr>
                        <a:t>If the Evidence section identifies ...</a:t>
                      </a:r>
                    </a:p>
                  </a:txBody>
                  <a:tcPr marL="0" marR="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C00000"/>
                    </a:solidFill>
                  </a:tcPr>
                </a:tc>
                <a:tc>
                  <a:txBody>
                    <a:bodyPr/>
                    <a:lstStyle>
                      <a:lvl1pPr marL="0" algn="l" defTabSz="296729" rtl="0" eaLnBrk="1" latinLnBrk="0" hangingPunct="1">
                        <a:defRPr sz="585" b="1" kern="1200">
                          <a:solidFill>
                            <a:schemeClr val="lt1"/>
                          </a:solidFill>
                          <a:latin typeface="Tahoma"/>
                        </a:defRPr>
                      </a:lvl1pPr>
                      <a:lvl2pPr marL="148364" algn="l" defTabSz="296729" rtl="0" eaLnBrk="1" latinLnBrk="0" hangingPunct="1">
                        <a:defRPr sz="585" b="1" kern="1200">
                          <a:solidFill>
                            <a:schemeClr val="lt1"/>
                          </a:solidFill>
                          <a:latin typeface="Tahoma"/>
                        </a:defRPr>
                      </a:lvl2pPr>
                      <a:lvl3pPr marL="296729" algn="l" defTabSz="296729" rtl="0" eaLnBrk="1" latinLnBrk="0" hangingPunct="1">
                        <a:defRPr sz="585" b="1" kern="1200">
                          <a:solidFill>
                            <a:schemeClr val="lt1"/>
                          </a:solidFill>
                          <a:latin typeface="Tahoma"/>
                        </a:defRPr>
                      </a:lvl3pPr>
                      <a:lvl4pPr marL="445093" algn="l" defTabSz="296729" rtl="0" eaLnBrk="1" latinLnBrk="0" hangingPunct="1">
                        <a:defRPr sz="585" b="1" kern="1200">
                          <a:solidFill>
                            <a:schemeClr val="lt1"/>
                          </a:solidFill>
                          <a:latin typeface="Tahoma"/>
                        </a:defRPr>
                      </a:lvl4pPr>
                      <a:lvl5pPr marL="593457" algn="l" defTabSz="296729" rtl="0" eaLnBrk="1" latinLnBrk="0" hangingPunct="1">
                        <a:defRPr sz="585" b="1" kern="1200">
                          <a:solidFill>
                            <a:schemeClr val="lt1"/>
                          </a:solidFill>
                          <a:latin typeface="Tahoma"/>
                        </a:defRPr>
                      </a:lvl5pPr>
                      <a:lvl6pPr marL="741821" algn="l" defTabSz="296729" rtl="0" eaLnBrk="1" latinLnBrk="0" hangingPunct="1">
                        <a:defRPr sz="585" b="1" kern="1200">
                          <a:solidFill>
                            <a:schemeClr val="lt1"/>
                          </a:solidFill>
                          <a:latin typeface="Tahoma"/>
                        </a:defRPr>
                      </a:lvl6pPr>
                      <a:lvl7pPr marL="890186" algn="l" defTabSz="296729" rtl="0" eaLnBrk="1" latinLnBrk="0" hangingPunct="1">
                        <a:defRPr sz="585" b="1" kern="1200">
                          <a:solidFill>
                            <a:schemeClr val="lt1"/>
                          </a:solidFill>
                          <a:latin typeface="Tahoma"/>
                        </a:defRPr>
                      </a:lvl7pPr>
                      <a:lvl8pPr marL="1038550" algn="l" defTabSz="296729" rtl="0" eaLnBrk="1" latinLnBrk="0" hangingPunct="1">
                        <a:defRPr sz="585" b="1" kern="1200">
                          <a:solidFill>
                            <a:schemeClr val="lt1"/>
                          </a:solidFill>
                          <a:latin typeface="Tahoma"/>
                        </a:defRPr>
                      </a:lvl8pPr>
                      <a:lvl9pPr marL="1186914" algn="l" defTabSz="296729" rtl="0" eaLnBrk="1" latinLnBrk="0" hangingPunct="1">
                        <a:defRPr sz="585" b="1" kern="1200">
                          <a:solidFill>
                            <a:schemeClr val="lt1"/>
                          </a:solidFill>
                          <a:latin typeface="Tahoma"/>
                        </a:defRPr>
                      </a:lvl9pPr>
                    </a:lstStyle>
                    <a:p>
                      <a:r>
                        <a:rPr lang="en-US" sz="1600" dirty="0">
                          <a:effectLst/>
                          <a:latin typeface="+mj-lt"/>
                        </a:rPr>
                        <a:t>Then list the evidence type and ...</a:t>
                      </a:r>
                    </a:p>
                  </a:txBody>
                  <a:tcPr marL="0" marR="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0"/>
                  </a:ext>
                </a:extLst>
              </a:tr>
              <a:tr h="691171">
                <a:tc>
                  <a:txBody>
                    <a:bodyPr/>
                    <a:lstStyle>
                      <a:lvl1pPr marL="0" algn="l" defTabSz="296729" rtl="0" eaLnBrk="1" latinLnBrk="0" hangingPunct="1">
                        <a:defRPr sz="585" kern="1200">
                          <a:solidFill>
                            <a:schemeClr val="dk1"/>
                          </a:solidFill>
                          <a:latin typeface="Tahoma"/>
                        </a:defRPr>
                      </a:lvl1pPr>
                      <a:lvl2pPr marL="148364" algn="l" defTabSz="296729" rtl="0" eaLnBrk="1" latinLnBrk="0" hangingPunct="1">
                        <a:defRPr sz="585" kern="1200">
                          <a:solidFill>
                            <a:schemeClr val="dk1"/>
                          </a:solidFill>
                          <a:latin typeface="Tahoma"/>
                        </a:defRPr>
                      </a:lvl2pPr>
                      <a:lvl3pPr marL="296729" algn="l" defTabSz="296729" rtl="0" eaLnBrk="1" latinLnBrk="0" hangingPunct="1">
                        <a:defRPr sz="585" kern="1200">
                          <a:solidFill>
                            <a:schemeClr val="dk1"/>
                          </a:solidFill>
                          <a:latin typeface="Tahoma"/>
                        </a:defRPr>
                      </a:lvl3pPr>
                      <a:lvl4pPr marL="445093" algn="l" defTabSz="296729" rtl="0" eaLnBrk="1" latinLnBrk="0" hangingPunct="1">
                        <a:defRPr sz="585" kern="1200">
                          <a:solidFill>
                            <a:schemeClr val="dk1"/>
                          </a:solidFill>
                          <a:latin typeface="Tahoma"/>
                        </a:defRPr>
                      </a:lvl4pPr>
                      <a:lvl5pPr marL="593457" algn="l" defTabSz="296729" rtl="0" eaLnBrk="1" latinLnBrk="0" hangingPunct="1">
                        <a:defRPr sz="585" kern="1200">
                          <a:solidFill>
                            <a:schemeClr val="dk1"/>
                          </a:solidFill>
                          <a:latin typeface="Tahoma"/>
                        </a:defRPr>
                      </a:lvl5pPr>
                      <a:lvl6pPr marL="741821" algn="l" defTabSz="296729" rtl="0" eaLnBrk="1" latinLnBrk="0" hangingPunct="1">
                        <a:defRPr sz="585" kern="1200">
                          <a:solidFill>
                            <a:schemeClr val="dk1"/>
                          </a:solidFill>
                          <a:latin typeface="Tahoma"/>
                        </a:defRPr>
                      </a:lvl6pPr>
                      <a:lvl7pPr marL="890186" algn="l" defTabSz="296729" rtl="0" eaLnBrk="1" latinLnBrk="0" hangingPunct="1">
                        <a:defRPr sz="585" kern="1200">
                          <a:solidFill>
                            <a:schemeClr val="dk1"/>
                          </a:solidFill>
                          <a:latin typeface="Tahoma"/>
                        </a:defRPr>
                      </a:lvl7pPr>
                      <a:lvl8pPr marL="1038550" algn="l" defTabSz="296729" rtl="0" eaLnBrk="1" latinLnBrk="0" hangingPunct="1">
                        <a:defRPr sz="585" kern="1200">
                          <a:solidFill>
                            <a:schemeClr val="dk1"/>
                          </a:solidFill>
                          <a:latin typeface="Tahoma"/>
                        </a:defRPr>
                      </a:lvl8pPr>
                      <a:lvl9pPr marL="1186914" algn="l" defTabSz="296729" rtl="0" eaLnBrk="1" latinLnBrk="0" hangingPunct="1">
                        <a:defRPr sz="585" kern="1200">
                          <a:solidFill>
                            <a:schemeClr val="dk1"/>
                          </a:solidFill>
                          <a:latin typeface="Tahoma"/>
                        </a:defRPr>
                      </a:lvl9pPr>
                    </a:lstStyle>
                    <a:p>
                      <a:r>
                        <a:rPr lang="en-US" sz="1600" dirty="0">
                          <a:effectLst/>
                          <a:latin typeface="+mj-lt"/>
                        </a:rPr>
                        <a:t>VA or contract examination(s)</a:t>
                      </a:r>
                      <a:endParaRPr lang="en-US" sz="1600" dirty="0">
                        <a:effectLst/>
                        <a:latin typeface="+mj-lt"/>
                        <a:cs typeface="Arial" panose="020B0604020202020204" pitchFamily="34" charset="0"/>
                      </a:endParaRPr>
                    </a:p>
                  </a:txBody>
                  <a:tcPr marL="0" marR="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00000">
                        <a:tint val="40000"/>
                      </a:srgbClr>
                    </a:solidFill>
                  </a:tcPr>
                </a:tc>
                <a:tc>
                  <a:txBody>
                    <a:bodyPr/>
                    <a:lstStyle>
                      <a:lvl1pPr marL="0" algn="l" defTabSz="296729" rtl="0" eaLnBrk="1" latinLnBrk="0" hangingPunct="1">
                        <a:defRPr sz="585" kern="1200">
                          <a:solidFill>
                            <a:schemeClr val="dk1"/>
                          </a:solidFill>
                          <a:latin typeface="Tahoma"/>
                        </a:defRPr>
                      </a:lvl1pPr>
                      <a:lvl2pPr marL="148364" algn="l" defTabSz="296729" rtl="0" eaLnBrk="1" latinLnBrk="0" hangingPunct="1">
                        <a:defRPr sz="585" kern="1200">
                          <a:solidFill>
                            <a:schemeClr val="dk1"/>
                          </a:solidFill>
                          <a:latin typeface="Tahoma"/>
                        </a:defRPr>
                      </a:lvl2pPr>
                      <a:lvl3pPr marL="296729" algn="l" defTabSz="296729" rtl="0" eaLnBrk="1" latinLnBrk="0" hangingPunct="1">
                        <a:defRPr sz="585" kern="1200">
                          <a:solidFill>
                            <a:schemeClr val="dk1"/>
                          </a:solidFill>
                          <a:latin typeface="Tahoma"/>
                        </a:defRPr>
                      </a:lvl3pPr>
                      <a:lvl4pPr marL="445093" algn="l" defTabSz="296729" rtl="0" eaLnBrk="1" latinLnBrk="0" hangingPunct="1">
                        <a:defRPr sz="585" kern="1200">
                          <a:solidFill>
                            <a:schemeClr val="dk1"/>
                          </a:solidFill>
                          <a:latin typeface="Tahoma"/>
                        </a:defRPr>
                      </a:lvl4pPr>
                      <a:lvl5pPr marL="593457" algn="l" defTabSz="296729" rtl="0" eaLnBrk="1" latinLnBrk="0" hangingPunct="1">
                        <a:defRPr sz="585" kern="1200">
                          <a:solidFill>
                            <a:schemeClr val="dk1"/>
                          </a:solidFill>
                          <a:latin typeface="Tahoma"/>
                        </a:defRPr>
                      </a:lvl5pPr>
                      <a:lvl6pPr marL="741821" algn="l" defTabSz="296729" rtl="0" eaLnBrk="1" latinLnBrk="0" hangingPunct="1">
                        <a:defRPr sz="585" kern="1200">
                          <a:solidFill>
                            <a:schemeClr val="dk1"/>
                          </a:solidFill>
                          <a:latin typeface="Tahoma"/>
                        </a:defRPr>
                      </a:lvl6pPr>
                      <a:lvl7pPr marL="890186" algn="l" defTabSz="296729" rtl="0" eaLnBrk="1" latinLnBrk="0" hangingPunct="1">
                        <a:defRPr sz="585" kern="1200">
                          <a:solidFill>
                            <a:schemeClr val="dk1"/>
                          </a:solidFill>
                          <a:latin typeface="Tahoma"/>
                        </a:defRPr>
                      </a:lvl7pPr>
                      <a:lvl8pPr marL="1038550" algn="l" defTabSz="296729" rtl="0" eaLnBrk="1" latinLnBrk="0" hangingPunct="1">
                        <a:defRPr sz="585" kern="1200">
                          <a:solidFill>
                            <a:schemeClr val="dk1"/>
                          </a:solidFill>
                          <a:latin typeface="Tahoma"/>
                        </a:defRPr>
                      </a:lvl8pPr>
                      <a:lvl9pPr marL="1186914" algn="l" defTabSz="296729" rtl="0" eaLnBrk="1" latinLnBrk="0" hangingPunct="1">
                        <a:defRPr sz="585" kern="1200">
                          <a:solidFill>
                            <a:schemeClr val="dk1"/>
                          </a:solidFill>
                          <a:latin typeface="Tahoma"/>
                        </a:defRPr>
                      </a:lvl9pPr>
                    </a:lstStyle>
                    <a:p>
                      <a:r>
                        <a:rPr lang="en-US" sz="1600" dirty="0">
                          <a:effectLst/>
                          <a:latin typeface="+mj-lt"/>
                        </a:rPr>
                        <a:t>identify the</a:t>
                      </a:r>
                    </a:p>
                    <a:p>
                      <a:pPr>
                        <a:buFont typeface="Arial"/>
                        <a:buChar char="•"/>
                      </a:pPr>
                      <a:r>
                        <a:rPr lang="en-US" sz="1600" dirty="0">
                          <a:effectLst/>
                          <a:latin typeface="+mj-lt"/>
                        </a:rPr>
                        <a:t>examining facility/contractor, and</a:t>
                      </a:r>
                    </a:p>
                    <a:p>
                      <a:pPr>
                        <a:buFont typeface="Arial"/>
                        <a:buChar char="•"/>
                      </a:pPr>
                      <a:r>
                        <a:rPr lang="en-US" sz="1600" dirty="0">
                          <a:effectLst/>
                          <a:latin typeface="+mj-lt"/>
                        </a:rPr>
                        <a:t>date the exam was conducted.</a:t>
                      </a:r>
                      <a:endParaRPr lang="en-US" sz="1600" dirty="0">
                        <a:effectLst/>
                        <a:latin typeface="+mj-lt"/>
                        <a:cs typeface="Arial" panose="020B0604020202020204" pitchFamily="34" charset="0"/>
                      </a:endParaRPr>
                    </a:p>
                  </a:txBody>
                  <a:tcPr marL="0" marR="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00000">
                        <a:tint val="40000"/>
                      </a:srgbClr>
                    </a:solidFill>
                  </a:tcPr>
                </a:tc>
                <a:extLst>
                  <a:ext uri="{0D108BD9-81ED-4DB2-BD59-A6C34878D82A}">
                    <a16:rowId xmlns:a16="http://schemas.microsoft.com/office/drawing/2014/main" val="10001"/>
                  </a:ext>
                </a:extLst>
              </a:tr>
              <a:tr h="1382342">
                <a:tc>
                  <a:txBody>
                    <a:bodyPr/>
                    <a:lstStyle>
                      <a:lvl1pPr marL="0" algn="l" defTabSz="296729" rtl="0" eaLnBrk="1" latinLnBrk="0" hangingPunct="1">
                        <a:defRPr sz="585" kern="1200">
                          <a:solidFill>
                            <a:schemeClr val="dk1"/>
                          </a:solidFill>
                          <a:latin typeface="Tahoma"/>
                        </a:defRPr>
                      </a:lvl1pPr>
                      <a:lvl2pPr marL="148364" algn="l" defTabSz="296729" rtl="0" eaLnBrk="1" latinLnBrk="0" hangingPunct="1">
                        <a:defRPr sz="585" kern="1200">
                          <a:solidFill>
                            <a:schemeClr val="dk1"/>
                          </a:solidFill>
                          <a:latin typeface="Tahoma"/>
                        </a:defRPr>
                      </a:lvl2pPr>
                      <a:lvl3pPr marL="296729" algn="l" defTabSz="296729" rtl="0" eaLnBrk="1" latinLnBrk="0" hangingPunct="1">
                        <a:defRPr sz="585" kern="1200">
                          <a:solidFill>
                            <a:schemeClr val="dk1"/>
                          </a:solidFill>
                          <a:latin typeface="Tahoma"/>
                        </a:defRPr>
                      </a:lvl3pPr>
                      <a:lvl4pPr marL="445093" algn="l" defTabSz="296729" rtl="0" eaLnBrk="1" latinLnBrk="0" hangingPunct="1">
                        <a:defRPr sz="585" kern="1200">
                          <a:solidFill>
                            <a:schemeClr val="dk1"/>
                          </a:solidFill>
                          <a:latin typeface="Tahoma"/>
                        </a:defRPr>
                      </a:lvl4pPr>
                      <a:lvl5pPr marL="593457" algn="l" defTabSz="296729" rtl="0" eaLnBrk="1" latinLnBrk="0" hangingPunct="1">
                        <a:defRPr sz="585" kern="1200">
                          <a:solidFill>
                            <a:schemeClr val="dk1"/>
                          </a:solidFill>
                          <a:latin typeface="Tahoma"/>
                        </a:defRPr>
                      </a:lvl5pPr>
                      <a:lvl6pPr marL="741821" algn="l" defTabSz="296729" rtl="0" eaLnBrk="1" latinLnBrk="0" hangingPunct="1">
                        <a:defRPr sz="585" kern="1200">
                          <a:solidFill>
                            <a:schemeClr val="dk1"/>
                          </a:solidFill>
                          <a:latin typeface="Tahoma"/>
                        </a:defRPr>
                      </a:lvl6pPr>
                      <a:lvl7pPr marL="890186" algn="l" defTabSz="296729" rtl="0" eaLnBrk="1" latinLnBrk="0" hangingPunct="1">
                        <a:defRPr sz="585" kern="1200">
                          <a:solidFill>
                            <a:schemeClr val="dk1"/>
                          </a:solidFill>
                          <a:latin typeface="Tahoma"/>
                        </a:defRPr>
                      </a:lvl7pPr>
                      <a:lvl8pPr marL="1038550" algn="l" defTabSz="296729" rtl="0" eaLnBrk="1" latinLnBrk="0" hangingPunct="1">
                        <a:defRPr sz="585" kern="1200">
                          <a:solidFill>
                            <a:schemeClr val="dk1"/>
                          </a:solidFill>
                          <a:latin typeface="Tahoma"/>
                        </a:defRPr>
                      </a:lvl8pPr>
                      <a:lvl9pPr marL="1186914" algn="l" defTabSz="296729" rtl="0" eaLnBrk="1" latinLnBrk="0" hangingPunct="1">
                        <a:defRPr sz="585" kern="1200">
                          <a:solidFill>
                            <a:schemeClr val="dk1"/>
                          </a:solidFill>
                          <a:latin typeface="Tahoma"/>
                        </a:defRPr>
                      </a:lvl9pPr>
                    </a:lstStyle>
                    <a:p>
                      <a:r>
                        <a:rPr lang="en-US" sz="1600" dirty="0">
                          <a:effectLst/>
                          <a:latin typeface="+mj-lt"/>
                        </a:rPr>
                        <a:t>other government, including Federal and State records</a:t>
                      </a:r>
                      <a:endParaRPr lang="en-US" sz="1600" dirty="0">
                        <a:effectLst/>
                        <a:latin typeface="+mj-lt"/>
                        <a:cs typeface="Arial" panose="020B0604020202020204" pitchFamily="34"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tint val="20000"/>
                      </a:srgbClr>
                    </a:solidFill>
                  </a:tcPr>
                </a:tc>
                <a:tc>
                  <a:txBody>
                    <a:bodyPr/>
                    <a:lstStyle>
                      <a:lvl1pPr marL="0" algn="l" defTabSz="296729" rtl="0" eaLnBrk="1" latinLnBrk="0" hangingPunct="1">
                        <a:defRPr sz="585" kern="1200">
                          <a:solidFill>
                            <a:schemeClr val="dk1"/>
                          </a:solidFill>
                          <a:latin typeface="Tahoma"/>
                        </a:defRPr>
                      </a:lvl1pPr>
                      <a:lvl2pPr marL="148364" algn="l" defTabSz="296729" rtl="0" eaLnBrk="1" latinLnBrk="0" hangingPunct="1">
                        <a:defRPr sz="585" kern="1200">
                          <a:solidFill>
                            <a:schemeClr val="dk1"/>
                          </a:solidFill>
                          <a:latin typeface="Tahoma"/>
                        </a:defRPr>
                      </a:lvl2pPr>
                      <a:lvl3pPr marL="296729" algn="l" defTabSz="296729" rtl="0" eaLnBrk="1" latinLnBrk="0" hangingPunct="1">
                        <a:defRPr sz="585" kern="1200">
                          <a:solidFill>
                            <a:schemeClr val="dk1"/>
                          </a:solidFill>
                          <a:latin typeface="Tahoma"/>
                        </a:defRPr>
                      </a:lvl3pPr>
                      <a:lvl4pPr marL="445093" algn="l" defTabSz="296729" rtl="0" eaLnBrk="1" latinLnBrk="0" hangingPunct="1">
                        <a:defRPr sz="585" kern="1200">
                          <a:solidFill>
                            <a:schemeClr val="dk1"/>
                          </a:solidFill>
                          <a:latin typeface="Tahoma"/>
                        </a:defRPr>
                      </a:lvl4pPr>
                      <a:lvl5pPr marL="593457" algn="l" defTabSz="296729" rtl="0" eaLnBrk="1" latinLnBrk="0" hangingPunct="1">
                        <a:defRPr sz="585" kern="1200">
                          <a:solidFill>
                            <a:schemeClr val="dk1"/>
                          </a:solidFill>
                          <a:latin typeface="Tahoma"/>
                        </a:defRPr>
                      </a:lvl5pPr>
                      <a:lvl6pPr marL="741821" algn="l" defTabSz="296729" rtl="0" eaLnBrk="1" latinLnBrk="0" hangingPunct="1">
                        <a:defRPr sz="585" kern="1200">
                          <a:solidFill>
                            <a:schemeClr val="dk1"/>
                          </a:solidFill>
                          <a:latin typeface="Tahoma"/>
                        </a:defRPr>
                      </a:lvl6pPr>
                      <a:lvl7pPr marL="890186" algn="l" defTabSz="296729" rtl="0" eaLnBrk="1" latinLnBrk="0" hangingPunct="1">
                        <a:defRPr sz="585" kern="1200">
                          <a:solidFill>
                            <a:schemeClr val="dk1"/>
                          </a:solidFill>
                          <a:latin typeface="Tahoma"/>
                        </a:defRPr>
                      </a:lvl7pPr>
                      <a:lvl8pPr marL="1038550" algn="l" defTabSz="296729" rtl="0" eaLnBrk="1" latinLnBrk="0" hangingPunct="1">
                        <a:defRPr sz="585" kern="1200">
                          <a:solidFill>
                            <a:schemeClr val="dk1"/>
                          </a:solidFill>
                          <a:latin typeface="Tahoma"/>
                        </a:defRPr>
                      </a:lvl8pPr>
                      <a:lvl9pPr marL="1186914" algn="l" defTabSz="296729" rtl="0" eaLnBrk="1" latinLnBrk="0" hangingPunct="1">
                        <a:defRPr sz="585" kern="1200">
                          <a:solidFill>
                            <a:schemeClr val="dk1"/>
                          </a:solidFill>
                          <a:latin typeface="Tahoma"/>
                        </a:defRPr>
                      </a:lvl9pPr>
                    </a:lstStyle>
                    <a:p>
                      <a:pPr>
                        <a:buFont typeface="Arial"/>
                        <a:buChar char="•"/>
                      </a:pPr>
                      <a:r>
                        <a:rPr lang="en-US" sz="1600" dirty="0">
                          <a:effectLst/>
                          <a:latin typeface="+mj-lt"/>
                        </a:rPr>
                        <a:t>the name of the source (agency, facility, etc.), and</a:t>
                      </a:r>
                    </a:p>
                    <a:p>
                      <a:pPr>
                        <a:buFont typeface="Arial"/>
                        <a:buChar char="•"/>
                      </a:pPr>
                      <a:r>
                        <a:rPr lang="en-US" sz="1600" dirty="0">
                          <a:effectLst/>
                          <a:latin typeface="+mj-lt"/>
                        </a:rPr>
                        <a:t>date of receipt.</a:t>
                      </a:r>
                    </a:p>
                    <a:p>
                      <a:endParaRPr lang="en-US" sz="1600" dirty="0">
                        <a:effectLst/>
                        <a:latin typeface="+mj-lt"/>
                      </a:endParaRPr>
                    </a:p>
                    <a:p>
                      <a:r>
                        <a:rPr lang="en-US" sz="1600" dirty="0">
                          <a:effectLst/>
                          <a:latin typeface="+mj-lt"/>
                        </a:rPr>
                        <a:t>Example:  Social Security Administration records received on March 8, 2017.</a:t>
                      </a:r>
                      <a:endParaRPr lang="en-US" sz="1600" dirty="0">
                        <a:effectLst/>
                        <a:latin typeface="+mj-lt"/>
                        <a:cs typeface="Arial" panose="020B0604020202020204" pitchFamily="34"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tint val="20000"/>
                      </a:srgbClr>
                    </a:solidFill>
                  </a:tcPr>
                </a:tc>
                <a:extLst>
                  <a:ext uri="{0D108BD9-81ED-4DB2-BD59-A6C34878D82A}">
                    <a16:rowId xmlns:a16="http://schemas.microsoft.com/office/drawing/2014/main" val="10002"/>
                  </a:ext>
                </a:extLst>
              </a:tr>
              <a:tr h="460781">
                <a:tc>
                  <a:txBody>
                    <a:bodyPr/>
                    <a:lstStyle>
                      <a:lvl1pPr marL="0" algn="l" defTabSz="296729" rtl="0" eaLnBrk="1" latinLnBrk="0" hangingPunct="1">
                        <a:defRPr sz="585" kern="1200">
                          <a:solidFill>
                            <a:schemeClr val="dk1"/>
                          </a:solidFill>
                          <a:latin typeface="Tahoma"/>
                        </a:defRPr>
                      </a:lvl1pPr>
                      <a:lvl2pPr marL="148364" algn="l" defTabSz="296729" rtl="0" eaLnBrk="1" latinLnBrk="0" hangingPunct="1">
                        <a:defRPr sz="585" kern="1200">
                          <a:solidFill>
                            <a:schemeClr val="dk1"/>
                          </a:solidFill>
                          <a:latin typeface="Tahoma"/>
                        </a:defRPr>
                      </a:lvl2pPr>
                      <a:lvl3pPr marL="296729" algn="l" defTabSz="296729" rtl="0" eaLnBrk="1" latinLnBrk="0" hangingPunct="1">
                        <a:defRPr sz="585" kern="1200">
                          <a:solidFill>
                            <a:schemeClr val="dk1"/>
                          </a:solidFill>
                          <a:latin typeface="Tahoma"/>
                        </a:defRPr>
                      </a:lvl3pPr>
                      <a:lvl4pPr marL="445093" algn="l" defTabSz="296729" rtl="0" eaLnBrk="1" latinLnBrk="0" hangingPunct="1">
                        <a:defRPr sz="585" kern="1200">
                          <a:solidFill>
                            <a:schemeClr val="dk1"/>
                          </a:solidFill>
                          <a:latin typeface="Tahoma"/>
                        </a:defRPr>
                      </a:lvl4pPr>
                      <a:lvl5pPr marL="593457" algn="l" defTabSz="296729" rtl="0" eaLnBrk="1" latinLnBrk="0" hangingPunct="1">
                        <a:defRPr sz="585" kern="1200">
                          <a:solidFill>
                            <a:schemeClr val="dk1"/>
                          </a:solidFill>
                          <a:latin typeface="Tahoma"/>
                        </a:defRPr>
                      </a:lvl5pPr>
                      <a:lvl6pPr marL="741821" algn="l" defTabSz="296729" rtl="0" eaLnBrk="1" latinLnBrk="0" hangingPunct="1">
                        <a:defRPr sz="585" kern="1200">
                          <a:solidFill>
                            <a:schemeClr val="dk1"/>
                          </a:solidFill>
                          <a:latin typeface="Tahoma"/>
                        </a:defRPr>
                      </a:lvl6pPr>
                      <a:lvl7pPr marL="890186" algn="l" defTabSz="296729" rtl="0" eaLnBrk="1" latinLnBrk="0" hangingPunct="1">
                        <a:defRPr sz="585" kern="1200">
                          <a:solidFill>
                            <a:schemeClr val="dk1"/>
                          </a:solidFill>
                          <a:latin typeface="Tahoma"/>
                        </a:defRPr>
                      </a:lvl7pPr>
                      <a:lvl8pPr marL="1038550" algn="l" defTabSz="296729" rtl="0" eaLnBrk="1" latinLnBrk="0" hangingPunct="1">
                        <a:defRPr sz="585" kern="1200">
                          <a:solidFill>
                            <a:schemeClr val="dk1"/>
                          </a:solidFill>
                          <a:latin typeface="Tahoma"/>
                        </a:defRPr>
                      </a:lvl8pPr>
                      <a:lvl9pPr marL="1186914" algn="l" defTabSz="296729" rtl="0" eaLnBrk="1" latinLnBrk="0" hangingPunct="1">
                        <a:defRPr sz="585" kern="1200">
                          <a:solidFill>
                            <a:schemeClr val="dk1"/>
                          </a:solidFill>
                          <a:latin typeface="Tahoma"/>
                        </a:defRPr>
                      </a:lvl9pPr>
                    </a:lstStyle>
                    <a:p>
                      <a:r>
                        <a:rPr lang="en-US" sz="1600">
                          <a:effectLst/>
                          <a:latin typeface="+mj-lt"/>
                        </a:rPr>
                        <a:t>lay statement(s)</a:t>
                      </a:r>
                      <a:endParaRPr lang="en-US" sz="1600">
                        <a:effectLst/>
                        <a:latin typeface="+mj-lt"/>
                        <a:cs typeface="Arial" panose="020B0604020202020204" pitchFamily="34"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tint val="40000"/>
                      </a:srgbClr>
                    </a:solidFill>
                  </a:tcPr>
                </a:tc>
                <a:tc>
                  <a:txBody>
                    <a:bodyPr/>
                    <a:lstStyle>
                      <a:lvl1pPr marL="0" algn="l" defTabSz="296729" rtl="0" eaLnBrk="1" latinLnBrk="0" hangingPunct="1">
                        <a:defRPr sz="585" kern="1200">
                          <a:solidFill>
                            <a:schemeClr val="dk1"/>
                          </a:solidFill>
                          <a:latin typeface="Tahoma"/>
                        </a:defRPr>
                      </a:lvl1pPr>
                      <a:lvl2pPr marL="148364" algn="l" defTabSz="296729" rtl="0" eaLnBrk="1" latinLnBrk="0" hangingPunct="1">
                        <a:defRPr sz="585" kern="1200">
                          <a:solidFill>
                            <a:schemeClr val="dk1"/>
                          </a:solidFill>
                          <a:latin typeface="Tahoma"/>
                        </a:defRPr>
                      </a:lvl2pPr>
                      <a:lvl3pPr marL="296729" algn="l" defTabSz="296729" rtl="0" eaLnBrk="1" latinLnBrk="0" hangingPunct="1">
                        <a:defRPr sz="585" kern="1200">
                          <a:solidFill>
                            <a:schemeClr val="dk1"/>
                          </a:solidFill>
                          <a:latin typeface="Tahoma"/>
                        </a:defRPr>
                      </a:lvl3pPr>
                      <a:lvl4pPr marL="445093" algn="l" defTabSz="296729" rtl="0" eaLnBrk="1" latinLnBrk="0" hangingPunct="1">
                        <a:defRPr sz="585" kern="1200">
                          <a:solidFill>
                            <a:schemeClr val="dk1"/>
                          </a:solidFill>
                          <a:latin typeface="Tahoma"/>
                        </a:defRPr>
                      </a:lvl4pPr>
                      <a:lvl5pPr marL="593457" algn="l" defTabSz="296729" rtl="0" eaLnBrk="1" latinLnBrk="0" hangingPunct="1">
                        <a:defRPr sz="585" kern="1200">
                          <a:solidFill>
                            <a:schemeClr val="dk1"/>
                          </a:solidFill>
                          <a:latin typeface="Tahoma"/>
                        </a:defRPr>
                      </a:lvl5pPr>
                      <a:lvl6pPr marL="741821" algn="l" defTabSz="296729" rtl="0" eaLnBrk="1" latinLnBrk="0" hangingPunct="1">
                        <a:defRPr sz="585" kern="1200">
                          <a:solidFill>
                            <a:schemeClr val="dk1"/>
                          </a:solidFill>
                          <a:latin typeface="Tahoma"/>
                        </a:defRPr>
                      </a:lvl6pPr>
                      <a:lvl7pPr marL="890186" algn="l" defTabSz="296729" rtl="0" eaLnBrk="1" latinLnBrk="0" hangingPunct="1">
                        <a:defRPr sz="585" kern="1200">
                          <a:solidFill>
                            <a:schemeClr val="dk1"/>
                          </a:solidFill>
                          <a:latin typeface="Tahoma"/>
                        </a:defRPr>
                      </a:lvl7pPr>
                      <a:lvl8pPr marL="1038550" algn="l" defTabSz="296729" rtl="0" eaLnBrk="1" latinLnBrk="0" hangingPunct="1">
                        <a:defRPr sz="585" kern="1200">
                          <a:solidFill>
                            <a:schemeClr val="dk1"/>
                          </a:solidFill>
                          <a:latin typeface="Tahoma"/>
                        </a:defRPr>
                      </a:lvl8pPr>
                      <a:lvl9pPr marL="1186914" algn="l" defTabSz="296729" rtl="0" eaLnBrk="1" latinLnBrk="0" hangingPunct="1">
                        <a:defRPr sz="585" kern="1200">
                          <a:solidFill>
                            <a:schemeClr val="dk1"/>
                          </a:solidFill>
                          <a:latin typeface="Tahoma"/>
                        </a:defRPr>
                      </a:lvl9pPr>
                    </a:lstStyle>
                    <a:p>
                      <a:pPr>
                        <a:buFont typeface="Arial"/>
                        <a:buChar char="•"/>
                      </a:pPr>
                      <a:r>
                        <a:rPr lang="en-US" sz="1600" dirty="0">
                          <a:effectLst/>
                          <a:latin typeface="+mj-lt"/>
                        </a:rPr>
                        <a:t>the source of the statement, and</a:t>
                      </a:r>
                    </a:p>
                    <a:p>
                      <a:pPr>
                        <a:buFont typeface="Arial"/>
                        <a:buChar char="•"/>
                      </a:pPr>
                      <a:r>
                        <a:rPr lang="en-US" sz="1600" dirty="0">
                          <a:effectLst/>
                          <a:latin typeface="+mj-lt"/>
                        </a:rPr>
                        <a:t>date of receipt.</a:t>
                      </a:r>
                      <a:endParaRPr lang="en-US" sz="1600" dirty="0">
                        <a:effectLst/>
                        <a:latin typeface="+mj-lt"/>
                        <a:cs typeface="Arial" panose="020B0604020202020204" pitchFamily="34"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tint val="40000"/>
                      </a:srgbClr>
                    </a:solidFill>
                  </a:tcPr>
                </a:tc>
                <a:extLst>
                  <a:ext uri="{0D108BD9-81ED-4DB2-BD59-A6C34878D82A}">
                    <a16:rowId xmlns:a16="http://schemas.microsoft.com/office/drawing/2014/main" val="10003"/>
                  </a:ext>
                </a:extLst>
              </a:tr>
              <a:tr h="460781">
                <a:tc>
                  <a:txBody>
                    <a:bodyPr/>
                    <a:lstStyle>
                      <a:lvl1pPr marL="0" algn="l" defTabSz="296729" rtl="0" eaLnBrk="1" latinLnBrk="0" hangingPunct="1">
                        <a:defRPr sz="585" kern="1200">
                          <a:solidFill>
                            <a:schemeClr val="dk1"/>
                          </a:solidFill>
                          <a:latin typeface="Tahoma"/>
                        </a:defRPr>
                      </a:lvl1pPr>
                      <a:lvl2pPr marL="148364" algn="l" defTabSz="296729" rtl="0" eaLnBrk="1" latinLnBrk="0" hangingPunct="1">
                        <a:defRPr sz="585" kern="1200">
                          <a:solidFill>
                            <a:schemeClr val="dk1"/>
                          </a:solidFill>
                          <a:latin typeface="Tahoma"/>
                        </a:defRPr>
                      </a:lvl2pPr>
                      <a:lvl3pPr marL="296729" algn="l" defTabSz="296729" rtl="0" eaLnBrk="1" latinLnBrk="0" hangingPunct="1">
                        <a:defRPr sz="585" kern="1200">
                          <a:solidFill>
                            <a:schemeClr val="dk1"/>
                          </a:solidFill>
                          <a:latin typeface="Tahoma"/>
                        </a:defRPr>
                      </a:lvl3pPr>
                      <a:lvl4pPr marL="445093" algn="l" defTabSz="296729" rtl="0" eaLnBrk="1" latinLnBrk="0" hangingPunct="1">
                        <a:defRPr sz="585" kern="1200">
                          <a:solidFill>
                            <a:schemeClr val="dk1"/>
                          </a:solidFill>
                          <a:latin typeface="Tahoma"/>
                        </a:defRPr>
                      </a:lvl4pPr>
                      <a:lvl5pPr marL="593457" algn="l" defTabSz="296729" rtl="0" eaLnBrk="1" latinLnBrk="0" hangingPunct="1">
                        <a:defRPr sz="585" kern="1200">
                          <a:solidFill>
                            <a:schemeClr val="dk1"/>
                          </a:solidFill>
                          <a:latin typeface="Tahoma"/>
                        </a:defRPr>
                      </a:lvl5pPr>
                      <a:lvl6pPr marL="741821" algn="l" defTabSz="296729" rtl="0" eaLnBrk="1" latinLnBrk="0" hangingPunct="1">
                        <a:defRPr sz="585" kern="1200">
                          <a:solidFill>
                            <a:schemeClr val="dk1"/>
                          </a:solidFill>
                          <a:latin typeface="Tahoma"/>
                        </a:defRPr>
                      </a:lvl6pPr>
                      <a:lvl7pPr marL="890186" algn="l" defTabSz="296729" rtl="0" eaLnBrk="1" latinLnBrk="0" hangingPunct="1">
                        <a:defRPr sz="585" kern="1200">
                          <a:solidFill>
                            <a:schemeClr val="dk1"/>
                          </a:solidFill>
                          <a:latin typeface="Tahoma"/>
                        </a:defRPr>
                      </a:lvl7pPr>
                      <a:lvl8pPr marL="1038550" algn="l" defTabSz="296729" rtl="0" eaLnBrk="1" latinLnBrk="0" hangingPunct="1">
                        <a:defRPr sz="585" kern="1200">
                          <a:solidFill>
                            <a:schemeClr val="dk1"/>
                          </a:solidFill>
                          <a:latin typeface="Tahoma"/>
                        </a:defRPr>
                      </a:lvl8pPr>
                      <a:lvl9pPr marL="1186914" algn="l" defTabSz="296729" rtl="0" eaLnBrk="1" latinLnBrk="0" hangingPunct="1">
                        <a:defRPr sz="585" kern="1200">
                          <a:solidFill>
                            <a:schemeClr val="dk1"/>
                          </a:solidFill>
                          <a:latin typeface="Tahoma"/>
                        </a:defRPr>
                      </a:lvl9pPr>
                    </a:lstStyle>
                    <a:p>
                      <a:r>
                        <a:rPr lang="en-US" sz="1600">
                          <a:effectLst/>
                          <a:latin typeface="+mj-lt"/>
                        </a:rPr>
                        <a:t>forms</a:t>
                      </a:r>
                      <a:endParaRPr lang="en-US" sz="1600">
                        <a:effectLst/>
                        <a:latin typeface="+mj-lt"/>
                        <a:cs typeface="Arial" panose="020B0604020202020204" pitchFamily="34"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tint val="20000"/>
                      </a:srgbClr>
                    </a:solidFill>
                  </a:tcPr>
                </a:tc>
                <a:tc>
                  <a:txBody>
                    <a:bodyPr/>
                    <a:lstStyle>
                      <a:lvl1pPr marL="0" algn="l" defTabSz="296729" rtl="0" eaLnBrk="1" latinLnBrk="0" hangingPunct="1">
                        <a:defRPr sz="585" kern="1200">
                          <a:solidFill>
                            <a:schemeClr val="dk1"/>
                          </a:solidFill>
                          <a:latin typeface="Tahoma"/>
                        </a:defRPr>
                      </a:lvl1pPr>
                      <a:lvl2pPr marL="148364" algn="l" defTabSz="296729" rtl="0" eaLnBrk="1" latinLnBrk="0" hangingPunct="1">
                        <a:defRPr sz="585" kern="1200">
                          <a:solidFill>
                            <a:schemeClr val="dk1"/>
                          </a:solidFill>
                          <a:latin typeface="Tahoma"/>
                        </a:defRPr>
                      </a:lvl2pPr>
                      <a:lvl3pPr marL="296729" algn="l" defTabSz="296729" rtl="0" eaLnBrk="1" latinLnBrk="0" hangingPunct="1">
                        <a:defRPr sz="585" kern="1200">
                          <a:solidFill>
                            <a:schemeClr val="dk1"/>
                          </a:solidFill>
                          <a:latin typeface="Tahoma"/>
                        </a:defRPr>
                      </a:lvl3pPr>
                      <a:lvl4pPr marL="445093" algn="l" defTabSz="296729" rtl="0" eaLnBrk="1" latinLnBrk="0" hangingPunct="1">
                        <a:defRPr sz="585" kern="1200">
                          <a:solidFill>
                            <a:schemeClr val="dk1"/>
                          </a:solidFill>
                          <a:latin typeface="Tahoma"/>
                        </a:defRPr>
                      </a:lvl4pPr>
                      <a:lvl5pPr marL="593457" algn="l" defTabSz="296729" rtl="0" eaLnBrk="1" latinLnBrk="0" hangingPunct="1">
                        <a:defRPr sz="585" kern="1200">
                          <a:solidFill>
                            <a:schemeClr val="dk1"/>
                          </a:solidFill>
                          <a:latin typeface="Tahoma"/>
                        </a:defRPr>
                      </a:lvl5pPr>
                      <a:lvl6pPr marL="741821" algn="l" defTabSz="296729" rtl="0" eaLnBrk="1" latinLnBrk="0" hangingPunct="1">
                        <a:defRPr sz="585" kern="1200">
                          <a:solidFill>
                            <a:schemeClr val="dk1"/>
                          </a:solidFill>
                          <a:latin typeface="Tahoma"/>
                        </a:defRPr>
                      </a:lvl6pPr>
                      <a:lvl7pPr marL="890186" algn="l" defTabSz="296729" rtl="0" eaLnBrk="1" latinLnBrk="0" hangingPunct="1">
                        <a:defRPr sz="585" kern="1200">
                          <a:solidFill>
                            <a:schemeClr val="dk1"/>
                          </a:solidFill>
                          <a:latin typeface="Tahoma"/>
                        </a:defRPr>
                      </a:lvl7pPr>
                      <a:lvl8pPr marL="1038550" algn="l" defTabSz="296729" rtl="0" eaLnBrk="1" latinLnBrk="0" hangingPunct="1">
                        <a:defRPr sz="585" kern="1200">
                          <a:solidFill>
                            <a:schemeClr val="dk1"/>
                          </a:solidFill>
                          <a:latin typeface="Tahoma"/>
                        </a:defRPr>
                      </a:lvl8pPr>
                      <a:lvl9pPr marL="1186914" algn="l" defTabSz="296729" rtl="0" eaLnBrk="1" latinLnBrk="0" hangingPunct="1">
                        <a:defRPr sz="585" kern="1200">
                          <a:solidFill>
                            <a:schemeClr val="dk1"/>
                          </a:solidFill>
                          <a:latin typeface="Tahoma"/>
                        </a:defRPr>
                      </a:lvl9pPr>
                    </a:lstStyle>
                    <a:p>
                      <a:pPr>
                        <a:buFont typeface="Arial"/>
                        <a:buChar char="•"/>
                      </a:pPr>
                      <a:r>
                        <a:rPr lang="en-US" sz="1600" dirty="0">
                          <a:effectLst/>
                          <a:latin typeface="+mj-lt"/>
                        </a:rPr>
                        <a:t>the full name of the form, and</a:t>
                      </a:r>
                    </a:p>
                    <a:p>
                      <a:pPr>
                        <a:buFont typeface="Arial"/>
                        <a:buChar char="•"/>
                      </a:pPr>
                      <a:r>
                        <a:rPr lang="en-US" sz="1600" dirty="0">
                          <a:effectLst/>
                          <a:latin typeface="+mj-lt"/>
                        </a:rPr>
                        <a:t>date of receipt.</a:t>
                      </a:r>
                      <a:endParaRPr lang="en-US" sz="1600" dirty="0">
                        <a:effectLst/>
                        <a:latin typeface="+mj-lt"/>
                        <a:cs typeface="Arial" panose="020B0604020202020204" pitchFamily="34"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tint val="20000"/>
                      </a:srgbClr>
                    </a:solidFill>
                  </a:tcPr>
                </a:tc>
                <a:extLst>
                  <a:ext uri="{0D108BD9-81ED-4DB2-BD59-A6C34878D82A}">
                    <a16:rowId xmlns:a16="http://schemas.microsoft.com/office/drawing/2014/main" val="10004"/>
                  </a:ext>
                </a:extLst>
              </a:tr>
              <a:tr h="691171">
                <a:tc>
                  <a:txBody>
                    <a:bodyPr/>
                    <a:lstStyle>
                      <a:lvl1pPr marL="0" algn="l" defTabSz="296729" rtl="0" eaLnBrk="1" latinLnBrk="0" hangingPunct="1">
                        <a:defRPr sz="585" kern="1200">
                          <a:solidFill>
                            <a:schemeClr val="dk1"/>
                          </a:solidFill>
                          <a:latin typeface="Tahoma"/>
                        </a:defRPr>
                      </a:lvl1pPr>
                      <a:lvl2pPr marL="148364" algn="l" defTabSz="296729" rtl="0" eaLnBrk="1" latinLnBrk="0" hangingPunct="1">
                        <a:defRPr sz="585" kern="1200">
                          <a:solidFill>
                            <a:schemeClr val="dk1"/>
                          </a:solidFill>
                          <a:latin typeface="Tahoma"/>
                        </a:defRPr>
                      </a:lvl2pPr>
                      <a:lvl3pPr marL="296729" algn="l" defTabSz="296729" rtl="0" eaLnBrk="1" latinLnBrk="0" hangingPunct="1">
                        <a:defRPr sz="585" kern="1200">
                          <a:solidFill>
                            <a:schemeClr val="dk1"/>
                          </a:solidFill>
                          <a:latin typeface="Tahoma"/>
                        </a:defRPr>
                      </a:lvl3pPr>
                      <a:lvl4pPr marL="445093" algn="l" defTabSz="296729" rtl="0" eaLnBrk="1" latinLnBrk="0" hangingPunct="1">
                        <a:defRPr sz="585" kern="1200">
                          <a:solidFill>
                            <a:schemeClr val="dk1"/>
                          </a:solidFill>
                          <a:latin typeface="Tahoma"/>
                        </a:defRPr>
                      </a:lvl4pPr>
                      <a:lvl5pPr marL="593457" algn="l" defTabSz="296729" rtl="0" eaLnBrk="1" latinLnBrk="0" hangingPunct="1">
                        <a:defRPr sz="585" kern="1200">
                          <a:solidFill>
                            <a:schemeClr val="dk1"/>
                          </a:solidFill>
                          <a:latin typeface="Tahoma"/>
                        </a:defRPr>
                      </a:lvl5pPr>
                      <a:lvl6pPr marL="741821" algn="l" defTabSz="296729" rtl="0" eaLnBrk="1" latinLnBrk="0" hangingPunct="1">
                        <a:defRPr sz="585" kern="1200">
                          <a:solidFill>
                            <a:schemeClr val="dk1"/>
                          </a:solidFill>
                          <a:latin typeface="Tahoma"/>
                        </a:defRPr>
                      </a:lvl6pPr>
                      <a:lvl7pPr marL="890186" algn="l" defTabSz="296729" rtl="0" eaLnBrk="1" latinLnBrk="0" hangingPunct="1">
                        <a:defRPr sz="585" kern="1200">
                          <a:solidFill>
                            <a:schemeClr val="dk1"/>
                          </a:solidFill>
                          <a:latin typeface="Tahoma"/>
                        </a:defRPr>
                      </a:lvl7pPr>
                      <a:lvl8pPr marL="1038550" algn="l" defTabSz="296729" rtl="0" eaLnBrk="1" latinLnBrk="0" hangingPunct="1">
                        <a:defRPr sz="585" kern="1200">
                          <a:solidFill>
                            <a:schemeClr val="dk1"/>
                          </a:solidFill>
                          <a:latin typeface="Tahoma"/>
                        </a:defRPr>
                      </a:lvl8pPr>
                      <a:lvl9pPr marL="1186914" algn="l" defTabSz="296729" rtl="0" eaLnBrk="1" latinLnBrk="0" hangingPunct="1">
                        <a:defRPr sz="585" kern="1200">
                          <a:solidFill>
                            <a:schemeClr val="dk1"/>
                          </a:solidFill>
                          <a:latin typeface="Tahoma"/>
                        </a:defRPr>
                      </a:lvl9pPr>
                    </a:lstStyle>
                    <a:p>
                      <a:r>
                        <a:rPr lang="en-US" sz="1600">
                          <a:effectLst/>
                          <a:latin typeface="+mj-lt"/>
                        </a:rPr>
                        <a:t>evidence requested, but not received</a:t>
                      </a:r>
                      <a:endParaRPr lang="en-US" sz="1600">
                        <a:effectLst/>
                        <a:latin typeface="+mj-lt"/>
                        <a:cs typeface="Arial" panose="020B0604020202020204" pitchFamily="34"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tint val="40000"/>
                      </a:srgbClr>
                    </a:solidFill>
                  </a:tcPr>
                </a:tc>
                <a:tc>
                  <a:txBody>
                    <a:bodyPr/>
                    <a:lstStyle>
                      <a:lvl1pPr marL="0" algn="l" defTabSz="296729" rtl="0" eaLnBrk="1" latinLnBrk="0" hangingPunct="1">
                        <a:defRPr sz="585" kern="1200">
                          <a:solidFill>
                            <a:schemeClr val="dk1"/>
                          </a:solidFill>
                          <a:latin typeface="Tahoma"/>
                        </a:defRPr>
                      </a:lvl1pPr>
                      <a:lvl2pPr marL="148364" algn="l" defTabSz="296729" rtl="0" eaLnBrk="1" latinLnBrk="0" hangingPunct="1">
                        <a:defRPr sz="585" kern="1200">
                          <a:solidFill>
                            <a:schemeClr val="dk1"/>
                          </a:solidFill>
                          <a:latin typeface="Tahoma"/>
                        </a:defRPr>
                      </a:lvl2pPr>
                      <a:lvl3pPr marL="296729" algn="l" defTabSz="296729" rtl="0" eaLnBrk="1" latinLnBrk="0" hangingPunct="1">
                        <a:defRPr sz="585" kern="1200">
                          <a:solidFill>
                            <a:schemeClr val="dk1"/>
                          </a:solidFill>
                          <a:latin typeface="Tahoma"/>
                        </a:defRPr>
                      </a:lvl3pPr>
                      <a:lvl4pPr marL="445093" algn="l" defTabSz="296729" rtl="0" eaLnBrk="1" latinLnBrk="0" hangingPunct="1">
                        <a:defRPr sz="585" kern="1200">
                          <a:solidFill>
                            <a:schemeClr val="dk1"/>
                          </a:solidFill>
                          <a:latin typeface="Tahoma"/>
                        </a:defRPr>
                      </a:lvl4pPr>
                      <a:lvl5pPr marL="593457" algn="l" defTabSz="296729" rtl="0" eaLnBrk="1" latinLnBrk="0" hangingPunct="1">
                        <a:defRPr sz="585" kern="1200">
                          <a:solidFill>
                            <a:schemeClr val="dk1"/>
                          </a:solidFill>
                          <a:latin typeface="Tahoma"/>
                        </a:defRPr>
                      </a:lvl5pPr>
                      <a:lvl6pPr marL="741821" algn="l" defTabSz="296729" rtl="0" eaLnBrk="1" latinLnBrk="0" hangingPunct="1">
                        <a:defRPr sz="585" kern="1200">
                          <a:solidFill>
                            <a:schemeClr val="dk1"/>
                          </a:solidFill>
                          <a:latin typeface="Tahoma"/>
                        </a:defRPr>
                      </a:lvl6pPr>
                      <a:lvl7pPr marL="890186" algn="l" defTabSz="296729" rtl="0" eaLnBrk="1" latinLnBrk="0" hangingPunct="1">
                        <a:defRPr sz="585" kern="1200">
                          <a:solidFill>
                            <a:schemeClr val="dk1"/>
                          </a:solidFill>
                          <a:latin typeface="Tahoma"/>
                        </a:defRPr>
                      </a:lvl7pPr>
                      <a:lvl8pPr marL="1038550" algn="l" defTabSz="296729" rtl="0" eaLnBrk="1" latinLnBrk="0" hangingPunct="1">
                        <a:defRPr sz="585" kern="1200">
                          <a:solidFill>
                            <a:schemeClr val="dk1"/>
                          </a:solidFill>
                          <a:latin typeface="Tahoma"/>
                        </a:defRPr>
                      </a:lvl8pPr>
                      <a:lvl9pPr marL="1186914" algn="l" defTabSz="296729" rtl="0" eaLnBrk="1" latinLnBrk="0" hangingPunct="1">
                        <a:defRPr sz="585" kern="1200">
                          <a:solidFill>
                            <a:schemeClr val="dk1"/>
                          </a:solidFill>
                          <a:latin typeface="Tahoma"/>
                        </a:defRPr>
                      </a:lvl9pPr>
                    </a:lstStyle>
                    <a:p>
                      <a:r>
                        <a:rPr lang="en-US" sz="1600" dirty="0">
                          <a:effectLst/>
                          <a:latin typeface="+mj-lt"/>
                        </a:rPr>
                        <a:t>in the following format:  Private medical records requested from [provider’s or facility’s name], but not received.</a:t>
                      </a:r>
                      <a:endParaRPr lang="en-US" sz="1600" dirty="0">
                        <a:effectLst/>
                        <a:latin typeface="+mj-lt"/>
                        <a:cs typeface="Arial" panose="020B0604020202020204" pitchFamily="34"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tint val="4000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06369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latin typeface="Arial" panose="020B0604020202020204" pitchFamily="34" charset="0"/>
              </a:rPr>
              <a:t>Guidelines for the Evidence Section</a:t>
            </a:r>
          </a:p>
        </p:txBody>
      </p:sp>
      <p:sp>
        <p:nvSpPr>
          <p:cNvPr id="3" name="Slide Number Placeholder 2">
            <a:extLst>
              <a:ext uri="{FF2B5EF4-FFF2-40B4-BE49-F238E27FC236}">
                <a16:creationId xmlns:a16="http://schemas.microsoft.com/office/drawing/2014/main" id="{1DEC8617-D638-435B-A558-CF7BCCFEEB4D}"/>
              </a:ext>
            </a:extLst>
          </p:cNvPr>
          <p:cNvSpPr>
            <a:spLocks noGrp="1"/>
          </p:cNvSpPr>
          <p:nvPr>
            <p:ph type="sldNum" sz="quarter" idx="12"/>
            <p:custDataLst>
              <p:tags r:id="rId2"/>
            </p:custDataLst>
          </p:nvPr>
        </p:nvSpPr>
        <p:spPr>
          <a:xfrm>
            <a:off x="6931152" y="6601976"/>
            <a:ext cx="2133600" cy="365125"/>
          </a:xfrm>
        </p:spPr>
        <p:txBody>
          <a:bodyPr/>
          <a:lstStyle/>
          <a:p>
            <a:pPr>
              <a:defRPr/>
            </a:pPr>
            <a:fld id="{94ED091C-A1E3-4D2F-838F-2AF3D4B9D92A}" type="slidenum">
              <a:rPr lang="en-US" smtClean="0"/>
              <a:pPr>
                <a:defRPr/>
              </a:pPr>
              <a:t>7</a:t>
            </a:fld>
            <a:endParaRPr lang="en-US" dirty="0"/>
          </a:p>
        </p:txBody>
      </p:sp>
      <p:graphicFrame>
        <p:nvGraphicFramePr>
          <p:cNvPr id="7" name="Content Placeholder 4">
            <a:extLst>
              <a:ext uri="{FF2B5EF4-FFF2-40B4-BE49-F238E27FC236}">
                <a16:creationId xmlns:a16="http://schemas.microsoft.com/office/drawing/2014/main" id="{E46337CB-0EA6-47FB-9792-1C8E6DC2D442}"/>
              </a:ext>
            </a:extLst>
          </p:cNvPr>
          <p:cNvGraphicFramePr>
            <a:graphicFrameLocks/>
          </p:cNvGraphicFramePr>
          <p:nvPr>
            <p:custDataLst>
              <p:tags r:id="rId3"/>
            </p:custDataLst>
            <p:extLst>
              <p:ext uri="{D42A27DB-BD31-4B8C-83A1-F6EECF244321}">
                <p14:modId xmlns:p14="http://schemas.microsoft.com/office/powerpoint/2010/main" val="3043890905"/>
              </p:ext>
            </p:extLst>
          </p:nvPr>
        </p:nvGraphicFramePr>
        <p:xfrm>
          <a:off x="320913" y="2524223"/>
          <a:ext cx="8502174" cy="2123977"/>
        </p:xfrm>
        <a:graphic>
          <a:graphicData uri="http://schemas.openxmlformats.org/drawingml/2006/table">
            <a:tbl>
              <a:tblPr firstRow="1" bandRow="1"/>
              <a:tblGrid>
                <a:gridCol w="4251087">
                  <a:extLst>
                    <a:ext uri="{9D8B030D-6E8A-4147-A177-3AD203B41FA5}">
                      <a16:colId xmlns:a16="http://schemas.microsoft.com/office/drawing/2014/main" val="20000"/>
                    </a:ext>
                  </a:extLst>
                </a:gridCol>
                <a:gridCol w="4251087">
                  <a:extLst>
                    <a:ext uri="{9D8B030D-6E8A-4147-A177-3AD203B41FA5}">
                      <a16:colId xmlns:a16="http://schemas.microsoft.com/office/drawing/2014/main" val="20001"/>
                    </a:ext>
                  </a:extLst>
                </a:gridCol>
              </a:tblGrid>
              <a:tr h="295177">
                <a:tc>
                  <a:txBody>
                    <a:bodyPr/>
                    <a:lstStyle>
                      <a:lvl1pPr marL="0" algn="l" defTabSz="296729" rtl="0" eaLnBrk="1" latinLnBrk="0" hangingPunct="1">
                        <a:defRPr sz="585" b="1" kern="1200">
                          <a:solidFill>
                            <a:schemeClr val="lt1"/>
                          </a:solidFill>
                          <a:latin typeface="Tahoma"/>
                        </a:defRPr>
                      </a:lvl1pPr>
                      <a:lvl2pPr marL="148364" algn="l" defTabSz="296729" rtl="0" eaLnBrk="1" latinLnBrk="0" hangingPunct="1">
                        <a:defRPr sz="585" b="1" kern="1200">
                          <a:solidFill>
                            <a:schemeClr val="lt1"/>
                          </a:solidFill>
                          <a:latin typeface="Tahoma"/>
                        </a:defRPr>
                      </a:lvl2pPr>
                      <a:lvl3pPr marL="296729" algn="l" defTabSz="296729" rtl="0" eaLnBrk="1" latinLnBrk="0" hangingPunct="1">
                        <a:defRPr sz="585" b="1" kern="1200">
                          <a:solidFill>
                            <a:schemeClr val="lt1"/>
                          </a:solidFill>
                          <a:latin typeface="Tahoma"/>
                        </a:defRPr>
                      </a:lvl3pPr>
                      <a:lvl4pPr marL="445093" algn="l" defTabSz="296729" rtl="0" eaLnBrk="1" latinLnBrk="0" hangingPunct="1">
                        <a:defRPr sz="585" b="1" kern="1200">
                          <a:solidFill>
                            <a:schemeClr val="lt1"/>
                          </a:solidFill>
                          <a:latin typeface="Tahoma"/>
                        </a:defRPr>
                      </a:lvl4pPr>
                      <a:lvl5pPr marL="593457" algn="l" defTabSz="296729" rtl="0" eaLnBrk="1" latinLnBrk="0" hangingPunct="1">
                        <a:defRPr sz="585" b="1" kern="1200">
                          <a:solidFill>
                            <a:schemeClr val="lt1"/>
                          </a:solidFill>
                          <a:latin typeface="Tahoma"/>
                        </a:defRPr>
                      </a:lvl5pPr>
                      <a:lvl6pPr marL="741821" algn="l" defTabSz="296729" rtl="0" eaLnBrk="1" latinLnBrk="0" hangingPunct="1">
                        <a:defRPr sz="585" b="1" kern="1200">
                          <a:solidFill>
                            <a:schemeClr val="lt1"/>
                          </a:solidFill>
                          <a:latin typeface="Tahoma"/>
                        </a:defRPr>
                      </a:lvl6pPr>
                      <a:lvl7pPr marL="890186" algn="l" defTabSz="296729" rtl="0" eaLnBrk="1" latinLnBrk="0" hangingPunct="1">
                        <a:defRPr sz="585" b="1" kern="1200">
                          <a:solidFill>
                            <a:schemeClr val="lt1"/>
                          </a:solidFill>
                          <a:latin typeface="Tahoma"/>
                        </a:defRPr>
                      </a:lvl7pPr>
                      <a:lvl8pPr marL="1038550" algn="l" defTabSz="296729" rtl="0" eaLnBrk="1" latinLnBrk="0" hangingPunct="1">
                        <a:defRPr sz="585" b="1" kern="1200">
                          <a:solidFill>
                            <a:schemeClr val="lt1"/>
                          </a:solidFill>
                          <a:latin typeface="Tahoma"/>
                        </a:defRPr>
                      </a:lvl8pPr>
                      <a:lvl9pPr marL="1186914" algn="l" defTabSz="296729" rtl="0" eaLnBrk="1" latinLnBrk="0" hangingPunct="1">
                        <a:defRPr sz="585" b="1" kern="1200">
                          <a:solidFill>
                            <a:schemeClr val="lt1"/>
                          </a:solidFill>
                          <a:latin typeface="Tahoma"/>
                        </a:defRPr>
                      </a:lvl9pPr>
                    </a:lstStyle>
                    <a:p>
                      <a:r>
                        <a:rPr lang="en-US" sz="1500" dirty="0">
                          <a:effectLst/>
                          <a:latin typeface="+mj-lt"/>
                        </a:rPr>
                        <a:t>If the Evidence section identifies ...</a:t>
                      </a:r>
                    </a:p>
                  </a:txBody>
                  <a:tcPr marL="0" marR="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C00000"/>
                    </a:solidFill>
                  </a:tcPr>
                </a:tc>
                <a:tc>
                  <a:txBody>
                    <a:bodyPr/>
                    <a:lstStyle>
                      <a:lvl1pPr marL="0" algn="l" defTabSz="296729" rtl="0" eaLnBrk="1" latinLnBrk="0" hangingPunct="1">
                        <a:defRPr sz="585" b="1" kern="1200">
                          <a:solidFill>
                            <a:schemeClr val="lt1"/>
                          </a:solidFill>
                          <a:latin typeface="Tahoma"/>
                        </a:defRPr>
                      </a:lvl1pPr>
                      <a:lvl2pPr marL="148364" algn="l" defTabSz="296729" rtl="0" eaLnBrk="1" latinLnBrk="0" hangingPunct="1">
                        <a:defRPr sz="585" b="1" kern="1200">
                          <a:solidFill>
                            <a:schemeClr val="lt1"/>
                          </a:solidFill>
                          <a:latin typeface="Tahoma"/>
                        </a:defRPr>
                      </a:lvl2pPr>
                      <a:lvl3pPr marL="296729" algn="l" defTabSz="296729" rtl="0" eaLnBrk="1" latinLnBrk="0" hangingPunct="1">
                        <a:defRPr sz="585" b="1" kern="1200">
                          <a:solidFill>
                            <a:schemeClr val="lt1"/>
                          </a:solidFill>
                          <a:latin typeface="Tahoma"/>
                        </a:defRPr>
                      </a:lvl3pPr>
                      <a:lvl4pPr marL="445093" algn="l" defTabSz="296729" rtl="0" eaLnBrk="1" latinLnBrk="0" hangingPunct="1">
                        <a:defRPr sz="585" b="1" kern="1200">
                          <a:solidFill>
                            <a:schemeClr val="lt1"/>
                          </a:solidFill>
                          <a:latin typeface="Tahoma"/>
                        </a:defRPr>
                      </a:lvl4pPr>
                      <a:lvl5pPr marL="593457" algn="l" defTabSz="296729" rtl="0" eaLnBrk="1" latinLnBrk="0" hangingPunct="1">
                        <a:defRPr sz="585" b="1" kern="1200">
                          <a:solidFill>
                            <a:schemeClr val="lt1"/>
                          </a:solidFill>
                          <a:latin typeface="Tahoma"/>
                        </a:defRPr>
                      </a:lvl5pPr>
                      <a:lvl6pPr marL="741821" algn="l" defTabSz="296729" rtl="0" eaLnBrk="1" latinLnBrk="0" hangingPunct="1">
                        <a:defRPr sz="585" b="1" kern="1200">
                          <a:solidFill>
                            <a:schemeClr val="lt1"/>
                          </a:solidFill>
                          <a:latin typeface="Tahoma"/>
                        </a:defRPr>
                      </a:lvl6pPr>
                      <a:lvl7pPr marL="890186" algn="l" defTabSz="296729" rtl="0" eaLnBrk="1" latinLnBrk="0" hangingPunct="1">
                        <a:defRPr sz="585" b="1" kern="1200">
                          <a:solidFill>
                            <a:schemeClr val="lt1"/>
                          </a:solidFill>
                          <a:latin typeface="Tahoma"/>
                        </a:defRPr>
                      </a:lvl7pPr>
                      <a:lvl8pPr marL="1038550" algn="l" defTabSz="296729" rtl="0" eaLnBrk="1" latinLnBrk="0" hangingPunct="1">
                        <a:defRPr sz="585" b="1" kern="1200">
                          <a:solidFill>
                            <a:schemeClr val="lt1"/>
                          </a:solidFill>
                          <a:latin typeface="Tahoma"/>
                        </a:defRPr>
                      </a:lvl8pPr>
                      <a:lvl9pPr marL="1186914" algn="l" defTabSz="296729" rtl="0" eaLnBrk="1" latinLnBrk="0" hangingPunct="1">
                        <a:defRPr sz="585" b="1" kern="1200">
                          <a:solidFill>
                            <a:schemeClr val="lt1"/>
                          </a:solidFill>
                          <a:latin typeface="Tahoma"/>
                        </a:defRPr>
                      </a:lvl9pPr>
                    </a:lstStyle>
                    <a:p>
                      <a:r>
                        <a:rPr lang="en-US" sz="1500" dirty="0">
                          <a:effectLst/>
                          <a:latin typeface="+mj-lt"/>
                        </a:rPr>
                        <a:t>Then list the evidence type and ...</a:t>
                      </a:r>
                    </a:p>
                  </a:txBody>
                  <a:tcPr marL="0" marR="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0"/>
                  </a:ext>
                </a:extLst>
              </a:tr>
              <a:tr h="444891">
                <a:tc>
                  <a:txBody>
                    <a:bodyPr/>
                    <a:lstStyle>
                      <a:lvl1pPr marL="0" algn="l" defTabSz="296729" rtl="0" eaLnBrk="1" latinLnBrk="0" hangingPunct="1">
                        <a:defRPr sz="585" kern="1200">
                          <a:solidFill>
                            <a:schemeClr val="dk1"/>
                          </a:solidFill>
                          <a:latin typeface="Tahoma"/>
                        </a:defRPr>
                      </a:lvl1pPr>
                      <a:lvl2pPr marL="148364" algn="l" defTabSz="296729" rtl="0" eaLnBrk="1" latinLnBrk="0" hangingPunct="1">
                        <a:defRPr sz="585" kern="1200">
                          <a:solidFill>
                            <a:schemeClr val="dk1"/>
                          </a:solidFill>
                          <a:latin typeface="Tahoma"/>
                        </a:defRPr>
                      </a:lvl2pPr>
                      <a:lvl3pPr marL="296729" algn="l" defTabSz="296729" rtl="0" eaLnBrk="1" latinLnBrk="0" hangingPunct="1">
                        <a:defRPr sz="585" kern="1200">
                          <a:solidFill>
                            <a:schemeClr val="dk1"/>
                          </a:solidFill>
                          <a:latin typeface="Tahoma"/>
                        </a:defRPr>
                      </a:lvl3pPr>
                      <a:lvl4pPr marL="445093" algn="l" defTabSz="296729" rtl="0" eaLnBrk="1" latinLnBrk="0" hangingPunct="1">
                        <a:defRPr sz="585" kern="1200">
                          <a:solidFill>
                            <a:schemeClr val="dk1"/>
                          </a:solidFill>
                          <a:latin typeface="Tahoma"/>
                        </a:defRPr>
                      </a:lvl4pPr>
                      <a:lvl5pPr marL="593457" algn="l" defTabSz="296729" rtl="0" eaLnBrk="1" latinLnBrk="0" hangingPunct="1">
                        <a:defRPr sz="585" kern="1200">
                          <a:solidFill>
                            <a:schemeClr val="dk1"/>
                          </a:solidFill>
                          <a:latin typeface="Tahoma"/>
                        </a:defRPr>
                      </a:lvl5pPr>
                      <a:lvl6pPr marL="741821" algn="l" defTabSz="296729" rtl="0" eaLnBrk="1" latinLnBrk="0" hangingPunct="1">
                        <a:defRPr sz="585" kern="1200">
                          <a:solidFill>
                            <a:schemeClr val="dk1"/>
                          </a:solidFill>
                          <a:latin typeface="Tahoma"/>
                        </a:defRPr>
                      </a:lvl6pPr>
                      <a:lvl7pPr marL="890186" algn="l" defTabSz="296729" rtl="0" eaLnBrk="1" latinLnBrk="0" hangingPunct="1">
                        <a:defRPr sz="585" kern="1200">
                          <a:solidFill>
                            <a:schemeClr val="dk1"/>
                          </a:solidFill>
                          <a:latin typeface="Tahoma"/>
                        </a:defRPr>
                      </a:lvl7pPr>
                      <a:lvl8pPr marL="1038550" algn="l" defTabSz="296729" rtl="0" eaLnBrk="1" latinLnBrk="0" hangingPunct="1">
                        <a:defRPr sz="585" kern="1200">
                          <a:solidFill>
                            <a:schemeClr val="dk1"/>
                          </a:solidFill>
                          <a:latin typeface="Tahoma"/>
                        </a:defRPr>
                      </a:lvl8pPr>
                      <a:lvl9pPr marL="1186914" algn="l" defTabSz="296729" rtl="0" eaLnBrk="1" latinLnBrk="0" hangingPunct="1">
                        <a:defRPr sz="585" kern="1200">
                          <a:solidFill>
                            <a:schemeClr val="dk1"/>
                          </a:solidFill>
                          <a:latin typeface="Tahoma"/>
                        </a:defRPr>
                      </a:lvl9pPr>
                    </a:lstStyle>
                    <a:p>
                      <a:r>
                        <a:rPr lang="it-IT" sz="1500" dirty="0">
                          <a:effectLst/>
                          <a:latin typeface="+mj-lt"/>
                        </a:rPr>
                        <a:t>evidence considered in a prior VA decision</a:t>
                      </a:r>
                    </a:p>
                  </a:txBody>
                  <a:tcPr marL="0" marR="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00000">
                        <a:tint val="40000"/>
                      </a:srgbClr>
                    </a:solidFill>
                  </a:tcPr>
                </a:tc>
                <a:tc>
                  <a:txBody>
                    <a:bodyPr/>
                    <a:lstStyle>
                      <a:lvl1pPr marL="0" algn="l" defTabSz="296729" rtl="0" eaLnBrk="1" latinLnBrk="0" hangingPunct="1">
                        <a:defRPr sz="585" kern="1200">
                          <a:solidFill>
                            <a:schemeClr val="dk1"/>
                          </a:solidFill>
                          <a:latin typeface="Tahoma"/>
                        </a:defRPr>
                      </a:lvl1pPr>
                      <a:lvl2pPr marL="148364" algn="l" defTabSz="296729" rtl="0" eaLnBrk="1" latinLnBrk="0" hangingPunct="1">
                        <a:defRPr sz="585" kern="1200">
                          <a:solidFill>
                            <a:schemeClr val="dk1"/>
                          </a:solidFill>
                          <a:latin typeface="Tahoma"/>
                        </a:defRPr>
                      </a:lvl2pPr>
                      <a:lvl3pPr marL="296729" algn="l" defTabSz="296729" rtl="0" eaLnBrk="1" latinLnBrk="0" hangingPunct="1">
                        <a:defRPr sz="585" kern="1200">
                          <a:solidFill>
                            <a:schemeClr val="dk1"/>
                          </a:solidFill>
                          <a:latin typeface="Tahoma"/>
                        </a:defRPr>
                      </a:lvl3pPr>
                      <a:lvl4pPr marL="445093" algn="l" defTabSz="296729" rtl="0" eaLnBrk="1" latinLnBrk="0" hangingPunct="1">
                        <a:defRPr sz="585" kern="1200">
                          <a:solidFill>
                            <a:schemeClr val="dk1"/>
                          </a:solidFill>
                          <a:latin typeface="Tahoma"/>
                        </a:defRPr>
                      </a:lvl4pPr>
                      <a:lvl5pPr marL="593457" algn="l" defTabSz="296729" rtl="0" eaLnBrk="1" latinLnBrk="0" hangingPunct="1">
                        <a:defRPr sz="585" kern="1200">
                          <a:solidFill>
                            <a:schemeClr val="dk1"/>
                          </a:solidFill>
                          <a:latin typeface="Tahoma"/>
                        </a:defRPr>
                      </a:lvl5pPr>
                      <a:lvl6pPr marL="741821" algn="l" defTabSz="296729" rtl="0" eaLnBrk="1" latinLnBrk="0" hangingPunct="1">
                        <a:defRPr sz="585" kern="1200">
                          <a:solidFill>
                            <a:schemeClr val="dk1"/>
                          </a:solidFill>
                          <a:latin typeface="Tahoma"/>
                        </a:defRPr>
                      </a:lvl6pPr>
                      <a:lvl7pPr marL="890186" algn="l" defTabSz="296729" rtl="0" eaLnBrk="1" latinLnBrk="0" hangingPunct="1">
                        <a:defRPr sz="585" kern="1200">
                          <a:solidFill>
                            <a:schemeClr val="dk1"/>
                          </a:solidFill>
                          <a:latin typeface="Tahoma"/>
                        </a:defRPr>
                      </a:lvl7pPr>
                      <a:lvl8pPr marL="1038550" algn="l" defTabSz="296729" rtl="0" eaLnBrk="1" latinLnBrk="0" hangingPunct="1">
                        <a:defRPr sz="585" kern="1200">
                          <a:solidFill>
                            <a:schemeClr val="dk1"/>
                          </a:solidFill>
                          <a:latin typeface="Tahoma"/>
                        </a:defRPr>
                      </a:lvl8pPr>
                      <a:lvl9pPr marL="1186914" algn="l" defTabSz="296729" rtl="0" eaLnBrk="1" latinLnBrk="0" hangingPunct="1">
                        <a:defRPr sz="585" kern="1200">
                          <a:solidFill>
                            <a:schemeClr val="dk1"/>
                          </a:solidFill>
                          <a:latin typeface="Tahoma"/>
                        </a:defRPr>
                      </a:lvl9pPr>
                    </a:lstStyle>
                    <a:p>
                      <a:r>
                        <a:rPr lang="en-US" sz="1500" dirty="0">
                          <a:effectLst/>
                          <a:latin typeface="+mj-lt"/>
                        </a:rPr>
                        <a:t>by separately stating each piece of evidence considered, including the prior decision.</a:t>
                      </a:r>
                    </a:p>
                  </a:txBody>
                  <a:tcPr marL="0" marR="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00000">
                        <a:tint val="40000"/>
                      </a:srgbClr>
                    </a:solidFill>
                  </a:tcPr>
                </a:tc>
                <a:extLst>
                  <a:ext uri="{0D108BD9-81ED-4DB2-BD59-A6C34878D82A}">
                    <a16:rowId xmlns:a16="http://schemas.microsoft.com/office/drawing/2014/main" val="10001"/>
                  </a:ext>
                </a:extLst>
              </a:tr>
              <a:tr h="889782">
                <a:tc>
                  <a:txBody>
                    <a:bodyPr/>
                    <a:lstStyle>
                      <a:lvl1pPr marL="0" algn="l" defTabSz="296729" rtl="0" eaLnBrk="1" latinLnBrk="0" hangingPunct="1">
                        <a:defRPr sz="585" kern="1200">
                          <a:solidFill>
                            <a:schemeClr val="dk1"/>
                          </a:solidFill>
                          <a:latin typeface="Tahoma"/>
                        </a:defRPr>
                      </a:lvl1pPr>
                      <a:lvl2pPr marL="148364" algn="l" defTabSz="296729" rtl="0" eaLnBrk="1" latinLnBrk="0" hangingPunct="1">
                        <a:defRPr sz="585" kern="1200">
                          <a:solidFill>
                            <a:schemeClr val="dk1"/>
                          </a:solidFill>
                          <a:latin typeface="Tahoma"/>
                        </a:defRPr>
                      </a:lvl2pPr>
                      <a:lvl3pPr marL="296729" algn="l" defTabSz="296729" rtl="0" eaLnBrk="1" latinLnBrk="0" hangingPunct="1">
                        <a:defRPr sz="585" kern="1200">
                          <a:solidFill>
                            <a:schemeClr val="dk1"/>
                          </a:solidFill>
                          <a:latin typeface="Tahoma"/>
                        </a:defRPr>
                      </a:lvl3pPr>
                      <a:lvl4pPr marL="445093" algn="l" defTabSz="296729" rtl="0" eaLnBrk="1" latinLnBrk="0" hangingPunct="1">
                        <a:defRPr sz="585" kern="1200">
                          <a:solidFill>
                            <a:schemeClr val="dk1"/>
                          </a:solidFill>
                          <a:latin typeface="Tahoma"/>
                        </a:defRPr>
                      </a:lvl4pPr>
                      <a:lvl5pPr marL="593457" algn="l" defTabSz="296729" rtl="0" eaLnBrk="1" latinLnBrk="0" hangingPunct="1">
                        <a:defRPr sz="585" kern="1200">
                          <a:solidFill>
                            <a:schemeClr val="dk1"/>
                          </a:solidFill>
                          <a:latin typeface="Tahoma"/>
                        </a:defRPr>
                      </a:lvl5pPr>
                      <a:lvl6pPr marL="741821" algn="l" defTabSz="296729" rtl="0" eaLnBrk="1" latinLnBrk="0" hangingPunct="1">
                        <a:defRPr sz="585" kern="1200">
                          <a:solidFill>
                            <a:schemeClr val="dk1"/>
                          </a:solidFill>
                          <a:latin typeface="Tahoma"/>
                        </a:defRPr>
                      </a:lvl6pPr>
                      <a:lvl7pPr marL="890186" algn="l" defTabSz="296729" rtl="0" eaLnBrk="1" latinLnBrk="0" hangingPunct="1">
                        <a:defRPr sz="585" kern="1200">
                          <a:solidFill>
                            <a:schemeClr val="dk1"/>
                          </a:solidFill>
                          <a:latin typeface="Tahoma"/>
                        </a:defRPr>
                      </a:lvl7pPr>
                      <a:lvl8pPr marL="1038550" algn="l" defTabSz="296729" rtl="0" eaLnBrk="1" latinLnBrk="0" hangingPunct="1">
                        <a:defRPr sz="585" kern="1200">
                          <a:solidFill>
                            <a:schemeClr val="dk1"/>
                          </a:solidFill>
                          <a:latin typeface="Tahoma"/>
                        </a:defRPr>
                      </a:lvl8pPr>
                      <a:lvl9pPr marL="1186914" algn="l" defTabSz="296729" rtl="0" eaLnBrk="1" latinLnBrk="0" hangingPunct="1">
                        <a:defRPr sz="585" kern="1200">
                          <a:solidFill>
                            <a:schemeClr val="dk1"/>
                          </a:solidFill>
                          <a:latin typeface="Tahoma"/>
                        </a:defRPr>
                      </a:lvl9pPr>
                    </a:lstStyle>
                    <a:p>
                      <a:r>
                        <a:rPr lang="en-US" sz="1500" dirty="0">
                          <a:effectLst/>
                          <a:latin typeface="+mj-lt"/>
                        </a:rPr>
                        <a:t>any medical evidence that is confidential under </a:t>
                      </a:r>
                      <a:r>
                        <a:rPr lang="en-US" sz="1500" u="none" dirty="0">
                          <a:solidFill>
                            <a:schemeClr val="tx1"/>
                          </a:solidFill>
                          <a:effectLst/>
                          <a:latin typeface="+mj-lt"/>
                        </a:rPr>
                        <a:t>38 U.S.C 7332 </a:t>
                      </a:r>
                      <a:r>
                        <a:rPr lang="en-US" sz="1500" dirty="0">
                          <a:effectLst/>
                          <a:latin typeface="+mj-lt"/>
                        </a:rPr>
                        <a:t>(certain medical records relating to human immunodeficiency virus (HIV) infection, substance abuse, or sickle cell anemia)</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tint val="20000"/>
                      </a:srgbClr>
                    </a:solidFill>
                  </a:tcPr>
                </a:tc>
                <a:tc>
                  <a:txBody>
                    <a:bodyPr/>
                    <a:lstStyle>
                      <a:lvl1pPr marL="0" algn="l" defTabSz="296729" rtl="0" eaLnBrk="1" latinLnBrk="0" hangingPunct="1">
                        <a:defRPr sz="585" kern="1200">
                          <a:solidFill>
                            <a:schemeClr val="dk1"/>
                          </a:solidFill>
                          <a:latin typeface="Tahoma"/>
                        </a:defRPr>
                      </a:lvl1pPr>
                      <a:lvl2pPr marL="148364" algn="l" defTabSz="296729" rtl="0" eaLnBrk="1" latinLnBrk="0" hangingPunct="1">
                        <a:defRPr sz="585" kern="1200">
                          <a:solidFill>
                            <a:schemeClr val="dk1"/>
                          </a:solidFill>
                          <a:latin typeface="Tahoma"/>
                        </a:defRPr>
                      </a:lvl2pPr>
                      <a:lvl3pPr marL="296729" algn="l" defTabSz="296729" rtl="0" eaLnBrk="1" latinLnBrk="0" hangingPunct="1">
                        <a:defRPr sz="585" kern="1200">
                          <a:solidFill>
                            <a:schemeClr val="dk1"/>
                          </a:solidFill>
                          <a:latin typeface="Tahoma"/>
                        </a:defRPr>
                      </a:lvl3pPr>
                      <a:lvl4pPr marL="445093" algn="l" defTabSz="296729" rtl="0" eaLnBrk="1" latinLnBrk="0" hangingPunct="1">
                        <a:defRPr sz="585" kern="1200">
                          <a:solidFill>
                            <a:schemeClr val="dk1"/>
                          </a:solidFill>
                          <a:latin typeface="Tahoma"/>
                        </a:defRPr>
                      </a:lvl4pPr>
                      <a:lvl5pPr marL="593457" algn="l" defTabSz="296729" rtl="0" eaLnBrk="1" latinLnBrk="0" hangingPunct="1">
                        <a:defRPr sz="585" kern="1200">
                          <a:solidFill>
                            <a:schemeClr val="dk1"/>
                          </a:solidFill>
                          <a:latin typeface="Tahoma"/>
                        </a:defRPr>
                      </a:lvl5pPr>
                      <a:lvl6pPr marL="741821" algn="l" defTabSz="296729" rtl="0" eaLnBrk="1" latinLnBrk="0" hangingPunct="1">
                        <a:defRPr sz="585" kern="1200">
                          <a:solidFill>
                            <a:schemeClr val="dk1"/>
                          </a:solidFill>
                          <a:latin typeface="Tahoma"/>
                        </a:defRPr>
                      </a:lvl6pPr>
                      <a:lvl7pPr marL="890186" algn="l" defTabSz="296729" rtl="0" eaLnBrk="1" latinLnBrk="0" hangingPunct="1">
                        <a:defRPr sz="585" kern="1200">
                          <a:solidFill>
                            <a:schemeClr val="dk1"/>
                          </a:solidFill>
                          <a:latin typeface="Tahoma"/>
                        </a:defRPr>
                      </a:lvl7pPr>
                      <a:lvl8pPr marL="1038550" algn="l" defTabSz="296729" rtl="0" eaLnBrk="1" latinLnBrk="0" hangingPunct="1">
                        <a:defRPr sz="585" kern="1200">
                          <a:solidFill>
                            <a:schemeClr val="dk1"/>
                          </a:solidFill>
                          <a:latin typeface="Tahoma"/>
                        </a:defRPr>
                      </a:lvl8pPr>
                      <a:lvl9pPr marL="1186914" algn="l" defTabSz="296729" rtl="0" eaLnBrk="1" latinLnBrk="0" hangingPunct="1">
                        <a:defRPr sz="585" kern="1200">
                          <a:solidFill>
                            <a:schemeClr val="dk1"/>
                          </a:solidFill>
                          <a:latin typeface="Tahoma"/>
                        </a:defRPr>
                      </a:lvl9pPr>
                    </a:lstStyle>
                    <a:p>
                      <a:r>
                        <a:rPr lang="en-US" sz="1500" dirty="0">
                          <a:effectLst/>
                          <a:latin typeface="+mj-lt"/>
                        </a:rPr>
                        <a:t>by specifying only the relevant date and name of the medical facility.</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tint val="20000"/>
                      </a:srgbClr>
                    </a:solidFill>
                  </a:tcPr>
                </a:tc>
                <a:extLst>
                  <a:ext uri="{0D108BD9-81ED-4DB2-BD59-A6C34878D82A}">
                    <a16:rowId xmlns:a16="http://schemas.microsoft.com/office/drawing/2014/main" val="10002"/>
                  </a:ext>
                </a:extLst>
              </a:tr>
              <a:tr h="444891">
                <a:tc>
                  <a:txBody>
                    <a:bodyPr/>
                    <a:lstStyle>
                      <a:lvl1pPr marL="0" algn="l" defTabSz="296729" rtl="0" eaLnBrk="1" latinLnBrk="0" hangingPunct="1">
                        <a:defRPr sz="585" kern="1200">
                          <a:solidFill>
                            <a:schemeClr val="dk1"/>
                          </a:solidFill>
                          <a:latin typeface="Tahoma"/>
                        </a:defRPr>
                      </a:lvl1pPr>
                      <a:lvl2pPr marL="148364" algn="l" defTabSz="296729" rtl="0" eaLnBrk="1" latinLnBrk="0" hangingPunct="1">
                        <a:defRPr sz="585" kern="1200">
                          <a:solidFill>
                            <a:schemeClr val="dk1"/>
                          </a:solidFill>
                          <a:latin typeface="Tahoma"/>
                        </a:defRPr>
                      </a:lvl2pPr>
                      <a:lvl3pPr marL="296729" algn="l" defTabSz="296729" rtl="0" eaLnBrk="1" latinLnBrk="0" hangingPunct="1">
                        <a:defRPr sz="585" kern="1200">
                          <a:solidFill>
                            <a:schemeClr val="dk1"/>
                          </a:solidFill>
                          <a:latin typeface="Tahoma"/>
                        </a:defRPr>
                      </a:lvl3pPr>
                      <a:lvl4pPr marL="445093" algn="l" defTabSz="296729" rtl="0" eaLnBrk="1" latinLnBrk="0" hangingPunct="1">
                        <a:defRPr sz="585" kern="1200">
                          <a:solidFill>
                            <a:schemeClr val="dk1"/>
                          </a:solidFill>
                          <a:latin typeface="Tahoma"/>
                        </a:defRPr>
                      </a:lvl4pPr>
                      <a:lvl5pPr marL="593457" algn="l" defTabSz="296729" rtl="0" eaLnBrk="1" latinLnBrk="0" hangingPunct="1">
                        <a:defRPr sz="585" kern="1200">
                          <a:solidFill>
                            <a:schemeClr val="dk1"/>
                          </a:solidFill>
                          <a:latin typeface="Tahoma"/>
                        </a:defRPr>
                      </a:lvl5pPr>
                      <a:lvl6pPr marL="741821" algn="l" defTabSz="296729" rtl="0" eaLnBrk="1" latinLnBrk="0" hangingPunct="1">
                        <a:defRPr sz="585" kern="1200">
                          <a:solidFill>
                            <a:schemeClr val="dk1"/>
                          </a:solidFill>
                          <a:latin typeface="Tahoma"/>
                        </a:defRPr>
                      </a:lvl6pPr>
                      <a:lvl7pPr marL="890186" algn="l" defTabSz="296729" rtl="0" eaLnBrk="1" latinLnBrk="0" hangingPunct="1">
                        <a:defRPr sz="585" kern="1200">
                          <a:solidFill>
                            <a:schemeClr val="dk1"/>
                          </a:solidFill>
                          <a:latin typeface="Tahoma"/>
                        </a:defRPr>
                      </a:lvl7pPr>
                      <a:lvl8pPr marL="1038550" algn="l" defTabSz="296729" rtl="0" eaLnBrk="1" latinLnBrk="0" hangingPunct="1">
                        <a:defRPr sz="585" kern="1200">
                          <a:solidFill>
                            <a:schemeClr val="dk1"/>
                          </a:solidFill>
                          <a:latin typeface="Tahoma"/>
                        </a:defRPr>
                      </a:lvl8pPr>
                      <a:lvl9pPr marL="1186914" algn="l" defTabSz="296729" rtl="0" eaLnBrk="1" latinLnBrk="0" hangingPunct="1">
                        <a:defRPr sz="585" kern="1200">
                          <a:solidFill>
                            <a:schemeClr val="dk1"/>
                          </a:solidFill>
                          <a:latin typeface="Tahoma"/>
                        </a:defRPr>
                      </a:lvl9pPr>
                    </a:lstStyle>
                    <a:p>
                      <a:r>
                        <a:rPr lang="en-US" sz="1500">
                          <a:effectLst/>
                          <a:latin typeface="+mj-lt"/>
                        </a:rPr>
                        <a:t>non-relevant records not requested</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tint val="40000"/>
                      </a:srgbClr>
                    </a:solidFill>
                  </a:tcPr>
                </a:tc>
                <a:tc>
                  <a:txBody>
                    <a:bodyPr/>
                    <a:lstStyle>
                      <a:lvl1pPr marL="0" algn="l" defTabSz="296729" rtl="0" eaLnBrk="1" latinLnBrk="0" hangingPunct="1">
                        <a:defRPr sz="585" kern="1200">
                          <a:solidFill>
                            <a:schemeClr val="dk1"/>
                          </a:solidFill>
                          <a:latin typeface="Tahoma"/>
                        </a:defRPr>
                      </a:lvl1pPr>
                      <a:lvl2pPr marL="148364" algn="l" defTabSz="296729" rtl="0" eaLnBrk="1" latinLnBrk="0" hangingPunct="1">
                        <a:defRPr sz="585" kern="1200">
                          <a:solidFill>
                            <a:schemeClr val="dk1"/>
                          </a:solidFill>
                          <a:latin typeface="Tahoma"/>
                        </a:defRPr>
                      </a:lvl2pPr>
                      <a:lvl3pPr marL="296729" algn="l" defTabSz="296729" rtl="0" eaLnBrk="1" latinLnBrk="0" hangingPunct="1">
                        <a:defRPr sz="585" kern="1200">
                          <a:solidFill>
                            <a:schemeClr val="dk1"/>
                          </a:solidFill>
                          <a:latin typeface="Tahoma"/>
                        </a:defRPr>
                      </a:lvl3pPr>
                      <a:lvl4pPr marL="445093" algn="l" defTabSz="296729" rtl="0" eaLnBrk="1" latinLnBrk="0" hangingPunct="1">
                        <a:defRPr sz="585" kern="1200">
                          <a:solidFill>
                            <a:schemeClr val="dk1"/>
                          </a:solidFill>
                          <a:latin typeface="Tahoma"/>
                        </a:defRPr>
                      </a:lvl4pPr>
                      <a:lvl5pPr marL="593457" algn="l" defTabSz="296729" rtl="0" eaLnBrk="1" latinLnBrk="0" hangingPunct="1">
                        <a:defRPr sz="585" kern="1200">
                          <a:solidFill>
                            <a:schemeClr val="dk1"/>
                          </a:solidFill>
                          <a:latin typeface="Tahoma"/>
                        </a:defRPr>
                      </a:lvl5pPr>
                      <a:lvl6pPr marL="741821" algn="l" defTabSz="296729" rtl="0" eaLnBrk="1" latinLnBrk="0" hangingPunct="1">
                        <a:defRPr sz="585" kern="1200">
                          <a:solidFill>
                            <a:schemeClr val="dk1"/>
                          </a:solidFill>
                          <a:latin typeface="Tahoma"/>
                        </a:defRPr>
                      </a:lvl6pPr>
                      <a:lvl7pPr marL="890186" algn="l" defTabSz="296729" rtl="0" eaLnBrk="1" latinLnBrk="0" hangingPunct="1">
                        <a:defRPr sz="585" kern="1200">
                          <a:solidFill>
                            <a:schemeClr val="dk1"/>
                          </a:solidFill>
                          <a:latin typeface="Tahoma"/>
                        </a:defRPr>
                      </a:lvl7pPr>
                      <a:lvl8pPr marL="1038550" algn="l" defTabSz="296729" rtl="0" eaLnBrk="1" latinLnBrk="0" hangingPunct="1">
                        <a:defRPr sz="585" kern="1200">
                          <a:solidFill>
                            <a:schemeClr val="dk1"/>
                          </a:solidFill>
                          <a:latin typeface="Tahoma"/>
                        </a:defRPr>
                      </a:lvl8pPr>
                      <a:lvl9pPr marL="1186914" algn="l" defTabSz="296729" rtl="0" eaLnBrk="1" latinLnBrk="0" hangingPunct="1">
                        <a:defRPr sz="585" kern="1200">
                          <a:solidFill>
                            <a:schemeClr val="dk1"/>
                          </a:solidFill>
                          <a:latin typeface="Tahoma"/>
                        </a:defRPr>
                      </a:lvl9pPr>
                    </a:lstStyle>
                    <a:p>
                      <a:r>
                        <a:rPr lang="en-US" sz="1500" dirty="0">
                          <a:effectLst/>
                          <a:latin typeface="+mj-lt"/>
                        </a:rPr>
                        <a:t>follow the documentation requirements specified in </a:t>
                      </a:r>
                      <a:r>
                        <a:rPr lang="en-US" sz="1500" u="none" dirty="0">
                          <a:solidFill>
                            <a:schemeClr val="tx1"/>
                          </a:solidFill>
                          <a:effectLst/>
                          <a:latin typeface="+mj-lt"/>
                        </a:rPr>
                        <a:t>M21-1, Part I, 1.C.4.f.</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0000">
                        <a:tint val="4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55209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0" y="793629"/>
            <a:ext cx="9144000" cy="1086867"/>
          </a:xfrm>
        </p:spPr>
        <p:txBody>
          <a:bodyPr/>
          <a:lstStyle/>
          <a:p>
            <a:r>
              <a:rPr lang="en-US" dirty="0">
                <a:latin typeface="Arial" panose="020B0604020202020204" pitchFamily="34" charset="0"/>
              </a:rPr>
              <a:t>Using Diagnostic Terminology</a:t>
            </a:r>
          </a:p>
        </p:txBody>
      </p:sp>
      <p:sp>
        <p:nvSpPr>
          <p:cNvPr id="2" name="Content Placeholder 1"/>
          <p:cNvSpPr>
            <a:spLocks noGrp="1"/>
          </p:cNvSpPr>
          <p:nvPr>
            <p:ph idx="1"/>
            <p:custDataLst>
              <p:tags r:id="rId2"/>
            </p:custDataLst>
          </p:nvPr>
        </p:nvSpPr>
        <p:spPr>
          <a:xfrm>
            <a:off x="457200" y="2057401"/>
            <a:ext cx="8229600" cy="762000"/>
          </a:xfrm>
        </p:spPr>
        <p:txBody>
          <a:bodyPr>
            <a:normAutofit/>
          </a:bodyPr>
          <a:lstStyle/>
          <a:p>
            <a:r>
              <a:rPr lang="en-US" dirty="0"/>
              <a:t>Use the diagnostic terminology provided by the medical examiner or other medical evidence in the rating decision.</a:t>
            </a:r>
          </a:p>
        </p:txBody>
      </p:sp>
      <p:sp>
        <p:nvSpPr>
          <p:cNvPr id="5" name="Slide Number Placeholder 4">
            <a:extLst>
              <a:ext uri="{FF2B5EF4-FFF2-40B4-BE49-F238E27FC236}">
                <a16:creationId xmlns:a16="http://schemas.microsoft.com/office/drawing/2014/main" id="{025B3C2C-4A51-499B-88B8-3C58C33A0706}"/>
              </a:ext>
            </a:extLst>
          </p:cNvPr>
          <p:cNvSpPr>
            <a:spLocks noGrp="1"/>
          </p:cNvSpPr>
          <p:nvPr>
            <p:ph type="sldNum" sz="quarter" idx="12"/>
            <p:custDataLst>
              <p:tags r:id="rId3"/>
            </p:custDataLst>
          </p:nvPr>
        </p:nvSpPr>
        <p:spPr>
          <a:xfrm>
            <a:off x="6931152" y="6601976"/>
            <a:ext cx="2133600" cy="365125"/>
          </a:xfrm>
        </p:spPr>
        <p:txBody>
          <a:bodyPr/>
          <a:lstStyle/>
          <a:p>
            <a:pPr>
              <a:defRPr/>
            </a:pPr>
            <a:fld id="{94ED091C-A1E3-4D2F-838F-2AF3D4B9D92A}" type="slidenum">
              <a:rPr lang="en-US" smtClean="0"/>
              <a:pPr>
                <a:defRPr/>
              </a:pPr>
              <a:t>8</a:t>
            </a:fld>
            <a:endParaRPr lang="en-US" dirty="0"/>
          </a:p>
        </p:txBody>
      </p:sp>
      <p:sp>
        <p:nvSpPr>
          <p:cNvPr id="6" name="TextBox 5">
            <a:extLst>
              <a:ext uri="{FF2B5EF4-FFF2-40B4-BE49-F238E27FC236}">
                <a16:creationId xmlns:a16="http://schemas.microsoft.com/office/drawing/2014/main" id="{A8CCDECD-F457-4DEC-A8FF-7445B05F5209}"/>
              </a:ext>
            </a:extLst>
          </p:cNvPr>
          <p:cNvSpPr txBox="1"/>
          <p:nvPr>
            <p:custDataLst>
              <p:tags r:id="rId4"/>
            </p:custDataLst>
          </p:nvPr>
        </p:nvSpPr>
        <p:spPr>
          <a:xfrm>
            <a:off x="457200" y="2787372"/>
            <a:ext cx="8080248" cy="3400931"/>
          </a:xfrm>
          <a:prstGeom prst="rect">
            <a:avLst/>
          </a:prstGeom>
          <a:noFill/>
        </p:spPr>
        <p:txBody>
          <a:bodyPr wrap="square" rtlCol="0">
            <a:spAutoFit/>
          </a:bodyPr>
          <a:lstStyle/>
          <a:p>
            <a:pPr marL="569913" indent="-225425">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Do not attempt to translate the examiner’s terms into schedular terminology unless citation is required by way of explanation, such as when rating by analogy.</a:t>
            </a:r>
          </a:p>
          <a:p>
            <a:pPr marL="569913" indent="-225425">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Do not cite a lengthy diagnosis in full. Instead, retain its essential elements in the decision.</a:t>
            </a:r>
          </a:p>
          <a:p>
            <a:pPr marL="569913" indent="-225425">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Do not cite residuals of diseases or therapeutic procedures without reference to the underlying disease.</a:t>
            </a:r>
          </a:p>
          <a:p>
            <a:pPr marL="569913" indent="-225425">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Do not include unnecessary descriptive words in the diagnosis. For example, state the diagnosis as </a:t>
            </a:r>
            <a:r>
              <a:rPr lang="en-US" sz="2000" i="1" dirty="0">
                <a:latin typeface="Arial" panose="020B0604020202020204" pitchFamily="34" charset="0"/>
                <a:cs typeface="Arial" panose="020B0604020202020204" pitchFamily="34" charset="0"/>
              </a:rPr>
              <a:t>hypertension</a:t>
            </a:r>
            <a:r>
              <a:rPr lang="en-US" sz="2000" dirty="0">
                <a:latin typeface="Arial" panose="020B0604020202020204" pitchFamily="34" charset="0"/>
                <a:cs typeface="Arial" panose="020B0604020202020204" pitchFamily="34" charset="0"/>
              </a:rPr>
              <a:t>, and not </a:t>
            </a:r>
            <a:r>
              <a:rPr lang="en-US" sz="2000" i="1" dirty="0">
                <a:latin typeface="Arial" panose="020B0604020202020204" pitchFamily="34" charset="0"/>
                <a:cs typeface="Arial" panose="020B0604020202020204" pitchFamily="34" charset="0"/>
              </a:rPr>
              <a:t>severe hypertension</a:t>
            </a:r>
            <a:r>
              <a:rPr lang="en-US"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51395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0" y="793629"/>
            <a:ext cx="9144000" cy="1086867"/>
          </a:xfrm>
        </p:spPr>
        <p:txBody>
          <a:bodyPr/>
          <a:lstStyle/>
          <a:p>
            <a:r>
              <a:rPr lang="en-US" dirty="0">
                <a:latin typeface="Arial" panose="020B0604020202020204" pitchFamily="34" charset="0"/>
              </a:rPr>
              <a:t>Using Diagnostic Terminology Cont.</a:t>
            </a:r>
          </a:p>
        </p:txBody>
      </p:sp>
      <p:sp>
        <p:nvSpPr>
          <p:cNvPr id="2" name="Content Placeholder 1"/>
          <p:cNvSpPr>
            <a:spLocks noGrp="1"/>
          </p:cNvSpPr>
          <p:nvPr>
            <p:ph idx="1"/>
            <p:custDataLst>
              <p:tags r:id="rId2"/>
            </p:custDataLst>
          </p:nvPr>
        </p:nvSpPr>
        <p:spPr>
          <a:xfrm>
            <a:off x="457200" y="2057400"/>
            <a:ext cx="8229600" cy="1323439"/>
          </a:xfrm>
        </p:spPr>
        <p:txBody>
          <a:bodyPr>
            <a:spAutoFit/>
          </a:bodyPr>
          <a:lstStyle/>
          <a:p>
            <a:pPr marL="0" lvl="1" indent="0">
              <a:spcAft>
                <a:spcPts val="600"/>
              </a:spcAft>
              <a:buNone/>
            </a:pPr>
            <a:r>
              <a:rPr lang="en-US" sz="2000" dirty="0"/>
              <a:t>If the diagnostic terminology used to describe the condition is different than the terminology used by the claimant on his/her application, the RVSR must include the terminology that the claimant used as a parenthetical note after the diagnostic terminology.  </a:t>
            </a:r>
          </a:p>
        </p:txBody>
      </p:sp>
      <p:sp>
        <p:nvSpPr>
          <p:cNvPr id="5" name="Slide Number Placeholder 4">
            <a:extLst>
              <a:ext uri="{FF2B5EF4-FFF2-40B4-BE49-F238E27FC236}">
                <a16:creationId xmlns:a16="http://schemas.microsoft.com/office/drawing/2014/main" id="{E1BB79E7-BD4D-43E1-9BC9-EF40FE136AB6}"/>
              </a:ext>
            </a:extLst>
          </p:cNvPr>
          <p:cNvSpPr>
            <a:spLocks noGrp="1"/>
          </p:cNvSpPr>
          <p:nvPr>
            <p:ph type="sldNum" sz="quarter" idx="12"/>
            <p:custDataLst>
              <p:tags r:id="rId3"/>
            </p:custDataLst>
          </p:nvPr>
        </p:nvSpPr>
        <p:spPr>
          <a:xfrm>
            <a:off x="6931152" y="6601976"/>
            <a:ext cx="2133600" cy="365125"/>
          </a:xfrm>
        </p:spPr>
        <p:txBody>
          <a:bodyPr/>
          <a:lstStyle/>
          <a:p>
            <a:pPr>
              <a:defRPr/>
            </a:pPr>
            <a:fld id="{94ED091C-A1E3-4D2F-838F-2AF3D4B9D92A}" type="slidenum">
              <a:rPr lang="en-US" smtClean="0"/>
              <a:pPr>
                <a:defRPr/>
              </a:pPr>
              <a:t>9</a:t>
            </a:fld>
            <a:endParaRPr lang="en-US" dirty="0"/>
          </a:p>
        </p:txBody>
      </p:sp>
      <p:sp>
        <p:nvSpPr>
          <p:cNvPr id="7" name="TextBox 6">
            <a:extLst>
              <a:ext uri="{FF2B5EF4-FFF2-40B4-BE49-F238E27FC236}">
                <a16:creationId xmlns:a16="http://schemas.microsoft.com/office/drawing/2014/main" id="{61C26DD1-8C03-4407-BC34-E5C782CF936A}"/>
              </a:ext>
            </a:extLst>
          </p:cNvPr>
          <p:cNvSpPr txBox="1"/>
          <p:nvPr>
            <p:custDataLst>
              <p:tags r:id="rId4"/>
            </p:custDataLst>
          </p:nvPr>
        </p:nvSpPr>
        <p:spPr>
          <a:xfrm>
            <a:off x="457200" y="3610206"/>
            <a:ext cx="8229600" cy="2092881"/>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For example, Veteran claims </a:t>
            </a:r>
            <a:r>
              <a:rPr lang="en-US" sz="2000" i="1" dirty="0">
                <a:latin typeface="Arial" panose="020B0604020202020204" pitchFamily="34" charset="0"/>
                <a:cs typeface="Arial" panose="020B0604020202020204" pitchFamily="34" charset="0"/>
              </a:rPr>
              <a:t>ringing in the ears</a:t>
            </a:r>
            <a:r>
              <a:rPr lang="en-US" sz="2000" dirty="0">
                <a:latin typeface="Arial" panose="020B0604020202020204" pitchFamily="34" charset="0"/>
                <a:cs typeface="Arial" panose="020B0604020202020204" pitchFamily="34" charset="0"/>
              </a:rPr>
              <a:t>. The medical examiner diagnoses the Veteran’s condition as </a:t>
            </a:r>
            <a:r>
              <a:rPr lang="en-US" sz="2000" i="1" dirty="0">
                <a:latin typeface="Arial" panose="020B0604020202020204" pitchFamily="34" charset="0"/>
                <a:cs typeface="Arial" panose="020B0604020202020204" pitchFamily="34" charset="0"/>
              </a:rPr>
              <a:t>tinnitus</a:t>
            </a:r>
            <a:r>
              <a:rPr lang="en-US" sz="2000" dirty="0">
                <a:latin typeface="Arial" panose="020B0604020202020204" pitchFamily="34" charset="0"/>
                <a:cs typeface="Arial" panose="020B0604020202020204" pitchFamily="34" charset="0"/>
              </a:rPr>
              <a:t>. The rating decision should list the condition as </a:t>
            </a:r>
            <a:r>
              <a:rPr lang="en-US" sz="2000" i="1" dirty="0">
                <a:latin typeface="Arial" panose="020B0604020202020204" pitchFamily="34" charset="0"/>
                <a:cs typeface="Arial" panose="020B0604020202020204" pitchFamily="34" charset="0"/>
              </a:rPr>
              <a:t>tinnitus (claimed as ringing in the ears)</a:t>
            </a:r>
            <a:r>
              <a:rPr lang="en-US" sz="2000" dirty="0">
                <a:latin typeface="Arial" panose="020B0604020202020204" pitchFamily="34" charset="0"/>
                <a:cs typeface="Arial" panose="020B0604020202020204" pitchFamily="34" charset="0"/>
              </a:rPr>
              <a:t>.</a:t>
            </a:r>
          </a:p>
          <a:p>
            <a:pPr marL="285750" indent="-285750">
              <a:spcAft>
                <a:spcPts val="600"/>
              </a:spcAft>
              <a:buClr>
                <a:schemeClr val="tx1"/>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The parenthetical note should not appear on the </a:t>
            </a:r>
            <a:r>
              <a:rPr lang="en-US" sz="2000" dirty="0" err="1">
                <a:latin typeface="Arial" panose="020B0604020202020204" pitchFamily="34" charset="0"/>
                <a:cs typeface="Arial" panose="020B0604020202020204" pitchFamily="34" charset="0"/>
              </a:rPr>
              <a:t>Codesheet</a:t>
            </a:r>
            <a:r>
              <a:rPr lang="en-US"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987456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28&quot;&gt;&lt;/object&gt;&lt;object type=&quot;2&quot; unique_id=&quot;10029&quot;&gt;&lt;object type=&quot;3&quot; unique_id=&quot;10030&quot;&gt;&lt;property id=&quot;20148&quot; value=&quot;5&quot;/&gt;&lt;property id=&quot;20300&quot; value=&quot;Slide 1 - &amp;quot;Rating Decision Requirements&amp;quot;&quot;/&gt;&lt;property id=&quot;20307&quot; value=&quot;256&quot;/&gt;&lt;/object&gt;&lt;object type=&quot;3&quot; unique_id=&quot;10031&quot;&gt;&lt;property id=&quot;20148&quot; value=&quot;5&quot;/&gt;&lt;property id=&quot;20300&quot; value=&quot;Slide 2 - &amp;quot;Lesson Objectives&amp;quot;&quot;/&gt;&lt;property id=&quot;20307&quot; value=&quot;263&quot;/&gt;&lt;/object&gt;&lt;object type=&quot;3&quot; unique_id=&quot;10032&quot;&gt;&lt;property id=&quot;20148&quot; value=&quot;5&quot;/&gt;&lt;property id=&quot;20300&quot; value=&quot;Slide 3 - &amp;quot;References&amp;quot;&quot;/&gt;&lt;property id=&quot;20307&quot; value=&quot;359&quot;/&gt;&lt;/object&gt;&lt;object type=&quot;3&quot; unique_id=&quot;10033&quot;&gt;&lt;property id=&quot;20148&quot; value=&quot;5&quot;/&gt;&lt;property id=&quot;20300&quot; value=&quot;Slide 4 - &amp;quot;Overview of the Evidence Section&amp;quot;&quot;/&gt;&lt;property id=&quot;20307&quot; value=&quot;395&quot;/&gt;&lt;/object&gt;&lt;object type=&quot;3&quot; unique_id=&quot;10034&quot;&gt;&lt;property id=&quot;20148&quot; value=&quot;5&quot;/&gt;&lt;property id=&quot;20300&quot; value=&quot;Slide 5 - &amp;quot;Guidelines for the Evidence Section&amp;quot;&quot;/&gt;&lt;property id=&quot;20307&quot; value=&quot;407&quot;/&gt;&lt;/object&gt;&lt;object type=&quot;3&quot; unique_id=&quot;10035&quot;&gt;&lt;property id=&quot;20148&quot; value=&quot;5&quot;/&gt;&lt;property id=&quot;20300&quot; value=&quot;Slide 6 - &amp;quot;Guidelines for the Evidence Section&amp;quot;&quot;/&gt;&lt;property id=&quot;20307&quot; value=&quot;406&quot;/&gt;&lt;/object&gt;&lt;object type=&quot;3&quot; unique_id=&quot;10036&quot;&gt;&lt;property id=&quot;20148&quot; value=&quot;5&quot;/&gt;&lt;property id=&quot;20300&quot; value=&quot;Slide 7 - &amp;quot;Guidelines for the Evidence Section&amp;quot;&quot;/&gt;&lt;property id=&quot;20307&quot; value=&quot;410&quot;/&gt;&lt;/object&gt;&lt;object type=&quot;3&quot; unique_id=&quot;10037&quot;&gt;&lt;property id=&quot;20148&quot; value=&quot;5&quot;/&gt;&lt;property id=&quot;20300&quot; value=&quot;Slide 8 - &amp;quot;Using Diagnostic Terminology&amp;quot;&quot;/&gt;&lt;property id=&quot;20307&quot; value=&quot;393&quot;/&gt;&lt;/object&gt;&lt;object type=&quot;3&quot; unique_id=&quot;10038&quot;&gt;&lt;property id=&quot;20148&quot; value=&quot;5&quot;/&gt;&lt;property id=&quot;20300&quot; value=&quot;Slide 9 - &amp;quot;Using Diagnostic Terminology Cont.&amp;quot;&quot;/&gt;&lt;property id=&quot;20307&quot; value=&quot;394&quot;/&gt;&lt;/object&gt;&lt;object type=&quot;3&quot; unique_id=&quot;10039&quot;&gt;&lt;property id=&quot;20148&quot; value=&quot;5&quot;/&gt;&lt;property id=&quot;20300&quot; value=&quot;Slide 10 - &amp;quot;Mandatory Use of VBMS-R Tools&amp;quot;&quot;/&gt;&lt;property id=&quot;20307&quot; value=&quot;397&quot;/&gt;&lt;/object&gt;&lt;object type=&quot;3&quot; unique_id=&quot;10040&quot;&gt;&lt;property id=&quot;20148&quot; value=&quot;5&quot;/&gt;&lt;property id=&quot;20300&quot; value=&quot;Slide 16 - &amp;quot;Addressing Favorable Findings&amp;quot;&quot;/&gt;&lt;property id=&quot;20307&quot; value=&quot;419&quot;/&gt;&lt;/object&gt;&lt;object type=&quot;3&quot; unique_id=&quot;10041&quot;&gt;&lt;property id=&quot;20148&quot; value=&quot;5&quot;/&gt;&lt;property id=&quot;20300&quot; value=&quot;Slide 11 - &amp;quot;Reasons for Decision- Grant&amp;quot;&quot;/&gt;&lt;property id=&quot;20307&quot; value=&quot;391&quot;/&gt;&lt;/object&gt;&lt;object type=&quot;3&quot; unique_id=&quot;10042&quot;&gt;&lt;property id=&quot;20148&quot; value=&quot;5&quot;/&gt;&lt;property id=&quot;20300&quot; value=&quot;Slide 12 - &amp;quot;Example: Short Form Award&amp;quot;&quot;/&gt;&lt;property id=&quot;20307&quot; value=&quot;403&quot;/&gt;&lt;/object&gt;&lt;object type=&quot;3&quot; unique_id=&quot;10043&quot;&gt;&lt;property id=&quot;20148&quot; value=&quot;5&quot;/&gt;&lt;property id=&quot;20300&quot; value=&quot;Slide 13 - &amp;quot;Reasons for Decision- C&amp;amp;C&amp;quot;&quot;/&gt;&lt;property id=&quot;20307&quot; value=&quot;411&quot;/&gt;&lt;/object&gt;&lt;object type=&quot;3&quot; unique_id=&quot;10044&quot;&gt;&lt;property id=&quot;20148&quot; value=&quot;5&quot;/&gt;&lt;property id=&quot;20300&quot; value=&quot;Slide 14 - &amp;quot;Reasons for Decision- Denial&amp;quot;&quot;/&gt;&lt;property id=&quot;20307&quot; value=&quot;392&quot;/&gt;&lt;/object&gt;&lt;object type=&quot;3&quot; unique_id=&quot;10045&quot;&gt;&lt;property id=&quot;20148&quot; value=&quot;5&quot;/&gt;&lt;property id=&quot;20300&quot; value=&quot;Slide 15 - &amp;quot;Example: Short Form Denial&amp;quot;&quot;/&gt;&lt;property id=&quot;20307&quot; value=&quot;405&quot;/&gt;&lt;/object&gt;&lt;object type=&quot;3&quot; unique_id=&quot;10046&quot;&gt;&lt;property id=&quot;20148&quot; value=&quot;5&quot;/&gt;&lt;property id=&quot;20300&quot; value=&quot;Slide 17 - &amp;quot;Short Form Rating Narrative&amp;quot;&quot;/&gt;&lt;property id=&quot;20307&quot; value=&quot;398&quot;/&gt;&lt;/object&gt;&lt;object type=&quot;3&quot; unique_id=&quot;10047&quot;&gt;&lt;property id=&quot;20148&quot; value=&quot;5&quot;/&gt;&lt;property id=&quot;20300&quot; value=&quot;Slide 18 - &amp;quot;Including Free Text in a Short Form Rating &amp;quot;&quot;/&gt;&lt;property id=&quot;20307&quot; value=&quot;399&quot;/&gt;&lt;/object&gt;&lt;object type=&quot;3&quot; unique_id=&quot;10048&quot;&gt;&lt;property id=&quot;20148&quot; value=&quot;5&quot;/&gt;&lt;property id=&quot;20300&quot; value=&quot;Slide 19 - &amp;quot;Generating Rating Language&amp;quot;&quot;/&gt;&lt;property id=&quot;20307&quot; value=&quot;400&quot;/&gt;&lt;/object&gt;&lt;object type=&quot;3&quot; unique_id=&quot;10049&quot;&gt;&lt;property id=&quot;20148&quot; value=&quot;5&quot;/&gt;&lt;property id=&quot;20300&quot; value=&quot;Slide 20 - &amp;quot;Issues Requiring a Long Form Rating Narrative&amp;quot;&quot;/&gt;&lt;property id=&quot;20307&quot; value=&quot;388&quot;/&gt;&lt;/object&gt;&lt;object type=&quot;3&quot; unique_id=&quot;10050&quot;&gt;&lt;property id=&quot;20148&quot; value=&quot;5&quot;/&gt;&lt;property id=&quot;20300&quot; value=&quot;Slide 21 - &amp;quot;Adequate Analysis in a Long Form Narrative &amp;quot;&quot;/&gt;&lt;property id=&quot;20307&quot; value=&quot;389&quot;/&gt;&lt;/object&gt;&lt;object type=&quot;3&quot; unique_id=&quot;10051&quot;&gt;&lt;property id=&quot;20148&quot; value=&quot;5&quot;/&gt;&lt;property id=&quot;20300&quot; value=&quot;Slide 22 - &amp;quot;Adequate Analysis in a Long Form Narrative &amp;quot;&quot;/&gt;&lt;property id=&quot;20307&quot; value=&quot;418&quot;/&gt;&lt;/object&gt;&lt;object type=&quot;3&quot; unique_id=&quot;10052&quot;&gt;&lt;property id=&quot;20148&quot; value=&quot;5&quot;/&gt;&lt;property id=&quot;20300&quot; value=&quot;Slide 23 - &amp;quot;Signatures on Rating Decisions&amp;quot;&quot;/&gt;&lt;property id=&quot;20307&quot; value=&quot;401&quot;/&gt;&lt;/object&gt;&lt;object type=&quot;3&quot; unique_id=&quot;10053&quot;&gt;&lt;property id=&quot;20148&quot; value=&quot;5&quot;/&gt;&lt;property id=&quot;20300&quot; value=&quot;Slide 24 - &amp;quot;Sample Codesheet&amp;quot;&quot;/&gt;&lt;property id=&quot;20307&quot; value=&quot;402&quot;/&gt;&lt;/object&gt;&lt;object type=&quot;3&quot; unique_id=&quot;10054&quot;&gt;&lt;property id=&quot;20148&quot; value=&quot;5&quot;/&gt;&lt;property id=&quot;20300&quot; value=&quot;Slide 25 - &amp;quot;Review&amp;quot;&quot;/&gt;&lt;property id=&quot;20307&quot; value=&quot;357&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3&quot;/&gt;&lt;lineCharCount val=&quot;12&quot;/&gt;&lt;lineCharCount val=&quot;13&quot;/&gt;&lt;lineCharCount val=&quot;1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PRESENTER_DUMMYTAG" val="&lt;DummyForForceWrite&gt;&lt;/DummyForForceWrite&gt;"/>
  <p:tag name="HTML_SHAPEINFO" val="&lt;ThreeDShapeInfo&gt;&lt;uuid val=&quot;{F0762359-4C1C-43EA-AB35-36360AAE2E6C}&quot;/&gt;&lt;isInvalidForFieldText val=&quot;0&quot;/&gt;&lt;Image&gt;&lt;filename val=&quot;C:\Users\User\AppData\Local\Temp\CP9260542250Session\CPTrustFolder9260542250\PPTImport9260570031\data\asimages\{F0762359-4C1C-43EA-AB35-36360AAE2E6C}_1.png&quot;/&gt;&lt;left val=&quot;71&quot;/&gt;&lt;top val=&quot;280&quot;/&gt;&lt;width val=&quot;817&quot;/&gt;&lt;height val=&quot;135&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2EBD3E7F-E3FD-4FD0-BE07-AFA954CD145F}&quot;/&gt;&lt;isInvalidForFieldText val=&quot;0&quot;/&gt;&lt;Image&gt;&lt;filename val=&quot;C:\Users\User\AppData\Local\Temp\CP9260542250Session\CPTrustFolder9260542250\PPTImport9260570031\data\asimages\{2EBD3E7F-E3FD-4FD0-BE07-AFA954CD145F}_1.png&quot;/&gt;&lt;left val=&quot;71&quot;/&gt;&lt;top val=&quot;491&quot;/&gt;&lt;width val=&quot;249&quot;/&gt;&lt;height val=&quot;93&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DUMMYTAG" val="&lt;DummyForForceWrite&gt;&lt;/DummyForForceWrite&gt;"/>
  <p:tag name="HTML_SHAPEINFO" val="&lt;ThreeDShapeInfo&gt;&lt;uuid val=&quot;{279F04C7-E4B5-4D8B-A1B8-3C9097D60175}&quot;/&gt;&lt;isInvalidForFieldText val=&quot;0&quot;/&gt;&lt;Image&gt;&lt;filename val=&quot;C:\Users\User\AppData\Local\Temp\CP9260542250Session\CPTrustFolder9260542250\PPTImport9260570031\data\asimages\{279F04C7-E4B5-4D8B-A1B8-3C9097D60175}_1.png&quot;/&gt;&lt;left val=&quot;639&quot;/&gt;&lt;top val=&quot;491&quot;/&gt;&lt;width val=&quot;249&quot;/&gt;&lt;height val=&quot;92&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777C5A7F-57D9-4E63-B3AC-EFBDE95CEEE2}&quot;/&gt;&lt;isInvalidForFieldText val=&quot;0&quot;/&gt;&lt;Image&gt;&lt;filename val=&quot;C:\Users\User\AppData\Local\Temp\CP9260542250Session\CPTrustFolder9260542250\PPTImport9260570031\data\asimages\{777C5A7F-57D9-4E63-B3AC-EFBDE95CEEE2}_2.png&quot;/&gt;&lt;left val=&quot;0&quot;/&gt;&lt;top val=&quot;76&quot;/&gt;&lt;width val=&quot;961&quot;/&gt;&lt;height val=&quot;122&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0&quot;/&gt;&lt;lineCharCount val=&quot;71&quot;/&gt;&lt;/TableIndex&gt;&lt;/ShapeTextInfo&gt;"/>
  <p:tag name="HTML_SHAPEINFO" val="&lt;ThreeDShapeInfo&gt;&lt;uuid val=&quot;{B591BF1F-C05C-4DEB-984E-A90A193B66B0}&quot;/&gt;&lt;isInvalidForFieldText val=&quot;0&quot;/&gt;&lt;Image&gt;&lt;filename val=&quot;C:\Users\User\AppData\Local\Temp\CP9260542250Session\CPTrustFolder9260542250\PPTImport9260570031\data\asimages\{B591BF1F-C05C-4DEB-984E-A90A193B66B0}_2.png&quot;/&gt;&lt;left val=&quot;40&quot;/&gt;&lt;top val=&quot;212&quot;/&gt;&lt;width val=&quot;875&quot;/&gt;&lt;height val=&quot;89&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9E51ED54-ED77-4D73-A99B-71DA39FD78E7}&quot;/&gt;&lt;isInvalidForFieldText val=&quot;0&quot;/&gt;&lt;Image&gt;&lt;filename val=&quot;C:\Users\User\AppData\Local\Temp\CP9260542250Session\CPTrustFolder9260542250\PPTImport9260570031\data\asimages\{9E51ED54-ED77-4D73-A99B-71DA39FD78E7}_2.png&quot;/&gt;&lt;left val=&quot;727&quot;/&gt;&lt;top val=&quot;687&quot;/&gt;&lt;width val=&quot;226&quot;/&gt;&lt;height val=&quot;4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0&quot;/&gt;&lt;lineCharCount val=&quot;30&quot;/&gt;&lt;lineCharCount val=&quot;65&quot;/&gt;&lt;/TableIndex&gt;&lt;/ShapeTextInfo&gt;"/>
  <p:tag name="HTML_SHAPEINFO" val="&lt;ThreeDShapeInfo&gt;&lt;uuid val=&quot;{EFF855F9-EA20-446F-B9BD-4831046BF1A5}&quot;/&gt;&lt;isInvalidForFieldText val=&quot;0&quot;/&gt;&lt;Image&gt;&lt;filename val=&quot;C:\Users\User\AppData\Local\Temp\CP9260542250Session\CPTrustFolder9260542250\PPTImport9260570031\data\asimages\{EFF855F9-EA20-446F-B9BD-4831046BF1A5}_2.png&quot;/&gt;&lt;left val=&quot;42&quot;/&gt;&lt;top val=&quot;316&quot;/&gt;&lt;width val=&quot;870&quot;/&gt;&lt;height val=&quot;137&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0A6F8D61-F854-4DB1-8106-5657CFF753CA}&quot;/&gt;&lt;isInvalidForFieldText val=&quot;0&quot;/&gt;&lt;Image&gt;&lt;filename val=&quot;C:\Users\User\AppData\Local\Temp\CP9260542250Session\CPTrustFolder9260542250\PPTImport9260570031\data\asimages\{0A6F8D61-F854-4DB1-8106-5657CFF753CA}_3.png&quot;/&gt;&lt;left val=&quot;0&quot;/&gt;&lt;top val=&quot;76&quot;/&gt;&lt;width val=&quot;961&quot;/&gt;&lt;height val=&quot;122&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1&quot;/&gt;&lt;/TableIndex&gt;&lt;/ShapeTextInfo&gt;"/>
  <p:tag name="HTML_SHAPEINFO" val="&lt;ThreeDShapeInfo&gt;&lt;uuid val=&quot;{BBE93F4E-113E-4930-A331-D655A6AF4B52}&quot;/&gt;&lt;isInvalidForFieldText val=&quot;0&quot;/&gt;&lt;Image&gt;&lt;filename val=&quot;C:\Users\User\AppData\Local\Temp\CP9260542250Session\CPTrustFolder9260542250\PPTImport9260570031\data\asimages\{BBE93F4E-113E-4930-A331-D655A6AF4B52}_3.png&quot;/&gt;&lt;left val=&quot;47&quot;/&gt;&lt;top val=&quot;215&quot;/&gt;&lt;width val=&quot;865&quot;/&gt;&lt;height val=&quot;412&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5&quot;/&gt;&lt;lineCharCount val=&quot;10&quot;/&gt;&lt;lineCharCount val=&quot;52&quot;/&gt;&lt;lineCharCount val=&quot;48&quot;/&gt;&lt;lineCharCount val=&quot;67&quot;/&gt;&lt;lineCharCount val=&quot;17&quot;/&gt;&lt;/TableIndex&gt;&lt;/ShapeTextInfo&gt;"/>
  <p:tag name="HTML_SHAPEINFO" val="&lt;ThreeDShapeInfo&gt;&lt;uuid val=&quot;{9553EF30-E12E-460C-99AB-3FC5E85393BF}&quot;/&gt;&lt;isInvalidForFieldText val=&quot;0&quot;/&gt;&lt;Image&gt;&lt;filename val=&quot;C:\Users\User\AppData\Local\Temp\CP9260542250Session\CPTrustFolder9260542250\PPTImport9260570031\data\asimages\{9553EF30-E12E-460C-99AB-3FC5E85393BF}_3.png&quot;/&gt;&lt;left val=&quot;50&quot;/&gt;&lt;top val=&quot;196&quot;/&gt;&lt;width val=&quot;894&quot;/&gt;&lt;height val=&quot;241&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55F6862-2D24-4093-ABBF-2649F1AAD5C6}&quot;/&gt;&lt;isInvalidForFieldText val=&quot;0&quot;/&gt;&lt;Image&gt;&lt;filename val=&quot;C:\Users\User\AppData\Local\Temp\CP9260542250Session\CPTrustFolder9260542250\PPTImport9260570031\data\asimages\{555F6862-2D24-4093-ABBF-2649F1AAD5C6}_3.png&quot;/&gt;&lt;left val=&quot;727&quot;/&gt;&lt;top val=&quot;687&quot;/&gt;&lt;width val=&quot;226&quot;/&gt;&lt;height val=&quot;4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2FF5B58C-1B27-4F39-AA04-A15D7701D810}&quot;/&gt;&lt;isInvalidForFieldText val=&quot;0&quot;/&gt;&lt;Image&gt;&lt;filename val=&quot;C:\Users\User\AppData\Local\Temp\CP9260542250Session\CPTrustFolder9260542250\PPTImport9260570031\data\asimages\{2FF5B58C-1B27-4F39-AA04-A15D7701D810}_4.png&quot;/&gt;&lt;left val=&quot;0&quot;/&gt;&lt;top val=&quot;76&quot;/&gt;&lt;width val=&quot;961&quot;/&gt;&lt;height val=&quot;122&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1&quot;/&gt;&lt;lineCharCount val=&quot;68&quot;/&gt;&lt;/TableIndex&gt;&lt;/ShapeTextInfo&gt;"/>
  <p:tag name="HTML_SHAPEINFO" val="&lt;ThreeDShapeInfo&gt;&lt;uuid val=&quot;{2F4F1D32-E845-4739-88D5-98AC3E16657D}&quot;/&gt;&lt;isInvalidForFieldText val=&quot;0&quot;/&gt;&lt;Image&gt;&lt;filename val=&quot;C:\Users\User\AppData\Local\Temp\CP9260542250Session\CPTrustFolder9260542250\PPTImport9260570031\data\asimages\{2F4F1D32-E845-4739-88D5-98AC3E16657D}_4.png&quot;/&gt;&lt;left val=&quot;40&quot;/&gt;&lt;top val=&quot;212&quot;/&gt;&lt;width val=&quot;903&quot;/&gt;&lt;height val=&quot;89&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CE9C857C-BEC9-4341-90FD-8350F9A2F448}&quot;/&gt;&lt;isInvalidForFieldText val=&quot;0&quot;/&gt;&lt;Image&gt;&lt;filename val=&quot;C:\Users\User\AppData\Local\Temp\CP9260542250Session\CPTrustFolder9260542250\PPTImport9260570031\data\asimages\{CE9C857C-BEC9-4341-90FD-8350F9A2F448}_4.png&quot;/&gt;&lt;left val=&quot;727&quot;/&gt;&lt;top val=&quot;687&quot;/&gt;&lt;width val=&quot;226&quot;/&gt;&lt;height val=&quot;4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3&quot;/&gt;&lt;lineCharCount val=&quot;26&quot;/&gt;&lt;lineCharCount val=&quot;33&quot;/&gt;&lt;lineCharCount val=&quot;67&quot;/&gt;&lt;lineCharCount val=&quot;22&quot;/&gt;&lt;lineCharCount val=&quot;23&quot;/&gt;&lt;lineCharCount val=&quot;58&quot;/&gt;&lt;/TableIndex&gt;&lt;/ShapeTextInfo&gt;"/>
  <p:tag name="HTML_SHAPEINFO" val="&lt;ThreeDShapeInfo&gt;&lt;uuid val=&quot;{9706094B-4F76-4174-B949-88FCF61C2260}&quot;/&gt;&lt;isInvalidForFieldText val=&quot;0&quot;/&gt;&lt;Image&gt;&lt;filename val=&quot;C:\Users\User\AppData\Local\Temp\CP9260542250Session\CPTrustFolder9260542250\PPTImport9260570031\data\asimages\{9706094B-4F76-4174-B949-88FCF61C2260}_4.png&quot;/&gt;&lt;left val=&quot;42&quot;/&gt;&lt;top val=&quot;288&quot;/&gt;&lt;width val=&quot;870&quot;/&gt;&lt;height val=&quot;289&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9F253864-2E4F-4918-BDB0-E59E89E9B5C1}&quot;/&gt;&lt;isInvalidForFieldText val=&quot;0&quot;/&gt;&lt;Image&gt;&lt;filename val=&quot;C:\Users\User\AppData\Local\Temp\CP9260542250Session\CPTrustFolder9260542250\PPTImport9260570031\data\asimages\{9F253864-2E4F-4918-BDB0-E59E89E9B5C1}_5.png&quot;/&gt;&lt;left val=&quot;0&quot;/&gt;&lt;top val=&quot;76&quot;/&gt;&lt;width val=&quot;961&quot;/&gt;&lt;height val=&quot;12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B6CD70CD-978B-48AF-90B0-CBF666F6A75E}&quot;/&gt;&lt;isInvalidForFieldText val=&quot;0&quot;/&gt;&lt;Image&gt;&lt;filename val=&quot;C:\Users\User\AppData\Local\Temp\CP9260542250Session\CPTrustFolder9260542250\PPTImport9260570031\data\asimages\{B6CD70CD-978B-48AF-90B0-CBF666F6A75E}_5.png&quot;/&gt;&lt;left val=&quot;727&quot;/&gt;&lt;top val=&quot;687&quot;/&gt;&lt;width val=&quot;226&quot;/&gt;&lt;height val=&quot;4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TableIndex row=&quot;1&quot; col=&quot;2&quot;&gt;&lt;linesCount val=&quot;1&quot;/&gt;&lt;lineCharCount val=&quot;35&quot;/&gt;&lt;/TableIndex&gt;&lt;TableIndex row=&quot;2&quot; col=&quot;1&quot;&gt;&lt;linesCount val=&quot;2&quot;/&gt;&lt;lineCharCount val=&quot;43&quot;/&gt;&lt;lineCharCount val=&quot;7&quot;/&gt;&lt;/TableIndex&gt;&lt;TableIndex row=&quot;2&quot; col=&quot;2&quot;&gt;&lt;linesCount val=&quot;6&quot;/&gt;&lt;lineCharCount val=&quot;38&quot;/&gt;&lt;lineCharCount val=&quot;50&quot;/&gt;&lt;lineCharCount val=&quot;22&quot;/&gt;&lt;lineCharCount val=&quot;1&quot;/&gt;&lt;lineCharCount val=&quot;46&quot;/&gt;&lt;lineCharCount val=&quot;41&quot;/&gt;&lt;/TableIndex&gt;&lt;TableIndex row=&quot;3&quot; col=&quot;1&quot;&gt;&lt;linesCount val=&quot;1&quot;/&gt;&lt;lineCharCount val=&quot;20&quot;/&gt;&lt;/TableIndex&gt;&lt;TableIndex row=&quot;3&quot; col=&quot;2&quot;&gt;&lt;linesCount val=&quot;3&quot;/&gt;&lt;lineCharCount val=&quot;30&quot;/&gt;&lt;lineCharCount val=&quot;44&quot;/&gt;&lt;lineCharCount val=&quot;12&quot;/&gt;&lt;/TableIndex&gt;&lt;TableIndex row=&quot;4&quot; col=&quot;1&quot;&gt;&lt;linesCount val=&quot;1&quot;/&gt;&lt;lineCharCount val=&quot;23&quot;/&gt;&lt;/TableIndex&gt;&lt;TableIndex row=&quot;4&quot; col=&quot;2&quot;&gt;&lt;linesCount val=&quot;8&quot;/&gt;&lt;lineCharCount val=&quot;38&quot;/&gt;&lt;lineCharCount val=&quot;21&quot;/&gt;&lt;lineCharCount val=&quot;44&quot;/&gt;&lt;lineCharCount val=&quot;7&quot;/&gt;&lt;lineCharCount val=&quot;1&quot;/&gt;&lt;lineCharCount val=&quot;47&quot;/&gt;&lt;lineCharCount val=&quot;49&quot;/&gt;&lt;lineCharCount val=&quot;5&quot;/&gt;&lt;/TableIndex&gt;&lt;/ShapeTextInfo&gt;"/>
  <p:tag name="PRESENTER_SHAPEINFO" val="&lt;ThreeDShapeInfo&gt;&lt;uuid val=&quot;{EDC83763-3294-4CC3-B0F7-ED44F5805FA6}&quot;/&gt;&lt;isInvalidForFieldText val=&quot;0&quot;/&gt;&lt;Image&gt;&lt;filename val=&quot;C:\Users\User\AppData\Local\Temp\CP9260542250Session\CPTrustFolder9260542250\PPTImport9260570031\data\asimages\{EDC83763-3294-4CC3-B0F7-ED44F5805FA6}_5.png&quot;/&gt;&lt;left val=&quot;40&quot;/&gt;&lt;top val=&quot;220&quot;/&gt;&lt;width val=&quot;880&quot;/&gt;&lt;height val=&quot;454&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B54D27A4-1B24-42FA-92B8-5EB0E1FB135A}&quot;/&gt;&lt;isInvalidForFieldText val=&quot;0&quot;/&gt;&lt;Image&gt;&lt;filename val=&quot;C:\Users\User\AppData\Local\Temp\CP9260542250Session\CPTrustFolder9260542250\PPTImport9260570031\data\asimages\{B54D27A4-1B24-42FA-92B8-5EB0E1FB135A}_6.png&quot;/&gt;&lt;left val=&quot;0&quot;/&gt;&lt;top val=&quot;76&quot;/&gt;&lt;width val=&quot;961&quot;/&gt;&lt;height val=&quot;122&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E7252F2E-41CA-4227-A150-CAA5EC79687C}&quot;/&gt;&lt;isInvalidForFieldText val=&quot;0&quot;/&gt;&lt;Image&gt;&lt;filename val=&quot;C:\Users\User\AppData\Local\Temp\CP9260542250Session\CPTrustFolder9260542250\PPTImport9260570031\data\asimages\{E7252F2E-41CA-4227-A150-CAA5EC79687C}_6.png&quot;/&gt;&lt;left val=&quot;727&quot;/&gt;&lt;top val=&quot;687&quot;/&gt;&lt;width val=&quot;226&quot;/&gt;&lt;height val=&quot;45&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TableIndex row=&quot;1&quot; col=&quot;2&quot;&gt;&lt;linesCount val=&quot;1&quot;/&gt;&lt;lineCharCount val=&quot;35&quot;/&gt;&lt;/TableIndex&gt;&lt;TableIndex row=&quot;2&quot; col=&quot;1&quot;&gt;&lt;linesCount val=&quot;1&quot;/&gt;&lt;lineCharCount val=&quot;29&quot;/&gt;&lt;/TableIndex&gt;&lt;TableIndex row=&quot;2&quot; col=&quot;2&quot;&gt;&lt;linesCount val=&quot;3&quot;/&gt;&lt;lineCharCount val=&quot;13&quot;/&gt;&lt;lineCharCount val=&quot;35&quot;/&gt;&lt;lineCharCount val=&quot;28&quot;/&gt;&lt;/TableIndex&gt;&lt;TableIndex row=&quot;3&quot; col=&quot;1&quot;&gt;&lt;linesCount val=&quot;2&quot;/&gt;&lt;lineCharCount val=&quot;40&quot;/&gt;&lt;lineCharCount val=&quot;13&quot;/&gt;&lt;/TableIndex&gt;&lt;TableIndex row=&quot;3&quot; col=&quot;2&quot;&gt;&lt;linesCount val=&quot;6&quot;/&gt;&lt;lineCharCount val=&quot;42&quot;/&gt;&lt;lineCharCount val=&quot;11&quot;/&gt;&lt;lineCharCount val=&quot;17&quot;/&gt;&lt;lineCharCount val=&quot;1&quot;/&gt;&lt;lineCharCount val=&quot;41&quot;/&gt;&lt;lineCharCount val=&quot;34&quot;/&gt;&lt;/TableIndex&gt;&lt;TableIndex row=&quot;4&quot; col=&quot;1&quot;&gt;&lt;linesCount val=&quot;1&quot;/&gt;&lt;lineCharCount val=&quot;16&quot;/&gt;&lt;/TableIndex&gt;&lt;TableIndex row=&quot;4&quot; col=&quot;2&quot;&gt;&lt;linesCount val=&quot;2&quot;/&gt;&lt;lineCharCount val=&quot;33&quot;/&gt;&lt;lineCharCount val=&quot;16&quot;/&gt;&lt;/TableIndex&gt;&lt;TableIndex row=&quot;5&quot; col=&quot;1&quot;&gt;&lt;linesCount val=&quot;1&quot;/&gt;&lt;lineCharCount val=&quot;5&quot;/&gt;&lt;/TableIndex&gt;&lt;TableIndex row=&quot;5&quot; col=&quot;2&quot;&gt;&lt;linesCount val=&quot;2&quot;/&gt;&lt;lineCharCount val=&quot;31&quot;/&gt;&lt;lineCharCount val=&quot;16&quot;/&gt;&lt;/TableIndex&gt;&lt;TableIndex row=&quot;6&quot; col=&quot;1&quot;&gt;&lt;linesCount val=&quot;1&quot;/&gt;&lt;lineCharCount val=&quot;36&quot;/&gt;&lt;/TableIndex&gt;&lt;TableIndex row=&quot;6&quot; col=&quot;2&quot;&gt;&lt;linesCount val=&quot;3&quot;/&gt;&lt;lineCharCount val=&quot;42&quot;/&gt;&lt;lineCharCount val=&quot;38&quot;/&gt;&lt;lineCharCount val=&quot;35&quot;/&gt;&lt;/TableIndex&gt;&lt;/ShapeTextInfo&gt;"/>
  <p:tag name="PRESENTER_SHAPEINFO" val="&lt;ThreeDShapeInfo&gt;&lt;uuid val=&quot;{D860CC07-00DA-4BAB-9EC3-59D62763BC2D}&quot;/&gt;&lt;isInvalidForFieldText val=&quot;0&quot;/&gt;&lt;Image&gt;&lt;filename val=&quot;C:\Users\User\AppData\Local\Temp\CP9260542250Session\CPTrustFolder9260542250\PPTImport9260570031\data\asimages\{D860CC07-00DA-4BAB-9EC3-59D62763BC2D}_6.png&quot;/&gt;&lt;left val=&quot;48&quot;/&gt;&lt;top val=&quot;202&quot;/&gt;&lt;width val=&quot;864&quot;/&gt;&lt;height val=&quot;457&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F86B22AB-CC87-4C02-B983-C67816446774}&quot;/&gt;&lt;isInvalidForFieldText val=&quot;0&quot;/&gt;&lt;Image&gt;&lt;filename val=&quot;C:\Users\User\AppData\Local\Temp\CP9260542250Session\CPTrustFolder9260542250\PPTImport9260570031\data\asimages\{F86B22AB-CC87-4C02-B983-C67816446774}_7.png&quot;/&gt;&lt;left val=&quot;0&quot;/&gt;&lt;top val=&quot;76&quot;/&gt;&lt;width val=&quot;961&quot;/&gt;&lt;height val=&quot;122&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1A09D5AE-97C9-48AF-BE5E-2A2C4C57826A}&quot;/&gt;&lt;isInvalidForFieldText val=&quot;0&quot;/&gt;&lt;Image&gt;&lt;filename val=&quot;C:\Users\User\AppData\Local\Temp\CP9260542250Session\CPTrustFolder9260542250\PPTImport9260570031\data\asimages\{1A09D5AE-97C9-48AF-BE5E-2A2C4C57826A}_7.png&quot;/&gt;&lt;left val=&quot;727&quot;/&gt;&lt;top val=&quot;687&quot;/&gt;&lt;width val=&quot;226&quot;/&gt;&lt;height val=&quot;4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TableIndex row=&quot;1&quot; col=&quot;2&quot;&gt;&lt;linesCount val=&quot;1&quot;/&gt;&lt;lineCharCount val=&quot;35&quot;/&gt;&lt;/TableIndex&gt;&lt;TableIndex row=&quot;2&quot; col=&quot;1&quot;&gt;&lt;linesCount val=&quot;1&quot;/&gt;&lt;lineCharCount val=&quot;42&quot;/&gt;&lt;/TableIndex&gt;&lt;TableIndex row=&quot;2&quot; col=&quot;2&quot;&gt;&lt;linesCount val=&quot;2&quot;/&gt;&lt;lineCharCount val=&quot;45&quot;/&gt;&lt;lineCharCount val=&quot;41&quot;/&gt;&lt;/TableIndex&gt;&lt;TableIndex row=&quot;3&quot; col=&quot;1&quot;&gt;&lt;linesCount val=&quot;4&quot;/&gt;&lt;lineCharCount val=&quot;51&quot;/&gt;&lt;lineCharCount val=&quot;48&quot;/&gt;&lt;lineCharCount val=&quot;46&quot;/&gt;&lt;lineCharCount val=&quot;39&quot;/&gt;&lt;/TableIndex&gt;&lt;TableIndex row=&quot;3&quot; col=&quot;2&quot;&gt;&lt;linesCount val=&quot;2&quot;/&gt;&lt;lineCharCount val=&quot;49&quot;/&gt;&lt;lineCharCount val=&quot;21&quot;/&gt;&lt;/TableIndex&gt;&lt;TableIndex row=&quot;4&quot; col=&quot;1&quot;&gt;&lt;linesCount val=&quot;1&quot;/&gt;&lt;lineCharCount val=&quot;34&quot;/&gt;&lt;/TableIndex&gt;&lt;TableIndex row=&quot;4&quot; col=&quot;2&quot;&gt;&lt;linesCount val=&quot;2&quot;/&gt;&lt;lineCharCount val=&quot;48&quot;/&gt;&lt;lineCharCount val=&quot;26&quot;/&gt;&lt;/TableIndex&gt;&lt;/ShapeTextInfo&gt;"/>
  <p:tag name="PRESENTER_SHAPEINFO" val="&lt;ThreeDShapeInfo&gt;&lt;uuid val=&quot;{319D53E0-C1F4-4EB7-B812-F0EAE52350A8}&quot;/&gt;&lt;isInvalidForFieldText val=&quot;0&quot;/&gt;&lt;Image&gt;&lt;filename val=&quot;C:\Users\User\AppData\Local\Temp\CP9260542250Session\CPTrustFolder9260542250\PPTImport9260570031\data\asimages\{319D53E0-C1F4-4EB7-B812-F0EAE52350A8}_7.png&quot;/&gt;&lt;left val=&quot;32&quot;/&gt;&lt;top val=&quot;261&quot;/&gt;&lt;width val=&quot;897&quot;/&gt;&lt;height val=&quot;238&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19C50E80-85BA-4A28-A9E5-E4EB5BE77C67}&quot;/&gt;&lt;isInvalidForFieldText val=&quot;0&quot;/&gt;&lt;Image&gt;&lt;filename val=&quot;C:\Users\User\AppData\Local\Temp\CP9260542250Session\CPTrustFolder9260542250\PPTImport9260570031\data\asimages\{19C50E80-85BA-4A28-A9E5-E4EB5BE77C67}_8.png&quot;/&gt;&lt;left val=&quot;0&quot;/&gt;&lt;top val=&quot;76&quot;/&gt;&lt;width val=&quot;961&quot;/&gt;&lt;height val=&quot;122&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1&quot;/&gt;&lt;lineCharCount val=&quot;16&quot;/&gt;&lt;/TableIndex&gt;&lt;/ShapeTextInfo&gt;"/>
  <p:tag name="HTML_SHAPEINFO" val="&lt;ThreeDShapeInfo&gt;&lt;uuid val=&quot;{F0333016-9754-419F-B292-F2A1E6052B9E}&quot;/&gt;&lt;isInvalidForFieldText val=&quot;0&quot;/&gt;&lt;Image&gt;&lt;filename val=&quot;C:\Users\User\AppData\Local\Temp\CP9260542250Session\CPTrustFolder9260542250\PPTImport9260570031\data\asimages\{F0333016-9754-419F-B292-F2A1E6052B9E}_8.png&quot;/&gt;&lt;left val=&quot;40&quot;/&gt;&lt;top val=&quot;212&quot;/&gt;&lt;width val=&quot;883&quot;/&gt;&lt;height val=&quot;89&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B17BB202-0D25-4B3A-B023-CC0202CE455B}&quot;/&gt;&lt;isInvalidForFieldText val=&quot;0&quot;/&gt;&lt;Image&gt;&lt;filename val=&quot;C:\Users\User\AppData\Local\Temp\CP9260542250Session\CPTrustFolder9260542250\PPTImport9260570031\data\asimages\{B17BB202-0D25-4B3A-B023-CC0202CE455B}_8.png&quot;/&gt;&lt;left val=&quot;727&quot;/&gt;&lt;top val=&quot;687&quot;/&gt;&lt;width val=&quot;226&quot;/&gt;&lt;height val=&quot;45&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4&quot;/&gt;&lt;lineCharCount val=&quot;63&quot;/&gt;&lt;lineCharCount val=&quot;32&quot;/&gt;&lt;lineCharCount val=&quot;62&quot;/&gt;&lt;lineCharCount val=&quot;36&quot;/&gt;&lt;lineCharCount val=&quot;60&quot;/&gt;&lt;lineCharCount val=&quot;45&quot;/&gt;&lt;lineCharCount val=&quot;52&quot;/&gt;&lt;lineCharCount val=&quot;62&quot;/&gt;&lt;lineCharCount val=&quot;28&quot;/&gt;&lt;/TableIndex&gt;&lt;/ShapeTextInfo&gt;"/>
  <p:tag name="HTML_SHAPEINFO" val="&lt;ThreeDShapeInfo&gt;&lt;uuid val=&quot;{6267CC99-F2B3-4EA0-A9BC-C96C0BA5AD1B}&quot;/&gt;&lt;isInvalidForFieldText val=&quot;0&quot;/&gt;&lt;Image&gt;&lt;filename val=&quot;C:\Users\User\AppData\Local\Temp\CP9260542250Session\CPTrustFolder9260542250\PPTImport9260570031\data\asimages\{6267CC99-F2B3-4EA0-A9BC-C96C0BA5AD1B}_8.png&quot;/&gt;&lt;left val=&quot;47&quot;/&gt;&lt;top val=&quot;288&quot;/&gt;&lt;width val=&quot;849&quot;/&gt;&lt;height val=&quot;369&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B962E335-D79B-473A-A9FA-ED1076672B44}&quot;/&gt;&lt;isInvalidForFieldText val=&quot;0&quot;/&gt;&lt;Image&gt;&lt;filename val=&quot;C:\Users\User\AppData\Local\Temp\CP9260542250Session\CPTrustFolder9260542250\PPTImport9260570031\data\asimages\{B962E335-D79B-473A-A9FA-ED1076672B44}_9.png&quot;/&gt;&lt;left val=&quot;0&quot;/&gt;&lt;top val=&quot;76&quot;/&gt;&lt;width val=&quot;961&quot;/&gt;&lt;height val=&quot;122&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4&quot;/&gt;&lt;lineCharCount val=&quot;70&quot;/&gt;&lt;lineCharCount val=&quot;62&quot;/&gt;&lt;lineCharCount val=&quot;54&quot;/&gt;&lt;/TableIndex&gt;&lt;/ShapeTextInfo&gt;"/>
  <p:tag name="HTML_SHAPEINFO" val="&lt;ThreeDShapeInfo&gt;&lt;uuid val=&quot;{67F850F0-00F9-424D-B107-D70925F62D97}&quot;/&gt;&lt;isInvalidForFieldText val=&quot;0&quot;/&gt;&lt;Image&gt;&lt;filename val=&quot;C:\Users\User\AppData\Local\Temp\CP9260542250Session\CPTrustFolder9260542250\PPTImport9260570031\data\asimages\{67F850F0-00F9-424D-B107-D70925F62D97}_9.png&quot;/&gt;&lt;left val=&quot;40&quot;/&gt;&lt;top val=&quot;212&quot;/&gt;&lt;width val=&quot;871&quot;/&gt;&lt;height val=&quot;153&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D40B29E-0462-4F54-AC37-6BC43CC73395}&quot;/&gt;&lt;isInvalidForFieldText val=&quot;0&quot;/&gt;&lt;Image&gt;&lt;filename val=&quot;C:\Users\User\AppData\Local\Temp\CP9260542250Session\CPTrustFolder9260542250\PPTImport9260570031\data\asimages\{FD40B29E-0462-4F54-AC37-6BC43CC73395}_9.png&quot;/&gt;&lt;left val=&quot;727&quot;/&gt;&lt;top val=&quot;687&quot;/&gt;&lt;width val=&quot;226&quot;/&gt;&lt;height val=&quot;45&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2&quot;/&gt;&lt;lineCharCount val=&quot;68&quot;/&gt;&lt;lineCharCount val=&quot;74&quot;/&gt;&lt;lineCharCount val=&quot;6&quot;/&gt;&lt;/TableIndex&gt;&lt;/ShapeTextInfo&gt;"/>
  <p:tag name="HTML_SHAPEINFO" val="&lt;ThreeDShapeInfo&gt;&lt;uuid val=&quot;{C65A3C38-64AB-49BA-99D1-A404A32745D5}&quot;/&gt;&lt;isInvalidForFieldText val=&quot;0&quot;/&gt;&lt;Image&gt;&lt;filename val=&quot;C:\Users\User\AppData\Local\Temp\CP9260542250Session\CPTrustFolder9260542250\PPTImport9260570031\data\asimages\{C65A3C38-64AB-49BA-99D1-A404A32745D5}_9.png&quot;/&gt;&lt;left val=&quot;42&quot;/&gt;&lt;top val=&quot;375&quot;/&gt;&lt;width val=&quot;883&quot;/&gt;&lt;height val=&quot;153&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PRESENTER_SHAPEINFO" val="&lt;ThreeDShapeInfo&gt;&lt;uuid val=&quot;{4D00BC49-C4FE-40EC-AF73-F2962B9E6BC2}&quot;/&gt;&lt;isInvalidForFieldText val=&quot;0&quot;/&gt;&lt;Image&gt;&lt;filename val=&quot;C:\Users\User\AppData\Local\Temp\CP9260542250Session\CPTrustFolder9260542250\PPTImport9260570031\data\asimages\{4D00BC49-C4FE-40EC-AF73-F2962B9E6BC2}_10.png&quot;/&gt;&lt;left val=&quot;0&quot;/&gt;&lt;top val=&quot;75&quot;/&gt;&lt;width val=&quot;961&quot;/&gt;&lt;height val=&quot;122&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8&quot;/&gt;&lt;lineCharCount val=&quot;61&quot;/&gt;&lt;/TableIndex&gt;&lt;/ShapeTextInfo&gt;"/>
  <p:tag name="HTML_SHAPEINFO" val="&lt;ThreeDShapeInfo&gt;&lt;uuid val=&quot;{09CFC27E-77FF-4EED-B96B-196E4C9FCF88}&quot;/&gt;&lt;isInvalidForFieldText val=&quot;0&quot;/&gt;&lt;Image&gt;&lt;filename val=&quot;C:\Users\User\AppData\Local\Temp\CP9260542250Session\CPTrustFolder9260542250\PPTImport9260570031\data\asimages\{09CFC27E-77FF-4EED-B96B-196E4C9FCF88}_10.png&quot;/&gt;&lt;left val=&quot;40&quot;/&gt;&lt;top val=&quot;212&quot;/&gt;&lt;width val=&quot;871&quot;/&gt;&lt;height val=&quot;89&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6EB36EF-C16C-4A1A-8558-E0E4338AF110}&quot;/&gt;&lt;isInvalidForFieldText val=&quot;0&quot;/&gt;&lt;Image&gt;&lt;filename val=&quot;C:\Users\User\AppData\Local\Temp\CP9260542250Session\CPTrustFolder9260542250\PPTImport9260570031\data\asimages\{B6EB36EF-C16C-4A1A-8558-E0E4338AF110}_10.png&quot;/&gt;&lt;left val=&quot;727&quot;/&gt;&lt;top val=&quot;687&quot;/&gt;&lt;width val=&quot;226&quot;/&gt;&lt;height val=&quot;4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7&quot;/&gt;&lt;lineCharCount val=&quot;63&quot;/&gt;&lt;/TableIndex&gt;&lt;/ShapeTextInfo&gt;"/>
  <p:tag name="HTML_SHAPEINFO" val="&lt;ThreeDShapeInfo&gt;&lt;uuid val=&quot;{211DDA76-5AB6-4325-98BC-63A762CEB264}&quot;/&gt;&lt;isInvalidForFieldText val=&quot;0&quot;/&gt;&lt;Image&gt;&lt;filename val=&quot;C:\Users\User\AppData\Local\Temp\CP9260542250Session\CPTrustFolder9260542250\PPTImport9260570031\data\asimages\{211DDA76-5AB6-4325-98BC-63A762CEB264}_10.png&quot;/&gt;&lt;left val=&quot;47&quot;/&gt;&lt;top val=&quot;310&quot;/&gt;&lt;width val=&quot;865&quot;/&gt;&lt;height val=&quot;89&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494D9EF2-0F25-4188-B5DF-92A22E4E6A15}&quot;/&gt;&lt;isInvalidForFieldText val=&quot;0&quot;/&gt;&lt;Image&gt;&lt;filename val=&quot;C:\Users\User\AppData\Local\Temp\CP9260542250Session\CPTrustFolder9260542250\PPTImport9260570031\data\asimages\{494D9EF2-0F25-4188-B5DF-92A22E4E6A15}_11.png&quot;/&gt;&lt;left val=&quot;0&quot;/&gt;&lt;top val=&quot;76&quot;/&gt;&lt;width val=&quot;961&quot;/&gt;&lt;height val=&quot;122&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77982D3-49ED-4DCF-9CED-137495B77A46}&quot;/&gt;&lt;isInvalidForFieldText val=&quot;0&quot;/&gt;&lt;Image&gt;&lt;filename val=&quot;C:\Users\User\AppData\Local\Temp\CP9260542250Session\CPTrustFolder9260542250\PPTImport9260570031\data\asimages\{977982D3-49ED-4DCF-9CED-137495B77A46}_11.png&quot;/&gt;&lt;left val=&quot;727&quot;/&gt;&lt;top val=&quot;687&quot;/&gt;&lt;width val=&quot;226&quot;/&gt;&lt;height val=&quot;45&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6&quot;/&gt;&lt;lineCharCount val=&quot;82&quot;/&gt;&lt;lineCharCount val=&quot;25&quot;/&gt;&lt;/TableIndex&gt;&lt;/ShapeTextInfo&gt;"/>
  <p:tag name="HTML_SHAPEINFO" val="&lt;ThreeDShapeInfo&gt;&lt;uuid val=&quot;{26525673-75FE-427D-9C8A-8E486D9D2EB2}&quot;/&gt;&lt;isInvalidForFieldText val=&quot;0&quot;/&gt;&lt;Image&gt;&lt;filename val=&quot;C:\Users\User\AppData\Local\Temp\CP9260542250Session\CPTrustFolder9260542250\PPTImport9260570031\data\asimages\{26525673-75FE-427D-9C8A-8E486D9D2EB2}_11.png&quot;/&gt;&lt;left val=&quot;40&quot;/&gt;&lt;top val=&quot;528&quot;/&gt;&lt;width val=&quot;871&quot;/&gt;&lt;height val=&quot;113&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0333A42D-C076-4182-92B8-E2BD2E2BDC7B}&quot;/&gt;&lt;isInvalidForFieldText val=&quot;0&quot;/&gt;&lt;Image&gt;&lt;filename val=&quot;C:\Users\User\AppData\Local\Temp\CP9260542250Session\CPTrustFolder9260542250\PPTImport9260570031\data\asimages\{0333A42D-C076-4182-92B8-E2BD2E2BDC7B}_12.png&quot;/&gt;&lt;left val=&quot;0&quot;/&gt;&lt;top val=&quot;76&quot;/&gt;&lt;width val=&quot;961&quot;/&gt;&lt;height val=&quot;122&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FDD2173-D312-448E-A5E9-66376549A231}&quot;/&gt;&lt;isInvalidForFieldText val=&quot;0&quot;/&gt;&lt;Image&gt;&lt;filename val=&quot;C:\Users\User\AppData\Local\Temp\CP9260542250Session\CPTrustFolder9260542250\PPTImport9260570031\data\asimages\{EFDD2173-D312-448E-A5E9-66376549A231}_12.png&quot;/&gt;&lt;left val=&quot;727&quot;/&gt;&lt;top val=&quot;687&quot;/&gt;&lt;width val=&quot;226&quot;/&gt;&lt;height val=&quot;45&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25B7BDD5-14AD-4994-B243-3B6C1B4FBCCB}&quot;/&gt;&lt;isInvalidForFieldText val=&quot;0&quot;/&gt;&lt;Image&gt;&lt;filename val=&quot;C:\Users\User\AppData\Local\Temp\CP9260542250Session\CPTrustFolder9260542250\PPTImport9260570031\data\asimages\{25B7BDD5-14AD-4994-B243-3B6C1B4FBCCB}_13.png&quot;/&gt;&lt;left val=&quot;0&quot;/&gt;&lt;top val=&quot;76&quot;/&gt;&lt;width val=&quot;961&quot;/&gt;&lt;height val=&quot;122&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78FFCBA-CD93-479A-8C3F-112203F43852}&quot;/&gt;&lt;isInvalidForFieldText val=&quot;0&quot;/&gt;&lt;Image&gt;&lt;filename val=&quot;C:\Users\User\AppData\Local\Temp\CP9260542250Session\CPTrustFolder9260542250\PPTImport9260570031\data\asimages\{F78FFCBA-CD93-479A-8C3F-112203F43852}_13.png&quot;/&gt;&lt;left val=&quot;727&quot;/&gt;&lt;top val=&quot;687&quot;/&gt;&lt;width val=&quot;226&quot;/&gt;&lt;height val=&quot;45&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8&quot;/&gt;&lt;lineCharCount val=&quot;75&quot;/&gt;&lt;lineCharCount val=&quot;13&quot;/&gt;&lt;/TableIndex&gt;&lt;/ShapeTextInfo&gt;"/>
  <p:tag name="HTML_SHAPEINFO" val="&lt;ThreeDShapeInfo&gt;&lt;uuid val=&quot;{5D8ED49F-BB20-4ABD-886E-32B26FA6F4AC}&quot;/&gt;&lt;isInvalidForFieldText val=&quot;0&quot;/&gt;&lt;Image&gt;&lt;filename val=&quot;C:\Users\User\AppData\Local\Temp\CP9260542250Session\CPTrustFolder9260542250\PPTImport9260570031\data\asimages\{5D8ED49F-BB20-4ABD-886E-32B26FA6F4AC}_13.png&quot;/&gt;&lt;left val=&quot;48&quot;/&gt;&lt;top val=&quot;484&quot;/&gt;&lt;width val=&quot;873&quot;/&gt;&lt;height val=&quot;113&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812DF0DD-0B9D-4758-A75F-4E41033777BB}&quot;/&gt;&lt;isInvalidForFieldText val=&quot;0&quot;/&gt;&lt;Image&gt;&lt;filename val=&quot;C:\Users\User\AppData\Local\Temp\CP9260542250Session\CPTrustFolder9260542250\PPTImport9260570031\data\asimages\{812DF0DD-0B9D-4758-A75F-4E41033777BB}_14.png&quot;/&gt;&lt;left val=&quot;0&quot;/&gt;&lt;top val=&quot;76&quot;/&gt;&lt;width val=&quot;961&quot;/&gt;&lt;height val=&quot;122&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80&quot;/&gt;&lt;lineCharCount val=&quot;66&quot;/&gt;&lt;lineCharCount val=&quot;1&quot;/&gt;&lt;lineCharCount val=&quot;78&quot;/&gt;&lt;lineCharCount val=&quot;77&quot;/&gt;&lt;lineCharCount val=&quot;41&quot;/&gt;&lt;/TableIndex&gt;&lt;/ShapeTextInfo&gt;"/>
  <p:tag name="HTML_SHAPEINFO" val="&lt;ThreeDShapeInfo&gt;&lt;uuid val=&quot;{FBEC2085-8D0F-4CBD-B36A-C240C0A7E9B2}&quot;/&gt;&lt;isInvalidForFieldText val=&quot;0&quot;/&gt;&lt;Image&gt;&lt;filename val=&quot;C:\Users\User\AppData\Local\Temp\CP9260542250Session\CPTrustFolder9260542250\PPTImport9260570031\data\asimages\{FBEC2085-8D0F-4CBD-B36A-C240C0A7E9B2}_14.png&quot;/&gt;&lt;left val=&quot;27&quot;/&gt;&lt;top val=&quot;437&quot;/&gt;&lt;width val=&quot;908&quot;/&gt;&lt;height val=&quot;219&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142C2B5-1A3C-495A-8A66-AB681DED8F51}&quot;/&gt;&lt;isInvalidForFieldText val=&quot;0&quot;/&gt;&lt;Image&gt;&lt;filename val=&quot;C:\Users\User\AppData\Local\Temp\CP9260542250Session\CPTrustFolder9260542250\PPTImport9260570031\data\asimages\{7142C2B5-1A3C-495A-8A66-AB681DED8F51}_14.png&quot;/&gt;&lt;left val=&quot;727&quot;/&gt;&lt;top val=&quot;687&quot;/&gt;&lt;width val=&quot;226&quot;/&gt;&lt;height val=&quot;4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B89FB629-34AC-4860-9F3B-5E0C1911239A}&quot;/&gt;&lt;isInvalidForFieldText val=&quot;0&quot;/&gt;&lt;Image&gt;&lt;filename val=&quot;C:\Users\User\AppData\Local\Temp\CP9260542250Session\CPTrustFolder9260542250\PPTImport9260570031\data\asimages\{B89FB629-34AC-4860-9F3B-5E0C1911239A}_15.png&quot;/&gt;&lt;left val=&quot;0&quot;/&gt;&lt;top val=&quot;76&quot;/&gt;&lt;width val=&quot;961&quot;/&gt;&lt;height val=&quot;122&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CAA75C7-3A7B-410F-90E3-A3B26D4357DB}&quot;/&gt;&lt;isInvalidForFieldText val=&quot;0&quot;/&gt;&lt;Image&gt;&lt;filename val=&quot;C:\Users\User\AppData\Local\Temp\CP9260542250Session\CPTrustFolder9260542250\PPTImport9260570031\data\asimages\{4CAA75C7-3A7B-410F-90E3-A3B26D4357DB}_15.png&quot;/&gt;&lt;left val=&quot;727&quot;/&gt;&lt;top val=&quot;687&quot;/&gt;&lt;width val=&quot;226&quot;/&gt;&lt;height val=&quot;45&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D8B1A5FD-304E-46EE-AB9D-5516CC311B72}&quot;/&gt;&lt;isInvalidForFieldText val=&quot;0&quot;/&gt;&lt;Image&gt;&lt;filename val=&quot;C:\Users\User\AppData\Local\Temp\CP9260542250Session\CPTrustFolder9260542250\PPTImport9260570031\data\asimages\{D8B1A5FD-304E-46EE-AB9D-5516CC311B72}_16.png&quot;/&gt;&lt;left val=&quot;0&quot;/&gt;&lt;top val=&quot;76&quot;/&gt;&lt;width val=&quot;961&quot;/&gt;&lt;height val=&quot;122&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8&quot;/&gt;&lt;lineCharCount val=&quot;67&quot;/&gt;&lt;lineCharCount val=&quot;58&quot;/&gt;&lt;lineCharCount val=&quot;24&quot;/&gt;&lt;lineCharCount val=&quot;1&quot;/&gt;&lt;lineCharCount val=&quot;54&quot;/&gt;&lt;lineCharCount val=&quot;72&quot;/&gt;&lt;lineCharCount val=&quot;62&quot;/&gt;&lt;lineCharCount val=&quot;9&quot;/&gt;&lt;/TableIndex&gt;&lt;/ShapeTextInfo&gt;"/>
  <p:tag name="PRESENTER_SHAPEINFO" val="&lt;ThreeDShapeInfo&gt;&lt;uuid val=&quot;{F550BBA3-308A-4154-ACC7-8CBB46DA5350}&quot;/&gt;&lt;isInvalidForFieldText val=&quot;0&quot;/&gt;&lt;Image&gt;&lt;filename val=&quot;C:\Users\User\AppData\Local\Temp\CP9260542250Session\CPTrustFolder9260542250\PPTImport9260570031\data\asimages\{F550BBA3-308A-4154-ACC7-8CBB46DA5350}_16.png&quot;/&gt;&lt;left val=&quot;42&quot;/&gt;&lt;top val=&quot;212&quot;/&gt;&lt;width val=&quot;870&quot;/&gt;&lt;height val=&quot;415&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27029DC-950E-4A3F-B30D-602D4D964A3F}&quot;/&gt;&lt;isInvalidForFieldText val=&quot;0&quot;/&gt;&lt;Image&gt;&lt;filename val=&quot;C:\Users\User\AppData\Local\Temp\CP9260542250Session\CPTrustFolder9260542250\PPTImport9260570031\data\asimages\{D27029DC-950E-4A3F-B30D-602D4D964A3F}_16.png&quot;/&gt;&lt;left val=&quot;727&quot;/&gt;&lt;top val=&quot;687&quot;/&gt;&lt;width val=&quot;226&quot;/&gt;&lt;height val=&quot;45&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HTML_SHAPEINFO" val="&lt;ThreeDShapeInfo&gt;&lt;uuid val=&quot;{697E2466-0BCE-476C-B196-0AE94D14033E}&quot;/&gt;&lt;isInvalidForFieldText val=&quot;0&quot;/&gt;&lt;Image&gt;&lt;filename val=&quot;C:\Users\User\AppData\Local\Temp\CP9260542250Session\CPTrustFolder9260542250\PPTImport9260570031\data\asimages\{697E2466-0BCE-476C-B196-0AE94D14033E}_17.png&quot;/&gt;&lt;left val=&quot;0&quot;/&gt;&lt;top val=&quot;76&quot;/&gt;&lt;width val=&quot;961&quot;/&gt;&lt;height val=&quot;122&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0&quot;/&gt;&lt;lineCharCount val=&quot;43&quot;/&gt;&lt;/TableIndex&gt;&lt;/ShapeTextInfo&gt;"/>
  <p:tag name="HTML_SHAPEINFO" val="&lt;ThreeDShapeInfo&gt;&lt;uuid val=&quot;{D29E4743-BA97-46DF-9546-223EEA99C917}&quot;/&gt;&lt;isInvalidForFieldText val=&quot;0&quot;/&gt;&lt;Image&gt;&lt;filename val=&quot;C:\Users\User\AppData\Local\Temp\CP9260542250Session\CPTrustFolder9260542250\PPTImport9260570031\data\asimages\{D29E4743-BA97-46DF-9546-223EEA99C917}_17.png&quot;/&gt;&lt;left val=&quot;40&quot;/&gt;&lt;top val=&quot;212&quot;/&gt;&lt;width val=&quot;871&quot;/&gt;&lt;height val=&quot;89&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2D41A27-CDC0-4DE8-A3CB-C5D71A7DB3EB}&quot;/&gt;&lt;isInvalidForFieldText val=&quot;0&quot;/&gt;&lt;Image&gt;&lt;filename val=&quot;C:\Users\User\AppData\Local\Temp\CP9260542250Session\CPTrustFolder9260542250\PPTImport9260570031\data\asimages\{82D41A27-CDC0-4DE8-A3CB-C5D71A7DB3EB}_17.png&quot;/&gt;&lt;left val=&quot;727&quot;/&gt;&lt;top val=&quot;687&quot;/&gt;&lt;width val=&quot;226&quot;/&gt;&lt;height val=&quot;45&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7&quot;/&gt;&lt;lineCharCount val=&quot;64&quot;/&gt;&lt;lineCharCount val=&quot;37&quot;/&gt;&lt;lineCharCount val=&quot;52&quot;/&gt;&lt;/TableIndex&gt;&lt;/ShapeTextInfo&gt;"/>
  <p:tag name="HTML_SHAPEINFO" val="&lt;ThreeDShapeInfo&gt;&lt;uuid val=&quot;{3ADF5048-A59D-44F9-B702-52E1CF86603E}&quot;/&gt;&lt;isInvalidForFieldText val=&quot;0&quot;/&gt;&lt;Image&gt;&lt;filename val=&quot;C:\Users\User\AppData\Local\Temp\CP9260542250Session\CPTrustFolder9260542250\PPTImport9260570031\data\asimages\{3ADF5048-A59D-44F9-B702-52E1CF86603E}_17.png&quot;/&gt;&lt;left val=&quot;47&quot;/&gt;&lt;top val=&quot;310&quot;/&gt;&lt;width val=&quot;865&quot;/&gt;&lt;height val=&quot;158&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3&quot;/&gt;&lt;/TableIndex&gt;&lt;/ShapeTextInfo&gt;"/>
  <p:tag name="HTML_SHAPEINFO" val="&lt;ThreeDShapeInfo&gt;&lt;uuid val=&quot;{3FE3D7AE-F8A4-4192-9804-9AAC44098935}&quot;/&gt;&lt;isInvalidForFieldText val=&quot;0&quot;/&gt;&lt;Image&gt;&lt;filename val=&quot;C:\Users\User\AppData\Local\Temp\CP9260542250Session\CPTrustFolder9260542250\PPTImport9260570031\data\asimages\{3FE3D7AE-F8A4-4192-9804-9AAC44098935}_17.png&quot;/&gt;&lt;left val=&quot;40&quot;/&gt;&lt;top val=&quot;536&quot;/&gt;&lt;width val=&quot;895&quot;/&gt;&lt;height val=&quot;57&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023AEC92-621C-4998-A65C-3E7F978CEA7A}&quot;/&gt;&lt;isInvalidForFieldText val=&quot;0&quot;/&gt;&lt;Image&gt;&lt;filename val=&quot;C:\Users\User\AppData\Local\Temp\CP9260542250Session\CPTrustFolder9260542250\PPTImport9260570031\data\asimages\{023AEC92-621C-4998-A65C-3E7F978CEA7A}_18.png&quot;/&gt;&lt;left val=&quot;0&quot;/&gt;&lt;top val=&quot;76&quot;/&gt;&lt;width val=&quot;961&quot;/&gt;&lt;height val=&quot;122&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4&quot;/&gt;&lt;lineCharCount val=&quot;28&quot;/&gt;&lt;lineCharCount val=&quot;31&quot;/&gt;&lt;lineCharCount val=&quot;50&quot;/&gt;&lt;lineCharCount val=&quot;13&quot;/&gt;&lt;lineCharCount val=&quot;16&quot;/&gt;&lt;lineCharCount val=&quot;27&quot;/&gt;&lt;lineCharCount val=&quot;16&quot;/&gt;&lt;/TableIndex&gt;&lt;/ShapeTextInfo&gt;"/>
  <p:tag name="HTML_SHAPEINFO" val="&lt;ThreeDShapeInfo&gt;&lt;uuid val=&quot;{F8EDF100-E181-4D48-A995-F9C2FF380DDB}&quot;/&gt;&lt;isInvalidForFieldText val=&quot;0&quot;/&gt;&lt;Image&gt;&lt;filename val=&quot;C:\Users\User\AppData\Local\Temp\CP9260542250Session\CPTrustFolder9260542250\PPTImport9260570031\data\asimages\{F8EDF100-E181-4D48-A995-F9C2FF380DDB}_18.png&quot;/&gt;&lt;left val=&quot;42&quot;/&gt;&lt;top val=&quot;212&quot;/&gt;&lt;width val=&quot;870&quot;/&gt;&lt;height val=&quot;415&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8860691-B6C2-40F4-9CA2-58992A262425}&quot;/&gt;&lt;isInvalidForFieldText val=&quot;0&quot;/&gt;&lt;Image&gt;&lt;filename val=&quot;C:\Users\User\AppData\Local\Temp\CP9260542250Session\CPTrustFolder9260542250\PPTImport9260570031\data\asimages\{38860691-B6C2-40F4-9CA2-58992A262425}_18.png&quot;/&gt;&lt;left val=&quot;727&quot;/&gt;&lt;top val=&quot;687&quot;/&gt;&lt;width val=&quot;226&quot;/&gt;&lt;height val=&quot;45&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5&quot;/&gt;&lt;/TableIndex&gt;&lt;/ShapeTextInfo&gt;"/>
  <p:tag name="HTML_SHAPEINFO" val="&lt;ThreeDShapeInfo&gt;&lt;uuid val=&quot;{568A3018-01B0-4EFC-9C0F-ACD71FFC6663}&quot;/&gt;&lt;isInvalidForFieldText val=&quot;0&quot;/&gt;&lt;Image&gt;&lt;filename val=&quot;C:\Users\User\AppData\Local\Temp\CP9260542250Session\CPTrustFolder9260542250\PPTImport9260570031\data\asimages\{568A3018-01B0-4EFC-9C0F-ACD71FFC6663}_19.png&quot;/&gt;&lt;left val=&quot;0&quot;/&gt;&lt;top val=&quot;76&quot;/&gt;&lt;width val=&quot;961&quot;/&gt;&lt;height val=&quot;122&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79FCD1D-13CD-47D9-B37C-1528B53B0D96}&quot;/&gt;&lt;isInvalidForFieldText val=&quot;0&quot;/&gt;&lt;Image&gt;&lt;filename val=&quot;C:\Users\User\AppData\Local\Temp\CP9260542250Session\CPTrustFolder9260542250\PPTImport9260570031\data\asimages\{879FCD1D-13CD-47D9-B37C-1528B53B0D96}_19.png&quot;/&gt;&lt;left val=&quot;727&quot;/&gt;&lt;top val=&quot;687&quot;/&gt;&lt;width val=&quot;226&quot;/&gt;&lt;height val=&quot;45&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5&quot;/&gt;&lt;lineCharCount val=&quot;25&quot;/&gt;&lt;lineCharCount val=&quot;65&quot;/&gt;&lt;lineCharCount val=&quot;28&quot;/&gt;&lt;lineCharCount val=&quot;46&quot;/&gt;&lt;/TableIndex&gt;&lt;/ShapeTextInfo&gt;"/>
  <p:tag name="HTML_SHAPEINFO" val="&lt;ThreeDShapeInfo&gt;&lt;uuid val=&quot;{4D68EC48-F5EC-4776-837B-DA054E96969D}&quot;/&gt;&lt;isInvalidForFieldText val=&quot;0&quot;/&gt;&lt;Image&gt;&lt;filename val=&quot;C:\Users\User\AppData\Local\Temp\CP9260542250Session\CPTrustFolder9260542250\PPTImport9260570031\data\asimages\{4D68EC48-F5EC-4776-837B-DA054E96969D}_19.png&quot;/&gt;&lt;left val=&quot;45&quot;/&gt;&lt;top val=&quot;273&quot;/&gt;&lt;width val=&quot;867&quot;/&gt;&lt;height val=&quot;159&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5&quot;/&gt;&lt;lineCharCount val=&quot;49&quot;/&gt;&lt;/TableIndex&gt;&lt;/ShapeTextInfo&gt;"/>
  <p:tag name="HTML_SHAPEINFO" val="&lt;ThreeDShapeInfo&gt;&lt;uuid val=&quot;{004CB4D2-53EC-4E5F-928B-82EF4DE07AF6}&quot;/&gt;&lt;isInvalidForFieldText val=&quot;0&quot;/&gt;&lt;Image&gt;&lt;filename val=&quot;C:\Users\User\AppData\Local\Temp\CP9260542250Session\CPTrustFolder9260542250\PPTImport9260570031\data\asimages\{004CB4D2-53EC-4E5F-928B-82EF4DE07AF6}_19.png&quot;/&gt;&lt;left val=&quot;44&quot;/&gt;&lt;top val=&quot;203&quot;/&gt;&lt;width val=&quot;867&quot;/&gt;&lt;height val=&quot;67&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6&quot;/&gt;&lt;lineCharCount val=&quot;16&quot;/&gt;&lt;lineCharCount val=&quot;61&quot;/&gt;&lt;lineCharCount val=&quot;18&quot;/&gt;&lt;lineCharCount val=&quot;68&quot;/&gt;&lt;lineCharCount val=&quot;1&quot;/&gt;&lt;lineCharCount val=&quot;85&quot;/&gt;&lt;lineCharCount val=&quot;36&quot;/&gt;&lt;/TableIndex&gt;&lt;/ShapeTextInfo&gt;"/>
  <p:tag name="HTML_SHAPEINFO" val="&lt;ThreeDShapeInfo&gt;&lt;uuid val=&quot;{B5E693C4-74D7-4E40-8F4C-7D9936388606}&quot;/&gt;&lt;isInvalidForFieldText val=&quot;0&quot;/&gt;&lt;Image&gt;&lt;filename val=&quot;C:\Users\User\AppData\Local\Temp\CP9260542250Session\CPTrustFolder9260542250\PPTImport9260570031\data\asimages\{B5E693C4-74D7-4E40-8F4C-7D9936388606}_19.png&quot;/&gt;&lt;left val=&quot;45&quot;/&gt;&lt;top val=&quot;423&quot;/&gt;&lt;width val=&quot;867&quot;/&gt;&lt;height val=&quot;260&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HTML_SHAPEINFO" val="&lt;ThreeDShapeInfo&gt;&lt;uuid val=&quot;{6EDC4E5B-5DCA-4EBD-82DA-4150BD1E7CB5}&quot;/&gt;&lt;isInvalidForFieldText val=&quot;0&quot;/&gt;&lt;Image&gt;&lt;filename val=&quot;C:\Users\User\AppData\Local\Temp\CP9260542250Session\CPTrustFolder9260542250\PPTImport9260570031\data\asimages\{6EDC4E5B-5DCA-4EBD-82DA-4150BD1E7CB5}_20.png&quot;/&gt;&lt;left val=&quot;0&quot;/&gt;&lt;top val=&quot;76&quot;/&gt;&lt;width val=&quot;961&quot;/&gt;&lt;height val=&quot;122&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1&quot;/&gt;&lt;lineCharCount val=&quot;62&quot;/&gt;&lt;lineCharCount val=&quot;52&quot;/&gt;&lt;/TableIndex&gt;&lt;/ShapeTextInfo&gt;"/>
  <p:tag name="HTML_SHAPEINFO" val="&lt;ThreeDShapeInfo&gt;&lt;uuid val=&quot;{74FCB64D-5F19-4C20-A340-0A6FDBE855AB}&quot;/&gt;&lt;isInvalidForFieldText val=&quot;0&quot;/&gt;&lt;Image&gt;&lt;filename val=&quot;C:\Users\User\AppData\Local\Temp\CP9260542250Session\CPTrustFolder9260542250\PPTImport9260570031\data\asimages\{74FCB64D-5F19-4C20-A340-0A6FDBE855AB}_20.png&quot;/&gt;&lt;left val=&quot;40&quot;/&gt;&lt;top val=&quot;212&quot;/&gt;&lt;width val=&quot;871&quot;/&gt;&lt;height val=&quot;121&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1B1966F-CBAB-4935-B4F8-2634EC4C591B}&quot;/&gt;&lt;isInvalidForFieldText val=&quot;0&quot;/&gt;&lt;Image&gt;&lt;filename val=&quot;C:\Users\User\AppData\Local\Temp\CP9260542250Session\CPTrustFolder9260542250\PPTImport9260570031\data\asimages\{31B1966F-CBAB-4935-B4F8-2634EC4C591B}_20.png&quot;/&gt;&lt;left val=&quot;727&quot;/&gt;&lt;top val=&quot;687&quot;/&gt;&lt;width val=&quot;226&quot;/&gt;&lt;height val=&quot;45&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8&quot;/&gt;&lt;lineCharCount val=&quot;9&quot;/&gt;&lt;lineCharCount val=&quot;70&quot;/&gt;&lt;lineCharCount val=&quot;67&quot;/&gt;&lt;lineCharCount val=&quot;63&quot;/&gt;&lt;lineCharCount val=&quot;18&quot;/&gt;&lt;lineCharCount val=&quot;69&quot;/&gt;&lt;/TableIndex&gt;&lt;/ShapeTextInfo&gt;"/>
  <p:tag name="HTML_SHAPEINFO" val="&lt;ThreeDShapeInfo&gt;&lt;uuid val=&quot;{02643DF6-75EB-4BCB-B92F-04A774C384BA}&quot;/&gt;&lt;isInvalidForFieldText val=&quot;0&quot;/&gt;&lt;Image&gt;&lt;filename val=&quot;C:\Users\User\AppData\Local\Temp\CP9260542250Session\CPTrustFolder9260542250\PPTImport9260570031\data\asimages\{02643DF6-75EB-4BCB-B92F-04A774C384BA}_20.png&quot;/&gt;&lt;left val=&quot;42&quot;/&gt;&lt;top val=&quot;334&quot;/&gt;&lt;width val=&quot;884&quot;/&gt;&lt;height val=&quot;273&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HTML_SHAPEINFO" val="&lt;ThreeDShapeInfo&gt;&lt;uuid val=&quot;{3D03CBFF-C02A-4CA8-975A-A86DECC29A21}&quot;/&gt;&lt;isInvalidForFieldText val=&quot;0&quot;/&gt;&lt;Image&gt;&lt;filename val=&quot;C:\Users\User\AppData\Local\Temp\CP9260542250Session\CPTrustFolder9260542250\PPTImport9260570031\data\asimages\{3D03CBFF-C02A-4CA8-975A-A86DECC29A21}_21.png&quot;/&gt;&lt;left val=&quot;0&quot;/&gt;&lt;top val=&quot;76&quot;/&gt;&lt;width val=&quot;961&quot;/&gt;&lt;height val=&quot;122&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58B34DD-01D0-4C7A-BCA4-7A56D83F35B0}&quot;/&gt;&lt;isInvalidForFieldText val=&quot;0&quot;/&gt;&lt;Image&gt;&lt;filename val=&quot;C:\Users\User\AppData\Local\Temp\CP9260542250Session\CPTrustFolder9260542250\PPTImport9260570031\data\asimages\{E58B34DD-01D0-4C7A-BCA4-7A56D83F35B0}_21.png&quot;/&gt;&lt;left val=&quot;727&quot;/&gt;&lt;top val=&quot;687&quot;/&gt;&lt;width val=&quot;226&quot;/&gt;&lt;height val=&quot;45&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4&quot;/&gt;&lt;lineCharCount val=&quot;68&quot;/&gt;&lt;lineCharCount val=&quot;22&quot;/&gt;&lt;lineCharCount val=&quot;52&quot;/&gt;&lt;lineCharCount val=&quot;65&quot;/&gt;&lt;lineCharCount val=&quot;28&quot;/&gt;&lt;/TableIndex&gt;&lt;/ShapeTextInfo&gt;"/>
  <p:tag name="HTML_SHAPEINFO" val="&lt;ThreeDShapeInfo&gt;&lt;uuid val=&quot;{1ED509B6-EB12-48C6-89F6-7AE402B43EA6}&quot;/&gt;&lt;isInvalidForFieldText val=&quot;0&quot;/&gt;&lt;Image&gt;&lt;filename val=&quot;C:\Users\User\AppData\Local\Temp\CP9260542250Session\CPTrustFolder9260542250\PPTImport9260570031\data\asimages\{1ED509B6-EB12-48C6-89F6-7AE402B43EA6}_21.png&quot;/&gt;&lt;left val=&quot;44&quot;/&gt;&lt;top val=&quot;292&quot;/&gt;&lt;width val=&quot;870&quot;/&gt;&lt;height val=&quot;241&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7&quot;/&gt;&lt;lineCharCount val=&quot;71&quot;/&gt;&lt;lineCharCount val=&quot;48&quot;/&gt;&lt;/TableIndex&gt;&lt;/ShapeTextInfo&gt;"/>
  <p:tag name="HTML_SHAPEINFO" val="&lt;ThreeDShapeInfo&gt;&lt;uuid val=&quot;{1FFF752C-7E26-44ED-ADB6-7067C409ABB9}&quot;/&gt;&lt;isInvalidForFieldText val=&quot;0&quot;/&gt;&lt;Image&gt;&lt;filename val=&quot;C:\Users\User\AppData\Local\Temp\CP9260542250Session\CPTrustFolder9260542250\PPTImport9260570031\data\asimages\{1FFF752C-7E26-44ED-ADB6-7067C409ABB9}_21.png&quot;/&gt;&lt;left val=&quot;41&quot;/&gt;&lt;top val=&quot;180&quot;/&gt;&lt;width val=&quot;871&quot;/&gt;&lt;height val=&quot;121&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82&quot;/&gt;&lt;lineCharCount val=&quot;79&quot;/&gt;&lt;lineCharCount val=&quot;54&quot;/&gt;&lt;/TableIndex&gt;&lt;/ShapeTextInfo&gt;"/>
  <p:tag name="HTML_SHAPEINFO" val="&lt;ThreeDShapeInfo&gt;&lt;uuid val=&quot;{F8CA9D3A-F998-425C-9E3B-4E7E42E5C773}&quot;/&gt;&lt;isInvalidForFieldText val=&quot;0&quot;/&gt;&lt;Image&gt;&lt;filename val=&quot;C:\Users\User\AppData\Local\Temp\CP9260542250Session\CPTrustFolder9260542250\PPTImport9260570031\data\asimages\{F8CA9D3A-F998-425C-9E3B-4E7E42E5C773}_21.png&quot;/&gt;&lt;left val=&quot;42&quot;/&gt;&lt;top val=&quot;532&quot;/&gt;&lt;width val=&quot;890&quot;/&gt;&lt;height val=&quot;113&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PRESENTER_SHAPEINFO" val="&lt;ThreeDShapeInfo&gt;&lt;uuid val=&quot;{95A513A8-1987-4355-810B-74ABFF72BE24}&quot;/&gt;&lt;isInvalidForFieldText val=&quot;0&quot;/&gt;&lt;Image&gt;&lt;filename val=&quot;C:\Users\User\AppData\Local\Temp\CP9260542250Session\CPTrustFolder9260542250\PPTImport9260570031\data\asimages\{95A513A8-1987-4355-810B-74ABFF72BE24}_22.png&quot;/&gt;&lt;left val=&quot;0&quot;/&gt;&lt;top val=&quot;76&quot;/&gt;&lt;width val=&quot;961&quot;/&gt;&lt;height val=&quot;122&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69&quot;/&gt;&lt;lineCharCount val=&quot;49&quot;/&gt;&lt;lineCharCount val=&quot;1&quot;/&gt;&lt;lineCharCount val=&quot;70&quot;/&gt;&lt;lineCharCount val=&quot;65&quot;/&gt;&lt;lineCharCount val=&quot;73&quot;/&gt;&lt;lineCharCount val=&quot;58&quot;/&gt;&lt;lineCharCount val=&quot;1&quot;/&gt;&lt;lineCharCount val=&quot;69&quot;/&gt;&lt;lineCharCount val=&quot;64&quot;/&gt;&lt;lineCharCount val=&quot;48&quot;/&gt;&lt;lineCharCount val=&quot;1&quot;/&gt;&lt;lineCharCount val=&quot;1&quot;/&gt;&lt;lineCharCount val=&quot;1&quot;/&gt;&lt;/TableIndex&gt;&lt;/ShapeTextInfo&gt;"/>
  <p:tag name="HTML_SHAPEINFO" val="&lt;ThreeDShapeInfo&gt;&lt;uuid val=&quot;{947131A4-16BE-40A6-9A6C-B81DEF49BCE9}&quot;/&gt;&lt;isInvalidForFieldText val=&quot;0&quot;/&gt;&lt;Image&gt;&lt;filename val=&quot;C:\Users\User\AppData\Local\Temp\CP9260542250Session\CPTrustFolder9260542250\PPTImport9260570031\data\asimages\{947131A4-16BE-40A6-9A6C-B81DEF49BCE9}_22.png&quot;/&gt;&lt;left val=&quot;42&quot;/&gt;&lt;top val=&quot;212&quot;/&gt;&lt;width val=&quot;872&quot;/&gt;&lt;height val=&quot;409&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7921BA5-A6DF-4030-865B-FD7DDC8C91F1}&quot;/&gt;&lt;isInvalidForFieldText val=&quot;0&quot;/&gt;&lt;Image&gt;&lt;filename val=&quot;C:\Users\User\AppData\Local\Temp\CP9260542250Session\CPTrustFolder9260542250\PPTImport9260570031\data\asimages\{77921BA5-A6DF-4030-865B-FD7DDC8C91F1}_22.png&quot;/&gt;&lt;left val=&quot;727&quot;/&gt;&lt;top val=&quot;687&quot;/&gt;&lt;width val=&quot;226&quot;/&gt;&lt;height val=&quot;45&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49B0D1B9-8F3C-4D6D-804D-F9F28F0264EB}&quot;/&gt;&lt;isInvalidForFieldText val=&quot;0&quot;/&gt;&lt;Image&gt;&lt;filename val=&quot;C:\Users\User\AppData\Local\Temp\CP9260542250Session\CPTrustFolder9260542250\PPTImport9260570031\data\asimages\{49B0D1B9-8F3C-4D6D-804D-F9F28F0264EB}_23.png&quot;/&gt;&lt;left val=&quot;0&quot;/&gt;&lt;top val=&quot;76&quot;/&gt;&lt;width val=&quot;961&quot;/&gt;&lt;height val=&quot;122&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57402D9-3702-40E9-9D24-05B051DD7527}&quot;/&gt;&lt;isInvalidForFieldText val=&quot;0&quot;/&gt;&lt;Image&gt;&lt;filename val=&quot;C:\Users\User\AppData\Local\Temp\CP9260542250Session\CPTrustFolder9260542250\PPTImport9260570031\data\asimages\{B57402D9-3702-40E9-9D24-05B051DD7527}_23.png&quot;/&gt;&lt;left val=&quot;727&quot;/&gt;&lt;top val=&quot;687&quot;/&gt;&lt;width val=&quot;226&quot;/&gt;&lt;height val=&quot;45&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4FAC5F72-DEAB-458B-9284-EB1748D3429F}&quot;/&gt;&lt;isInvalidForFieldText val=&quot;0&quot;/&gt;&lt;Image&gt;&lt;filename val=&quot;C:\Users\User\AppData\Local\Temp\CP9260542250Session\CPTrustFolder9260542250\PPTImport9260570031\data\asimages\{4FAC5F72-DEAB-458B-9284-EB1748D3429F}_24.png&quot;/&gt;&lt;left val=&quot;0&quot;/&gt;&lt;top val=&quot;0&quot;/&gt;&lt;width val=&quot;1&quot;/&gt;&lt;height val=&quot;1&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9098A35-404D-4D02-B5EE-C3C14A7BD7B6}&quot;/&gt;&lt;isInvalidForFieldText val=&quot;0&quot;/&gt;&lt;Image&gt;&lt;filename val=&quot;C:\Users\User\AppData\Local\Temp\CP9260542250Session\CPTrustFolder9260542250\PPTImport9260570031\data\asimages\{19098A35-404D-4D02-B5EE-C3C14A7BD7B6}_24.png&quot;/&gt;&lt;left val=&quot;727&quot;/&gt;&lt;top val=&quot;687&quot;/&gt;&lt;width val=&quot;226&quot;/&gt;&lt;height val=&quot;45&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6280022E-1771-4850-9565-B6A5823EE643}&quot;/&gt;&lt;isInvalidForFieldText val=&quot;0&quot;/&gt;&lt;Image&gt;&lt;filename val=&quot;C:\Users\User\AppData\Local\Temp\CP9260542250Session\CPTrustFolder9260542250\PPTImport9260570031\data\asimages\{6280022E-1771-4850-9565-B6A5823EE643}_24.png&quot;/&gt;&lt;left val=&quot;0&quot;/&gt;&lt;top val=&quot;272&quot;/&gt;&lt;width val=&quot;961&quot;/&gt;&lt;height val=&quot;203&quot;/&gt;&lt;hasText val=&quot;1&quot;/&gt;&lt;/Image&gt;&lt;/ThreeDShapeInfo&gt;"/>
</p:tagLst>
</file>

<file path=ppt/theme/theme1.xml><?xml version="1.0" encoding="utf-8"?>
<a:theme xmlns:a="http://schemas.openxmlformats.org/drawingml/2006/main" name="Theme February">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 February" id="{D1F4C9E1-2396-4CDD-8CA9-EB944796C043}" vid="{8A04F0C2-259B-4AE6-85B0-EB8C2087D1C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a92e5099b9d4665426d5e2f5210929e0">
  <xsd:schema xmlns:xsd="http://www.w3.org/2001/XMLSchema" xmlns:xs="http://www.w3.org/2001/XMLSchema" xmlns:p="http://schemas.microsoft.com/office/2006/metadata/properties" xmlns:ns2="b62c6c12-24c5-4d47-ac4d-c5cc93bcdf7b" targetNamespace="http://schemas.microsoft.com/office/2006/metadata/properties" ma:root="true" ma:fieldsID="f00e8daebf23d3a43a83cbf8cd51dded" ns2:_="">
    <xsd:import namespace="b62c6c12-24c5-4d47-ac4d-c5cc93bcdf7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2c6c12-24c5-4d47-ac4d-c5cc93bcdf7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b62c6c12-24c5-4d47-ac4d-c5cc93bcdf7b">RO317-839076992-14250</_dlc_DocId>
    <_dlc_DocIdUrl xmlns="b62c6c12-24c5-4d47-ac4d-c5cc93bcdf7b">
      <Url>https://vaww.vashare.vba.va.gov/sites/SPTNCIO/focusedveterans/training/VSRvirtualtraining/_layouts/15/DocIdRedir.aspx?ID=RO317-839076992-14250</Url>
      <Description>RO317-839076992-14250</Description>
    </_dlc_DocIdUrl>
  </documentManagement>
</p:properties>
</file>

<file path=customXml/itemProps1.xml><?xml version="1.0" encoding="utf-8"?>
<ds:datastoreItem xmlns:ds="http://schemas.openxmlformats.org/officeDocument/2006/customXml" ds:itemID="{1D2DE730-F5FD-48A1-9B5D-1F63E26D8C5B}">
  <ds:schemaRefs>
    <ds:schemaRef ds:uri="http://schemas.microsoft.com/sharepoint/v3/contenttype/forms"/>
  </ds:schemaRefs>
</ds:datastoreItem>
</file>

<file path=customXml/itemProps2.xml><?xml version="1.0" encoding="utf-8"?>
<ds:datastoreItem xmlns:ds="http://schemas.openxmlformats.org/officeDocument/2006/customXml" ds:itemID="{03B06DF8-6387-4325-ABDB-106DDFEDA17C}">
  <ds:schemaRefs>
    <ds:schemaRef ds:uri="http://schemas.microsoft.com/sharepoint/events"/>
  </ds:schemaRefs>
</ds:datastoreItem>
</file>

<file path=customXml/itemProps3.xml><?xml version="1.0" encoding="utf-8"?>
<ds:datastoreItem xmlns:ds="http://schemas.openxmlformats.org/officeDocument/2006/customXml" ds:itemID="{D186DAB3-F15B-4365-933C-DFDDF4DF70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2c6c12-24c5-4d47-ac4d-c5cc93bcdf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80764BB-0EF5-4AA8-B7EF-78A41A12B68F}">
  <ds:schemaRefs>
    <ds:schemaRef ds:uri="http://purl.org/dc/elements/1.1/"/>
    <ds:schemaRef ds:uri="http://schemas.openxmlformats.org/package/2006/metadata/core-properties"/>
    <ds:schemaRef ds:uri="http://schemas.microsoft.com/office/infopath/2007/PartnerControls"/>
    <ds:schemaRef ds:uri="http://purl.org/dc/terms/"/>
    <ds:schemaRef ds:uri="http://schemas.microsoft.com/office/2006/documentManagement/types"/>
    <ds:schemaRef ds:uri="b62c6c12-24c5-4d47-ac4d-c5cc93bcdf7b"/>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Theme February</Template>
  <TotalTime>3022</TotalTime>
  <Words>3132</Words>
  <Application>Microsoft Office PowerPoint</Application>
  <PresentationFormat>On-screen Show (4:3)</PresentationFormat>
  <Paragraphs>402</Paragraphs>
  <Slides>25</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Tahoma</vt:lpstr>
      <vt:lpstr>Times New Roman</vt:lpstr>
      <vt:lpstr>Wingdings</vt:lpstr>
      <vt:lpstr>Theme February</vt:lpstr>
      <vt:lpstr>Rating Decision Requirements</vt:lpstr>
      <vt:lpstr>Lesson Objectives</vt:lpstr>
      <vt:lpstr>References</vt:lpstr>
      <vt:lpstr>Overview of the Evidence Section</vt:lpstr>
      <vt:lpstr>Guidelines for the Evidence Section</vt:lpstr>
      <vt:lpstr>Guidelines for the Evidence Section</vt:lpstr>
      <vt:lpstr>Guidelines for the Evidence Section</vt:lpstr>
      <vt:lpstr>Using Diagnostic Terminology</vt:lpstr>
      <vt:lpstr>Using Diagnostic Terminology Cont.</vt:lpstr>
      <vt:lpstr>Mandatory Use of VBMS-R Tools</vt:lpstr>
      <vt:lpstr>Reasons for Decision- Grant</vt:lpstr>
      <vt:lpstr>Example: Short Form Award</vt:lpstr>
      <vt:lpstr>Reasons for Decision- C&amp;C</vt:lpstr>
      <vt:lpstr>Reasons for Decision- Denial</vt:lpstr>
      <vt:lpstr>Example: Short Form Denial</vt:lpstr>
      <vt:lpstr>Addressing Favorable Findings</vt:lpstr>
      <vt:lpstr>Short Form Rating Narrative</vt:lpstr>
      <vt:lpstr>Including Free Text in a Short Form Rating </vt:lpstr>
      <vt:lpstr>Generating Rating Language</vt:lpstr>
      <vt:lpstr>Issues Requiring a Long Form Rating Narrative</vt:lpstr>
      <vt:lpstr>Adequate Analysis in a Long Form Narrative </vt:lpstr>
      <vt:lpstr>Adequate Analysis in a Long Form Narrative </vt:lpstr>
      <vt:lpstr>Signatures on Rating Decisions</vt:lpstr>
      <vt:lpstr>Sample Codesheet</vt:lpstr>
      <vt:lpstr>Review</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Rating Decision Requirements PowerPoint Presentation</dc:title>
  <dc:subject>RVRS</dc:subject>
  <dc:creator>Department of Veterans Affairs, Veterans Benefits Administration, Compensation Service, STAFF</dc:creator>
  <cp:keywords>rating narrative,evidence,short form,long form,signature,rating decision,reasons for decision,ADL,denial,free text</cp:keywords>
  <dc:description>This lesson provides RVSRs with a comprehensive understanding of all required elements for rating decisions and automated decision letter (ADL) rating procedures.</dc:description>
  <cp:lastModifiedBy>Kathy Poole</cp:lastModifiedBy>
  <cp:revision>137</cp:revision>
  <cp:lastPrinted>2000-11-13T16:27:02Z</cp:lastPrinted>
  <dcterms:created xsi:type="dcterms:W3CDTF">2011-04-13T12:48:41Z</dcterms:created>
  <dcterms:modified xsi:type="dcterms:W3CDTF">2019-04-18T19:19:50Z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0x0101003DB869E3E810774AA7B17315F3F50FE5</vt:lpwstr>
  </property>
  <property fmtid="{D5CDD505-2E9C-101B-9397-08002B2CF9AE}" pid="3" name="_dlc_DocIdItemGuid">
    <vt:lpwstr>ebb0ecf2-6f6a-4e5d-8989-e103c008a0a8</vt:lpwstr>
  </property>
  <property fmtid="{D5CDD505-2E9C-101B-9397-08002B2CF9AE}" pid="4" name="Language">
    <vt:lpwstr>en</vt:lpwstr>
  </property>
  <property fmtid="{D5CDD505-2E9C-101B-9397-08002B2CF9AE}" pid="5" name="Type">
    <vt:lpwstr>Presentation</vt:lpwstr>
  </property>
</Properties>
</file>