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7"/>
  </p:notesMasterIdLst>
  <p:sldIdLst>
    <p:sldId id="256" r:id="rId6"/>
    <p:sldId id="257" r:id="rId7"/>
    <p:sldId id="258" r:id="rId8"/>
    <p:sldId id="259" r:id="rId9"/>
    <p:sldId id="260" r:id="rId10"/>
    <p:sldId id="261" r:id="rId11"/>
    <p:sldId id="262" r:id="rId12"/>
    <p:sldId id="263" r:id="rId13"/>
    <p:sldId id="277" r:id="rId14"/>
    <p:sldId id="264" r:id="rId15"/>
    <p:sldId id="278" r:id="rId16"/>
    <p:sldId id="274" r:id="rId17"/>
    <p:sldId id="271" r:id="rId18"/>
    <p:sldId id="265" r:id="rId19"/>
    <p:sldId id="276" r:id="rId20"/>
    <p:sldId id="279" r:id="rId21"/>
    <p:sldId id="281" r:id="rId22"/>
    <p:sldId id="282" r:id="rId23"/>
    <p:sldId id="283" r:id="rId24"/>
    <p:sldId id="272" r:id="rId25"/>
    <p:sldId id="266" r:id="rId26"/>
    <p:sldId id="275" r:id="rId27"/>
    <p:sldId id="284" r:id="rId28"/>
    <p:sldId id="286" r:id="rId29"/>
    <p:sldId id="285" r:id="rId30"/>
    <p:sldId id="273" r:id="rId31"/>
    <p:sldId id="288" r:id="rId32"/>
    <p:sldId id="269" r:id="rId33"/>
    <p:sldId id="287" r:id="rId34"/>
    <p:sldId id="268" r:id="rId35"/>
    <p:sldId id="27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54" autoAdjust="0"/>
  </p:normalViewPr>
  <p:slideViewPr>
    <p:cSldViewPr>
      <p:cViewPr varScale="1">
        <p:scale>
          <a:sx n="106" d="100"/>
          <a:sy n="106" d="100"/>
        </p:scale>
        <p:origin x="1686" y="108"/>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76DC0-A2D7-42B9-B1B2-4DBE4AF510B8}" type="datetimeFigureOut">
              <a:rPr lang="en-US" smtClean="0"/>
              <a:t>6/23/2017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BF0D2-E55E-480C-8E01-33AE45959ABF}" type="slidenum">
              <a:rPr lang="en-US" smtClean="0"/>
              <a:t>‹#›</a:t>
            </a:fld>
            <a:endParaRPr lang="en-US"/>
          </a:p>
        </p:txBody>
      </p:sp>
    </p:spTree>
    <p:extLst>
      <p:ext uri="{BB962C8B-B14F-4D97-AF65-F5344CB8AC3E}">
        <p14:creationId xmlns:p14="http://schemas.microsoft.com/office/powerpoint/2010/main" val="222256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Answers to Comprehension Check:</a:t>
            </a:r>
          </a:p>
          <a:p>
            <a:r>
              <a:rPr lang="en-US" b="1" dirty="0" smtClean="0"/>
              <a:t>Q:</a:t>
            </a:r>
            <a:r>
              <a:rPr lang="en-US" b="1" baseline="0" dirty="0" smtClean="0"/>
              <a:t> </a:t>
            </a:r>
            <a:r>
              <a:rPr lang="en-US" b="1" dirty="0" smtClean="0"/>
              <a:t>When do Benefit Runs generally occur?</a:t>
            </a:r>
          </a:p>
          <a:p>
            <a:r>
              <a:rPr lang="en-US" dirty="0" smtClean="0"/>
              <a:t>A: Benefit Runs</a:t>
            </a:r>
            <a:r>
              <a:rPr lang="en-US" baseline="0" dirty="0" smtClean="0"/>
              <a:t> “generally” occur each business day. There are a few exceptions, such as Ch35 which has approximately 6 Benefit Runs per month and Ch1606 and 1607 which have Benefit Runs every other business day.</a:t>
            </a:r>
          </a:p>
          <a:p>
            <a:endParaRPr lang="en-US" baseline="0" dirty="0" smtClean="0"/>
          </a:p>
          <a:p>
            <a:r>
              <a:rPr lang="en-US" b="1" baseline="0" dirty="0" smtClean="0"/>
              <a:t>Q: What is the term used on the Schedule of operations to indicate when certain processing actions occur, such as letter and report production?</a:t>
            </a:r>
          </a:p>
          <a:p>
            <a:r>
              <a:rPr lang="en-US" baseline="0" dirty="0" smtClean="0"/>
              <a:t>A: Benefit Run</a:t>
            </a:r>
          </a:p>
          <a:p>
            <a:endParaRPr lang="en-US" baseline="0" dirty="0" smtClean="0"/>
          </a:p>
          <a:p>
            <a:r>
              <a:rPr lang="en-US" b="1" baseline="0" dirty="0" smtClean="0"/>
              <a:t>Q: What does NOES stand for on the Schedule of Operations?</a:t>
            </a:r>
          </a:p>
          <a:p>
            <a:r>
              <a:rPr lang="en-US" baseline="0" dirty="0" smtClean="0"/>
              <a:t>A: Notice of Exception Processing – these are system generated messages that indicate new information from DoD.</a:t>
            </a:r>
          </a:p>
          <a:p>
            <a:endParaRPr lang="en-US" baseline="0" dirty="0" smtClean="0"/>
          </a:p>
          <a:p>
            <a:r>
              <a:rPr lang="en-US" b="1" baseline="0" dirty="0" smtClean="0"/>
              <a:t>Q: Where is Hines located?</a:t>
            </a:r>
          </a:p>
          <a:p>
            <a:r>
              <a:rPr lang="en-US" baseline="0" dirty="0" smtClean="0"/>
              <a:t>A: Hines, Illinois</a:t>
            </a:r>
          </a:p>
          <a:p>
            <a:endParaRPr lang="en-US" baseline="0" dirty="0" smtClean="0"/>
          </a:p>
          <a:p>
            <a:r>
              <a:rPr lang="en-US" b="1" baseline="0" dirty="0" smtClean="0"/>
              <a:t>Q: Which system is used to collect type B accounts receivable?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CARS – Centralized Accounts Receivable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C1FBF0D2-E55E-480C-8E01-33AE45959ABF}" type="slidenum">
              <a:rPr lang="en-US" smtClean="0"/>
              <a:t>8</a:t>
            </a:fld>
            <a:endParaRPr lang="en-US"/>
          </a:p>
        </p:txBody>
      </p:sp>
    </p:spTree>
    <p:extLst>
      <p:ext uri="{BB962C8B-B14F-4D97-AF65-F5344CB8AC3E}">
        <p14:creationId xmlns:p14="http://schemas.microsoft.com/office/powerpoint/2010/main" val="22218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Answers to Comprehension Check:</a:t>
            </a:r>
          </a:p>
          <a:p>
            <a:r>
              <a:rPr lang="en-US" b="1" dirty="0" smtClean="0"/>
              <a:t>Q: Which column shows the date the payment should be released?</a:t>
            </a:r>
          </a:p>
          <a:p>
            <a:r>
              <a:rPr lang="en-US" dirty="0" smtClean="0"/>
              <a:t>A:</a:t>
            </a:r>
            <a:r>
              <a:rPr lang="en-US" baseline="0" dirty="0" smtClean="0"/>
              <a:t> Anticipated Date of Check/EFT Payments</a:t>
            </a:r>
          </a:p>
          <a:p>
            <a:endParaRPr lang="en-US" baseline="0" dirty="0" smtClean="0"/>
          </a:p>
          <a:p>
            <a:r>
              <a:rPr lang="en-US" b="1" baseline="0" dirty="0" smtClean="0"/>
              <a:t>Q: What does the Letter Reports column indicate on the Schedule of operations?</a:t>
            </a:r>
          </a:p>
          <a:p>
            <a:r>
              <a:rPr lang="en-US" baseline="0" dirty="0" smtClean="0"/>
              <a:t>A: The date that letters and/or reports are sent.</a:t>
            </a:r>
          </a:p>
          <a:p>
            <a:endParaRPr lang="en-US" baseline="0" dirty="0" smtClean="0"/>
          </a:p>
          <a:p>
            <a:r>
              <a:rPr lang="en-US" b="1" baseline="0" dirty="0" smtClean="0"/>
              <a:t>Q: What does the number 2100 mean in the Daily Processing Column?</a:t>
            </a:r>
          </a:p>
          <a:p>
            <a:r>
              <a:rPr lang="en-US" baseline="0" dirty="0" smtClean="0"/>
              <a:t>A: This is the time that the benefit run will occur for each date in the column (9:00pm Central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1FBF0D2-E55E-480C-8E01-33AE45959ABF}" type="slidenum">
              <a:rPr lang="en-US" smtClean="0"/>
              <a:t>13</a:t>
            </a:fld>
            <a:endParaRPr lang="en-US"/>
          </a:p>
        </p:txBody>
      </p:sp>
    </p:spTree>
    <p:extLst>
      <p:ext uri="{BB962C8B-B14F-4D97-AF65-F5344CB8AC3E}">
        <p14:creationId xmlns:p14="http://schemas.microsoft.com/office/powerpoint/2010/main" val="216433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FBF0D2-E55E-480C-8E01-33AE45959ABF}" type="slidenum">
              <a:rPr lang="en-US" smtClean="0"/>
              <a:t>19</a:t>
            </a:fld>
            <a:endParaRPr lang="en-US"/>
          </a:p>
        </p:txBody>
      </p:sp>
    </p:spTree>
    <p:extLst>
      <p:ext uri="{BB962C8B-B14F-4D97-AF65-F5344CB8AC3E}">
        <p14:creationId xmlns:p14="http://schemas.microsoft.com/office/powerpoint/2010/main" val="35213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Answers to Comprehension Check:</a:t>
            </a:r>
          </a:p>
          <a:p>
            <a:r>
              <a:rPr lang="en-US" b="1" dirty="0" smtClean="0"/>
              <a:t>Q: Where do</a:t>
            </a:r>
            <a:r>
              <a:rPr lang="en-US" b="1" baseline="0" dirty="0" smtClean="0"/>
              <a:t> you find the payment authorization date?</a:t>
            </a:r>
          </a:p>
          <a:p>
            <a:r>
              <a:rPr lang="en-US" baseline="0" dirty="0" smtClean="0"/>
              <a:t>A: This date will be on the M22 screen in BDN and correspond to the “Daily Processing 2100” column on the Schedule of Operations.</a:t>
            </a:r>
          </a:p>
          <a:p>
            <a:endParaRPr lang="en-US" baseline="0" dirty="0" smtClean="0"/>
          </a:p>
          <a:p>
            <a:r>
              <a:rPr lang="en-US" b="1" baseline="0" dirty="0" smtClean="0"/>
              <a:t>Q: What is the anticipated payment date of the Ch33 Book Payment in the amount of $818.93?</a:t>
            </a:r>
          </a:p>
          <a:p>
            <a:r>
              <a:rPr lang="en-US" b="0" baseline="0" dirty="0" smtClean="0"/>
              <a:t>A: January 15, 2016</a:t>
            </a:r>
            <a:endParaRPr lang="en-US" b="0" dirty="0" smtClean="0"/>
          </a:p>
          <a:p>
            <a:endParaRPr lang="en-US" dirty="0"/>
          </a:p>
        </p:txBody>
      </p:sp>
      <p:sp>
        <p:nvSpPr>
          <p:cNvPr id="4" name="Slide Number Placeholder 3"/>
          <p:cNvSpPr>
            <a:spLocks noGrp="1"/>
          </p:cNvSpPr>
          <p:nvPr>
            <p:ph type="sldNum" sz="quarter" idx="10"/>
          </p:nvPr>
        </p:nvSpPr>
        <p:spPr/>
        <p:txBody>
          <a:bodyPr/>
          <a:lstStyle/>
          <a:p>
            <a:fld id="{C1FBF0D2-E55E-480C-8E01-33AE45959ABF}" type="slidenum">
              <a:rPr lang="en-US" smtClean="0"/>
              <a:t>20</a:t>
            </a:fld>
            <a:endParaRPr lang="en-US"/>
          </a:p>
        </p:txBody>
      </p:sp>
    </p:spTree>
    <p:extLst>
      <p:ext uri="{BB962C8B-B14F-4D97-AF65-F5344CB8AC3E}">
        <p14:creationId xmlns:p14="http://schemas.microsoft.com/office/powerpoint/2010/main" val="304974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Answers to Comprehension Check:</a:t>
            </a:r>
          </a:p>
          <a:p>
            <a:r>
              <a:rPr lang="en-US" b="1" dirty="0" smtClean="0"/>
              <a:t>Q: How</a:t>
            </a:r>
            <a:r>
              <a:rPr lang="en-US" b="1" baseline="0" dirty="0" smtClean="0"/>
              <a:t> many asterisks indicate an Advance Pay was processed?</a:t>
            </a:r>
          </a:p>
          <a:p>
            <a:r>
              <a:rPr lang="en-US" b="0" baseline="0" dirty="0" smtClean="0"/>
              <a:t>A: Two</a:t>
            </a:r>
          </a:p>
          <a:p>
            <a:endParaRPr lang="en-US" baseline="0" dirty="0" smtClean="0"/>
          </a:p>
          <a:p>
            <a:r>
              <a:rPr lang="en-US" b="1" baseline="0" dirty="0" smtClean="0"/>
              <a:t>Q: How many asterisks indicate the EOM Accounting occurred on the Schedule of Operations?</a:t>
            </a:r>
          </a:p>
          <a:p>
            <a:r>
              <a:rPr lang="en-US" baseline="0" dirty="0" smtClean="0"/>
              <a:t>A: Three</a:t>
            </a:r>
          </a:p>
          <a:p>
            <a:endParaRPr lang="en-US" baseline="0" dirty="0" smtClean="0"/>
          </a:p>
          <a:p>
            <a:r>
              <a:rPr lang="en-US" b="1" baseline="0" dirty="0" smtClean="0"/>
              <a:t>Q: Which payment is released with a Chapter 33 FFP?</a:t>
            </a:r>
          </a:p>
          <a:p>
            <a:r>
              <a:rPr lang="en-US" baseline="0" dirty="0" smtClean="0"/>
              <a:t>A: The Chapter 33 housing payment</a:t>
            </a:r>
          </a:p>
          <a:p>
            <a:endParaRPr lang="en-US" baseline="0" dirty="0" smtClean="0"/>
          </a:p>
          <a:p>
            <a:r>
              <a:rPr lang="en-US" b="1" baseline="0" dirty="0" smtClean="0"/>
              <a:t>Q: When does NOES processing occur according to the Schedule of Operations?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a:t>
            </a:r>
            <a:r>
              <a:rPr lang="en-US" dirty="0" smtClean="0"/>
              <a:t>processing occurs each Thursday night for Chapter 30 and Chapter 1606, and each Friday night for Chapter 1607.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1FBF0D2-E55E-480C-8E01-33AE45959ABF}" type="slidenum">
              <a:rPr lang="en-US" smtClean="0"/>
              <a:t>26</a:t>
            </a:fld>
            <a:endParaRPr lang="en-US"/>
          </a:p>
        </p:txBody>
      </p:sp>
    </p:spTree>
    <p:extLst>
      <p:ext uri="{BB962C8B-B14F-4D97-AF65-F5344CB8AC3E}">
        <p14:creationId xmlns:p14="http://schemas.microsoft.com/office/powerpoint/2010/main" val="188361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31</a:t>
            </a:fld>
            <a:endParaRPr lang="en-US" dirty="0"/>
          </a:p>
        </p:txBody>
      </p:sp>
    </p:spTree>
    <p:extLst>
      <p:ext uri="{BB962C8B-B14F-4D97-AF65-F5344CB8AC3E}">
        <p14:creationId xmlns:p14="http://schemas.microsoft.com/office/powerpoint/2010/main" val="370287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25775"/>
            <a:ext cx="7772400" cy="1089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9144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457496"/>
            <a:ext cx="2133600" cy="365125"/>
          </a:xfrm>
          <a:prstGeom prst="rect">
            <a:avLst/>
          </a:prstGeom>
        </p:spPr>
        <p:txBody>
          <a:bodyPr/>
          <a:lstStyle/>
          <a:p>
            <a:endParaRPr lang="en-US" dirty="0"/>
          </a:p>
        </p:txBody>
      </p:sp>
    </p:spTree>
    <p:extLst>
      <p:ext uri="{BB962C8B-B14F-4D97-AF65-F5344CB8AC3E}">
        <p14:creationId xmlns:p14="http://schemas.microsoft.com/office/powerpoint/2010/main" val="2133739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066800"/>
          </a:xfrm>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34200" y="6602268"/>
            <a:ext cx="2133600" cy="331932"/>
          </a:xfrm>
          <a:prstGeom prst="rect">
            <a:avLst/>
          </a:prstGeom>
        </p:spPr>
        <p:txBody>
          <a:bodyPr/>
          <a:lstStyle>
            <a:lvl1pPr algn="r">
              <a:defRPr sz="1400">
                <a:solidFill>
                  <a:schemeClr val="bg1"/>
                </a:solidFill>
              </a:defRPr>
            </a:lvl1pPr>
          </a:lstStyle>
          <a:p>
            <a:fld id="{FD552965-4791-45B9-B820-AE56FBA2AB77}" type="slidenum">
              <a:rPr lang="en-US" smtClean="0"/>
              <a:t>‹#›</a:t>
            </a:fld>
            <a:endParaRPr lang="en-US"/>
          </a:p>
        </p:txBody>
      </p:sp>
      <p:sp>
        <p:nvSpPr>
          <p:cNvPr id="7" name="Footer Placeholder 4"/>
          <p:cNvSpPr>
            <a:spLocks noGrp="1"/>
          </p:cNvSpPr>
          <p:nvPr>
            <p:ph type="ftr" sz="quarter" idx="3"/>
          </p:nvPr>
        </p:nvSpPr>
        <p:spPr>
          <a:xfrm>
            <a:off x="76200" y="6591100"/>
            <a:ext cx="4272643" cy="229001"/>
          </a:xfrm>
          <a:prstGeom prst="rect">
            <a:avLst/>
          </a:prstGeom>
        </p:spPr>
        <p:txBody>
          <a:bodyPr/>
          <a:lstStyle>
            <a:lvl1pPr algn="l">
              <a:defRPr sz="1200"/>
            </a:lvl1pPr>
          </a:lstStyle>
          <a:p>
            <a:r>
              <a:rPr lang="en-US" dirty="0" smtClean="0"/>
              <a:t>Schedule of Operations</a:t>
            </a:r>
            <a:endParaRPr lang="en-US" dirty="0"/>
          </a:p>
        </p:txBody>
      </p:sp>
    </p:spTree>
    <p:extLst>
      <p:ext uri="{BB962C8B-B14F-4D97-AF65-F5344CB8AC3E}">
        <p14:creationId xmlns:p14="http://schemas.microsoft.com/office/powerpoint/2010/main" val="1543118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9916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478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46567284"/>
      </p:ext>
    </p:extLst>
  </p:cSld>
  <p:clrMap bg1="lt1" tx1="dk1" bg2="lt2" tx2="dk2" accent1="accent1" accent2="accent2" accent3="accent3" accent4="accent4" accent5="accent5" accent6="accent6" hlink="hlink" folHlink="folHlink"/>
  <p:sldLayoutIdLst>
    <p:sldLayoutId id="2147483663" r:id="rId1"/>
    <p:sldLayoutId id="2147483662" r:id="rId2"/>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3175" cmpd="sng">
            <a:noFill/>
            <a:prstDash val="solid"/>
          </a:ln>
          <a:solidFill>
            <a:srgbClr val="000066"/>
          </a:solidFill>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vaww.vba.esp.va.gov/sites/HIN-282Ops/ProdAna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aww.vba.esp.va.gov/sites/HIN-282Ops/ProdAn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bg1"/>
                </a:solidFill>
              </a:rPr>
              <a:t>Schedule</a:t>
            </a:r>
            <a:r>
              <a:rPr lang="en-US" sz="4000" dirty="0" smtClean="0">
                <a:solidFill>
                  <a:schemeClr val="tx1"/>
                </a:solidFill>
              </a:rPr>
              <a:t> </a:t>
            </a:r>
            <a:r>
              <a:rPr lang="en-US" sz="4000" dirty="0" smtClean="0">
                <a:solidFill>
                  <a:schemeClr val="bg1"/>
                </a:solidFill>
              </a:rPr>
              <a:t>of Operations</a:t>
            </a:r>
            <a:endParaRPr lang="en-US" sz="4000" dirty="0">
              <a:solidFill>
                <a:schemeClr val="bg1"/>
              </a:solidFill>
            </a:endParaRPr>
          </a:p>
        </p:txBody>
      </p:sp>
      <p:sp>
        <p:nvSpPr>
          <p:cNvPr id="3" name="Subtitle 2"/>
          <p:cNvSpPr>
            <a:spLocks noGrp="1"/>
          </p:cNvSpPr>
          <p:nvPr>
            <p:ph type="subTitle" idx="1"/>
          </p:nvPr>
        </p:nvSpPr>
        <p:spPr/>
        <p:txBody>
          <a:bodyPr/>
          <a:lstStyle/>
          <a:p>
            <a:r>
              <a:rPr lang="en-US" dirty="0" smtClean="0"/>
              <a:t>ECCT Training</a:t>
            </a:r>
          </a:p>
          <a:p>
            <a:endParaRPr lang="en-US" dirty="0"/>
          </a:p>
        </p:txBody>
      </p:sp>
    </p:spTree>
    <p:extLst>
      <p:ext uri="{BB962C8B-B14F-4D97-AF65-F5344CB8AC3E}">
        <p14:creationId xmlns:p14="http://schemas.microsoft.com/office/powerpoint/2010/main" val="2078890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800" b="1" dirty="0" smtClean="0"/>
          </a:p>
          <a:p>
            <a:pPr marL="0" indent="0" algn="ctr">
              <a:buNone/>
            </a:pPr>
            <a:endParaRPr lang="en-US" sz="2800" b="1" dirty="0"/>
          </a:p>
          <a:p>
            <a:pPr marL="0" indent="0" algn="ctr">
              <a:buNone/>
            </a:pPr>
            <a:endParaRPr lang="en-US" sz="2800" b="1" dirty="0" smtClean="0"/>
          </a:p>
          <a:p>
            <a:pPr marL="0" indent="0" algn="ctr">
              <a:buNone/>
            </a:pPr>
            <a:r>
              <a:rPr lang="en-US" sz="2800" b="1" dirty="0" smtClean="0">
                <a:solidFill>
                  <a:srgbClr val="002060"/>
                </a:solidFill>
              </a:rPr>
              <a:t>Reading the Schedule</a:t>
            </a:r>
          </a:p>
          <a:p>
            <a:pPr marL="0" indent="0" algn="ctr">
              <a:buNone/>
            </a:pPr>
            <a:endParaRPr lang="en-US" sz="2800" b="1" dirty="0"/>
          </a:p>
        </p:txBody>
      </p:sp>
      <p:sp>
        <p:nvSpPr>
          <p:cNvPr id="2" name="Footer Placeholder 1"/>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D552965-4791-45B9-B820-AE56FBA2AB77}" type="slidenum">
              <a:rPr lang="en-US" smtClean="0"/>
              <a:t>10</a:t>
            </a:fld>
            <a:endParaRPr lang="en-US"/>
          </a:p>
        </p:txBody>
      </p:sp>
    </p:spTree>
    <p:extLst>
      <p:ext uri="{BB962C8B-B14F-4D97-AF65-F5344CB8AC3E}">
        <p14:creationId xmlns:p14="http://schemas.microsoft.com/office/powerpoint/2010/main" val="29729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Columns on Each Schedule</a:t>
            </a:r>
            <a:endParaRPr lang="en-US" dirty="0"/>
          </a:p>
        </p:txBody>
      </p:sp>
      <p:sp>
        <p:nvSpPr>
          <p:cNvPr id="3" name="Content Placeholder 2"/>
          <p:cNvSpPr>
            <a:spLocks noGrp="1"/>
          </p:cNvSpPr>
          <p:nvPr>
            <p:ph idx="1"/>
          </p:nvPr>
        </p:nvSpPr>
        <p:spPr>
          <a:xfrm>
            <a:off x="102177" y="762000"/>
            <a:ext cx="8686800" cy="5638800"/>
          </a:xfrm>
        </p:spPr>
        <p:txBody>
          <a:bodyPr/>
          <a:lstStyle/>
          <a:p>
            <a:pPr marL="0" indent="0">
              <a:buNone/>
            </a:pPr>
            <a:r>
              <a:rPr lang="en-US" dirty="0" smtClean="0"/>
              <a:t>Columns information includes:</a:t>
            </a:r>
          </a:p>
          <a:p>
            <a:pPr marL="0" indent="0">
              <a:buNone/>
            </a:pPr>
            <a:r>
              <a:rPr lang="en-US" sz="2000" dirty="0" smtClean="0"/>
              <a:t>Locate appropriate benefit type on the S of O.</a:t>
            </a:r>
          </a:p>
          <a:p>
            <a:pPr marL="457200" lvl="1" indent="0">
              <a:buNone/>
            </a:pPr>
            <a:r>
              <a:rPr lang="en-US" sz="2000" dirty="0" smtClean="0"/>
              <a:t>Column 1 = Processing Activities (what type of transaction)</a:t>
            </a:r>
          </a:p>
          <a:p>
            <a:pPr marL="457200" lvl="1" indent="0">
              <a:buNone/>
            </a:pPr>
            <a:r>
              <a:rPr lang="en-US" sz="2000" dirty="0" smtClean="0"/>
              <a:t>Column 2 = Julian Day Number (the exact date of the transaction)</a:t>
            </a:r>
          </a:p>
          <a:p>
            <a:pPr marL="457200" lvl="1" indent="0">
              <a:buNone/>
            </a:pPr>
            <a:r>
              <a:rPr lang="en-US" sz="2000" dirty="0" smtClean="0"/>
              <a:t>Column 3 = Daily Processing 2100 Military Time (dates BDN 				transactions are processed by HINES; transactions will be 		processed at 9:00pm Central Time on these dates)</a:t>
            </a:r>
          </a:p>
          <a:p>
            <a:pPr marL="457200" lvl="1" indent="0">
              <a:buNone/>
            </a:pPr>
            <a:r>
              <a:rPr lang="en-US" sz="2000" dirty="0" smtClean="0"/>
              <a:t>Column 4 = Letters Reports (date when corresponding letters/reports 		are sent)</a:t>
            </a:r>
          </a:p>
          <a:p>
            <a:pPr marL="457200" lvl="1" indent="0">
              <a:buNone/>
            </a:pPr>
            <a:r>
              <a:rPr lang="en-US" sz="2000" dirty="0" smtClean="0"/>
              <a:t>Column 5 = Transmit to Treasury (date information is sent to US 			Treasury)</a:t>
            </a:r>
          </a:p>
          <a:p>
            <a:pPr marL="457200" lvl="1" indent="0">
              <a:buNone/>
            </a:pPr>
            <a:r>
              <a:rPr lang="en-US" sz="2000" dirty="0" smtClean="0"/>
              <a:t>Column 6 = Anticipated Date of Payment (Release date of payment)</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075" name="Picture 3" descr="Chapter 30 Schedule of Operations page showing 6 columns:&#10;1. Processing Activities&#10;2. Julian Day Number&#10;3. Daily Processing 2100&#10;4. Letters Reports&#10;5. Transmit Payfiles &amp; Vouchers to Treasury&#10;6. Anticipated Date of Check/EFT Payments" title="Chapter 30 Schedule of Operations Colum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104" y="5029200"/>
            <a:ext cx="71247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11</a:t>
            </a:fld>
            <a:endParaRPr lang="en-US"/>
          </a:p>
        </p:txBody>
      </p:sp>
    </p:spTree>
    <p:extLst>
      <p:ext uri="{BB962C8B-B14F-4D97-AF65-F5344CB8AC3E}">
        <p14:creationId xmlns:p14="http://schemas.microsoft.com/office/powerpoint/2010/main" val="42810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Run Example</a:t>
            </a:r>
            <a:endParaRPr lang="en-US" dirty="0"/>
          </a:p>
        </p:txBody>
      </p:sp>
      <p:sp>
        <p:nvSpPr>
          <p:cNvPr id="3" name="Content Placeholder 2"/>
          <p:cNvSpPr>
            <a:spLocks noGrp="1"/>
          </p:cNvSpPr>
          <p:nvPr>
            <p:ph idx="1"/>
          </p:nvPr>
        </p:nvSpPr>
        <p:spPr/>
        <p:txBody>
          <a:bodyPr/>
          <a:lstStyle/>
          <a:p>
            <a:r>
              <a:rPr lang="en-US" dirty="0" smtClean="0"/>
              <a:t>Chapter 30 has eight benefit runs from February 1</a:t>
            </a:r>
            <a:r>
              <a:rPr lang="en-US" baseline="30000" dirty="0" smtClean="0"/>
              <a:t>st</a:t>
            </a:r>
            <a:r>
              <a:rPr lang="en-US" dirty="0" smtClean="0"/>
              <a:t> until February 10</a:t>
            </a:r>
            <a:r>
              <a:rPr lang="en-US" baseline="30000" dirty="0" smtClean="0"/>
              <a:t>th</a:t>
            </a:r>
            <a:r>
              <a:rPr lang="en-US" dirty="0" smtClean="0"/>
              <a:t> of 2016</a:t>
            </a:r>
          </a:p>
          <a:p>
            <a:r>
              <a:rPr lang="en-US" dirty="0" smtClean="0"/>
              <a:t>The first benefit run of the month will occur on February 1</a:t>
            </a:r>
            <a:r>
              <a:rPr lang="en-US" baseline="30000" dirty="0" smtClean="0"/>
              <a:t>st</a:t>
            </a:r>
            <a:r>
              <a:rPr lang="en-US" dirty="0" smtClean="0"/>
              <a:t> at 2100 (9:00pm Central Time)</a:t>
            </a:r>
          </a:p>
          <a:p>
            <a:endParaRPr lang="en-US" dirty="0"/>
          </a:p>
          <a:p>
            <a:endParaRPr lang="en-US" dirty="0" smtClean="0"/>
          </a:p>
          <a:p>
            <a:endParaRPr lang="en-US" dirty="0"/>
          </a:p>
          <a:p>
            <a:endParaRPr lang="en-US" dirty="0"/>
          </a:p>
        </p:txBody>
      </p:sp>
      <p:pic>
        <p:nvPicPr>
          <p:cNvPr id="2051" name="Picture 3" descr="There are eight benefit runs listed under Processing Activities for February 2016. The Daily Processing (2100) occurs on 02-01, 02-02, 02-03, 02-04, 02-05, 02-08, 02-09 and 02-10." title="Chapter 30 Schedule of Operations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0400"/>
            <a:ext cx="3067050" cy="297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12</a:t>
            </a:fld>
            <a:endParaRPr lang="en-US"/>
          </a:p>
        </p:txBody>
      </p:sp>
    </p:spTree>
    <p:extLst>
      <p:ext uri="{BB962C8B-B14F-4D97-AF65-F5344CB8AC3E}">
        <p14:creationId xmlns:p14="http://schemas.microsoft.com/office/powerpoint/2010/main" val="226562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Comprehension Check</a:t>
            </a:r>
          </a:p>
        </p:txBody>
      </p:sp>
      <p:sp>
        <p:nvSpPr>
          <p:cNvPr id="3" name="Content Placeholder 2"/>
          <p:cNvSpPr>
            <a:spLocks noGrp="1"/>
          </p:cNvSpPr>
          <p:nvPr>
            <p:ph idx="1"/>
          </p:nvPr>
        </p:nvSpPr>
        <p:spPr>
          <a:xfrm>
            <a:off x="457200" y="1447800"/>
            <a:ext cx="8229600" cy="5029200"/>
          </a:xfrm>
        </p:spPr>
        <p:txBody>
          <a:bodyPr>
            <a:normAutofit/>
          </a:bodyPr>
          <a:lstStyle/>
          <a:p>
            <a:pPr marL="0" indent="0">
              <a:buNone/>
            </a:pPr>
            <a:r>
              <a:rPr lang="en-US" dirty="0" smtClean="0"/>
              <a:t>Which column shows the date the payment should be released?</a:t>
            </a:r>
          </a:p>
          <a:p>
            <a:pPr marL="0" indent="0">
              <a:buNone/>
            </a:pPr>
            <a:endParaRPr lang="en-US" dirty="0" smtClean="0"/>
          </a:p>
          <a:p>
            <a:pPr marL="0" indent="0">
              <a:buNone/>
            </a:pPr>
            <a:r>
              <a:rPr lang="en-US" dirty="0" smtClean="0"/>
              <a:t>What does the Letter Reports column indicate on the Schedule of Operations?</a:t>
            </a:r>
          </a:p>
          <a:p>
            <a:pPr marL="0" indent="0">
              <a:buNone/>
            </a:pPr>
            <a:endParaRPr lang="en-US" dirty="0" smtClean="0"/>
          </a:p>
          <a:p>
            <a:pPr marL="0" indent="0">
              <a:buNone/>
            </a:pPr>
            <a:r>
              <a:rPr lang="en-US" dirty="0" smtClean="0"/>
              <a:t>What does the number 2100 mean in the Daily Processing Column?</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13</a:t>
            </a:fld>
            <a:endParaRPr lang="en-US"/>
          </a:p>
        </p:txBody>
      </p:sp>
      <p:pic>
        <p:nvPicPr>
          <p:cNvPr id="6" name="Picture 3" descr="Chapter 30 Schedule of Operations page showing 6 columns:&#10;1. Processing Activities&#10;2. Julian Day Number&#10;3. Daily Processing 2100&#10;4. Letters Reports&#10;5. Transmit Payfiles &amp; Vouchers to Treasury&#10;6. Anticipated Date of Check/EFT Payments" title="Chapter 30 Schedule of Operations Colum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64" y="5105400"/>
            <a:ext cx="71247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5747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800" b="1" dirty="0" smtClean="0"/>
          </a:p>
          <a:p>
            <a:pPr marL="0" indent="0" algn="ctr">
              <a:buNone/>
            </a:pPr>
            <a:endParaRPr lang="en-US" sz="2800" b="1" dirty="0"/>
          </a:p>
          <a:p>
            <a:pPr marL="0" indent="0" algn="ctr">
              <a:buNone/>
            </a:pPr>
            <a:endParaRPr lang="en-US" sz="2800" b="1" dirty="0" smtClean="0"/>
          </a:p>
          <a:p>
            <a:pPr marL="0" indent="0" algn="ctr">
              <a:buNone/>
            </a:pPr>
            <a:r>
              <a:rPr lang="en-US" sz="2800" b="1" dirty="0" smtClean="0">
                <a:solidFill>
                  <a:srgbClr val="002060"/>
                </a:solidFill>
              </a:rPr>
              <a:t>Payment Release Dates</a:t>
            </a:r>
          </a:p>
          <a:p>
            <a:pPr marL="0" indent="0" algn="ctr">
              <a:buNone/>
            </a:pPr>
            <a:endParaRPr lang="en-US" sz="2800" b="1" dirty="0"/>
          </a:p>
        </p:txBody>
      </p:sp>
      <p:sp>
        <p:nvSpPr>
          <p:cNvPr id="2" name="Footer Placeholder 1"/>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D552965-4791-45B9-B820-AE56FBA2AB77}" type="slidenum">
              <a:rPr lang="en-US" smtClean="0"/>
              <a:t>14</a:t>
            </a:fld>
            <a:endParaRPr lang="en-US"/>
          </a:p>
        </p:txBody>
      </p:sp>
    </p:spTree>
    <p:extLst>
      <p:ext uri="{BB962C8B-B14F-4D97-AF65-F5344CB8AC3E}">
        <p14:creationId xmlns:p14="http://schemas.microsoft.com/office/powerpoint/2010/main" val="2823253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Determining Payment Date</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dirty="0" smtClean="0"/>
              <a:t>In order to determine when an authorized payment in BDN will be released:</a:t>
            </a:r>
          </a:p>
          <a:p>
            <a:pPr marL="857250" lvl="1" indent="-457200">
              <a:buFont typeface="+mj-lt"/>
              <a:buAutoNum type="arabicPeriod"/>
            </a:pPr>
            <a:r>
              <a:rPr lang="en-US" dirty="0" smtClean="0"/>
              <a:t>First locate the authorization date of the payment in question on the BDN M22 screen:</a:t>
            </a:r>
          </a:p>
          <a:p>
            <a:endParaRPr lang="en-US" dirty="0"/>
          </a:p>
          <a:p>
            <a:pPr marL="0" indent="0">
              <a:buNone/>
            </a:pPr>
            <a:endParaRPr lang="en-US" dirty="0"/>
          </a:p>
        </p:txBody>
      </p:sp>
      <p:pic>
        <p:nvPicPr>
          <p:cNvPr id="1030" name="Picture 6" descr="This Ch33 Payment History Screen shows that a payment was authorized on &quot;date&quot; January 1, 2016 with a &quot;Pay Auth&quot; amount of $222.66." title="BDN M22 Ch33 Payment History 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17" y="3345873"/>
            <a:ext cx="67818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flipV="1">
            <a:off x="980209" y="4648200"/>
            <a:ext cx="1066800" cy="247650"/>
          </a:xfrm>
          <a:prstGeom prst="rect">
            <a:avLst/>
          </a:prstGeom>
          <a:noFill/>
        </p:spPr>
      </p:pic>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15</a:t>
            </a:fld>
            <a:endParaRPr lang="en-US"/>
          </a:p>
        </p:txBody>
      </p:sp>
    </p:spTree>
    <p:extLst>
      <p:ext uri="{BB962C8B-B14F-4D97-AF65-F5344CB8AC3E}">
        <p14:creationId xmlns:p14="http://schemas.microsoft.com/office/powerpoint/2010/main" val="2324574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Payment Date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400050" lvl="1" indent="0">
              <a:buNone/>
            </a:pPr>
            <a:r>
              <a:rPr lang="en-US" dirty="0" smtClean="0"/>
              <a:t>2. Locate the correct Production Schedule for the month in which the payment was authorized in BDN.</a:t>
            </a:r>
          </a:p>
          <a:p>
            <a:pPr marL="400050" lvl="1" indent="0">
              <a:buNone/>
            </a:pPr>
            <a:endParaRPr lang="en-US" dirty="0"/>
          </a:p>
          <a:p>
            <a:pPr marL="400050" lvl="1" indent="0">
              <a:buNone/>
            </a:pPr>
            <a:endParaRPr lang="en-US" dirty="0" smtClean="0"/>
          </a:p>
          <a:p>
            <a:pPr marL="400050" lvl="1" indent="0">
              <a:buNone/>
            </a:pPr>
            <a:endParaRPr lang="en-US" dirty="0"/>
          </a:p>
          <a:p>
            <a:pPr marL="400050" lvl="1" indent="0">
              <a:buNone/>
            </a:pPr>
            <a:endParaRPr lang="en-US" dirty="0" smtClean="0"/>
          </a:p>
          <a:p>
            <a:pPr marL="400050" lvl="1" indent="0">
              <a:buNone/>
            </a:pPr>
            <a:endParaRPr lang="en-US" dirty="0"/>
          </a:p>
          <a:p>
            <a:pPr marL="400050" lvl="1" indent="0">
              <a:buNone/>
            </a:pPr>
            <a:r>
              <a:rPr lang="en-US" dirty="0" smtClean="0"/>
              <a:t>3. Scroll down to the correct Education Benefit table (in this example, Ch33).</a:t>
            </a:r>
          </a:p>
          <a:p>
            <a:pPr marL="0" indent="0">
              <a:buNone/>
            </a:pPr>
            <a:endParaRPr lang="en-US" dirty="0"/>
          </a:p>
          <a:p>
            <a:pPr marL="0" indent="0">
              <a:buNone/>
            </a:pPr>
            <a:endParaRPr lang="en-US" dirty="0"/>
          </a:p>
        </p:txBody>
      </p:sp>
      <p:sp>
        <p:nvSpPr>
          <p:cNvPr id="4" name="Left Arrow 3"/>
          <p:cNvSpPr/>
          <p:nvPr/>
        </p:nvSpPr>
        <p:spPr>
          <a:xfrm>
            <a:off x="7543800" y="325821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FD552965-4791-45B9-B820-AE56FBA2AB77}" type="slidenum">
              <a:rPr lang="en-US" smtClean="0"/>
              <a:t>16</a:t>
            </a:fld>
            <a:endParaRPr lang="en-US"/>
          </a:p>
        </p:txBody>
      </p:sp>
      <p:pic>
        <p:nvPicPr>
          <p:cNvPr id="8" name="Picture 2" descr="This Schedule of Operations link shows:&#10;- Production Schedules March 2016&#10;- Revised Prodcution Schedules February 2016&#10;- Production Schedules January 2016&#10;- Production Schedules December 2015" title="Schedule of Operations Lis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5191125" cy="1928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174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Payment Date (</a:t>
            </a:r>
            <a:r>
              <a:rPr lang="en-US" dirty="0" err="1"/>
              <a:t>Cont</a:t>
            </a:r>
            <a:r>
              <a:rPr lang="en-US" dirty="0"/>
              <a:t>)</a:t>
            </a:r>
          </a:p>
        </p:txBody>
      </p:sp>
      <p:sp>
        <p:nvSpPr>
          <p:cNvPr id="3" name="Content Placeholder 2"/>
          <p:cNvSpPr>
            <a:spLocks noGrp="1"/>
          </p:cNvSpPr>
          <p:nvPr>
            <p:ph idx="1"/>
          </p:nvPr>
        </p:nvSpPr>
        <p:spPr>
          <a:xfrm>
            <a:off x="381000" y="1066800"/>
            <a:ext cx="8229600" cy="4525963"/>
          </a:xfrm>
        </p:spPr>
        <p:txBody>
          <a:bodyPr/>
          <a:lstStyle/>
          <a:p>
            <a:pPr marL="400050" lvl="1" indent="0">
              <a:buNone/>
            </a:pPr>
            <a:r>
              <a:rPr lang="en-US" dirty="0" smtClean="0"/>
              <a:t>4. Locate </a:t>
            </a:r>
            <a:r>
              <a:rPr lang="en-US" dirty="0"/>
              <a:t>the BDN authorization date in the “Daily Processing” </a:t>
            </a:r>
            <a:r>
              <a:rPr lang="en-US" dirty="0" smtClean="0"/>
              <a:t>column.</a:t>
            </a:r>
          </a:p>
        </p:txBody>
      </p:sp>
      <p:pic>
        <p:nvPicPr>
          <p:cNvPr id="3075" name="Picture 3" descr="Going down the &quot;Processing Activities&quot; column, you will find an entry labeled &quot;FFP&quot;. If you move across the row, to the &quot;Daily Processing 2100&quot; column, you will see that this occured on January 21st." title="Post-9/11 GI Bill Schedule of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80685"/>
            <a:ext cx="5743575" cy="412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917805" y="5638800"/>
            <a:ext cx="1066800" cy="381000"/>
          </a:xfrm>
          <a:prstGeom prst="rect">
            <a:avLst/>
          </a:prstGeom>
          <a:noFill/>
        </p:spPr>
      </p:pic>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17</a:t>
            </a:fld>
            <a:endParaRPr lang="en-US"/>
          </a:p>
        </p:txBody>
      </p:sp>
    </p:spTree>
    <p:extLst>
      <p:ext uri="{BB962C8B-B14F-4D97-AF65-F5344CB8AC3E}">
        <p14:creationId xmlns:p14="http://schemas.microsoft.com/office/powerpoint/2010/main" val="3803517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Payment Date (</a:t>
            </a:r>
            <a:r>
              <a:rPr lang="en-US" dirty="0" err="1"/>
              <a:t>Cont</a:t>
            </a:r>
            <a:r>
              <a:rPr lang="en-US" dirty="0"/>
              <a:t>)</a:t>
            </a:r>
          </a:p>
        </p:txBody>
      </p:sp>
      <p:sp>
        <p:nvSpPr>
          <p:cNvPr id="3" name="Content Placeholder 2"/>
          <p:cNvSpPr>
            <a:spLocks noGrp="1"/>
          </p:cNvSpPr>
          <p:nvPr>
            <p:ph idx="1"/>
          </p:nvPr>
        </p:nvSpPr>
        <p:spPr>
          <a:xfrm>
            <a:off x="457200" y="914400"/>
            <a:ext cx="8229600" cy="5059363"/>
          </a:xfrm>
        </p:spPr>
        <p:txBody>
          <a:bodyPr/>
          <a:lstStyle/>
          <a:p>
            <a:pPr marL="400050" lvl="1" indent="0">
              <a:buNone/>
            </a:pPr>
            <a:r>
              <a:rPr lang="en-US" dirty="0"/>
              <a:t>5</a:t>
            </a:r>
            <a:r>
              <a:rPr lang="en-US" dirty="0" smtClean="0"/>
              <a:t>. The payment release date is the “Anticipated Date </a:t>
            </a:r>
            <a:r>
              <a:rPr lang="en-US" dirty="0"/>
              <a:t>of Check/EFT Payments” that corresponds with the “Daily Processing” date</a:t>
            </a:r>
            <a:r>
              <a:rPr lang="en-US" dirty="0" smtClean="0"/>
              <a:t>.</a:t>
            </a:r>
            <a:endParaRPr lang="en-US" dirty="0"/>
          </a:p>
        </p:txBody>
      </p:sp>
      <p:pic>
        <p:nvPicPr>
          <p:cNvPr id="4" name="Picture 3" descr="On the far right of the row which includes the &quot;FFP&quot; you will find the column labeled &quot;Anticipated Date of Check/EFT Payments&quot;. For the &quot;FFP&quot; that occured on January 21st, the &quot;Anticipated Date of Check/EFT Payment' is February 1st." title="Post-9/11 GI BIll Schedule of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209800"/>
            <a:ext cx="5743575" cy="412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032570" y="5836509"/>
            <a:ext cx="1048183" cy="290757"/>
          </a:xfrm>
          <a:prstGeom prst="rect">
            <a:avLst/>
          </a:prstGeom>
          <a:noFill/>
        </p:spPr>
      </p:pic>
      <p:sp>
        <p:nvSpPr>
          <p:cNvPr id="6" name="Footer Placeholder 5"/>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FD552965-4791-45B9-B820-AE56FBA2AB77}" type="slidenum">
              <a:rPr lang="en-US" smtClean="0"/>
              <a:t>18</a:t>
            </a:fld>
            <a:endParaRPr lang="en-US"/>
          </a:p>
        </p:txBody>
      </p:sp>
    </p:spTree>
    <p:extLst>
      <p:ext uri="{BB962C8B-B14F-4D97-AF65-F5344CB8AC3E}">
        <p14:creationId xmlns:p14="http://schemas.microsoft.com/office/powerpoint/2010/main" val="21274012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Date in SHARE</a:t>
            </a:r>
            <a:endParaRPr lang="en-US" dirty="0"/>
          </a:p>
        </p:txBody>
      </p:sp>
      <p:sp>
        <p:nvSpPr>
          <p:cNvPr id="3" name="Content Placeholder 2"/>
          <p:cNvSpPr>
            <a:spLocks noGrp="1"/>
          </p:cNvSpPr>
          <p:nvPr>
            <p:ph idx="1"/>
          </p:nvPr>
        </p:nvSpPr>
        <p:spPr/>
        <p:txBody>
          <a:bodyPr/>
          <a:lstStyle/>
          <a:p>
            <a:pPr marL="0" indent="0">
              <a:buNone/>
            </a:pPr>
            <a:r>
              <a:rPr lang="en-US" dirty="0" smtClean="0"/>
              <a:t>Confirm in SHARE that the payment was released on the “Anticipated Date of Check/EFT Payments” date.</a:t>
            </a:r>
            <a:endParaRPr lang="en-US" dirty="0"/>
          </a:p>
        </p:txBody>
      </p:sp>
      <p:pic>
        <p:nvPicPr>
          <p:cNvPr id="4099" name="Picture 3" descr="This SHARE screen shows a CH33 EFT payment type in the amount of $222.66 that occured on pay date February 1, 2016." title="SHARE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352800"/>
            <a:ext cx="6055330" cy="164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This SHARE screen shows a CH33 EFT payment type in the amount of $222.66 that occured on pay date February 1, 2016." title="SHARE Screen"/>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267199"/>
            <a:ext cx="2667000" cy="381001"/>
          </a:xfrm>
          <a:prstGeom prst="rect">
            <a:avLst/>
          </a:prstGeom>
          <a:noFill/>
        </p:spPr>
      </p:pic>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19</a:t>
            </a:fld>
            <a:endParaRPr lang="en-US"/>
          </a:p>
        </p:txBody>
      </p:sp>
    </p:spTree>
    <p:extLst>
      <p:ext uri="{BB962C8B-B14F-4D97-AF65-F5344CB8AC3E}">
        <p14:creationId xmlns:p14="http://schemas.microsoft.com/office/powerpoint/2010/main" val="95712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Today’s Training</a:t>
            </a:r>
          </a:p>
        </p:txBody>
      </p:sp>
      <p:sp>
        <p:nvSpPr>
          <p:cNvPr id="3" name="Content Placeholder 2"/>
          <p:cNvSpPr>
            <a:spLocks noGrp="1"/>
          </p:cNvSpPr>
          <p:nvPr>
            <p:ph idx="1"/>
          </p:nvPr>
        </p:nvSpPr>
        <p:spPr>
          <a:xfrm>
            <a:off x="457200" y="990600"/>
            <a:ext cx="8229600" cy="4983163"/>
          </a:xfrm>
        </p:spPr>
        <p:txBody>
          <a:bodyPr/>
          <a:lstStyle/>
          <a:p>
            <a:pPr marL="0" indent="0" algn="ctr">
              <a:buNone/>
            </a:pPr>
            <a:r>
              <a:rPr lang="en-US" b="1" dirty="0" smtClean="0">
                <a:ln w="3175" cmpd="sng">
                  <a:noFill/>
                  <a:prstDash val="solid"/>
                </a:ln>
              </a:rPr>
              <a:t>Schedule of Operations</a:t>
            </a:r>
            <a:r>
              <a:rPr lang="en-US" b="1" dirty="0">
                <a:ln w="3175" cmpd="sng">
                  <a:noFill/>
                  <a:prstDash val="solid"/>
                </a:ln>
              </a:rPr>
              <a:t/>
            </a:r>
            <a:br>
              <a:rPr lang="en-US" b="1" dirty="0">
                <a:ln w="3175" cmpd="sng">
                  <a:noFill/>
                  <a:prstDash val="solid"/>
                </a:ln>
              </a:rPr>
            </a:br>
            <a:r>
              <a:rPr lang="en-US" b="1" dirty="0">
                <a:ln w="3175" cmpd="sng">
                  <a:noFill/>
                  <a:prstDash val="solid"/>
                </a:ln>
              </a:rPr>
              <a:t>for </a:t>
            </a:r>
            <a:r>
              <a:rPr lang="en-US" b="1" dirty="0" smtClean="0">
                <a:ln w="3175" cmpd="sng">
                  <a:noFill/>
                  <a:prstDash val="solid"/>
                </a:ln>
              </a:rPr>
              <a:t>Education Employees</a:t>
            </a:r>
          </a:p>
          <a:p>
            <a:pPr marL="0" indent="0" algn="ctr">
              <a:buNone/>
            </a:pPr>
            <a:endParaRPr lang="en-US" b="1" dirty="0">
              <a:ln w="3175" cmpd="sng">
                <a:noFill/>
                <a:prstDash val="solid"/>
              </a:ln>
            </a:endParaRPr>
          </a:p>
          <a:p>
            <a:pPr marL="0" indent="0">
              <a:buNone/>
            </a:pPr>
            <a:r>
              <a:rPr lang="en-US" dirty="0"/>
              <a:t>The purpose of this lesson is to provide Education </a:t>
            </a:r>
            <a:r>
              <a:rPr lang="en-US" dirty="0" smtClean="0"/>
              <a:t>employees </a:t>
            </a:r>
            <a:r>
              <a:rPr lang="en-US" dirty="0"/>
              <a:t>with the knowledge to </a:t>
            </a:r>
            <a:r>
              <a:rPr lang="en-US" dirty="0" smtClean="0"/>
              <a:t>understand, identify and answer </a:t>
            </a:r>
            <a:r>
              <a:rPr lang="en-US" dirty="0"/>
              <a:t>questions regarding </a:t>
            </a:r>
            <a:r>
              <a:rPr lang="en-US" dirty="0" smtClean="0"/>
              <a:t>specific payment and special processing dates according to the Schedule of Operations (S of O).</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a:t>
            </a:fld>
            <a:endParaRPr lang="en-US"/>
          </a:p>
        </p:txBody>
      </p:sp>
    </p:spTree>
    <p:extLst>
      <p:ext uri="{BB962C8B-B14F-4D97-AF65-F5344CB8AC3E}">
        <p14:creationId xmlns:p14="http://schemas.microsoft.com/office/powerpoint/2010/main" val="997451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Comprehension Check</a:t>
            </a:r>
          </a:p>
        </p:txBody>
      </p:sp>
      <p:sp>
        <p:nvSpPr>
          <p:cNvPr id="3" name="Content Placeholder 2"/>
          <p:cNvSpPr>
            <a:spLocks noGrp="1"/>
          </p:cNvSpPr>
          <p:nvPr>
            <p:ph idx="1"/>
          </p:nvPr>
        </p:nvSpPr>
        <p:spPr>
          <a:xfrm>
            <a:off x="457200" y="762000"/>
            <a:ext cx="8229600" cy="5791200"/>
          </a:xfrm>
        </p:spPr>
        <p:txBody>
          <a:bodyPr>
            <a:normAutofit/>
          </a:bodyPr>
          <a:lstStyle/>
          <a:p>
            <a:pPr marL="0" indent="0">
              <a:buNone/>
            </a:pPr>
            <a:r>
              <a:rPr lang="en-US" dirty="0" smtClean="0"/>
              <a:t>1. Where do you find the payment authorization date?</a:t>
            </a:r>
          </a:p>
          <a:p>
            <a:pPr marL="0" indent="0">
              <a:buNone/>
            </a:pPr>
            <a:r>
              <a:rPr lang="en-US" dirty="0" smtClean="0"/>
              <a:t>2. What is the anticipated payment date of the Ch33 Book Payment in the amount of $818.93?</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t> </a:t>
            </a: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20</a:t>
            </a:fld>
            <a:endParaRPr lang="en-US"/>
          </a:p>
        </p:txBody>
      </p:sp>
      <p:pic>
        <p:nvPicPr>
          <p:cNvPr id="1026" name="Picture 2" descr="This BDN M22 screen shows five authorized payments for a Ch33 file. One payment, a books and supplies payment in the amount of $818.93 was authorized on 1-12-16.&#10;&#10;" title="BDN Chapter 33 M22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76" y="1987006"/>
            <a:ext cx="7074865" cy="193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2806211" y="3124200"/>
            <a:ext cx="1156190" cy="323316"/>
          </a:xfrm>
          <a:prstGeom prst="rect">
            <a:avLst/>
          </a:prstGeom>
          <a:noFill/>
          <a:ln cmpd="sng">
            <a:solidFill>
              <a:schemeClr val="tx1"/>
            </a:solidFill>
          </a:ln>
        </p:spPr>
      </p:pic>
      <p:pic>
        <p:nvPicPr>
          <p:cNvPr id="1027" name="Picture 3" descr="The January Schedule of Operations for Ch33 shows that for a payment authorized on 1-12-16 (in the Daily Processing Column), the anticipated release date of the payment will be 1-15-16." title="Ch33 Schedule of Operations, January 20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947886"/>
            <a:ext cx="4870856" cy="254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574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800" b="1" dirty="0" smtClean="0"/>
          </a:p>
          <a:p>
            <a:pPr marL="0" indent="0" algn="ctr">
              <a:buNone/>
            </a:pPr>
            <a:endParaRPr lang="en-US" sz="2800" b="1" dirty="0"/>
          </a:p>
          <a:p>
            <a:pPr marL="0" indent="0" algn="ctr">
              <a:buNone/>
            </a:pPr>
            <a:endParaRPr lang="en-US" sz="2800" b="1" dirty="0" smtClean="0"/>
          </a:p>
          <a:p>
            <a:pPr marL="0" indent="0" algn="ctr">
              <a:buNone/>
            </a:pPr>
            <a:r>
              <a:rPr lang="en-US" sz="2800" b="1" dirty="0" smtClean="0">
                <a:solidFill>
                  <a:srgbClr val="002060"/>
                </a:solidFill>
              </a:rPr>
              <a:t>Special Processing Dates</a:t>
            </a:r>
          </a:p>
          <a:p>
            <a:pPr marL="0" indent="0" algn="ctr">
              <a:buNone/>
            </a:pPr>
            <a:endParaRPr lang="en-US" sz="2800" b="1" dirty="0"/>
          </a:p>
        </p:txBody>
      </p:sp>
      <p:sp>
        <p:nvSpPr>
          <p:cNvPr id="2" name="Footer Placeholder 1"/>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D552965-4791-45B9-B820-AE56FBA2AB77}" type="slidenum">
              <a:rPr lang="en-US" smtClean="0"/>
              <a:t>21</a:t>
            </a:fld>
            <a:endParaRPr lang="en-US"/>
          </a:p>
        </p:txBody>
      </p:sp>
    </p:spTree>
    <p:extLst>
      <p:ext uri="{BB962C8B-B14F-4D97-AF65-F5344CB8AC3E}">
        <p14:creationId xmlns:p14="http://schemas.microsoft.com/office/powerpoint/2010/main" val="2823253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Special Payments – Advanced Pay</a:t>
            </a:r>
            <a:endParaRPr lang="en-US"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dirty="0" smtClean="0"/>
              <a:t>The Schedule of Operations </a:t>
            </a:r>
            <a:r>
              <a:rPr lang="en-US" dirty="0"/>
              <a:t>uses </a:t>
            </a:r>
            <a:r>
              <a:rPr lang="en-US" dirty="0" smtClean="0"/>
              <a:t>asterisks</a:t>
            </a:r>
            <a:r>
              <a:rPr lang="en-US" dirty="0"/>
              <a:t>(*) </a:t>
            </a:r>
            <a:r>
              <a:rPr lang="en-US" dirty="0" smtClean="0"/>
              <a:t>to indicate special processing dates such as: Advance Pay, Certificate of Delivery (COD) of Advance Pay, Full File Pass (FFP), and End of the Month (EOM) Accounting.</a:t>
            </a:r>
          </a:p>
          <a:p>
            <a:pPr marL="0" indent="0">
              <a:buNone/>
            </a:pPr>
            <a:endParaRPr lang="en-US" dirty="0" smtClean="0"/>
          </a:p>
          <a:p>
            <a:r>
              <a:rPr lang="en-US" dirty="0" smtClean="0"/>
              <a:t>Advance Pay and COD of Advance Pay are indicated by two </a:t>
            </a:r>
            <a:r>
              <a:rPr lang="en-US" dirty="0" smtClean="0"/>
              <a:t>asterisks </a:t>
            </a:r>
            <a:r>
              <a:rPr lang="en-US" dirty="0" smtClean="0"/>
              <a:t>(**) on the Schedule of Operations</a:t>
            </a:r>
          </a:p>
          <a:p>
            <a:pPr lvl="1"/>
            <a:r>
              <a:rPr lang="en-US" dirty="0" smtClean="0"/>
              <a:t>Advanced payments will cycle during the first Advance Pay cycle dated after the authorization date in BDN</a:t>
            </a:r>
          </a:p>
          <a:p>
            <a:pPr marL="457200" lvl="1" indent="0">
              <a:buNone/>
            </a:pPr>
            <a:endParaRPr lang="en-US" dirty="0" smtClean="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22</a:t>
            </a:fld>
            <a:endParaRPr lang="en-US"/>
          </a:p>
        </p:txBody>
      </p:sp>
    </p:spTree>
    <p:extLst>
      <p:ext uri="{BB962C8B-B14F-4D97-AF65-F5344CB8AC3E}">
        <p14:creationId xmlns:p14="http://schemas.microsoft.com/office/powerpoint/2010/main" val="2324574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Month Accounting (EOM)</a:t>
            </a:r>
            <a:endParaRPr lang="en-US" dirty="0"/>
          </a:p>
        </p:txBody>
      </p:sp>
      <p:sp>
        <p:nvSpPr>
          <p:cNvPr id="3" name="Content Placeholder 2"/>
          <p:cNvSpPr>
            <a:spLocks noGrp="1"/>
          </p:cNvSpPr>
          <p:nvPr>
            <p:ph idx="1"/>
          </p:nvPr>
        </p:nvSpPr>
        <p:spPr>
          <a:xfrm>
            <a:off x="457200" y="838200"/>
            <a:ext cx="8229600" cy="5135563"/>
          </a:xfrm>
        </p:spPr>
        <p:txBody>
          <a:bodyPr/>
          <a:lstStyle/>
          <a:p>
            <a:pPr marL="0" indent="0">
              <a:buNone/>
            </a:pPr>
            <a:r>
              <a:rPr lang="en-US" sz="2000" dirty="0"/>
              <a:t>The No Benefit Run indicated by (***) on the Schedule of Operations will process during the last two workdays of the month due to </a:t>
            </a:r>
            <a:r>
              <a:rPr lang="en-US" sz="2000" dirty="0" smtClean="0"/>
              <a:t>End of the Month Accounting. BDN transactions authorized on this date will be held until the first “Daily Processing” date of the next month.</a:t>
            </a:r>
          </a:p>
          <a:p>
            <a:pPr marL="0" indent="0">
              <a:buNone/>
            </a:pPr>
            <a:endParaRPr lang="en-US" dirty="0" smtClean="0"/>
          </a:p>
          <a:p>
            <a:pPr marL="0" indent="0">
              <a:buNone/>
            </a:pPr>
            <a:endParaRPr lang="en-US" dirty="0" smtClean="0"/>
          </a:p>
          <a:p>
            <a:endParaRPr lang="en-US" dirty="0"/>
          </a:p>
        </p:txBody>
      </p:sp>
      <p:pic>
        <p:nvPicPr>
          <p:cNvPr id="5122" name="Picture 2" descr="Under the &quot;Processing Activities&quot; column, this chart shows an entry for &quot;EOM Accounting***&quot; that occurred on January 29th." title="Chapter 1606 Schedule of Ope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918" y="2209800"/>
            <a:ext cx="5314950" cy="4187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23</a:t>
            </a:fld>
            <a:endParaRPr lang="en-US"/>
          </a:p>
        </p:txBody>
      </p:sp>
    </p:spTree>
    <p:extLst>
      <p:ext uri="{BB962C8B-B14F-4D97-AF65-F5344CB8AC3E}">
        <p14:creationId xmlns:p14="http://schemas.microsoft.com/office/powerpoint/2010/main" val="414093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File Pass (FFP)</a:t>
            </a:r>
            <a:endParaRPr lang="en-US" dirty="0"/>
          </a:p>
        </p:txBody>
      </p:sp>
      <p:sp>
        <p:nvSpPr>
          <p:cNvPr id="3" name="Content Placeholder 2"/>
          <p:cNvSpPr>
            <a:spLocks noGrp="1"/>
          </p:cNvSpPr>
          <p:nvPr>
            <p:ph idx="1"/>
          </p:nvPr>
        </p:nvSpPr>
        <p:spPr/>
        <p:txBody>
          <a:bodyPr/>
          <a:lstStyle/>
          <a:p>
            <a:pPr marL="0" indent="0">
              <a:buNone/>
            </a:pPr>
            <a:r>
              <a:rPr lang="en-US" dirty="0" smtClean="0"/>
              <a:t>The Full File Pass occurs once each month for Chapters 30, 1606, 1607 and Chapter 33. This usually occurs around the 21</a:t>
            </a:r>
            <a:r>
              <a:rPr lang="en-US" baseline="30000" dirty="0" smtClean="0"/>
              <a:t>st</a:t>
            </a:r>
            <a:r>
              <a:rPr lang="en-US" dirty="0" smtClean="0"/>
              <a:t> of each month.</a:t>
            </a:r>
          </a:p>
          <a:p>
            <a:pPr marL="457200" lvl="1" indent="0">
              <a:buNone/>
            </a:pPr>
            <a:endParaRPr lang="en-US" dirty="0"/>
          </a:p>
          <a:p>
            <a:pPr marL="457200" lvl="1" indent="0">
              <a:buNone/>
            </a:pPr>
            <a:endParaRPr lang="en-US" dirty="0" smtClean="0"/>
          </a:p>
          <a:p>
            <a:pPr marL="457200" lvl="1" indent="0">
              <a:buNone/>
            </a:pPr>
            <a:r>
              <a:rPr lang="en-US" sz="2000" b="1" i="1" dirty="0" smtClean="0"/>
              <a:t>Note: </a:t>
            </a:r>
            <a:r>
              <a:rPr lang="en-US" sz="2000" dirty="0" smtClean="0"/>
              <a:t>This is also the date that regular monthly housing stipends are authorized in BDN for Chapter 33. Any changes made to Direct Deposit accounts will need to be made by this date in order for the housing stipend to go to the correct account.</a:t>
            </a:r>
            <a:endParaRPr lang="en-US" sz="2000"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24</a:t>
            </a:fld>
            <a:endParaRPr lang="en-US"/>
          </a:p>
        </p:txBody>
      </p:sp>
    </p:spTree>
    <p:extLst>
      <p:ext uri="{BB962C8B-B14F-4D97-AF65-F5344CB8AC3E}">
        <p14:creationId xmlns:p14="http://schemas.microsoft.com/office/powerpoint/2010/main" val="3592284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Special Processing</a:t>
            </a:r>
            <a:endParaRPr lang="en-US" dirty="0"/>
          </a:p>
        </p:txBody>
      </p:sp>
      <p:sp>
        <p:nvSpPr>
          <p:cNvPr id="3" name="Content Placeholder 2"/>
          <p:cNvSpPr>
            <a:spLocks noGrp="1"/>
          </p:cNvSpPr>
          <p:nvPr>
            <p:ph idx="1"/>
          </p:nvPr>
        </p:nvSpPr>
        <p:spPr/>
        <p:txBody>
          <a:bodyPr/>
          <a:lstStyle/>
          <a:p>
            <a:pPr marL="0" indent="0">
              <a:buNone/>
            </a:pPr>
            <a:r>
              <a:rPr lang="en-US" u="sng" dirty="0" smtClean="0"/>
              <a:t>Notice </a:t>
            </a:r>
            <a:r>
              <a:rPr lang="en-US" u="sng" dirty="0"/>
              <a:t>of Exceptions (NOES)</a:t>
            </a:r>
            <a:r>
              <a:rPr lang="en-US" dirty="0"/>
              <a:t> processing occurs each Thursday </a:t>
            </a:r>
            <a:r>
              <a:rPr lang="en-US" dirty="0" smtClean="0"/>
              <a:t>night</a:t>
            </a:r>
            <a:r>
              <a:rPr lang="en-US" dirty="0"/>
              <a:t> </a:t>
            </a:r>
            <a:r>
              <a:rPr lang="en-US" dirty="0" smtClean="0"/>
              <a:t>for Chapter 30 and Chapter 1606, and each Friday night for Chapter 1607.</a:t>
            </a:r>
          </a:p>
          <a:p>
            <a:pPr marL="0" indent="0">
              <a:buNone/>
            </a:pPr>
            <a:endParaRPr lang="en-US" dirty="0"/>
          </a:p>
          <a:p>
            <a:pPr marL="0" indent="0">
              <a:buNone/>
            </a:pPr>
            <a:r>
              <a:rPr lang="en-US" u="sng" dirty="0"/>
              <a:t>Centralized Accounts Receivable System (CARS) </a:t>
            </a:r>
            <a:r>
              <a:rPr lang="en-US" dirty="0"/>
              <a:t>processing occurs every Tuesday and Thursday during the month, but not during the EOM </a:t>
            </a:r>
            <a:r>
              <a:rPr lang="en-US" dirty="0" smtClean="0"/>
              <a:t>Accounting (for Chapters 1606 and 1607).</a:t>
            </a:r>
            <a:endParaRPr lang="en-US" dirty="0"/>
          </a:p>
          <a:p>
            <a:pPr marL="0" indent="0">
              <a:buNone/>
            </a:pPr>
            <a:endParaRPr lang="en-US" dirty="0"/>
          </a:p>
          <a:p>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25</a:t>
            </a:fld>
            <a:endParaRPr lang="en-US"/>
          </a:p>
        </p:txBody>
      </p:sp>
    </p:spTree>
    <p:extLst>
      <p:ext uri="{BB962C8B-B14F-4D97-AF65-F5344CB8AC3E}">
        <p14:creationId xmlns:p14="http://schemas.microsoft.com/office/powerpoint/2010/main" val="3629634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Comprehension Check</a:t>
            </a:r>
          </a:p>
        </p:txBody>
      </p:sp>
      <p:sp>
        <p:nvSpPr>
          <p:cNvPr id="3" name="Content Placeholder 2"/>
          <p:cNvSpPr>
            <a:spLocks noGrp="1"/>
          </p:cNvSpPr>
          <p:nvPr>
            <p:ph idx="1"/>
          </p:nvPr>
        </p:nvSpPr>
        <p:spPr/>
        <p:txBody>
          <a:bodyPr>
            <a:normAutofit fontScale="92500"/>
          </a:bodyPr>
          <a:lstStyle/>
          <a:p>
            <a:pPr marL="0" indent="0">
              <a:buNone/>
            </a:pPr>
            <a:r>
              <a:rPr lang="en-US" dirty="0" smtClean="0"/>
              <a:t>How many </a:t>
            </a:r>
            <a:r>
              <a:rPr lang="en-US" dirty="0"/>
              <a:t>asterisks</a:t>
            </a:r>
            <a:r>
              <a:rPr lang="en-US" dirty="0" smtClean="0"/>
              <a:t> indicate an Advance Pay was processed?</a:t>
            </a:r>
          </a:p>
          <a:p>
            <a:pPr marL="0" indent="0">
              <a:buNone/>
            </a:pPr>
            <a:endParaRPr lang="en-US" dirty="0" smtClean="0"/>
          </a:p>
          <a:p>
            <a:pPr marL="0" indent="0">
              <a:buNone/>
            </a:pPr>
            <a:r>
              <a:rPr lang="en-US" dirty="0"/>
              <a:t>How many asterisks </a:t>
            </a:r>
            <a:r>
              <a:rPr lang="en-US" dirty="0" smtClean="0"/>
              <a:t>indicate the EOM Accounting occurred on the Schedule of Operations?</a:t>
            </a:r>
          </a:p>
          <a:p>
            <a:pPr marL="0" indent="0">
              <a:buNone/>
            </a:pPr>
            <a:endParaRPr lang="en-US" dirty="0" smtClean="0"/>
          </a:p>
          <a:p>
            <a:pPr marL="0" indent="0">
              <a:buNone/>
            </a:pPr>
            <a:r>
              <a:rPr lang="en-US" dirty="0"/>
              <a:t>Which payment is released with a Chapter 33 FFP</a:t>
            </a:r>
            <a:r>
              <a:rPr lang="en-US" dirty="0" smtClean="0"/>
              <a:t>?</a:t>
            </a:r>
          </a:p>
          <a:p>
            <a:pPr marL="0" indent="0">
              <a:buNone/>
            </a:pPr>
            <a:endParaRPr lang="en-US" dirty="0"/>
          </a:p>
          <a:p>
            <a:pPr marL="0" indent="0">
              <a:buNone/>
            </a:pPr>
            <a:r>
              <a:rPr lang="en-US" dirty="0" smtClean="0"/>
              <a:t>When does NOES processing occur according to the Schedule of Operations?</a:t>
            </a:r>
          </a:p>
          <a:p>
            <a:pPr marL="0" indent="0">
              <a:buNone/>
            </a:pPr>
            <a:endParaRPr lang="en-US" dirty="0" smtClean="0"/>
          </a:p>
          <a:p>
            <a:pPr marL="0" indent="0">
              <a:buNone/>
            </a:pPr>
            <a:r>
              <a:rPr lang="en-US" dirty="0" smtClean="0"/>
              <a:t>** Refer to Schedule of Operations on next slide.</a:t>
            </a:r>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26</a:t>
            </a:fld>
            <a:endParaRPr lang="en-US"/>
          </a:p>
        </p:txBody>
      </p:sp>
    </p:spTree>
    <p:extLst>
      <p:ext uri="{BB962C8B-B14F-4D97-AF65-F5344CB8AC3E}">
        <p14:creationId xmlns:p14="http://schemas.microsoft.com/office/powerpoint/2010/main" val="2324574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FD552965-4791-45B9-B820-AE56FBA2AB77}" type="slidenum">
              <a:rPr lang="en-US" smtClean="0"/>
              <a:t>27</a:t>
            </a:fld>
            <a:endParaRPr lang="en-US"/>
          </a:p>
        </p:txBody>
      </p:sp>
      <p:sp>
        <p:nvSpPr>
          <p:cNvPr id="5" name="Footer Placeholder 4"/>
          <p:cNvSpPr>
            <a:spLocks noGrp="1"/>
          </p:cNvSpPr>
          <p:nvPr>
            <p:ph type="ftr" sz="quarter" idx="3"/>
          </p:nvPr>
        </p:nvSpPr>
        <p:spPr/>
        <p:txBody>
          <a:bodyPr/>
          <a:lstStyle/>
          <a:p>
            <a:r>
              <a:rPr lang="en-US" smtClean="0"/>
              <a:t>Schedule of Operations</a:t>
            </a:r>
            <a:endParaRPr lang="en-US" dirty="0"/>
          </a:p>
        </p:txBody>
      </p:sp>
      <p:pic>
        <p:nvPicPr>
          <p:cNvPr id="8" name="Picture 2" descr="Under the &quot;Processing Activities&quot; column, this chart shows an entry for &quot;EOM Accounting***&quot; that occurred on January 29th." title="Chapter 1606 Schedule of Operat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0043" y="1447801"/>
            <a:ext cx="5743913"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The graphic shows when NOEs Processing will occur for each benefit on the S of O." title="NOES Processing Rule on S of 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5486400"/>
            <a:ext cx="7067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957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0" indent="0">
              <a:buNone/>
            </a:pPr>
            <a:r>
              <a:rPr lang="en-US" dirty="0"/>
              <a:t>You have completed the </a:t>
            </a:r>
            <a:r>
              <a:rPr lang="en-US" dirty="0" smtClean="0"/>
              <a:t>Schedule </a:t>
            </a:r>
            <a:r>
              <a:rPr lang="en-US" dirty="0"/>
              <a:t>of Operations lesson. You should be able to</a:t>
            </a:r>
            <a:r>
              <a:rPr lang="en-US" dirty="0" smtClean="0"/>
              <a:t>:</a:t>
            </a:r>
          </a:p>
          <a:p>
            <a:pPr marL="0" indent="0">
              <a:buNone/>
            </a:pPr>
            <a:endParaRPr lang="en-US" dirty="0"/>
          </a:p>
          <a:p>
            <a:pPr marL="342900" lvl="1" indent="-342900">
              <a:buFont typeface="Arial" panose="020B0604020202020204" pitchFamily="34" charset="0"/>
              <a:buChar char="•"/>
            </a:pPr>
            <a:r>
              <a:rPr lang="en-US" dirty="0" smtClean="0"/>
              <a:t>List features </a:t>
            </a:r>
            <a:r>
              <a:rPr lang="en-US" dirty="0"/>
              <a:t>of the </a:t>
            </a:r>
            <a:r>
              <a:rPr lang="en-US" dirty="0" smtClean="0"/>
              <a:t>Schedule </a:t>
            </a:r>
            <a:r>
              <a:rPr lang="en-US" dirty="0"/>
              <a:t>of </a:t>
            </a:r>
            <a:r>
              <a:rPr lang="en-US" dirty="0" smtClean="0"/>
              <a:t>Operations</a:t>
            </a:r>
          </a:p>
          <a:p>
            <a:pPr marL="0" lvl="1" indent="0">
              <a:buNone/>
            </a:pPr>
            <a:endParaRPr lang="en-US" dirty="0"/>
          </a:p>
          <a:p>
            <a:pPr marL="342900" lvl="1" indent="-342900">
              <a:buFont typeface="Arial" panose="020B0604020202020204" pitchFamily="34" charset="0"/>
              <a:buChar char="•"/>
            </a:pPr>
            <a:r>
              <a:rPr lang="en-US" dirty="0" smtClean="0"/>
              <a:t>Identify </a:t>
            </a:r>
            <a:r>
              <a:rPr lang="en-US" dirty="0"/>
              <a:t>specific payment release dates associated with authorized transactions in </a:t>
            </a:r>
            <a:r>
              <a:rPr lang="en-US" dirty="0" smtClean="0"/>
              <a:t>BDN</a:t>
            </a:r>
          </a:p>
          <a:p>
            <a:pPr marL="0" lvl="1" indent="0">
              <a:buNone/>
            </a:pPr>
            <a:endParaRPr lang="en-US" dirty="0"/>
          </a:p>
          <a:p>
            <a:pPr marL="342900" lvl="1" indent="-342900">
              <a:buFont typeface="Arial" panose="020B0604020202020204" pitchFamily="34" charset="0"/>
              <a:buChar char="•"/>
            </a:pPr>
            <a:r>
              <a:rPr lang="en-US" dirty="0" smtClean="0"/>
              <a:t>Identify frequency/timeframe of special </a:t>
            </a:r>
            <a:r>
              <a:rPr lang="en-US" dirty="0"/>
              <a:t>processing </a:t>
            </a:r>
            <a:r>
              <a:rPr lang="en-US" dirty="0" smtClean="0"/>
              <a:t>actions within the Schedule </a:t>
            </a:r>
            <a:r>
              <a:rPr lang="en-US" dirty="0"/>
              <a:t>of </a:t>
            </a:r>
            <a:r>
              <a:rPr lang="en-US" dirty="0" smtClean="0"/>
              <a:t>Operations</a:t>
            </a: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28</a:t>
            </a:fld>
            <a:endParaRPr lang="en-US"/>
          </a:p>
        </p:txBody>
      </p:sp>
    </p:spTree>
    <p:extLst>
      <p:ext uri="{BB962C8B-B14F-4D97-AF65-F5344CB8AC3E}">
        <p14:creationId xmlns:p14="http://schemas.microsoft.com/office/powerpoint/2010/main" val="4220683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p:txBody>
          <a:bodyPr/>
          <a:lstStyle/>
          <a:p>
            <a:pPr lvl="0"/>
            <a:r>
              <a:rPr lang="en-US" dirty="0"/>
              <a:t>BDN Schedule of Operations located at the following website:  </a:t>
            </a:r>
            <a:r>
              <a:rPr lang="en-US" u="sng" dirty="0">
                <a:hlinkClick r:id="rId2"/>
              </a:rPr>
              <a:t>https://vaww.vba.esp.va.gov/sites/HIN-282Ops/ProdAnal</a:t>
            </a:r>
            <a:r>
              <a:rPr lang="en-US" u="sng" dirty="0" smtClean="0">
                <a:hlinkClick r:id="rId2"/>
              </a:rPr>
              <a:t>/</a:t>
            </a:r>
            <a:endParaRPr lang="en-US" u="sng" dirty="0" smtClean="0"/>
          </a:p>
          <a:p>
            <a:pPr lvl="0"/>
            <a:endParaRPr lang="en-US" dirty="0"/>
          </a:p>
          <a:p>
            <a:pPr lvl="0"/>
            <a:r>
              <a:rPr lang="en-US" dirty="0"/>
              <a:t>M22-4 Part II, Chapter 1, Subchapter 2 </a:t>
            </a:r>
            <a:r>
              <a:rPr lang="en-US" dirty="0" smtClean="0"/>
              <a:t>1.13</a:t>
            </a:r>
          </a:p>
          <a:p>
            <a:pPr marL="0" lvl="0" indent="0">
              <a:buNone/>
            </a:pPr>
            <a:endParaRPr lang="en-US" dirty="0"/>
          </a:p>
          <a:p>
            <a:r>
              <a:rPr lang="en-US" dirty="0"/>
              <a:t>M22-4 Part IV, Chapter 10, 10.10</a:t>
            </a:r>
          </a:p>
        </p:txBody>
      </p:sp>
      <p:sp>
        <p:nvSpPr>
          <p:cNvPr id="4" name="Slide Number Placeholder 3"/>
          <p:cNvSpPr>
            <a:spLocks noGrp="1"/>
          </p:cNvSpPr>
          <p:nvPr>
            <p:ph type="sldNum" sz="quarter" idx="12"/>
          </p:nvPr>
        </p:nvSpPr>
        <p:spPr/>
        <p:txBody>
          <a:bodyPr/>
          <a:lstStyle/>
          <a:p>
            <a:fld id="{FD552965-4791-45B9-B820-AE56FBA2AB77}" type="slidenum">
              <a:rPr lang="en-US" smtClean="0"/>
              <a:t>29</a:t>
            </a:fld>
            <a:endParaRPr lang="en-US"/>
          </a:p>
        </p:txBody>
      </p:sp>
      <p:sp>
        <p:nvSpPr>
          <p:cNvPr id="5" name="Footer Placeholder 4"/>
          <p:cNvSpPr>
            <a:spLocks noGrp="1"/>
          </p:cNvSpPr>
          <p:nvPr>
            <p:ph type="ftr" sz="quarter" idx="3"/>
          </p:nvPr>
        </p:nvSpPr>
        <p:spPr/>
        <p:txBody>
          <a:bodyPr/>
          <a:lstStyle/>
          <a:p>
            <a:r>
              <a:rPr lang="en-US" smtClean="0"/>
              <a:t>Schedule of Operations</a:t>
            </a:r>
            <a:endParaRPr lang="en-US" dirty="0"/>
          </a:p>
        </p:txBody>
      </p:sp>
    </p:spTree>
    <p:extLst>
      <p:ext uri="{BB962C8B-B14F-4D97-AF65-F5344CB8AC3E}">
        <p14:creationId xmlns:p14="http://schemas.microsoft.com/office/powerpoint/2010/main" val="272863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lstStyle/>
          <a:p>
            <a:pPr marL="0" indent="0">
              <a:buNone/>
            </a:pPr>
            <a:r>
              <a:rPr lang="en-US" sz="2800" dirty="0"/>
              <a:t>At the end of this lesson, you will be able to</a:t>
            </a:r>
            <a:r>
              <a:rPr lang="en-US" sz="2800" dirty="0" smtClean="0"/>
              <a:t>:</a:t>
            </a:r>
          </a:p>
          <a:p>
            <a:pPr marL="0" indent="0">
              <a:buNone/>
            </a:pPr>
            <a:endParaRPr lang="en-US" dirty="0" smtClean="0"/>
          </a:p>
          <a:p>
            <a:pPr marL="342900" lvl="1" indent="-342900">
              <a:buFont typeface="Arial" panose="020B0604020202020204" pitchFamily="34" charset="0"/>
              <a:buChar char="•"/>
            </a:pPr>
            <a:r>
              <a:rPr lang="en-US" dirty="0" smtClean="0"/>
              <a:t>Identify features of the Schedule of Operations</a:t>
            </a:r>
          </a:p>
          <a:p>
            <a:pPr marL="342900" lvl="1" indent="-342900">
              <a:buFont typeface="Arial" panose="020B0604020202020204" pitchFamily="34" charset="0"/>
              <a:buChar char="•"/>
            </a:pPr>
            <a:r>
              <a:rPr lang="en-US" dirty="0" smtClean="0"/>
              <a:t>Identify specific payment release dates associated with authorized transactions in BDN</a:t>
            </a:r>
          </a:p>
          <a:p>
            <a:pPr marL="342900" lvl="1" indent="-342900">
              <a:buFont typeface="Arial" panose="020B0604020202020204" pitchFamily="34" charset="0"/>
              <a:buChar char="•"/>
            </a:pPr>
            <a:r>
              <a:rPr lang="en-US" dirty="0" smtClean="0"/>
              <a:t>Identify frequency/timeframe of special processing actions within the Schedule of Operations</a:t>
            </a:r>
            <a:endParaRPr lang="en-US" dirty="0"/>
          </a:p>
          <a:p>
            <a:pPr marL="0" lvl="1" indent="0">
              <a:buNone/>
            </a:pPr>
            <a:endParaRPr lang="en-US" dirty="0"/>
          </a:p>
          <a:p>
            <a:pPr marL="342900" lvl="1" indent="-342900">
              <a:buFont typeface="Arial" panose="020B0604020202020204" pitchFamily="34" charset="0"/>
              <a:buChar char="•"/>
            </a:pPr>
            <a:endParaRPr lang="en-US" dirty="0"/>
          </a:p>
          <a:p>
            <a:pPr marL="342900" lvl="1" indent="-342900">
              <a:buFont typeface="Arial" panose="020B0604020202020204" pitchFamily="34" charset="0"/>
              <a:buChar char="•"/>
            </a:pPr>
            <a:endParaRPr lang="en-US" dirty="0"/>
          </a:p>
          <a:p>
            <a:pPr marL="342900" lvl="1" indent="-342900">
              <a:buFont typeface="Arial" panose="020B0604020202020204" pitchFamily="34" charset="0"/>
              <a:buChar char="•"/>
            </a:pPr>
            <a:endParaRPr lang="en-US" dirty="0" smtClean="0"/>
          </a:p>
          <a:p>
            <a:pPr marL="342900" lvl="1" indent="-342900">
              <a:buFont typeface="Arial" panose="020B0604020202020204" pitchFamily="34" charset="0"/>
              <a:buChar char="•"/>
            </a:pPr>
            <a:endParaRPr lang="en-US" dirty="0"/>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3</a:t>
            </a:fld>
            <a:endParaRPr lang="en-US"/>
          </a:p>
        </p:txBody>
      </p:sp>
    </p:spTree>
    <p:extLst>
      <p:ext uri="{BB962C8B-B14F-4D97-AF65-F5344CB8AC3E}">
        <p14:creationId xmlns:p14="http://schemas.microsoft.com/office/powerpoint/2010/main" val="1466054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2800" b="1" dirty="0" smtClean="0"/>
          </a:p>
          <a:p>
            <a:pPr marL="0" indent="0" algn="ctr">
              <a:buNone/>
            </a:pPr>
            <a:endParaRPr lang="en-US" sz="2800" b="1" dirty="0"/>
          </a:p>
          <a:p>
            <a:pPr marL="0" indent="0" algn="ctr">
              <a:buNone/>
            </a:pPr>
            <a:endParaRPr lang="en-US" sz="2800" b="1" dirty="0" smtClean="0"/>
          </a:p>
          <a:p>
            <a:pPr marL="0" indent="0" algn="ctr">
              <a:buNone/>
            </a:pPr>
            <a:r>
              <a:rPr lang="en-US" sz="2800" b="1" dirty="0" smtClean="0">
                <a:solidFill>
                  <a:srgbClr val="002060"/>
                </a:solidFill>
              </a:rPr>
              <a:t>What questions do you have?</a:t>
            </a:r>
          </a:p>
          <a:p>
            <a:pPr marL="0" indent="0" algn="ctr">
              <a:buNone/>
            </a:pPr>
            <a:endParaRPr lang="en-US" sz="2800" b="1" dirty="0"/>
          </a:p>
        </p:txBody>
      </p:sp>
      <p:sp>
        <p:nvSpPr>
          <p:cNvPr id="2" name="Footer Placeholder 1"/>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D552965-4791-45B9-B820-AE56FBA2AB77}" type="slidenum">
              <a:rPr lang="en-US" smtClean="0"/>
              <a:t>30</a:t>
            </a:fld>
            <a:endParaRPr lang="en-US"/>
          </a:p>
        </p:txBody>
      </p:sp>
    </p:spTree>
    <p:extLst>
      <p:ext uri="{BB962C8B-B14F-4D97-AF65-F5344CB8AC3E}">
        <p14:creationId xmlns:p14="http://schemas.microsoft.com/office/powerpoint/2010/main" val="548646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382000" cy="1066800"/>
          </a:xfrm>
        </p:spPr>
        <p:txBody>
          <a:bodyPr/>
          <a:lstStyle/>
          <a:p>
            <a:r>
              <a:rPr lang="en-US" dirty="0"/>
              <a:t>TMS Assessment and Survey</a:t>
            </a:r>
          </a:p>
        </p:txBody>
      </p:sp>
      <p:sp>
        <p:nvSpPr>
          <p:cNvPr id="3" name="Content Placeholder 2"/>
          <p:cNvSpPr>
            <a:spLocks noGrp="1"/>
          </p:cNvSpPr>
          <p:nvPr>
            <p:ph idx="1"/>
          </p:nvPr>
        </p:nvSpPr>
        <p:spPr/>
        <p:txBody>
          <a:bodyPr/>
          <a:lstStyle/>
          <a:p>
            <a:r>
              <a:rPr lang="en-US" dirty="0">
                <a:latin typeface="Arial" panose="020B0604020202020204" pitchFamily="34" charset="0"/>
              </a:rPr>
              <a:t>The assessment and survey have been assigned to you in </a:t>
            </a:r>
            <a:r>
              <a:rPr lang="en-US" dirty="0" smtClean="0">
                <a:latin typeface="Arial" panose="020B0604020202020204" pitchFamily="34" charset="0"/>
              </a:rPr>
              <a:t>TMS</a:t>
            </a:r>
            <a:endParaRPr lang="en-US" dirty="0">
              <a:latin typeface="Arial" panose="020B0604020202020204" pitchFamily="34" charset="0"/>
            </a:endParaRPr>
          </a:p>
          <a:p>
            <a:r>
              <a:rPr lang="en-US" dirty="0">
                <a:latin typeface="Arial" panose="020B0604020202020204" pitchFamily="34" charset="0"/>
              </a:rPr>
              <a:t>The assessment is comprised </a:t>
            </a:r>
            <a:r>
              <a:rPr lang="en-US" dirty="0" smtClean="0">
                <a:latin typeface="Arial" panose="020B0604020202020204" pitchFamily="34" charset="0"/>
              </a:rPr>
              <a:t>of multiple choice questions</a:t>
            </a:r>
            <a:endParaRPr lang="en-US" dirty="0">
              <a:latin typeface="Arial" panose="020B0604020202020204" pitchFamily="34" charset="0"/>
            </a:endParaRPr>
          </a:p>
          <a:p>
            <a:r>
              <a:rPr lang="en-US" dirty="0">
                <a:latin typeface="Arial" panose="020B0604020202020204" pitchFamily="34" charset="0"/>
              </a:rPr>
              <a:t>The questions are based on the </a:t>
            </a:r>
            <a:r>
              <a:rPr lang="en-US" dirty="0" smtClean="0">
                <a:latin typeface="Arial" panose="020B0604020202020204" pitchFamily="34" charset="0"/>
              </a:rPr>
              <a:t>information presented in this lesson</a:t>
            </a:r>
            <a:endParaRPr lang="en-US" dirty="0">
              <a:latin typeface="Arial" panose="020B0604020202020204" pitchFamily="34" charset="0"/>
            </a:endParaRPr>
          </a:p>
          <a:p>
            <a:r>
              <a:rPr lang="en-US" dirty="0" smtClean="0">
                <a:latin typeface="Arial" panose="020B0604020202020204" pitchFamily="34" charset="0"/>
              </a:rPr>
              <a:t>The assessment should take you approximately 30 minutes</a:t>
            </a:r>
            <a:endParaRPr lang="en-US" dirty="0">
              <a:latin typeface="Arial" panose="020B0604020202020204" pitchFamily="34" charset="0"/>
            </a:endParaRPr>
          </a:p>
          <a:p>
            <a:r>
              <a:rPr lang="en-US" dirty="0">
                <a:latin typeface="Arial" panose="020B0604020202020204" pitchFamily="34" charset="0"/>
              </a:rPr>
              <a:t>Be sure to complete both the assessment and the survey in TMS to receive credit for this </a:t>
            </a:r>
            <a:r>
              <a:rPr lang="en-US" dirty="0" smtClean="0">
                <a:latin typeface="Arial" panose="020B0604020202020204" pitchFamily="34" charset="0"/>
              </a:rPr>
              <a:t>training</a:t>
            </a:r>
            <a:endParaRPr lang="en-US" dirty="0">
              <a:latin typeface="Arial" panose="020B0604020202020204" pitchFamily="34" charset="0"/>
            </a:endParaRPr>
          </a:p>
          <a:p>
            <a:endParaRPr lang="en-US" dirty="0"/>
          </a:p>
        </p:txBody>
      </p:sp>
      <p:sp>
        <p:nvSpPr>
          <p:cNvPr id="7" name="Footer Placeholder 4"/>
          <p:cNvSpPr>
            <a:spLocks noGrp="1"/>
          </p:cNvSpPr>
          <p:nvPr>
            <p:ph type="ftr" sz="quarter" idx="3"/>
          </p:nvPr>
        </p:nvSpPr>
        <p:spPr>
          <a:xfrm>
            <a:off x="76200" y="6591100"/>
            <a:ext cx="5867400" cy="266900"/>
          </a:xfrm>
          <a:prstGeom prst="rect">
            <a:avLst/>
          </a:prstGeom>
        </p:spPr>
        <p:txBody>
          <a:bodyPr/>
          <a:lstStyle>
            <a:lvl1pPr algn="l">
              <a:defRPr sz="1200"/>
            </a:lvl1pPr>
          </a:lstStyle>
          <a:p>
            <a:r>
              <a:rPr lang="en-US" sz="1400" dirty="0" smtClean="0">
                <a:solidFill>
                  <a:schemeClr val="bg1"/>
                </a:solidFill>
              </a:rPr>
              <a:t>Schedule of Operations</a:t>
            </a:r>
            <a:endParaRPr lang="en-US" sz="1400"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31</a:t>
            </a:fld>
            <a:endParaRPr lang="en-US"/>
          </a:p>
        </p:txBody>
      </p:sp>
    </p:spTree>
    <p:extLst>
      <p:ext uri="{BB962C8B-B14F-4D97-AF65-F5344CB8AC3E}">
        <p14:creationId xmlns:p14="http://schemas.microsoft.com/office/powerpoint/2010/main" val="295521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1"/>
            <a:ext cx="8229600" cy="1143000"/>
          </a:xfrm>
        </p:spPr>
        <p:txBody>
          <a:bodyPr>
            <a:normAutofit/>
          </a:bodyPr>
          <a:lstStyle/>
          <a:p>
            <a:pPr marL="0" indent="0" algn="ctr">
              <a:buNone/>
            </a:pPr>
            <a:endParaRPr lang="en-US" sz="2800" b="1" dirty="0" smtClean="0"/>
          </a:p>
          <a:p>
            <a:pPr marL="0" indent="0" algn="ctr">
              <a:buNone/>
            </a:pPr>
            <a:r>
              <a:rPr lang="en-US" sz="2800" b="1" dirty="0" smtClean="0">
                <a:solidFill>
                  <a:srgbClr val="002060"/>
                </a:solidFill>
              </a:rPr>
              <a:t>Terminology</a:t>
            </a:r>
            <a:endParaRPr lang="en-US" sz="2800" b="1" dirty="0">
              <a:solidFill>
                <a:srgbClr val="002060"/>
              </a:solidFill>
            </a:endParaRPr>
          </a:p>
        </p:txBody>
      </p:sp>
      <p:sp>
        <p:nvSpPr>
          <p:cNvPr id="2" name="Footer Placeholder 1"/>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FD552965-4791-45B9-B820-AE56FBA2AB77}" type="slidenum">
              <a:rPr lang="en-US" smtClean="0"/>
              <a:t>4</a:t>
            </a:fld>
            <a:endParaRPr lang="en-US"/>
          </a:p>
        </p:txBody>
      </p:sp>
    </p:spTree>
    <p:extLst>
      <p:ext uri="{BB962C8B-B14F-4D97-AF65-F5344CB8AC3E}">
        <p14:creationId xmlns:p14="http://schemas.microsoft.com/office/powerpoint/2010/main" val="4127567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Operations (Terms)</a:t>
            </a:r>
            <a:endParaRPr lang="en-US" dirty="0"/>
          </a:p>
        </p:txBody>
      </p:sp>
      <p:sp>
        <p:nvSpPr>
          <p:cNvPr id="3" name="Content Placeholder 2"/>
          <p:cNvSpPr>
            <a:spLocks noGrp="1"/>
          </p:cNvSpPr>
          <p:nvPr>
            <p:ph idx="1"/>
          </p:nvPr>
        </p:nvSpPr>
        <p:spPr/>
        <p:txBody>
          <a:bodyPr/>
          <a:lstStyle/>
          <a:p>
            <a:pPr marL="0" indent="0">
              <a:buNone/>
            </a:pPr>
            <a:r>
              <a:rPr lang="en-US" b="1" dirty="0" smtClean="0"/>
              <a:t>Hines - </a:t>
            </a:r>
            <a:r>
              <a:rPr lang="en-US" dirty="0"/>
              <a:t>Most education processing is done through the Benefits Delivery Network (BDN). BDN is maintained at the BDC (Benefits Delivery Center) in Hines, Illinois. Hines is simply the location of the VA office that manages BDC</a:t>
            </a:r>
            <a:r>
              <a:rPr lang="en-US" dirty="0" smtClean="0"/>
              <a:t>.</a:t>
            </a:r>
          </a:p>
          <a:p>
            <a:pPr marL="0" indent="0">
              <a:buNone/>
            </a:pPr>
            <a:endParaRPr lang="en-US" dirty="0"/>
          </a:p>
          <a:p>
            <a:pPr marL="0" lvl="1" indent="0">
              <a:buNone/>
            </a:pPr>
            <a:r>
              <a:rPr lang="en-US" b="1" dirty="0" smtClean="0"/>
              <a:t>Benefit Run - </a:t>
            </a:r>
            <a:r>
              <a:rPr lang="en-US" dirty="0"/>
              <a:t>Is when the BDN system </a:t>
            </a:r>
            <a:r>
              <a:rPr lang="en-US" dirty="0" smtClean="0"/>
              <a:t>updates. This is generally scheduled at </a:t>
            </a:r>
            <a:r>
              <a:rPr lang="en-US" dirty="0"/>
              <a:t>the end of the processing day </a:t>
            </a:r>
            <a:r>
              <a:rPr lang="en-US" dirty="0" smtClean="0"/>
              <a:t>as indicated </a:t>
            </a:r>
            <a:r>
              <a:rPr lang="en-US" dirty="0"/>
              <a:t>on the schedule. It uses the daily transaction processing results to identify cases requiring letters, reports, certifications of attendance and payments.</a:t>
            </a:r>
            <a:endParaRPr lang="en-US" sz="1800" dirty="0"/>
          </a:p>
          <a:p>
            <a:pPr marL="0" indent="0">
              <a:buNone/>
            </a:pPr>
            <a:endParaRPr lang="en-US" b="1"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5</a:t>
            </a:fld>
            <a:endParaRPr lang="en-US"/>
          </a:p>
        </p:txBody>
      </p:sp>
    </p:spTree>
    <p:extLst>
      <p:ext uri="{BB962C8B-B14F-4D97-AF65-F5344CB8AC3E}">
        <p14:creationId xmlns:p14="http://schemas.microsoft.com/office/powerpoint/2010/main" val="2348140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Operations (Terms)</a:t>
            </a:r>
            <a:endParaRPr lang="en-US" dirty="0"/>
          </a:p>
        </p:txBody>
      </p:sp>
      <p:sp>
        <p:nvSpPr>
          <p:cNvPr id="3" name="Content Placeholder 2"/>
          <p:cNvSpPr>
            <a:spLocks noGrp="1"/>
          </p:cNvSpPr>
          <p:nvPr>
            <p:ph idx="1"/>
          </p:nvPr>
        </p:nvSpPr>
        <p:spPr/>
        <p:txBody>
          <a:bodyPr/>
          <a:lstStyle/>
          <a:p>
            <a:pPr marL="0" indent="0">
              <a:buNone/>
            </a:pPr>
            <a:r>
              <a:rPr lang="en-US" b="1" dirty="0" smtClean="0"/>
              <a:t>Julian Day Number –</a:t>
            </a:r>
            <a:r>
              <a:rPr lang="en-US" dirty="0" smtClean="0"/>
              <a:t> </a:t>
            </a:r>
            <a:r>
              <a:rPr lang="en-US" dirty="0"/>
              <a:t>A</a:t>
            </a:r>
            <a:r>
              <a:rPr lang="en-US" dirty="0" smtClean="0"/>
              <a:t>n individual number assigned to each day of the year (1–365; or 1-366 during Leap Years). The Julian Date is </a:t>
            </a:r>
            <a:r>
              <a:rPr lang="en-US" dirty="0"/>
              <a:t>the number </a:t>
            </a:r>
            <a:r>
              <a:rPr lang="en-US" dirty="0" smtClean="0"/>
              <a:t>for a specific day of the year that corresponds </a:t>
            </a:r>
            <a:r>
              <a:rPr lang="en-US" dirty="0"/>
              <a:t>with the Benefit activity processing on </a:t>
            </a:r>
            <a:r>
              <a:rPr lang="en-US" dirty="0" smtClean="0"/>
              <a:t>that date.</a:t>
            </a:r>
          </a:p>
          <a:p>
            <a:pPr marL="0" indent="0">
              <a:buNone/>
            </a:pPr>
            <a:endParaRPr lang="en-US" dirty="0" smtClean="0"/>
          </a:p>
          <a:p>
            <a:pPr marL="0" lvl="1" indent="0">
              <a:buNone/>
            </a:pPr>
            <a:r>
              <a:rPr lang="en-US" b="1" dirty="0" smtClean="0"/>
              <a:t>FFP (Full File Pass)</a:t>
            </a:r>
            <a:r>
              <a:rPr lang="en-US" dirty="0" smtClean="0"/>
              <a:t> </a:t>
            </a:r>
            <a:r>
              <a:rPr lang="en-US" dirty="0"/>
              <a:t>– </a:t>
            </a:r>
            <a:r>
              <a:rPr lang="en-US" dirty="0" smtClean="0"/>
              <a:t>A </a:t>
            </a:r>
            <a:r>
              <a:rPr lang="en-US" dirty="0"/>
              <a:t>term used on the monthly </a:t>
            </a:r>
            <a:r>
              <a:rPr lang="en-US" dirty="0" smtClean="0"/>
              <a:t>Schedule </a:t>
            </a:r>
            <a:r>
              <a:rPr lang="en-US" dirty="0"/>
              <a:t>of </a:t>
            </a:r>
            <a:r>
              <a:rPr lang="en-US" dirty="0" smtClean="0"/>
              <a:t>Operations </a:t>
            </a:r>
            <a:r>
              <a:rPr lang="en-US" dirty="0"/>
              <a:t>to indicate when certain processing action occurs. Examples: a</a:t>
            </a:r>
            <a:r>
              <a:rPr lang="en-US" dirty="0" smtClean="0"/>
              <a:t>utomated certification, </a:t>
            </a:r>
            <a:r>
              <a:rPr lang="en-US" dirty="0"/>
              <a:t>processing delinquent certifications, </a:t>
            </a:r>
            <a:r>
              <a:rPr lang="en-US" dirty="0" smtClean="0"/>
              <a:t>generation of </a:t>
            </a:r>
            <a:r>
              <a:rPr lang="en-US" dirty="0"/>
              <a:t>collection </a:t>
            </a:r>
            <a:r>
              <a:rPr lang="en-US" dirty="0" smtClean="0"/>
              <a:t>letters, </a:t>
            </a:r>
            <a:r>
              <a:rPr lang="en-US" dirty="0"/>
              <a:t>and </a:t>
            </a:r>
            <a:r>
              <a:rPr lang="en-US" dirty="0" smtClean="0"/>
              <a:t>report production.</a:t>
            </a:r>
          </a:p>
          <a:p>
            <a:pPr marL="0" lvl="1" indent="0">
              <a:buNone/>
            </a:pPr>
            <a:endParaRPr lang="en-US" sz="1800" dirty="0"/>
          </a:p>
          <a:p>
            <a:pPr marL="0" lvl="1" indent="0">
              <a:buNone/>
            </a:pPr>
            <a:endParaRPr lang="en-US" sz="1800" dirty="0"/>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6</a:t>
            </a:fld>
            <a:endParaRPr lang="en-US"/>
          </a:p>
        </p:txBody>
      </p:sp>
    </p:spTree>
    <p:extLst>
      <p:ext uri="{BB962C8B-B14F-4D97-AF65-F5344CB8AC3E}">
        <p14:creationId xmlns:p14="http://schemas.microsoft.com/office/powerpoint/2010/main" val="228495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Operations (Terms)</a:t>
            </a:r>
            <a:endParaRPr lang="en-US" dirty="0"/>
          </a:p>
        </p:txBody>
      </p:sp>
      <p:sp>
        <p:nvSpPr>
          <p:cNvPr id="3" name="Content Placeholder 2"/>
          <p:cNvSpPr>
            <a:spLocks noGrp="1"/>
          </p:cNvSpPr>
          <p:nvPr>
            <p:ph idx="1"/>
          </p:nvPr>
        </p:nvSpPr>
        <p:spPr/>
        <p:txBody>
          <a:bodyPr>
            <a:normAutofit lnSpcReduction="10000"/>
          </a:bodyPr>
          <a:lstStyle/>
          <a:p>
            <a:pPr marL="0" lvl="1" indent="0">
              <a:buNone/>
            </a:pPr>
            <a:r>
              <a:rPr lang="en-US" b="1" dirty="0"/>
              <a:t>NOES (Notice of Exception) </a:t>
            </a:r>
            <a:r>
              <a:rPr lang="en-US" dirty="0"/>
              <a:t>– </a:t>
            </a:r>
            <a:r>
              <a:rPr lang="en-US" dirty="0" smtClean="0"/>
              <a:t>System-generated </a:t>
            </a:r>
            <a:r>
              <a:rPr lang="en-US" dirty="0"/>
              <a:t>messages which indicate such things as new information from </a:t>
            </a:r>
            <a:r>
              <a:rPr lang="en-US" dirty="0" smtClean="0"/>
              <a:t>DoD</a:t>
            </a:r>
            <a:r>
              <a:rPr lang="en-US" dirty="0"/>
              <a:t>, award input errors, returned checks or delinquent certifications</a:t>
            </a:r>
            <a:r>
              <a:rPr lang="en-US" dirty="0" smtClean="0"/>
              <a:t>.</a:t>
            </a:r>
          </a:p>
          <a:p>
            <a:pPr marL="0" lvl="1" indent="0">
              <a:buNone/>
            </a:pPr>
            <a:endParaRPr lang="en-US" sz="1800" dirty="0"/>
          </a:p>
          <a:p>
            <a:pPr marL="0" lvl="1" indent="0">
              <a:buNone/>
            </a:pPr>
            <a:r>
              <a:rPr lang="en-US" b="1" dirty="0"/>
              <a:t>DMDC (Defense Management Data Center) </a:t>
            </a:r>
            <a:r>
              <a:rPr lang="en-US" dirty="0"/>
              <a:t>– </a:t>
            </a:r>
            <a:r>
              <a:rPr lang="en-US" dirty="0" smtClean="0"/>
              <a:t>This organization updates </a:t>
            </a:r>
            <a:r>
              <a:rPr lang="en-US" dirty="0"/>
              <a:t>eligibility records for Chapter 30 and Chapter 1606 master </a:t>
            </a:r>
            <a:r>
              <a:rPr lang="en-US" dirty="0" smtClean="0"/>
              <a:t>records. This information is processed in batches.</a:t>
            </a:r>
          </a:p>
          <a:p>
            <a:pPr marL="0" lvl="1" indent="0">
              <a:buNone/>
            </a:pPr>
            <a:endParaRPr lang="en-US" dirty="0"/>
          </a:p>
          <a:p>
            <a:pPr marL="0" lvl="1" indent="0">
              <a:buNone/>
            </a:pPr>
            <a:r>
              <a:rPr lang="en-US" b="1" dirty="0"/>
              <a:t>CARS (Centralized Accounts Receivable System) </a:t>
            </a:r>
            <a:r>
              <a:rPr lang="en-US" dirty="0"/>
              <a:t>– System used to collect type B accounts receivable.</a:t>
            </a:r>
            <a:endParaRPr lang="en-US" sz="1800" dirty="0"/>
          </a:p>
          <a:p>
            <a:pPr marL="0" lvl="1" indent="0">
              <a:buNone/>
            </a:pPr>
            <a:endParaRPr lang="en-US" dirty="0" smtClean="0"/>
          </a:p>
          <a:p>
            <a:pPr marL="0" lvl="1" indent="0">
              <a:buNone/>
            </a:pPr>
            <a:endParaRPr lang="en-US" dirty="0"/>
          </a:p>
          <a:p>
            <a:pPr marL="0" lvl="1" indent="0">
              <a:buNone/>
            </a:pPr>
            <a:endParaRPr lang="en-US" dirty="0"/>
          </a:p>
          <a:p>
            <a:pPr marL="0" lvl="1" indent="0">
              <a:buNone/>
            </a:pPr>
            <a:endParaRPr lang="en-US" sz="1800" dirty="0"/>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7</a:t>
            </a:fld>
            <a:endParaRPr lang="en-US"/>
          </a:p>
        </p:txBody>
      </p:sp>
    </p:spTree>
    <p:extLst>
      <p:ext uri="{BB962C8B-B14F-4D97-AF65-F5344CB8AC3E}">
        <p14:creationId xmlns:p14="http://schemas.microsoft.com/office/powerpoint/2010/main" val="176777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Comprehension Check</a:t>
            </a:r>
          </a:p>
        </p:txBody>
      </p:sp>
      <p:sp>
        <p:nvSpPr>
          <p:cNvPr id="3" name="Content Placeholder 2"/>
          <p:cNvSpPr>
            <a:spLocks noGrp="1"/>
          </p:cNvSpPr>
          <p:nvPr>
            <p:ph idx="1"/>
          </p:nvPr>
        </p:nvSpPr>
        <p:spPr/>
        <p:txBody>
          <a:bodyPr>
            <a:normAutofit/>
          </a:bodyPr>
          <a:lstStyle/>
          <a:p>
            <a:pPr marL="0" indent="0">
              <a:buNone/>
            </a:pPr>
            <a:r>
              <a:rPr lang="en-US" sz="2000" dirty="0" smtClean="0"/>
              <a:t>When do Benefit Runs generally occur?</a:t>
            </a:r>
          </a:p>
          <a:p>
            <a:pPr marL="0" indent="0">
              <a:buNone/>
            </a:pPr>
            <a:endParaRPr lang="en-US" sz="2000" dirty="0"/>
          </a:p>
          <a:p>
            <a:pPr marL="0" indent="0">
              <a:buNone/>
            </a:pPr>
            <a:r>
              <a:rPr lang="en-US" sz="2000" dirty="0" smtClean="0"/>
              <a:t>What is the term used on the Schedule of Operations to indicate when certain processing actions occur, such as letter and report production?</a:t>
            </a:r>
          </a:p>
          <a:p>
            <a:pPr marL="0" indent="0">
              <a:buNone/>
            </a:pPr>
            <a:endParaRPr lang="en-US" sz="2000" dirty="0"/>
          </a:p>
          <a:p>
            <a:pPr marL="0" indent="0">
              <a:buNone/>
            </a:pPr>
            <a:r>
              <a:rPr lang="en-US" sz="2000" dirty="0" smtClean="0"/>
              <a:t>What does NOES stand for on the Schedule of Operations?</a:t>
            </a:r>
          </a:p>
          <a:p>
            <a:pPr marL="0" indent="0">
              <a:buNone/>
            </a:pPr>
            <a:endParaRPr lang="en-US" sz="2000" dirty="0" smtClean="0"/>
          </a:p>
          <a:p>
            <a:pPr marL="0" indent="0">
              <a:buNone/>
            </a:pPr>
            <a:r>
              <a:rPr lang="en-US" sz="2000" dirty="0"/>
              <a:t>Where is Hines located</a:t>
            </a:r>
            <a:r>
              <a:rPr lang="en-US" sz="2000" dirty="0" smtClean="0"/>
              <a:t>?</a:t>
            </a:r>
          </a:p>
          <a:p>
            <a:pPr marL="0" indent="0">
              <a:buNone/>
            </a:pPr>
            <a:endParaRPr lang="en-US" sz="2000" dirty="0"/>
          </a:p>
          <a:p>
            <a:pPr marL="0" indent="0">
              <a:buNone/>
            </a:pPr>
            <a:r>
              <a:rPr lang="en-US" sz="2000" dirty="0"/>
              <a:t>Which system is used to collect type B accounts receivable?</a:t>
            </a:r>
            <a:endParaRPr lang="en-US" sz="2000" dirty="0" smtClean="0"/>
          </a:p>
          <a:p>
            <a:pPr marL="0" indent="0">
              <a:buNone/>
            </a:pPr>
            <a:endParaRPr lang="en-US" dirty="0"/>
          </a:p>
        </p:txBody>
      </p:sp>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8</a:t>
            </a:fld>
            <a:endParaRPr lang="en-US"/>
          </a:p>
        </p:txBody>
      </p:sp>
    </p:spTree>
    <p:extLst>
      <p:ext uri="{BB962C8B-B14F-4D97-AF65-F5344CB8AC3E}">
        <p14:creationId xmlns:p14="http://schemas.microsoft.com/office/powerpoint/2010/main" val="3523711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Background</a:t>
            </a:r>
            <a:endParaRPr lang="en-US"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The Schedule of Operations is a schedule of when certain actions will be processed within the BDN.</a:t>
            </a:r>
          </a:p>
          <a:p>
            <a:pPr marL="0" indent="0">
              <a:buNone/>
            </a:pPr>
            <a:endParaRPr lang="en-US" dirty="0" smtClean="0"/>
          </a:p>
          <a:p>
            <a:pPr marL="0" indent="0">
              <a:buNone/>
            </a:pPr>
            <a:r>
              <a:rPr lang="en-US" dirty="0" smtClean="0"/>
              <a:t>You can locate the Schedule of Operations from the following locations: </a:t>
            </a:r>
            <a:r>
              <a:rPr lang="en-US" dirty="0"/>
              <a:t> </a:t>
            </a:r>
          </a:p>
          <a:p>
            <a:r>
              <a:rPr lang="en-US" u="sng" dirty="0">
                <a:hlinkClick r:id="rId2"/>
              </a:rPr>
              <a:t>https://vaww.vba.esp.va.gov/sites/HIN-282Ops/ProdAnal/</a:t>
            </a:r>
            <a:endParaRPr lang="en-US" dirty="0"/>
          </a:p>
          <a:p>
            <a:pPr marL="0" indent="0">
              <a:buNone/>
            </a:pPr>
            <a:endParaRPr lang="en-US" dirty="0" smtClean="0"/>
          </a:p>
          <a:p>
            <a:r>
              <a:rPr lang="en-US" dirty="0" smtClean="0"/>
              <a:t>OR, from the homepage of the ECC Index SharePoint site. It can be launched by clicking on the following icon: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Next, select the production schedule from the list of available months in order to view transactions for that particular month.</a:t>
            </a:r>
          </a:p>
          <a:p>
            <a:pPr marL="0" indent="0">
              <a:buNone/>
            </a:pPr>
            <a:endParaRPr lang="en-US" dirty="0"/>
          </a:p>
          <a:p>
            <a:pPr marL="0" indent="0">
              <a:buNone/>
            </a:pPr>
            <a:endParaRPr lang="en-US" dirty="0"/>
          </a:p>
        </p:txBody>
      </p:sp>
      <p:pic>
        <p:nvPicPr>
          <p:cNvPr id="1026" name="Picture 2" descr="Picture of magnifying glass with the acronym BDN S of O underneath." title="BDN Schedule of Operation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038600"/>
            <a:ext cx="1202966" cy="1202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p:cNvSpPr>
            <a:spLocks noGrp="1"/>
          </p:cNvSpPr>
          <p:nvPr>
            <p:ph type="ftr" sz="quarter" idx="3"/>
          </p:nvPr>
        </p:nvSpPr>
        <p:spPr/>
        <p:txBody>
          <a:bodyPr/>
          <a:lstStyle/>
          <a:p>
            <a:r>
              <a:rPr lang="en-US" dirty="0" smtClean="0">
                <a:solidFill>
                  <a:schemeClr val="bg1"/>
                </a:solidFill>
              </a:rPr>
              <a:t>Schedule of Operations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FD552965-4791-45B9-B820-AE56FBA2AB77}" type="slidenum">
              <a:rPr lang="en-US" smtClean="0"/>
              <a:t>9</a:t>
            </a:fld>
            <a:endParaRPr lang="en-US"/>
          </a:p>
        </p:txBody>
      </p:sp>
    </p:spTree>
    <p:extLst>
      <p:ext uri="{BB962C8B-B14F-4D97-AF65-F5344CB8AC3E}">
        <p14:creationId xmlns:p14="http://schemas.microsoft.com/office/powerpoint/2010/main" val="2324574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af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CC919667E7F640A1A551220B66E1DD" ma:contentTypeVersion="0" ma:contentTypeDescription="Create a new document." ma:contentTypeScope="" ma:versionID="8896d82f8ccc3cc9dcdf2780e0b81e9a">
  <xsd:schema xmlns:xsd="http://www.w3.org/2001/XMLSchema" xmlns:xs="http://www.w3.org/2001/XMLSchema" xmlns:p="http://schemas.microsoft.com/office/2006/metadata/properties" xmlns:ns2="ced1f988-d16c-4eb7-9443-312b8723c36c" targetNamespace="http://schemas.microsoft.com/office/2006/metadata/properties" ma:root="true" ma:fieldsID="1d673b042d7c1ef98ca4e77565e1a0f7"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EDUSHARE-305-917</_dlc_DocId>
    <_dlc_DocIdUrl xmlns="ced1f988-d16c-4eb7-9443-312b8723c36c">
      <Url>http://vaww.infoshare.va.gov/sites/educationservice/225/225A/_layouts/DocIdRedir.aspx?ID=EDUSHARE-305-917</Url>
      <Description>EDUSHARE-305-917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56E0C78-2AFD-4B7B-8638-C7D68D013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8E1934-23F2-4DBA-8539-A5846EB2A277}">
  <ds:schemaRef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ced1f988-d16c-4eb7-9443-312b8723c36c"/>
    <ds:schemaRef ds:uri="http://www.w3.org/XML/1998/namespace"/>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774EFC5-E7F3-4827-A4A7-A85254422C60}">
  <ds:schemaRefs>
    <ds:schemaRef ds:uri="http://schemas.microsoft.com/sharepoint/v3/contenttype/forms"/>
  </ds:schemaRefs>
</ds:datastoreItem>
</file>

<file path=customXml/itemProps4.xml><?xml version="1.0" encoding="utf-8"?>
<ds:datastoreItem xmlns:ds="http://schemas.openxmlformats.org/officeDocument/2006/customXml" ds:itemID="{4A9F380C-F062-43E2-ACB2-56ECECF11A4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Draft PP</Template>
  <TotalTime>1211</TotalTime>
  <Words>1739</Words>
  <Application>Microsoft Office PowerPoint</Application>
  <PresentationFormat>On-screen Show (4:3)</PresentationFormat>
  <Paragraphs>289</Paragraphs>
  <Slides>31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Draft PP</vt:lpstr>
      <vt:lpstr>Schedule of Operations</vt:lpstr>
      <vt:lpstr>Overview of Today’s Training</vt:lpstr>
      <vt:lpstr>Lesson Objectives</vt:lpstr>
      <vt:lpstr>PowerPoint Presentation</vt:lpstr>
      <vt:lpstr>Schedule of Operations (Terms)</vt:lpstr>
      <vt:lpstr>Schedule of Operations (Terms)</vt:lpstr>
      <vt:lpstr>Schedule of Operations (Terms)</vt:lpstr>
      <vt:lpstr>Comprehension Check</vt:lpstr>
      <vt:lpstr>Background</vt:lpstr>
      <vt:lpstr>PowerPoint Presentation</vt:lpstr>
      <vt:lpstr>Columns on Each Schedule</vt:lpstr>
      <vt:lpstr>Benefit Run Example</vt:lpstr>
      <vt:lpstr>Comprehension Check</vt:lpstr>
      <vt:lpstr>PowerPoint Presentation</vt:lpstr>
      <vt:lpstr>Determining Payment Date</vt:lpstr>
      <vt:lpstr>Determining Payment Date (Cont)</vt:lpstr>
      <vt:lpstr>Determining Payment Date (Cont)</vt:lpstr>
      <vt:lpstr>Determining Payment Date (Cont)</vt:lpstr>
      <vt:lpstr>Pay Date in SHARE</vt:lpstr>
      <vt:lpstr>Comprehension Check</vt:lpstr>
      <vt:lpstr>PowerPoint Presentation</vt:lpstr>
      <vt:lpstr>Special Payments – Advanced Pay</vt:lpstr>
      <vt:lpstr>End of Month Accounting (EOM)</vt:lpstr>
      <vt:lpstr>Full File Pass (FFP)</vt:lpstr>
      <vt:lpstr>Other Special Processing</vt:lpstr>
      <vt:lpstr>Comprehension Check</vt:lpstr>
      <vt:lpstr>PowerPoint Presentation</vt:lpstr>
      <vt:lpstr>Summary</vt:lpstr>
      <vt:lpstr>References</vt:lpstr>
      <vt:lpstr>PowerPoint Presentation</vt:lpstr>
      <vt:lpstr>TMS Assessment and Survey</vt:lpstr>
    </vt:vector>
  </TitlesOfParts>
  <Company>Veterans Benefits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Schedule of Operations PowerPoint Presentation</dc:title>
  <dc:subject>ECCT</dc:subject>
  <dc:creator>Department of Veterans Affairs, Veterans Benefits Administration, Education Service, STAFF</dc:creator>
  <cp:keywords>schedule of operations,BDN,benefits delivery network,special processing actions,full file pass,FFP</cp:keywords>
  <dc:description>The purpose of this lesson is to provide Education employees with the knowledge to understand, identify and answer questions regarding specific payment and special processing dates according to the schedule of operations.</dc:description>
  <cp:lastModifiedBy>Poole, Kathleen</cp:lastModifiedBy>
  <cp:revision>117</cp:revision>
  <dcterms:created xsi:type="dcterms:W3CDTF">2016-02-04T15:36:28Z</dcterms:created>
  <dcterms:modified xsi:type="dcterms:W3CDTF">2017-06-23T14:17:08Z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0x010100E4CC919667E7F640A1A551220B66E1DD</vt:lpwstr>
  </property>
  <property fmtid="{D5CDD505-2E9C-101B-9397-08002B2CF9AE}" pid="3" name="_dlc_DocIdItemGuid">
    <vt:lpwstr>0bac0c75-0ffb-49f6-b234-36fa890e14e8</vt:lpwstr>
  </property>
  <property fmtid="{D5CDD505-2E9C-101B-9397-08002B2CF9AE}" pid="4" name="Language">
    <vt:lpwstr>en</vt:lpwstr>
  </property>
  <property fmtid="{D5CDD505-2E9C-101B-9397-08002B2CF9AE}" pid="5" name="Type">
    <vt:lpwstr>Presentation</vt:lpwstr>
  </property>
</Properties>
</file>