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5"/>
  </p:sldMasterIdLst>
  <p:notesMasterIdLst>
    <p:notesMasterId r:id="rId31"/>
  </p:notesMasterIdLst>
  <p:handoutMasterIdLst>
    <p:handoutMasterId r:id="rId32"/>
  </p:handoutMasterIdLst>
  <p:sldIdLst>
    <p:sldId id="257" r:id="rId6"/>
    <p:sldId id="258" r:id="rId7"/>
    <p:sldId id="259" r:id="rId8"/>
    <p:sldId id="299" r:id="rId9"/>
    <p:sldId id="256" r:id="rId10"/>
    <p:sldId id="300" r:id="rId11"/>
    <p:sldId id="263" r:id="rId12"/>
    <p:sldId id="264" r:id="rId13"/>
    <p:sldId id="265" r:id="rId14"/>
    <p:sldId id="266" r:id="rId15"/>
    <p:sldId id="261" r:id="rId16"/>
    <p:sldId id="293" r:id="rId17"/>
    <p:sldId id="292" r:id="rId18"/>
    <p:sldId id="267" r:id="rId19"/>
    <p:sldId id="268" r:id="rId20"/>
    <p:sldId id="294" r:id="rId21"/>
    <p:sldId id="295" r:id="rId22"/>
    <p:sldId id="269" r:id="rId23"/>
    <p:sldId id="270" r:id="rId24"/>
    <p:sldId id="273" r:id="rId25"/>
    <p:sldId id="296" r:id="rId26"/>
    <p:sldId id="297" r:id="rId27"/>
    <p:sldId id="298" r:id="rId28"/>
    <p:sldId id="301" r:id="rId29"/>
    <p:sldId id="289"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6" autoAdjust="0"/>
    <p:restoredTop sz="93907" autoAdjust="0"/>
  </p:normalViewPr>
  <p:slideViewPr>
    <p:cSldViewPr snapToGrid="0">
      <p:cViewPr varScale="1">
        <p:scale>
          <a:sx n="106" d="100"/>
          <a:sy n="106" d="100"/>
        </p:scale>
        <p:origin x="145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8/15/2018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Note to Instructor : PTSD development will be discussed in the PTSD class.</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313270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949618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50403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46119755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60735" indent="-160735">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18791" indent="-156270">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482204" indent="-163414">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11684" indent="-12948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42582088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07309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297136"/>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4" y="1789115"/>
            <a:ext cx="3743325"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3188" y="1789115"/>
            <a:ext cx="3744912"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85211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9"/>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0"/>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1"/>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216748242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Layout" Target="../slideLayouts/slideLayout4.xml"/><Relationship Id="rId4" Type="http://schemas.openxmlformats.org/officeDocument/2006/relationships/tags" Target="../tags/tag55.xml"/></Relationships>
</file>

<file path=ppt/slides/_rels/slide1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Layout" Target="../slideLayouts/slideLayout4.xml"/><Relationship Id="rId4" Type="http://schemas.openxmlformats.org/officeDocument/2006/relationships/tags" Target="../tags/tag59.xml"/></Relationships>
</file>

<file path=ppt/slides/_rels/slide12.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4.xml"/><Relationship Id="rId5" Type="http://schemas.openxmlformats.org/officeDocument/2006/relationships/tags" Target="../tags/tag64.xml"/><Relationship Id="rId4" Type="http://schemas.openxmlformats.org/officeDocument/2006/relationships/tags" Target="../tags/tag63.xml"/></Relationships>
</file>

<file path=ppt/slides/_rels/slide1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slideLayout" Target="../slideLayouts/slideLayout4.xml"/><Relationship Id="rId4" Type="http://schemas.openxmlformats.org/officeDocument/2006/relationships/tags" Target="../tags/tag68.xml"/></Relationships>
</file>

<file path=ppt/slides/_rels/slide1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Layout" Target="../slideLayouts/slideLayout4.xml"/><Relationship Id="rId4" Type="http://schemas.openxmlformats.org/officeDocument/2006/relationships/tags" Target="../tags/tag72.xml"/></Relationships>
</file>

<file path=ppt/slides/_rels/slide1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Layout" Target="../slideLayouts/slideLayout4.xml"/><Relationship Id="rId4" Type="http://schemas.openxmlformats.org/officeDocument/2006/relationships/tags" Target="../tags/tag79.xml"/></Relationships>
</file>

<file path=ppt/slides/_rels/slide17.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slideLayout" Target="../slideLayouts/slideLayout4.xml"/><Relationship Id="rId4" Type="http://schemas.openxmlformats.org/officeDocument/2006/relationships/tags" Target="../tags/tag83.xml"/></Relationships>
</file>

<file path=ppt/slides/_rels/slide18.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Layout" Target="../slideLayouts/slideLayout4.xml"/><Relationship Id="rId4" Type="http://schemas.openxmlformats.org/officeDocument/2006/relationships/tags" Target="../tags/tag90.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3.jpg"/><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slideLayout" Target="../slideLayouts/slideLayout4.xml"/><Relationship Id="rId4" Type="http://schemas.openxmlformats.org/officeDocument/2006/relationships/tags" Target="../tags/tag94.xml"/></Relationships>
</file>

<file path=ppt/slides/_rels/slide2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6.jpg"/><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8.xml"/><Relationship Id="rId1" Type="http://schemas.openxmlformats.org/officeDocument/2006/relationships/tags" Target="../tags/tag107.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4.xml"/><Relationship Id="rId5" Type="http://schemas.openxmlformats.org/officeDocument/2006/relationships/tags" Target="../tags/tag32.xml"/><Relationship Id="rId4" Type="http://schemas.openxmlformats.org/officeDocument/2006/relationships/tags" Target="../tags/tag31.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4.xml"/><Relationship Id="rId5" Type="http://schemas.openxmlformats.org/officeDocument/2006/relationships/tags" Target="../tags/tag37.xml"/><Relationship Id="rId4"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Layout" Target="../slideLayouts/slideLayout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s/_rels/slide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Layout" Target="../slideLayouts/slideLayout4.xml"/><Relationship Id="rId4" Type="http://schemas.openxmlformats.org/officeDocument/2006/relationships/tags" Target="../tags/tag47.xml"/></Relationships>
</file>

<file path=ppt/slides/_rels/slide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Layout" Target="../slideLayouts/slideLayout4.xml"/><Relationship Id="rId4"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627E27-D86C-49FB-9753-C434498610B1}"/>
              </a:ext>
            </a:extLst>
          </p:cNvPr>
          <p:cNvSpPr>
            <a:spLocks noGrp="1"/>
          </p:cNvSpPr>
          <p:nvPr>
            <p:ph type="ctrTitle"/>
            <p:custDataLst>
              <p:tags r:id="rId1"/>
            </p:custDataLst>
          </p:nvPr>
        </p:nvSpPr>
        <p:spPr>
          <a:xfrm>
            <a:off x="685800" y="2819400"/>
            <a:ext cx="7772400" cy="1219200"/>
          </a:xfrm>
        </p:spPr>
        <p:txBody>
          <a:bodyPr/>
          <a:lstStyle/>
          <a:p>
            <a:r>
              <a:rPr lang="en-US" dirty="0"/>
              <a:t>Specialty Issues</a:t>
            </a:r>
          </a:p>
        </p:txBody>
      </p:sp>
      <p:sp>
        <p:nvSpPr>
          <p:cNvPr id="6" name="Text Placeholder 5">
            <a:extLst>
              <a:ext uri="{FF2B5EF4-FFF2-40B4-BE49-F238E27FC236}">
                <a16:creationId xmlns:a16="http://schemas.microsoft.com/office/drawing/2014/main" id="{79DDA696-EDB3-4C8A-A76F-F605E779C3FB}"/>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CA0B0F7D-350F-4D43-8C6D-DACF6B9809D3}"/>
              </a:ext>
            </a:extLst>
          </p:cNvPr>
          <p:cNvSpPr>
            <a:spLocks noGrp="1"/>
          </p:cNvSpPr>
          <p:nvPr>
            <p:ph type="body" sz="quarter" idx="11"/>
            <p:custDataLst>
              <p:tags r:id="rId3"/>
            </p:custDataLst>
          </p:nvPr>
        </p:nvSpPr>
        <p:spPr>
          <a:xfrm>
            <a:off x="6096000" y="4724400"/>
            <a:ext cx="2362200" cy="838200"/>
          </a:xfrm>
        </p:spPr>
        <p:txBody>
          <a:bodyPr/>
          <a:lstStyle/>
          <a:p>
            <a:r>
              <a:rPr lang="en-US" dirty="0"/>
              <a:t>September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RADIATION Claims for Jackson RO</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10</a:t>
            </a:fld>
            <a:endParaRPr lang="en-US" dirty="0"/>
          </a:p>
        </p:txBody>
      </p:sp>
      <p:sp>
        <p:nvSpPr>
          <p:cNvPr id="5" name="TextBox 4">
            <a:extLst>
              <a:ext uri="{FF2B5EF4-FFF2-40B4-BE49-F238E27FC236}">
                <a16:creationId xmlns:a16="http://schemas.microsoft.com/office/drawing/2014/main" id="{F6DC6263-E2ED-4294-B4CE-C3A219ED8F11}"/>
              </a:ext>
            </a:extLst>
          </p:cNvPr>
          <p:cNvSpPr txBox="1"/>
          <p:nvPr>
            <p:custDataLst>
              <p:tags r:id="rId3"/>
            </p:custDataLst>
          </p:nvPr>
        </p:nvSpPr>
        <p:spPr>
          <a:xfrm>
            <a:off x="462116" y="2736887"/>
            <a:ext cx="8239432" cy="3293209"/>
          </a:xfrm>
          <a:prstGeom prst="rect">
            <a:avLst/>
          </a:prstGeom>
          <a:noFill/>
        </p:spPr>
        <p:txBody>
          <a:bodyPr wrap="square" rtlCol="0">
            <a:spAutoFit/>
          </a:bodyPr>
          <a:lstStyle/>
          <a:p>
            <a:pPr marL="342900" lvl="0" indent="-342900">
              <a:spcAft>
                <a:spcPts val="600"/>
              </a:spcAft>
              <a:buClr>
                <a:schemeClr val="tx1"/>
              </a:buClr>
              <a:buFont typeface="Arial" panose="020B0604020202020204" pitchFamily="34" charset="0"/>
              <a:buChar char="•"/>
            </a:pPr>
            <a:r>
              <a:rPr lang="en-US" sz="2000" dirty="0"/>
              <a:t>The veteran identified one of the radiogenic disease listed in 38 CFR 3.309(d)(2), 38 CFR 3.311(b)(2), or submitted a verified medical opinion or competent scientific evidence showing that an unlisted condition is a radiogenic disease AND,</a:t>
            </a:r>
          </a:p>
          <a:p>
            <a:pPr marL="342900" lvl="0" indent="-342900">
              <a:spcAft>
                <a:spcPts val="600"/>
              </a:spcAft>
              <a:buClr>
                <a:schemeClr val="tx1"/>
              </a:buClr>
              <a:buFont typeface="Arial" panose="020B0604020202020204" pitchFamily="34" charset="0"/>
              <a:buChar char="•"/>
            </a:pPr>
            <a:r>
              <a:rPr lang="en-US" sz="2000" dirty="0"/>
              <a:t>The veteran provided a statement alleging the condition was the result of participation in a radiation risk activity, a participant involving the atmospheric nuclear weapons testing, the post-war occupation of Hiroshima or Nagasaki from September 1945 until July 1, 1946, or a POW internment in Japan.</a:t>
            </a:r>
          </a:p>
          <a:p>
            <a:endParaRPr lang="en-US" dirty="0"/>
          </a:p>
        </p:txBody>
      </p:sp>
      <p:sp>
        <p:nvSpPr>
          <p:cNvPr id="6" name="TextBox 5">
            <a:extLst>
              <a:ext uri="{FF2B5EF4-FFF2-40B4-BE49-F238E27FC236}">
                <a16:creationId xmlns:a16="http://schemas.microsoft.com/office/drawing/2014/main" id="{FD0A9427-A48B-42D9-99F9-4E8F51A9D557}"/>
              </a:ext>
            </a:extLst>
          </p:cNvPr>
          <p:cNvSpPr txBox="1"/>
          <p:nvPr>
            <p:custDataLst>
              <p:tags r:id="rId4"/>
            </p:custDataLst>
          </p:nvPr>
        </p:nvSpPr>
        <p:spPr>
          <a:xfrm>
            <a:off x="462116" y="2029001"/>
            <a:ext cx="8219768" cy="707886"/>
          </a:xfrm>
          <a:prstGeom prst="rect">
            <a:avLst/>
          </a:prstGeom>
          <a:noFill/>
        </p:spPr>
        <p:txBody>
          <a:bodyPr wrap="square" rtlCol="0">
            <a:spAutoFit/>
          </a:bodyPr>
          <a:lstStyle/>
          <a:p>
            <a:pPr>
              <a:spcAft>
                <a:spcPts val="600"/>
              </a:spcAft>
            </a:pPr>
            <a:r>
              <a:rPr lang="en-US" altLang="en-US" sz="2000" dirty="0"/>
              <a:t>Before a veteran’s claim can be transferred for processing to the Jackson RO based on exposure to radiation the evidence must show: </a:t>
            </a:r>
          </a:p>
        </p:txBody>
      </p:sp>
    </p:spTree>
    <p:extLst>
      <p:ext uri="{BB962C8B-B14F-4D97-AF65-F5344CB8AC3E}">
        <p14:creationId xmlns:p14="http://schemas.microsoft.com/office/powerpoint/2010/main" val="156474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Camp Lejeune Claims for Louisville RO</a:t>
            </a:r>
          </a:p>
        </p:txBody>
      </p:sp>
      <p:sp>
        <p:nvSpPr>
          <p:cNvPr id="3" name="Content Placeholder 2"/>
          <p:cNvSpPr>
            <a:spLocks noGrp="1"/>
          </p:cNvSpPr>
          <p:nvPr>
            <p:ph idx="1"/>
            <p:custDataLst>
              <p:tags r:id="rId2"/>
            </p:custDataLst>
          </p:nvPr>
        </p:nvSpPr>
        <p:spPr>
          <a:xfrm>
            <a:off x="457200" y="2057400"/>
            <a:ext cx="8229600" cy="970935"/>
          </a:xfrm>
        </p:spPr>
        <p:txBody>
          <a:bodyPr>
            <a:normAutofit lnSpcReduction="10000"/>
          </a:bodyPr>
          <a:lstStyle/>
          <a:p>
            <a:pPr marL="0" indent="0">
              <a:buNone/>
            </a:pPr>
            <a:r>
              <a:rPr lang="en-US" altLang="en-US" dirty="0"/>
              <a:t>Before a veteran’s claim can be transferred for processing to the Louisville RO based on exposure to contaminated drinking water the evidence must show: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11</a:t>
            </a:fld>
            <a:endParaRPr lang="en-US" dirty="0"/>
          </a:p>
        </p:txBody>
      </p:sp>
      <p:sp>
        <p:nvSpPr>
          <p:cNvPr id="5" name="TextBox 4">
            <a:extLst>
              <a:ext uri="{FF2B5EF4-FFF2-40B4-BE49-F238E27FC236}">
                <a16:creationId xmlns:a16="http://schemas.microsoft.com/office/drawing/2014/main" id="{9358CCF2-DFF7-47BB-A3B7-A70CC02318E5}"/>
              </a:ext>
            </a:extLst>
          </p:cNvPr>
          <p:cNvSpPr txBox="1"/>
          <p:nvPr>
            <p:custDataLst>
              <p:tags r:id="rId4"/>
            </p:custDataLst>
          </p:nvPr>
        </p:nvSpPr>
        <p:spPr>
          <a:xfrm>
            <a:off x="481781" y="3028335"/>
            <a:ext cx="8239432" cy="784830"/>
          </a:xfrm>
          <a:prstGeom prst="rect">
            <a:avLst/>
          </a:prstGeom>
          <a:noFill/>
        </p:spPr>
        <p:txBody>
          <a:bodyPr wrap="square" rtlCol="0">
            <a:spAutoFit/>
          </a:bodyPr>
          <a:lstStyle/>
          <a:p>
            <a:pPr marL="225425" lvl="0" indent="-225425" hangingPunct="0">
              <a:spcAft>
                <a:spcPts val="600"/>
              </a:spcAft>
              <a:buClr>
                <a:schemeClr val="tx1"/>
              </a:buClr>
              <a:buFont typeface="Arial" panose="020B0604020202020204" pitchFamily="34" charset="0"/>
              <a:buChar char="•"/>
            </a:pPr>
            <a:r>
              <a:rPr lang="en-US" sz="2000" dirty="0"/>
              <a:t>Proof of service at Camp Lejeune during the specified time frame</a:t>
            </a:r>
          </a:p>
          <a:p>
            <a:pPr marL="225425" lvl="0" indent="-225425" hangingPunct="0">
              <a:spcAft>
                <a:spcPts val="600"/>
              </a:spcAft>
              <a:buClr>
                <a:schemeClr val="tx1"/>
              </a:buClr>
              <a:buFont typeface="Arial" panose="020B0604020202020204" pitchFamily="34" charset="0"/>
              <a:buChar char="•"/>
            </a:pPr>
            <a:r>
              <a:rPr lang="en-US" sz="2000" dirty="0"/>
              <a:t>A specific disability must be claimed </a:t>
            </a:r>
          </a:p>
        </p:txBody>
      </p:sp>
    </p:spTree>
    <p:extLst>
      <p:ext uri="{BB962C8B-B14F-4D97-AF65-F5344CB8AC3E}">
        <p14:creationId xmlns:p14="http://schemas.microsoft.com/office/powerpoint/2010/main" val="128529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Mustard Gas for Muskogee RO</a:t>
            </a:r>
          </a:p>
        </p:txBody>
      </p:sp>
      <p:sp>
        <p:nvSpPr>
          <p:cNvPr id="3" name="Content Placeholder 2"/>
          <p:cNvSpPr>
            <a:spLocks noGrp="1"/>
          </p:cNvSpPr>
          <p:nvPr>
            <p:ph idx="1"/>
            <p:custDataLst>
              <p:tags r:id="rId2"/>
            </p:custDataLst>
          </p:nvPr>
        </p:nvSpPr>
        <p:spPr>
          <a:xfrm>
            <a:off x="457200" y="2057401"/>
            <a:ext cx="8229600" cy="341670"/>
          </a:xfrm>
        </p:spPr>
        <p:txBody>
          <a:bodyPr>
            <a:normAutofit fontScale="92500" lnSpcReduction="20000"/>
          </a:bodyPr>
          <a:lstStyle/>
          <a:p>
            <a:pPr marL="0" indent="0">
              <a:buNone/>
            </a:pPr>
            <a:r>
              <a:rPr lang="en-US" altLang="en-US" dirty="0"/>
              <a:t>Before the claim can be transferred, the record must demonstrate: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12</a:t>
            </a:fld>
            <a:endParaRPr lang="en-US" dirty="0"/>
          </a:p>
        </p:txBody>
      </p:sp>
      <p:sp>
        <p:nvSpPr>
          <p:cNvPr id="5" name="TextBox 4">
            <a:extLst>
              <a:ext uri="{FF2B5EF4-FFF2-40B4-BE49-F238E27FC236}">
                <a16:creationId xmlns:a16="http://schemas.microsoft.com/office/drawing/2014/main" id="{086682AE-DD33-40E4-BB0F-B8E998CE073E}"/>
              </a:ext>
            </a:extLst>
          </p:cNvPr>
          <p:cNvSpPr txBox="1"/>
          <p:nvPr>
            <p:custDataLst>
              <p:tags r:id="rId4"/>
            </p:custDataLst>
          </p:nvPr>
        </p:nvSpPr>
        <p:spPr>
          <a:xfrm>
            <a:off x="457200" y="2399071"/>
            <a:ext cx="8249265" cy="784830"/>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altLang="en-US" sz="2000" dirty="0"/>
              <a:t>Full body exposure to the agent as described in 38 CFR 3.316</a:t>
            </a:r>
          </a:p>
          <a:p>
            <a:pPr marL="342900" indent="-342900">
              <a:spcAft>
                <a:spcPts val="600"/>
              </a:spcAft>
              <a:buClr>
                <a:schemeClr val="tx1"/>
              </a:buClr>
              <a:buFont typeface="Arial" panose="020B0604020202020204" pitchFamily="34" charset="0"/>
              <a:buChar char="•"/>
            </a:pPr>
            <a:r>
              <a:rPr lang="en-US" altLang="en-US" sz="2000" dirty="0"/>
              <a:t>A specific disability must be claimed.  </a:t>
            </a:r>
          </a:p>
        </p:txBody>
      </p:sp>
      <p:sp>
        <p:nvSpPr>
          <p:cNvPr id="6" name="TextBox 5">
            <a:extLst>
              <a:ext uri="{FF2B5EF4-FFF2-40B4-BE49-F238E27FC236}">
                <a16:creationId xmlns:a16="http://schemas.microsoft.com/office/drawing/2014/main" id="{9B1658B3-ABAD-427C-BB98-D3CD8124139F}"/>
              </a:ext>
            </a:extLst>
          </p:cNvPr>
          <p:cNvSpPr txBox="1"/>
          <p:nvPr>
            <p:custDataLst>
              <p:tags r:id="rId5"/>
            </p:custDataLst>
          </p:nvPr>
        </p:nvSpPr>
        <p:spPr>
          <a:xfrm>
            <a:off x="457200" y="3580094"/>
            <a:ext cx="8229600" cy="1323439"/>
          </a:xfrm>
          <a:prstGeom prst="rect">
            <a:avLst/>
          </a:prstGeom>
          <a:noFill/>
        </p:spPr>
        <p:txBody>
          <a:bodyPr wrap="square" rtlCol="0">
            <a:spAutoFit/>
          </a:bodyPr>
          <a:lstStyle/>
          <a:p>
            <a:pPr>
              <a:spcAft>
                <a:spcPts val="600"/>
              </a:spcAft>
            </a:pPr>
            <a:r>
              <a:rPr lang="en-US" altLang="en-US" sz="2000" dirty="0"/>
              <a:t>38 CFR 3.316 shows disabilities that have been associated with Mustard Gas exposure while M21-1 IV.ii.1.F.1.c shows additional disabilities in which exposure to Mustard Gas exposure may be service connected. </a:t>
            </a:r>
            <a:endParaRPr lang="en-US" sz="2000" dirty="0"/>
          </a:p>
        </p:txBody>
      </p:sp>
    </p:spTree>
    <p:extLst>
      <p:ext uri="{BB962C8B-B14F-4D97-AF65-F5344CB8AC3E}">
        <p14:creationId xmlns:p14="http://schemas.microsoft.com/office/powerpoint/2010/main" val="3670685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Issues Requiring Special Development</a:t>
            </a:r>
          </a:p>
        </p:txBody>
      </p:sp>
      <p:sp>
        <p:nvSpPr>
          <p:cNvPr id="8" name="Content Placeholder 7"/>
          <p:cNvSpPr>
            <a:spLocks noGrp="1"/>
          </p:cNvSpPr>
          <p:nvPr>
            <p:ph idx="1"/>
            <p:custDataLst>
              <p:tags r:id="rId2"/>
            </p:custDataLst>
          </p:nvPr>
        </p:nvSpPr>
        <p:spPr>
          <a:xfrm>
            <a:off x="457200" y="2057400"/>
            <a:ext cx="8229600" cy="705465"/>
          </a:xfrm>
        </p:spPr>
        <p:txBody>
          <a:bodyPr>
            <a:normAutofit/>
          </a:bodyPr>
          <a:lstStyle/>
          <a:p>
            <a:pPr marL="0" indent="0">
              <a:buNone/>
            </a:pPr>
            <a:r>
              <a:rPr lang="en-US" dirty="0"/>
              <a:t>While there are multiple special issues which require additional development the ones we will focus on are: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13</a:t>
            </a:fld>
            <a:endParaRPr lang="en-US" dirty="0"/>
          </a:p>
        </p:txBody>
      </p:sp>
      <p:sp>
        <p:nvSpPr>
          <p:cNvPr id="3" name="TextBox 2">
            <a:extLst>
              <a:ext uri="{FF2B5EF4-FFF2-40B4-BE49-F238E27FC236}">
                <a16:creationId xmlns:a16="http://schemas.microsoft.com/office/drawing/2014/main" id="{2E51E504-18AC-41DD-910F-8112C8370AFD}"/>
              </a:ext>
            </a:extLst>
          </p:cNvPr>
          <p:cNvSpPr txBox="1"/>
          <p:nvPr>
            <p:custDataLst>
              <p:tags r:id="rId4"/>
            </p:custDataLst>
          </p:nvPr>
        </p:nvSpPr>
        <p:spPr>
          <a:xfrm>
            <a:off x="481781" y="2762865"/>
            <a:ext cx="8209935" cy="155427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Asbestos </a:t>
            </a:r>
          </a:p>
          <a:p>
            <a:pPr marL="285750" indent="-285750">
              <a:spcAft>
                <a:spcPts val="600"/>
              </a:spcAft>
              <a:buClr>
                <a:schemeClr val="tx1"/>
              </a:buClr>
              <a:buFont typeface="Arial" panose="020B0604020202020204" pitchFamily="34" charset="0"/>
              <a:buChar char="•"/>
            </a:pPr>
            <a:r>
              <a:rPr lang="en-US" sz="2000" dirty="0"/>
              <a:t>GW Environmental Hazards</a:t>
            </a:r>
          </a:p>
          <a:p>
            <a:pPr marL="285750" indent="-285750">
              <a:spcAft>
                <a:spcPts val="600"/>
              </a:spcAft>
              <a:buClr>
                <a:schemeClr val="tx1"/>
              </a:buClr>
              <a:buFont typeface="Arial" panose="020B0604020202020204" pitchFamily="34" charset="0"/>
              <a:buChar char="•"/>
            </a:pPr>
            <a:r>
              <a:rPr lang="en-US" sz="2000" dirty="0"/>
              <a:t>Agent Orange</a:t>
            </a:r>
          </a:p>
          <a:p>
            <a:pPr marL="285750" indent="-285750">
              <a:spcAft>
                <a:spcPts val="600"/>
              </a:spcAft>
              <a:buClr>
                <a:schemeClr val="tx1"/>
              </a:buClr>
              <a:buFont typeface="Arial" panose="020B0604020202020204" pitchFamily="34" charset="0"/>
              <a:buChar char="•"/>
            </a:pPr>
            <a:r>
              <a:rPr lang="en-US" sz="2000" dirty="0"/>
              <a:t>Hepatitis C</a:t>
            </a:r>
          </a:p>
        </p:txBody>
      </p:sp>
    </p:spTree>
    <p:extLst>
      <p:ext uri="{BB962C8B-B14F-4D97-AF65-F5344CB8AC3E}">
        <p14:creationId xmlns:p14="http://schemas.microsoft.com/office/powerpoint/2010/main" val="309806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ASBESTOS</a:t>
            </a:r>
          </a:p>
        </p:txBody>
      </p:sp>
      <p:sp>
        <p:nvSpPr>
          <p:cNvPr id="3" name="Content Placeholder 2"/>
          <p:cNvSpPr>
            <a:spLocks noGrp="1"/>
          </p:cNvSpPr>
          <p:nvPr>
            <p:ph idx="1"/>
            <p:custDataLst>
              <p:tags r:id="rId2"/>
            </p:custDataLst>
          </p:nvPr>
        </p:nvSpPr>
        <p:spPr>
          <a:xfrm>
            <a:off x="457200" y="2057400"/>
            <a:ext cx="8229600" cy="1482213"/>
          </a:xfrm>
        </p:spPr>
        <p:txBody>
          <a:bodyPr>
            <a:normAutofit lnSpcReduction="10000"/>
          </a:bodyPr>
          <a:lstStyle/>
          <a:p>
            <a:pPr marL="0" indent="0">
              <a:buNone/>
            </a:pPr>
            <a:r>
              <a:rPr lang="en-US" altLang="en-US" dirty="0">
                <a:latin typeface="+mj-lt"/>
              </a:rPr>
              <a:t>What is asbestos?</a:t>
            </a:r>
          </a:p>
          <a:p>
            <a:pPr marL="642938" lvl="2" indent="0">
              <a:buNone/>
            </a:pPr>
            <a:r>
              <a:rPr lang="en-US" altLang="en-US" sz="2000" dirty="0">
                <a:latin typeface="+mj-lt"/>
                <a:cs typeface="Times New Roman" panose="02020603050405020304" pitchFamily="18" charset="0"/>
              </a:rPr>
              <a:t>A long, thin, fibrous crystal mineral with toxic qualities  </a:t>
            </a:r>
          </a:p>
          <a:p>
            <a:pPr marL="642938" lvl="2" indent="0">
              <a:buNone/>
            </a:pPr>
            <a:endParaRPr lang="en-US" altLang="en-US" sz="2000" dirty="0">
              <a:latin typeface="+mj-lt"/>
              <a:cs typeface="Times New Roman" panose="02020603050405020304" pitchFamily="18" charset="0"/>
            </a:endParaRPr>
          </a:p>
          <a:p>
            <a:pPr marL="0" indent="0">
              <a:buNone/>
            </a:pPr>
            <a:r>
              <a:rPr lang="en-US" altLang="en-US" dirty="0">
                <a:latin typeface="+mj-lt"/>
              </a:rPr>
              <a:t>FACTS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14</a:t>
            </a:fld>
            <a:endParaRPr lang="en-US" dirty="0"/>
          </a:p>
        </p:txBody>
      </p:sp>
      <p:sp>
        <p:nvSpPr>
          <p:cNvPr id="5" name="TextBox 4">
            <a:extLst>
              <a:ext uri="{FF2B5EF4-FFF2-40B4-BE49-F238E27FC236}">
                <a16:creationId xmlns:a16="http://schemas.microsoft.com/office/drawing/2014/main" id="{3D31B623-D191-4204-9956-9AD448B99116}"/>
              </a:ext>
            </a:extLst>
          </p:cNvPr>
          <p:cNvSpPr txBox="1"/>
          <p:nvPr>
            <p:custDataLst>
              <p:tags r:id="rId4"/>
            </p:custDataLst>
          </p:nvPr>
        </p:nvSpPr>
        <p:spPr>
          <a:xfrm>
            <a:off x="481781" y="3539613"/>
            <a:ext cx="8209935" cy="1400383"/>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altLang="en-US" sz="2000" dirty="0"/>
              <a:t>The inhalation of toxic asbestos fibers can cause serious respiratory illnesses </a:t>
            </a:r>
            <a:r>
              <a:rPr lang="en-US" sz="2000" dirty="0"/>
              <a:t>such as  malignant mesothelioma, cancer, and asbestosis.</a:t>
            </a:r>
          </a:p>
          <a:p>
            <a:pPr marL="225425" indent="-225425">
              <a:spcAft>
                <a:spcPts val="600"/>
              </a:spcAft>
              <a:buClr>
                <a:schemeClr val="tx1"/>
              </a:buClr>
              <a:buFont typeface="Arial" panose="020B0604020202020204" pitchFamily="34" charset="0"/>
              <a:buChar char="•"/>
            </a:pPr>
            <a:r>
              <a:rPr lang="en-US" altLang="en-US" sz="2000" dirty="0"/>
              <a:t>An asbestos related disease can develop anywhere from 10-45 years between the first exposure and the development of the disease. </a:t>
            </a:r>
          </a:p>
        </p:txBody>
      </p:sp>
    </p:spTree>
    <p:extLst>
      <p:ext uri="{BB962C8B-B14F-4D97-AF65-F5344CB8AC3E}">
        <p14:creationId xmlns:p14="http://schemas.microsoft.com/office/powerpoint/2010/main" val="341324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Asbestos Development</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92500" lnSpcReduction="10000"/>
          </a:bodyPr>
          <a:lstStyle/>
          <a:p>
            <a:pPr>
              <a:lnSpc>
                <a:spcPct val="110000"/>
              </a:lnSpc>
            </a:pPr>
            <a:r>
              <a:rPr lang="en-US" altLang="en-US" sz="2200" dirty="0"/>
              <a:t>Update Special Issue Flash</a:t>
            </a:r>
          </a:p>
          <a:p>
            <a:pPr>
              <a:lnSpc>
                <a:spcPct val="110000"/>
              </a:lnSpc>
            </a:pPr>
            <a:r>
              <a:rPr lang="en-US" altLang="en-US" sz="2200" dirty="0"/>
              <a:t>Determine if the disability claimed is recognized as a result of exposure to Asbestos as noted in M21-1 IV.ii.2.c.2.b.</a:t>
            </a:r>
          </a:p>
          <a:p>
            <a:pPr>
              <a:lnSpc>
                <a:spcPct val="110000"/>
              </a:lnSpc>
            </a:pPr>
            <a:r>
              <a:rPr lang="en-US" altLang="en-US" sz="2200" dirty="0"/>
              <a:t>Review DD 214 for MOS and refer to M21-1 IV.ii.1.I.3.c for probability of exposure (most efficient). If not available or does not fit, review all relevant records to determine exposure.</a:t>
            </a:r>
          </a:p>
          <a:p>
            <a:pPr>
              <a:lnSpc>
                <a:spcPct val="110000"/>
              </a:lnSpc>
            </a:pPr>
            <a:r>
              <a:rPr lang="en-US" altLang="en-US" sz="2200" dirty="0"/>
              <a:t>If no exposure is noted in the existing evidence, send a letter to the veteran and include special development paragraphs for asbestos such as</a:t>
            </a:r>
          </a:p>
          <a:p>
            <a:pPr marL="0" indent="628650" hangingPunct="0">
              <a:lnSpc>
                <a:spcPct val="110000"/>
              </a:lnSpc>
              <a:buNone/>
            </a:pPr>
            <a:r>
              <a:rPr lang="en-US" altLang="en-US" sz="2200" dirty="0"/>
              <a:t>	ASB- Tell </a:t>
            </a:r>
            <a:r>
              <a:rPr lang="en-US" sz="2200" dirty="0"/>
              <a:t>us where, when , and how exposed</a:t>
            </a:r>
          </a:p>
          <a:p>
            <a:pPr marL="0" indent="628650" hangingPunct="0">
              <a:lnSpc>
                <a:spcPct val="110000"/>
              </a:lnSpc>
              <a:buNone/>
            </a:pPr>
            <a:r>
              <a:rPr lang="en-US" sz="2200" dirty="0"/>
              <a:t>	ASB- Medical evidence of disease (biopsy) needed</a:t>
            </a:r>
          </a:p>
          <a:p>
            <a:endParaRPr lang="en-US" altLang="en-US" dirty="0">
              <a:solidFill>
                <a:srgbClr val="FFCC00"/>
              </a:solidFill>
            </a:endParaRPr>
          </a:p>
          <a:p>
            <a:endParaRPr lang="en-US" altLang="en-US" dirty="0">
              <a:solidFill>
                <a:srgbClr val="FFCC00"/>
              </a:solidFill>
            </a:endParaRPr>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307299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Environmental Hazards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16</a:t>
            </a:fld>
            <a:endParaRPr lang="en-US" dirty="0"/>
          </a:p>
        </p:txBody>
      </p:sp>
      <p:sp>
        <p:nvSpPr>
          <p:cNvPr id="5" name="TextBox 4">
            <a:extLst>
              <a:ext uri="{FF2B5EF4-FFF2-40B4-BE49-F238E27FC236}">
                <a16:creationId xmlns:a16="http://schemas.microsoft.com/office/drawing/2014/main" id="{2175F3C0-C051-4C73-8B9D-27694BD4BB17}"/>
              </a:ext>
            </a:extLst>
          </p:cNvPr>
          <p:cNvSpPr txBox="1"/>
          <p:nvPr>
            <p:custDataLst>
              <p:tags r:id="rId3"/>
            </p:custDataLst>
          </p:nvPr>
        </p:nvSpPr>
        <p:spPr>
          <a:xfrm>
            <a:off x="462116" y="2975048"/>
            <a:ext cx="8249265" cy="3247043"/>
          </a:xfrm>
          <a:prstGeom prst="rect">
            <a:avLst/>
          </a:prstGeom>
          <a:noFill/>
        </p:spPr>
        <p:txBody>
          <a:bodyPr wrap="square" rtlCol="0">
            <a:spAutoFit/>
          </a:bodyPr>
          <a:lstStyle/>
          <a:p>
            <a:pPr marL="342900" lvl="0" indent="-342900" fontAlgn="auto">
              <a:spcAft>
                <a:spcPts val="600"/>
              </a:spcAft>
              <a:buClr>
                <a:schemeClr val="tx1"/>
              </a:buClr>
              <a:buFont typeface="Arial" panose="020B0604020202020204" pitchFamily="34" charset="0"/>
              <a:buChar char="•"/>
            </a:pPr>
            <a:r>
              <a:rPr lang="en-US" dirty="0"/>
              <a:t>large burn pits throughout Iraq, Afghanistan, and Djibouti on the Horn of Africa</a:t>
            </a:r>
          </a:p>
          <a:p>
            <a:pPr marL="342900" indent="-342900">
              <a:spcAft>
                <a:spcPts val="600"/>
              </a:spcAft>
              <a:buClr>
                <a:schemeClr val="tx1"/>
              </a:buClr>
              <a:buFont typeface="Arial" panose="020B0604020202020204" pitchFamily="34" charset="0"/>
              <a:buChar char="•"/>
            </a:pPr>
            <a:r>
              <a:rPr lang="en-US" dirty="0"/>
              <a:t>particulate matter in Iraq, Afghanistan, and Djibouti on the Horn of Africa</a:t>
            </a:r>
          </a:p>
          <a:p>
            <a:pPr marL="342900" lvl="0" indent="-342900" fontAlgn="auto">
              <a:spcAft>
                <a:spcPts val="600"/>
              </a:spcAft>
              <a:buClr>
                <a:schemeClr val="tx1"/>
              </a:buClr>
              <a:buFont typeface="Arial" panose="020B0604020202020204" pitchFamily="34" charset="0"/>
              <a:buChar char="•"/>
            </a:pPr>
            <a:r>
              <a:rPr lang="en-US" dirty="0"/>
              <a:t>a large sulfur fire at </a:t>
            </a:r>
            <a:r>
              <a:rPr lang="en-US" dirty="0" err="1"/>
              <a:t>Mishraq</a:t>
            </a:r>
            <a:r>
              <a:rPr lang="en-US" dirty="0"/>
              <a:t> State Sulphur Mine near Mosul, Iraq</a:t>
            </a:r>
          </a:p>
          <a:p>
            <a:pPr marL="342900" lvl="0" indent="-342900" fontAlgn="auto">
              <a:spcAft>
                <a:spcPts val="600"/>
              </a:spcAft>
              <a:buClr>
                <a:schemeClr val="tx1"/>
              </a:buClr>
              <a:buFont typeface="Arial" panose="020B0604020202020204" pitchFamily="34" charset="0"/>
              <a:buChar char="•"/>
            </a:pPr>
            <a:r>
              <a:rPr lang="en-US" dirty="0"/>
              <a:t>hexavalent chromium exposure at the </a:t>
            </a:r>
            <a:r>
              <a:rPr lang="en-US" dirty="0" err="1"/>
              <a:t>Qarmat</a:t>
            </a:r>
            <a:r>
              <a:rPr lang="en-US" dirty="0"/>
              <a:t> Ali Water Treatment Plant at </a:t>
            </a:r>
            <a:r>
              <a:rPr lang="en-US" dirty="0" err="1"/>
              <a:t>Basrah</a:t>
            </a:r>
            <a:r>
              <a:rPr lang="en-US" dirty="0"/>
              <a:t>, Iraq</a:t>
            </a:r>
          </a:p>
          <a:p>
            <a:pPr marL="342900" indent="-342900">
              <a:spcAft>
                <a:spcPts val="600"/>
              </a:spcAft>
              <a:buClr>
                <a:schemeClr val="tx1"/>
              </a:buClr>
              <a:buFont typeface="Arial" panose="020B0604020202020204" pitchFamily="34" charset="0"/>
              <a:buChar char="•"/>
            </a:pPr>
            <a:r>
              <a:rPr lang="en-US" dirty="0"/>
              <a:t>contaminated drinking water at Camp LeJeune, North Carolina, 1953 to 1987, and</a:t>
            </a:r>
          </a:p>
          <a:p>
            <a:pPr marL="342900" indent="-342900">
              <a:spcAft>
                <a:spcPts val="600"/>
              </a:spcAft>
              <a:buClr>
                <a:schemeClr val="tx1"/>
              </a:buClr>
              <a:buFont typeface="Arial" panose="020B0604020202020204" pitchFamily="34" charset="0"/>
              <a:buChar char="•"/>
            </a:pPr>
            <a:r>
              <a:rPr lang="en-US" dirty="0"/>
              <a:t>pollutants from a waste incinerator near the Naval Air Facility (NAF) at Atsugi, Japan. </a:t>
            </a:r>
          </a:p>
        </p:txBody>
      </p:sp>
      <p:sp>
        <p:nvSpPr>
          <p:cNvPr id="6" name="TextBox 5">
            <a:extLst>
              <a:ext uri="{FF2B5EF4-FFF2-40B4-BE49-F238E27FC236}">
                <a16:creationId xmlns:a16="http://schemas.microsoft.com/office/drawing/2014/main" id="{48C5D49F-2689-4075-A1A5-CFFE5822E52A}"/>
              </a:ext>
            </a:extLst>
          </p:cNvPr>
          <p:cNvSpPr txBox="1"/>
          <p:nvPr>
            <p:custDataLst>
              <p:tags r:id="rId4"/>
            </p:custDataLst>
          </p:nvPr>
        </p:nvSpPr>
        <p:spPr>
          <a:xfrm>
            <a:off x="462116" y="1846257"/>
            <a:ext cx="8249265" cy="1200329"/>
          </a:xfrm>
          <a:prstGeom prst="rect">
            <a:avLst/>
          </a:prstGeom>
          <a:noFill/>
        </p:spPr>
        <p:txBody>
          <a:bodyPr wrap="square" rtlCol="0">
            <a:spAutoFit/>
          </a:bodyPr>
          <a:lstStyle/>
          <a:p>
            <a:pPr>
              <a:spcAft>
                <a:spcPts val="600"/>
              </a:spcAft>
            </a:pPr>
            <a:r>
              <a:rPr lang="en-US" dirty="0"/>
              <a:t>The Department of Defense (DOD) identified a number of environmental hazards at military installations in Iraq, Afghanistan, and elsewhere that could present health risks.  These hazardous areas and events include but are not limited to: </a:t>
            </a:r>
          </a:p>
        </p:txBody>
      </p:sp>
    </p:spTree>
    <p:extLst>
      <p:ext uri="{BB962C8B-B14F-4D97-AF65-F5344CB8AC3E}">
        <p14:creationId xmlns:p14="http://schemas.microsoft.com/office/powerpoint/2010/main" val="2939723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Environmental Hazard Development</a:t>
            </a:r>
          </a:p>
        </p:txBody>
      </p:sp>
      <p:sp>
        <p:nvSpPr>
          <p:cNvPr id="3" name="Content Placeholder 2"/>
          <p:cNvSpPr>
            <a:spLocks noGrp="1"/>
          </p:cNvSpPr>
          <p:nvPr>
            <p:ph idx="1"/>
            <p:custDataLst>
              <p:tags r:id="rId2"/>
            </p:custDataLst>
          </p:nvPr>
        </p:nvSpPr>
        <p:spPr>
          <a:xfrm>
            <a:off x="457200" y="2057401"/>
            <a:ext cx="8229600" cy="1767348"/>
          </a:xfrm>
        </p:spPr>
        <p:txBody>
          <a:bodyPr>
            <a:normAutofit lnSpcReduction="10000"/>
          </a:bodyPr>
          <a:lstStyle/>
          <a:p>
            <a:pPr lvl="0"/>
            <a:r>
              <a:rPr lang="en-US" dirty="0"/>
              <a:t>Update special issue flash in contentions</a:t>
            </a:r>
          </a:p>
          <a:p>
            <a:pPr lvl="0"/>
            <a:r>
              <a:rPr lang="en-US" dirty="0"/>
              <a:t>A disability, a symptom, or cluster of symptoms, must be claimed</a:t>
            </a:r>
          </a:p>
          <a:p>
            <a:pPr lvl="0"/>
            <a:r>
              <a:rPr lang="en-US" dirty="0"/>
              <a:t>Ask the veteran to provide at least some general information about the exposure event by s</a:t>
            </a:r>
            <a:r>
              <a:rPr lang="en-US" altLang="en-US" dirty="0"/>
              <a:t>ending a letter to the veteran and include special development paragraphs as needed such as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17</a:t>
            </a:fld>
            <a:endParaRPr lang="en-US" dirty="0"/>
          </a:p>
        </p:txBody>
      </p:sp>
      <p:sp>
        <p:nvSpPr>
          <p:cNvPr id="5" name="TextBox 4">
            <a:extLst>
              <a:ext uri="{FF2B5EF4-FFF2-40B4-BE49-F238E27FC236}">
                <a16:creationId xmlns:a16="http://schemas.microsoft.com/office/drawing/2014/main" id="{E11C7950-0C3A-4359-9FEE-0EF1BCE281F3}"/>
              </a:ext>
            </a:extLst>
          </p:cNvPr>
          <p:cNvSpPr txBox="1"/>
          <p:nvPr>
            <p:custDataLst>
              <p:tags r:id="rId4"/>
            </p:custDataLst>
          </p:nvPr>
        </p:nvSpPr>
        <p:spPr>
          <a:xfrm>
            <a:off x="481781" y="3824749"/>
            <a:ext cx="8229600" cy="1169551"/>
          </a:xfrm>
          <a:prstGeom prst="rect">
            <a:avLst/>
          </a:prstGeom>
          <a:noFill/>
        </p:spPr>
        <p:txBody>
          <a:bodyPr wrap="square" rtlCol="0">
            <a:spAutoFit/>
          </a:bodyPr>
          <a:lstStyle/>
          <a:p>
            <a:pPr indent="628650">
              <a:spcAft>
                <a:spcPts val="600"/>
              </a:spcAft>
            </a:pPr>
            <a:r>
              <a:rPr lang="en-US" sz="2000" dirty="0"/>
              <a:t>GW- earliest manifestations/evidence of illness</a:t>
            </a:r>
          </a:p>
          <a:p>
            <a:pPr indent="628650">
              <a:spcAft>
                <a:spcPts val="600"/>
              </a:spcAft>
            </a:pPr>
            <a:r>
              <a:rPr lang="en-US" sz="2000" dirty="0"/>
              <a:t>GW- tell  specific disability</a:t>
            </a:r>
          </a:p>
          <a:p>
            <a:pPr indent="628650">
              <a:spcAft>
                <a:spcPts val="600"/>
              </a:spcAft>
            </a:pPr>
            <a:r>
              <a:rPr lang="en-US" sz="2000" dirty="0"/>
              <a:t>GW- registry exam </a:t>
            </a:r>
          </a:p>
        </p:txBody>
      </p:sp>
    </p:spTree>
    <p:extLst>
      <p:ext uri="{BB962C8B-B14F-4D97-AF65-F5344CB8AC3E}">
        <p14:creationId xmlns:p14="http://schemas.microsoft.com/office/powerpoint/2010/main" val="1660963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Agent Orange </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Agent orange was a herbicide agent used during allied military operations in the Republic of Vietnam during the period beginning January 9, 1962 and ending on May 7, 1975</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2503109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Agent Orange</a:t>
            </a:r>
          </a:p>
        </p:txBody>
      </p:sp>
      <p:sp>
        <p:nvSpPr>
          <p:cNvPr id="3" name="Content Placeholder 2"/>
          <p:cNvSpPr>
            <a:spLocks noGrp="1"/>
          </p:cNvSpPr>
          <p:nvPr>
            <p:ph idx="1"/>
            <p:custDataLst>
              <p:tags r:id="rId2"/>
            </p:custDataLst>
          </p:nvPr>
        </p:nvSpPr>
        <p:spPr>
          <a:xfrm>
            <a:off x="471948" y="1880498"/>
            <a:ext cx="8229600" cy="666135"/>
          </a:xfrm>
        </p:spPr>
        <p:txBody>
          <a:bodyPr>
            <a:normAutofit fontScale="92500" lnSpcReduction="20000"/>
          </a:bodyPr>
          <a:lstStyle/>
          <a:p>
            <a:pPr marL="0" indent="0">
              <a:lnSpc>
                <a:spcPct val="110000"/>
              </a:lnSpc>
              <a:buNone/>
            </a:pPr>
            <a:r>
              <a:rPr lang="en-US" dirty="0"/>
              <a:t>A veteran is considered to have been exposed to a herbicide agent if the evidence shows: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19</a:t>
            </a:fld>
            <a:endParaRPr lang="en-US" dirty="0"/>
          </a:p>
        </p:txBody>
      </p:sp>
      <p:sp>
        <p:nvSpPr>
          <p:cNvPr id="5" name="TextBox 4">
            <a:extLst>
              <a:ext uri="{FF2B5EF4-FFF2-40B4-BE49-F238E27FC236}">
                <a16:creationId xmlns:a16="http://schemas.microsoft.com/office/drawing/2014/main" id="{842C00EB-A905-48FA-A5D2-D749B2E8C49A}"/>
              </a:ext>
            </a:extLst>
          </p:cNvPr>
          <p:cNvSpPr txBox="1"/>
          <p:nvPr>
            <p:custDataLst>
              <p:tags r:id="rId4"/>
            </p:custDataLst>
          </p:nvPr>
        </p:nvSpPr>
        <p:spPr>
          <a:xfrm>
            <a:off x="471948" y="2546633"/>
            <a:ext cx="8229600" cy="4016484"/>
          </a:xfrm>
          <a:prstGeom prst="rect">
            <a:avLst/>
          </a:prstGeom>
          <a:noFill/>
        </p:spPr>
        <p:txBody>
          <a:bodyPr wrap="square" rtlCol="0">
            <a:spAutoFit/>
          </a:bodyPr>
          <a:lstStyle/>
          <a:p>
            <a:pPr marL="642938" lvl="1" indent="-342900">
              <a:spcAft>
                <a:spcPts val="600"/>
              </a:spcAft>
              <a:buClr>
                <a:schemeClr val="tx1"/>
              </a:buClr>
              <a:buFont typeface="Arial" panose="020B0604020202020204" pitchFamily="34" charset="0"/>
              <a:buChar char="•"/>
              <a:defRPr/>
            </a:pPr>
            <a:r>
              <a:rPr lang="en-US" altLang="en-US" sz="2000" dirty="0">
                <a:latin typeface="+mj-lt"/>
                <a:cs typeface="Times New Roman" panose="02020603050405020304" pitchFamily="18" charset="0"/>
              </a:rPr>
              <a:t>Served in the Republic of Vietnam anytime during the period beginning</a:t>
            </a:r>
            <a:br>
              <a:rPr lang="en-US" altLang="en-US" sz="2000" dirty="0">
                <a:latin typeface="+mj-lt"/>
                <a:cs typeface="Times New Roman" panose="02020603050405020304" pitchFamily="18" charset="0"/>
              </a:rPr>
            </a:br>
            <a:r>
              <a:rPr lang="en-US" altLang="en-US" sz="2000" dirty="0">
                <a:latin typeface="+mj-lt"/>
                <a:cs typeface="Times New Roman" panose="02020603050405020304" pitchFamily="18" charset="0"/>
              </a:rPr>
              <a:t>January 9, 1962, and ending on May 7, 1975, </a:t>
            </a:r>
          </a:p>
          <a:p>
            <a:pPr marL="642938" lvl="1" indent="-342900">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Inland waterways, offshore waters to include anchoring and docking  if the duties involved visitation to Vietnam</a:t>
            </a:r>
            <a:endParaRPr lang="en-US" altLang="en-US" sz="2000" dirty="0">
              <a:latin typeface="+mj-lt"/>
              <a:cs typeface="Times New Roman" panose="02020603050405020304" pitchFamily="18" charset="0"/>
            </a:endParaRPr>
          </a:p>
          <a:p>
            <a:pPr marL="642938" lvl="1" indent="-342900">
              <a:spcAft>
                <a:spcPts val="600"/>
              </a:spcAft>
              <a:buClr>
                <a:schemeClr val="tx1"/>
              </a:buClr>
              <a:buFont typeface="Arial" panose="020B0604020202020204" pitchFamily="34" charset="0"/>
              <a:buChar char="•"/>
              <a:defRPr/>
            </a:pPr>
            <a:r>
              <a:rPr lang="en-US" altLang="en-US" sz="2000" dirty="0">
                <a:latin typeface="+mj-lt"/>
                <a:cs typeface="Times New Roman" panose="02020603050405020304" pitchFamily="18" charset="0"/>
              </a:rPr>
              <a:t>Served in a unit which operated in or near the Korean DMZ anytime during the period beginning April 1, 1968, and ending on August 31, 1971.</a:t>
            </a:r>
          </a:p>
          <a:p>
            <a:pPr marL="642938" lvl="1" indent="-342900">
              <a:spcAft>
                <a:spcPts val="600"/>
              </a:spcAft>
              <a:buClr>
                <a:schemeClr val="tx1"/>
              </a:buClr>
              <a:buFont typeface="Arial" panose="020B0604020202020204" pitchFamily="34" charset="0"/>
              <a:buChar char="•"/>
              <a:defRPr/>
            </a:pPr>
            <a:r>
              <a:rPr lang="en-US" altLang="en-US" sz="2000" dirty="0">
                <a:latin typeface="+mj-lt"/>
                <a:cs typeface="Times New Roman" panose="02020603050405020304" pitchFamily="18" charset="0"/>
              </a:rPr>
              <a:t>Served in Thailand at one of the Royal Thai AF Bases, was a member of the U.S. Air Force or U.S. Army, and whose duties placed him at or near the perimeter of the base such as but not limited to military security.</a:t>
            </a:r>
          </a:p>
        </p:txBody>
      </p:sp>
    </p:spTree>
    <p:extLst>
      <p:ext uri="{BB962C8B-B14F-4D97-AF65-F5344CB8AC3E}">
        <p14:creationId xmlns:p14="http://schemas.microsoft.com/office/powerpoint/2010/main" val="41326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2057400"/>
            <a:ext cx="4114800" cy="3916363"/>
          </a:xfrm>
        </p:spPr>
        <p:txBody>
          <a:bodyPr/>
          <a:lstStyle/>
          <a:p>
            <a:pPr lvl="0" hangingPunct="0"/>
            <a:r>
              <a:rPr lang="en-US" dirty="0"/>
              <a:t>Identify special issues </a:t>
            </a:r>
          </a:p>
          <a:p>
            <a:pPr lvl="0" hangingPunct="0"/>
            <a:r>
              <a:rPr lang="en-US" dirty="0"/>
              <a:t>Identify special issues which require centralized processing</a:t>
            </a:r>
          </a:p>
          <a:p>
            <a:pPr lvl="0" hangingPunct="0"/>
            <a:r>
              <a:rPr lang="en-US" dirty="0"/>
              <a:t>Identify and determine when there are special issues which require further development</a:t>
            </a:r>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dirty="0"/>
          </a:p>
        </p:txBody>
      </p:sp>
      <p:pic>
        <p:nvPicPr>
          <p:cNvPr id="6" name="Content Placeholder 5"/>
          <p:cNvPicPr>
            <a:picLocks noGrp="1" noChangeAspect="1"/>
          </p:cNvPicPr>
          <p:nvPr>
            <p:ph sz="half" idx="4294967295"/>
          </p:nvPr>
        </p:nvPicPr>
        <p:blipFill>
          <a:blip r:embed="rId5">
            <a:extLst>
              <a:ext uri="{28A0092B-C50C-407E-A947-70E740481C1C}">
                <a14:useLocalDpi xmlns:a14="http://schemas.microsoft.com/office/drawing/2010/main" val="0"/>
              </a:ext>
            </a:extLst>
          </a:blip>
          <a:stretch>
            <a:fillRect/>
          </a:stretch>
        </p:blipFill>
        <p:spPr>
          <a:xfrm>
            <a:off x="7494588" y="2994025"/>
            <a:ext cx="1649412" cy="1606550"/>
          </a:xfrm>
        </p:spPr>
      </p:pic>
      <p:pic>
        <p:nvPicPr>
          <p:cNvPr id="7" name="Content Placeholder 5">
            <a:extLst>
              <a:ext uri="{FF2B5EF4-FFF2-40B4-BE49-F238E27FC236}">
                <a16:creationId xmlns:a16="http://schemas.microsoft.com/office/drawing/2014/main" id="{9C8548A6-1E96-44D8-87E3-CCEBA45EA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465865" y="2834378"/>
            <a:ext cx="22002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Agent Orange Development </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20</a:t>
            </a:fld>
            <a:endParaRPr lang="en-US" dirty="0"/>
          </a:p>
        </p:txBody>
      </p:sp>
      <p:sp>
        <p:nvSpPr>
          <p:cNvPr id="5" name="TextBox 4">
            <a:extLst>
              <a:ext uri="{FF2B5EF4-FFF2-40B4-BE49-F238E27FC236}">
                <a16:creationId xmlns:a16="http://schemas.microsoft.com/office/drawing/2014/main" id="{206A021F-BAE6-4168-9558-D0D758B0E33B}"/>
              </a:ext>
            </a:extLst>
          </p:cNvPr>
          <p:cNvSpPr txBox="1"/>
          <p:nvPr>
            <p:custDataLst>
              <p:tags r:id="rId3"/>
            </p:custDataLst>
          </p:nvPr>
        </p:nvSpPr>
        <p:spPr>
          <a:xfrm>
            <a:off x="457200" y="3970771"/>
            <a:ext cx="8229600" cy="2169825"/>
          </a:xfrm>
          <a:prstGeom prst="rect">
            <a:avLst/>
          </a:prstGeom>
          <a:noFill/>
        </p:spPr>
        <p:txBody>
          <a:bodyPr wrap="square" rtlCol="0">
            <a:spAutoFit/>
          </a:bodyPr>
          <a:lstStyle/>
          <a:p>
            <a:pPr marL="914400" hangingPunct="0">
              <a:spcAft>
                <a:spcPts val="600"/>
              </a:spcAft>
            </a:pPr>
            <a:r>
              <a:rPr lang="en-US" sz="2000" dirty="0"/>
              <a:t>AO-Exposure General Notice (Navy use Blue Water notice)</a:t>
            </a:r>
          </a:p>
          <a:p>
            <a:pPr marL="914400" hangingPunct="0">
              <a:spcAft>
                <a:spcPts val="600"/>
              </a:spcAft>
            </a:pPr>
            <a:r>
              <a:rPr lang="en-US" sz="2000" dirty="0"/>
              <a:t>AO-Tell Us specific disability from herbicides (if claiming exposure only)</a:t>
            </a:r>
          </a:p>
          <a:p>
            <a:pPr marL="914400" hangingPunct="0">
              <a:spcAft>
                <a:spcPts val="600"/>
              </a:spcAft>
            </a:pPr>
            <a:r>
              <a:rPr lang="en-US" sz="2000" dirty="0"/>
              <a:t>AO- medical evidence of disability from herbicides (Non FDC claim)</a:t>
            </a:r>
          </a:p>
          <a:p>
            <a:pPr marL="914400">
              <a:spcAft>
                <a:spcPts val="600"/>
              </a:spcAft>
            </a:pPr>
            <a:r>
              <a:rPr lang="en-US" sz="2000" dirty="0"/>
              <a:t>AO-Not a recognized condition (If condition is not in 3.309e)</a:t>
            </a:r>
            <a:endParaRPr lang="en-US" altLang="en-US" sz="2000" dirty="0"/>
          </a:p>
        </p:txBody>
      </p:sp>
      <p:sp>
        <p:nvSpPr>
          <p:cNvPr id="6" name="TextBox 5">
            <a:extLst>
              <a:ext uri="{FF2B5EF4-FFF2-40B4-BE49-F238E27FC236}">
                <a16:creationId xmlns:a16="http://schemas.microsoft.com/office/drawing/2014/main" id="{87000B28-A650-4DB6-99C4-A69C05743BDB}"/>
              </a:ext>
            </a:extLst>
          </p:cNvPr>
          <p:cNvSpPr txBox="1"/>
          <p:nvPr>
            <p:custDataLst>
              <p:tags r:id="rId4"/>
            </p:custDataLst>
          </p:nvPr>
        </p:nvSpPr>
        <p:spPr>
          <a:xfrm>
            <a:off x="457200" y="1915246"/>
            <a:ext cx="8229600" cy="2169825"/>
          </a:xfrm>
          <a:prstGeom prst="rect">
            <a:avLst/>
          </a:prstGeom>
          <a:noFill/>
        </p:spPr>
        <p:txBody>
          <a:bodyPr wrap="square" rtlCol="0">
            <a:spAutoFit/>
          </a:bodyPr>
          <a:lstStyle/>
          <a:p>
            <a:pPr marL="342900" lvl="0" indent="-342900" hangingPunct="0">
              <a:spcAft>
                <a:spcPts val="600"/>
              </a:spcAft>
              <a:buClr>
                <a:schemeClr val="tx1"/>
              </a:buClr>
              <a:buFont typeface="Arial" panose="020B0604020202020204" pitchFamily="34" charset="0"/>
              <a:buChar char="•"/>
            </a:pPr>
            <a:r>
              <a:rPr lang="en-US" sz="2000" dirty="0"/>
              <a:t>Update special issue flash in contentions</a:t>
            </a:r>
          </a:p>
          <a:p>
            <a:pPr marL="342900" lvl="0" indent="-342900" hangingPunct="0">
              <a:spcAft>
                <a:spcPts val="600"/>
              </a:spcAft>
              <a:buClr>
                <a:schemeClr val="tx1"/>
              </a:buClr>
              <a:buFont typeface="Arial" panose="020B0604020202020204" pitchFamily="34" charset="0"/>
              <a:buChar char="•"/>
            </a:pPr>
            <a:r>
              <a:rPr lang="en-US" sz="2000" dirty="0"/>
              <a:t>Review the evidence for proof of RVN or other exposure sites </a:t>
            </a:r>
          </a:p>
          <a:p>
            <a:pPr marL="342900" indent="-342900">
              <a:spcAft>
                <a:spcPts val="600"/>
              </a:spcAft>
              <a:buClr>
                <a:schemeClr val="tx1"/>
              </a:buClr>
              <a:buFont typeface="Arial" panose="020B0604020202020204" pitchFamily="34" charset="0"/>
              <a:buChar char="•"/>
            </a:pPr>
            <a:r>
              <a:rPr lang="en-US" sz="2000" dirty="0"/>
              <a:t>Review 38 CFR 3.309(e) to determine if a presumptive condition has been claimed</a:t>
            </a:r>
          </a:p>
          <a:p>
            <a:pPr marL="342900" indent="-342900">
              <a:spcAft>
                <a:spcPts val="600"/>
              </a:spcAft>
              <a:buClr>
                <a:schemeClr val="tx1"/>
              </a:buClr>
              <a:buFont typeface="Arial" panose="020B0604020202020204" pitchFamily="34" charset="0"/>
              <a:buChar char="•"/>
            </a:pPr>
            <a:r>
              <a:rPr lang="en-US" altLang="en-US" sz="2000" dirty="0"/>
              <a:t>If needed, send a letter to the veteran and include special development paragraphs as needed such as </a:t>
            </a:r>
          </a:p>
        </p:txBody>
      </p:sp>
    </p:spTree>
    <p:extLst>
      <p:ext uri="{BB962C8B-B14F-4D97-AF65-F5344CB8AC3E}">
        <p14:creationId xmlns:p14="http://schemas.microsoft.com/office/powerpoint/2010/main" val="2851135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Hepatitis</a:t>
            </a:r>
          </a:p>
        </p:txBody>
      </p:sp>
      <p:sp>
        <p:nvSpPr>
          <p:cNvPr id="3" name="Content Placeholder 2"/>
          <p:cNvSpPr>
            <a:spLocks noGrp="1"/>
          </p:cNvSpPr>
          <p:nvPr>
            <p:ph idx="1"/>
            <p:custDataLst>
              <p:tags r:id="rId2"/>
            </p:custDataLst>
          </p:nvPr>
        </p:nvSpPr>
        <p:spPr>
          <a:xfrm>
            <a:off x="457200" y="2057400"/>
            <a:ext cx="3888658" cy="3916363"/>
          </a:xfrm>
        </p:spPr>
        <p:txBody>
          <a:bodyPr/>
          <a:lstStyle/>
          <a:p>
            <a:r>
              <a:rPr lang="en-US" dirty="0"/>
              <a:t>Hepatitis is a liver disease defined by inflammation of the liver and characterized by the presence of inflammatory cells in the tissue of the organ.</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21</a:t>
            </a:fld>
            <a:endParaRPr lang="en-US" dirty="0"/>
          </a:p>
        </p:txBody>
      </p:sp>
      <p:pic>
        <p:nvPicPr>
          <p:cNvPr id="6" name="Content Placeholder 5"/>
          <p:cNvPicPr>
            <a:picLocks noGrp="1" noChangeAspect="1"/>
          </p:cNvPicPr>
          <p:nvPr>
            <p:ph sz="half" idx="4294967295"/>
          </p:nvPr>
        </p:nvPicPr>
        <p:blipFill>
          <a:blip r:embed="rId5" cstate="print">
            <a:extLst>
              <a:ext uri="{28A0092B-C50C-407E-A947-70E740481C1C}">
                <a14:useLocalDpi xmlns:a14="http://schemas.microsoft.com/office/drawing/2010/main" val="0"/>
              </a:ext>
            </a:extLst>
          </a:blip>
          <a:stretch>
            <a:fillRect/>
          </a:stretch>
        </p:blipFill>
        <p:spPr>
          <a:xfrm>
            <a:off x="5948363" y="2198688"/>
            <a:ext cx="3195637" cy="3197225"/>
          </a:xfrm>
        </p:spPr>
      </p:pic>
      <p:pic>
        <p:nvPicPr>
          <p:cNvPr id="7" name="Content Placeholder 5">
            <a:extLst>
              <a:ext uri="{FF2B5EF4-FFF2-40B4-BE49-F238E27FC236}">
                <a16:creationId xmlns:a16="http://schemas.microsoft.com/office/drawing/2014/main" id="{FAD111FF-B0EB-4925-B144-865475BE60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587184" y="2057400"/>
            <a:ext cx="4262437"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462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Risk Factors </a:t>
            </a:r>
          </a:p>
        </p:txBody>
      </p:sp>
      <p:sp>
        <p:nvSpPr>
          <p:cNvPr id="3" name="Content Placeholder 2"/>
          <p:cNvSpPr>
            <a:spLocks noGrp="1"/>
          </p:cNvSpPr>
          <p:nvPr>
            <p:ph idx="1"/>
            <p:custDataLst>
              <p:tags r:id="rId2"/>
            </p:custDataLst>
          </p:nvPr>
        </p:nvSpPr>
        <p:spPr>
          <a:xfrm>
            <a:off x="378542" y="1661975"/>
            <a:ext cx="5225845" cy="4402394"/>
          </a:xfrm>
        </p:spPr>
        <p:txBody>
          <a:bodyPr>
            <a:noAutofit/>
          </a:bodyPr>
          <a:lstStyle/>
          <a:p>
            <a:pPr lvl="0" hangingPunct="0"/>
            <a:r>
              <a:rPr lang="en-US" dirty="0"/>
              <a:t>Blood transfusions</a:t>
            </a:r>
          </a:p>
          <a:p>
            <a:pPr lvl="0" hangingPunct="0"/>
            <a:r>
              <a:rPr lang="en-US" dirty="0"/>
              <a:t>Organ transplants prior to 1992</a:t>
            </a:r>
          </a:p>
          <a:p>
            <a:pPr lvl="0" hangingPunct="0"/>
            <a:r>
              <a:rPr lang="en-US" dirty="0"/>
              <a:t>Tattoos</a:t>
            </a:r>
          </a:p>
          <a:p>
            <a:pPr lvl="0" hangingPunct="0"/>
            <a:r>
              <a:rPr lang="en-US" dirty="0"/>
              <a:t>Body piercing</a:t>
            </a:r>
          </a:p>
          <a:p>
            <a:pPr lvl="0" hangingPunct="0"/>
            <a:r>
              <a:rPr lang="en-US" dirty="0"/>
              <a:t>Acupuncture with non sterile needles</a:t>
            </a:r>
          </a:p>
          <a:p>
            <a:pPr lvl="0" hangingPunct="0"/>
            <a:r>
              <a:rPr lang="en-US" dirty="0"/>
              <a:t>Drug use</a:t>
            </a:r>
          </a:p>
          <a:p>
            <a:pPr lvl="0" hangingPunct="0"/>
            <a:r>
              <a:rPr lang="en-US" dirty="0"/>
              <a:t>High-risk sexual activity</a:t>
            </a:r>
          </a:p>
          <a:p>
            <a:pPr lvl="0" hangingPunct="0"/>
            <a:r>
              <a:rPr lang="en-US" dirty="0"/>
              <a:t>Accidental exposure to blood by percutaneous exposure or on mucous membranes</a:t>
            </a:r>
          </a:p>
          <a:p>
            <a:pPr lvl="0" hangingPunct="0"/>
            <a:r>
              <a:rPr lang="en-US" dirty="0"/>
              <a:t>Sharing toothbrushes and razors</a:t>
            </a:r>
          </a:p>
          <a:p>
            <a:pPr lvl="0" hangingPunct="0"/>
            <a:r>
              <a:rPr lang="en-US" dirty="0"/>
              <a:t>Immunization with a jet air gun injector</a:t>
            </a:r>
          </a:p>
        </p:txBody>
      </p:sp>
      <p:sp>
        <p:nvSpPr>
          <p:cNvPr id="5" name="Slide Number Placeholder 4"/>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22</a:t>
            </a:fld>
            <a:endParaRPr lang="en-US" dirty="0"/>
          </a:p>
        </p:txBody>
      </p:sp>
      <p:pic>
        <p:nvPicPr>
          <p:cNvPr id="6" name="Content Placeholder 5"/>
          <p:cNvPicPr>
            <a:picLocks noGrp="1" noChangeAspect="1"/>
          </p:cNvPicPr>
          <p:nvPr>
            <p:ph sz="half" idx="4294967295"/>
          </p:nvPr>
        </p:nvPicPr>
        <p:blipFill>
          <a:blip r:embed="rId5">
            <a:extLst>
              <a:ext uri="{28A0092B-C50C-407E-A947-70E740481C1C}">
                <a14:useLocalDpi xmlns:a14="http://schemas.microsoft.com/office/drawing/2010/main" val="0"/>
              </a:ext>
            </a:extLst>
          </a:blip>
          <a:stretch>
            <a:fillRect/>
          </a:stretch>
        </p:blipFill>
        <p:spPr>
          <a:xfrm>
            <a:off x="5399088" y="2300288"/>
            <a:ext cx="3744912" cy="2994025"/>
          </a:xfrm>
        </p:spPr>
      </p:pic>
      <p:pic>
        <p:nvPicPr>
          <p:cNvPr id="7" name="Content Placeholder 5">
            <a:extLst>
              <a:ext uri="{FF2B5EF4-FFF2-40B4-BE49-F238E27FC236}">
                <a16:creationId xmlns:a16="http://schemas.microsoft.com/office/drawing/2014/main" id="{390FBCA3-6990-4D46-9EB0-77CB83CFA3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941330" y="2112314"/>
            <a:ext cx="3979644" cy="318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169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Hepatitis Development</a:t>
            </a:r>
          </a:p>
        </p:txBody>
      </p:sp>
      <p:sp>
        <p:nvSpPr>
          <p:cNvPr id="6" name="Content Placeholder 5"/>
          <p:cNvSpPr>
            <a:spLocks noGrp="1"/>
          </p:cNvSpPr>
          <p:nvPr>
            <p:ph idx="1"/>
            <p:custDataLst>
              <p:tags r:id="rId2"/>
            </p:custDataLst>
          </p:nvPr>
        </p:nvSpPr>
        <p:spPr>
          <a:xfrm>
            <a:off x="457200" y="2057400"/>
            <a:ext cx="8229600" cy="3916363"/>
          </a:xfrm>
        </p:spPr>
        <p:txBody>
          <a:bodyPr>
            <a:normAutofit/>
          </a:bodyPr>
          <a:lstStyle/>
          <a:p>
            <a:pPr lvl="0" fontAlgn="auto"/>
            <a:r>
              <a:rPr lang="en-US" dirty="0">
                <a:latin typeface="+mj-lt"/>
              </a:rPr>
              <a:t>Update Flash if veteran is claiming Hepatitis C</a:t>
            </a:r>
          </a:p>
          <a:p>
            <a:pPr lvl="0" fontAlgn="auto"/>
            <a:r>
              <a:rPr lang="en-US" dirty="0">
                <a:latin typeface="+mj-lt"/>
              </a:rPr>
              <a:t>Develop for the risk factors</a:t>
            </a:r>
          </a:p>
          <a:p>
            <a:pPr marL="569913" lvl="1" indent="-284163" fontAlgn="auto"/>
            <a:r>
              <a:rPr lang="en-US" dirty="0">
                <a:latin typeface="+mj-lt"/>
                <a:cs typeface="Times New Roman" panose="02020603050405020304" pitchFamily="18" charset="0"/>
              </a:rPr>
              <a:t>When developing for risk factors include the What the Evidence Must Show for Hepatitis as this is not included on the VA Form 21-526ez </a:t>
            </a:r>
          </a:p>
        </p:txBody>
      </p:sp>
      <p:sp>
        <p:nvSpPr>
          <p:cNvPr id="5" name="Slide Number Placeholder 4"/>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3080672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All Special Issues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b="1" dirty="0"/>
              <a:t>Do not send the development letter requesting evidence if the evidence of record provides the information the letter solicits, or if the evidence of record is otherwise sufficient to decide the claim.</a:t>
            </a:r>
          </a:p>
          <a:p>
            <a:endParaRPr lang="en-US" dirty="0"/>
          </a:p>
          <a:p>
            <a:r>
              <a:rPr lang="en-US" b="1" i="1" dirty="0"/>
              <a:t>Example</a:t>
            </a:r>
            <a:r>
              <a:rPr lang="en-US" dirty="0"/>
              <a:t>:  A Veteran claiming hepatitis C submits medical records that address risk factors for the disease. Do not send a letter soliciting hepatitis C risk factors as this information is addressed by the evidence of record.</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2331247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lstStyle/>
          <a:p>
            <a:r>
              <a:rPr lang="en-US"/>
              <a:t>Questions</a:t>
            </a:r>
            <a:endParaRPr lang="en-US" dirty="0"/>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299299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1880498"/>
            <a:ext cx="8229600" cy="4520302"/>
          </a:xfrm>
        </p:spPr>
        <p:txBody>
          <a:bodyPr>
            <a:normAutofit fontScale="92500"/>
          </a:bodyPr>
          <a:lstStyle/>
          <a:p>
            <a:pPr hangingPunct="0">
              <a:lnSpc>
                <a:spcPct val="110000"/>
              </a:lnSpc>
            </a:pPr>
            <a:r>
              <a:rPr lang="en-US" sz="1900" dirty="0"/>
              <a:t>38 CFR 3.303 (d) Principles relating to service connection</a:t>
            </a:r>
          </a:p>
          <a:p>
            <a:pPr lvl="0">
              <a:lnSpc>
                <a:spcPct val="110000"/>
              </a:lnSpc>
            </a:pPr>
            <a:r>
              <a:rPr lang="en-US" sz="1900" dirty="0"/>
              <a:t>38 CFR 3.159 Department of Veterans Affairs assistance in developing claims</a:t>
            </a:r>
          </a:p>
          <a:p>
            <a:pPr lvl="0">
              <a:lnSpc>
                <a:spcPct val="110000"/>
              </a:lnSpc>
            </a:pPr>
            <a:r>
              <a:rPr lang="en-US" sz="1900" dirty="0"/>
              <a:t>38 CFR 3.317 Compensation for certain disabilities occurring in Persian Gulf veterans</a:t>
            </a:r>
          </a:p>
          <a:p>
            <a:pPr lvl="0" hangingPunct="0">
              <a:lnSpc>
                <a:spcPct val="110000"/>
              </a:lnSpc>
            </a:pPr>
            <a:r>
              <a:rPr lang="en-US" sz="1900" dirty="0"/>
              <a:t>M21-1 III.iv.5.7.a When Development to Obtain Additional Evidence May Be Needed</a:t>
            </a:r>
          </a:p>
          <a:p>
            <a:pPr lvl="0" hangingPunct="0">
              <a:lnSpc>
                <a:spcPct val="110000"/>
              </a:lnSpc>
            </a:pPr>
            <a:r>
              <a:rPr lang="en-US" sz="1900" dirty="0"/>
              <a:t>M21-1 III.iv.6.B.5.a Other Issues to Consider When Evaluating Evidence</a:t>
            </a:r>
          </a:p>
          <a:p>
            <a:pPr lvl="0" hangingPunct="0">
              <a:lnSpc>
                <a:spcPct val="110000"/>
              </a:lnSpc>
            </a:pPr>
            <a:r>
              <a:rPr lang="en-US" sz="1900" dirty="0"/>
              <a:t> M21-1 III.iv.2.A.2 Considering VA’s Duty to Notify and Assist</a:t>
            </a:r>
          </a:p>
          <a:p>
            <a:pPr lvl="0" hangingPunct="0">
              <a:lnSpc>
                <a:spcPct val="110000"/>
              </a:lnSpc>
            </a:pPr>
            <a:r>
              <a:rPr lang="en-US" sz="1900" dirty="0"/>
              <a:t>M21-1 IV.ii.1.B Claims for Service Connection for Radiogenic Diseases</a:t>
            </a:r>
          </a:p>
          <a:p>
            <a:pPr lvl="0" hangingPunct="0">
              <a:lnSpc>
                <a:spcPct val="110000"/>
              </a:lnSpc>
            </a:pPr>
            <a:r>
              <a:rPr lang="en-US" sz="1900" dirty="0"/>
              <a:t>M21-1 IV.ii.1.C Claims for Service Connection for Disabilities Resulting from Ionizing Radiation Exposure</a:t>
            </a:r>
          </a:p>
          <a:p>
            <a:pPr lvl="0" hangingPunct="0">
              <a:lnSpc>
                <a:spcPct val="110000"/>
              </a:lnSpc>
            </a:pPr>
            <a:r>
              <a:rPr lang="en-US" sz="1900" dirty="0"/>
              <a:t>M21-1 IV.ii.1.D Claims for Service Connection for PTSD</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1880498"/>
            <a:ext cx="8229600" cy="4422058"/>
          </a:xfrm>
        </p:spPr>
        <p:txBody>
          <a:bodyPr>
            <a:noAutofit/>
          </a:bodyPr>
          <a:lstStyle/>
          <a:p>
            <a:pPr hangingPunct="0"/>
            <a:r>
              <a:rPr lang="en-US" dirty="0"/>
              <a:t>M21-1 IV.ii.1.E  Claims based on service in Southwest Asia</a:t>
            </a:r>
          </a:p>
          <a:p>
            <a:pPr lvl="0" hangingPunct="0"/>
            <a:r>
              <a:rPr lang="en-US" dirty="0"/>
              <a:t>M21-1 IV.ii.1.F  Developing Claims for Service Connection for Disabilities Resulting From Exposure to Mustard Gas or Lewisite</a:t>
            </a:r>
          </a:p>
          <a:p>
            <a:pPr lvl="0" hangingPunct="0"/>
            <a:r>
              <a:rPr lang="en-US" dirty="0"/>
              <a:t>M21-1 IV.ii.1.G  Claims Based on Former Prisoner of War Status</a:t>
            </a:r>
          </a:p>
          <a:p>
            <a:pPr lvl="0" hangingPunct="0"/>
            <a:r>
              <a:rPr lang="en-US" dirty="0"/>
              <a:t>M21-1 IV.ii.1.I  Developing Claims for Service Connection Based on Other Types of Exposure Types.</a:t>
            </a:r>
          </a:p>
          <a:p>
            <a:pPr lvl="0" hangingPunct="0"/>
            <a:r>
              <a:rPr lang="en-US" dirty="0"/>
              <a:t>M21-MR III.iv.3.A Examination Requests</a:t>
            </a:r>
          </a:p>
          <a:p>
            <a:pPr lvl="0" hangingPunct="0"/>
            <a:r>
              <a:rPr lang="en-US" dirty="0"/>
              <a:t>M21-MR I.1.C.3. Assisting With Medical Opinion or Examination Requests</a:t>
            </a:r>
          </a:p>
          <a:p>
            <a:pPr lvl="0" hangingPunct="0"/>
            <a:r>
              <a:rPr lang="en-US" dirty="0"/>
              <a:t>M21-1 III.iv.3.A.2.c Index of DBQ/Exams by Disability Tool</a:t>
            </a:r>
          </a:p>
          <a:p>
            <a:pPr lvl="0" hangingPunct="0"/>
            <a:r>
              <a:rPr lang="en-US" dirty="0"/>
              <a:t>M21-1 III.ii.1.D Claims That Require Priority Processing</a:t>
            </a:r>
          </a:p>
          <a:p>
            <a:r>
              <a:rPr lang="en-US" dirty="0"/>
              <a:t>Appendix C of Claim Attributes Section II Corporate Flashes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92933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custDataLst>
              <p:tags r:id="rId2"/>
            </p:custDataLst>
          </p:nvPr>
        </p:nvSpPr>
        <p:spPr>
          <a:xfrm>
            <a:off x="0" y="793631"/>
            <a:ext cx="9144000" cy="1086867"/>
          </a:xfrm>
        </p:spPr>
        <p:txBody>
          <a:bodyPr/>
          <a:lstStyle/>
          <a:p>
            <a:r>
              <a:rPr lang="en-US" dirty="0"/>
              <a:t>Identifying Special Issues</a:t>
            </a:r>
          </a:p>
        </p:txBody>
      </p:sp>
      <p:sp>
        <p:nvSpPr>
          <p:cNvPr id="14" name="Subtitle 13"/>
          <p:cNvSpPr>
            <a:spLocks noGrp="1"/>
          </p:cNvSpPr>
          <p:nvPr>
            <p:ph idx="1"/>
            <p:custDataLst>
              <p:tags r:id="rId3"/>
            </p:custDataLst>
          </p:nvPr>
        </p:nvSpPr>
        <p:spPr>
          <a:xfrm>
            <a:off x="457200" y="2057401"/>
            <a:ext cx="8229600" cy="685800"/>
          </a:xfrm>
        </p:spPr>
        <p:txBody>
          <a:bodyPr>
            <a:normAutofit lnSpcReduction="10000"/>
          </a:bodyPr>
          <a:lstStyle/>
          <a:p>
            <a:pPr marL="0" indent="0">
              <a:buNone/>
            </a:pPr>
            <a:r>
              <a:rPr lang="en-US" dirty="0"/>
              <a:t>The reason VA identifies certain claims as “special issues” is because these claims are either </a:t>
            </a:r>
          </a:p>
        </p:txBody>
      </p:sp>
      <p:sp>
        <p:nvSpPr>
          <p:cNvPr id="2" name="Slide Number Placeholder 1"/>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t>5</a:t>
            </a:fld>
            <a:endParaRPr lang="en-US" dirty="0"/>
          </a:p>
        </p:txBody>
      </p:sp>
      <p:sp>
        <p:nvSpPr>
          <p:cNvPr id="3" name="TextBox 2">
            <a:extLst>
              <a:ext uri="{FF2B5EF4-FFF2-40B4-BE49-F238E27FC236}">
                <a16:creationId xmlns:a16="http://schemas.microsoft.com/office/drawing/2014/main" id="{C14D70EA-B5C0-4AEC-8365-A838FC4EB449}"/>
              </a:ext>
            </a:extLst>
          </p:cNvPr>
          <p:cNvSpPr txBox="1"/>
          <p:nvPr>
            <p:custDataLst>
              <p:tags r:id="rId5"/>
            </p:custDataLst>
          </p:nvPr>
        </p:nvSpPr>
        <p:spPr>
          <a:xfrm>
            <a:off x="462116" y="2743201"/>
            <a:ext cx="8239432" cy="1600438"/>
          </a:xfrm>
          <a:prstGeom prst="rect">
            <a:avLst/>
          </a:prstGeom>
          <a:noFill/>
        </p:spPr>
        <p:txBody>
          <a:bodyPr wrap="square" rtlCol="0">
            <a:spAutoFit/>
          </a:bodyPr>
          <a:lstStyle/>
          <a:p>
            <a:pPr marL="342900" indent="-284163">
              <a:spcAft>
                <a:spcPts val="600"/>
              </a:spcAft>
              <a:buClr>
                <a:schemeClr val="tx1"/>
              </a:buClr>
              <a:buFont typeface="Arial" panose="020B0604020202020204" pitchFamily="34" charset="0"/>
              <a:buChar char="•"/>
            </a:pPr>
            <a:r>
              <a:rPr lang="en-US" sz="2000" dirty="0"/>
              <a:t>hard to adjudicate, </a:t>
            </a:r>
          </a:p>
          <a:p>
            <a:pPr marL="342900" indent="-284163">
              <a:spcAft>
                <a:spcPts val="600"/>
              </a:spcAft>
              <a:buClr>
                <a:schemeClr val="tx1"/>
              </a:buClr>
              <a:buFont typeface="Arial" panose="020B0604020202020204" pitchFamily="34" charset="0"/>
              <a:buChar char="•"/>
            </a:pPr>
            <a:r>
              <a:rPr lang="en-US" sz="2000" dirty="0"/>
              <a:t>involve great personal hardship on our veterans,  </a:t>
            </a:r>
          </a:p>
          <a:p>
            <a:pPr marL="342900" indent="-284163">
              <a:spcAft>
                <a:spcPts val="600"/>
              </a:spcAft>
              <a:buClr>
                <a:schemeClr val="tx1"/>
              </a:buClr>
              <a:buFont typeface="Arial" panose="020B0604020202020204" pitchFamily="34" charset="0"/>
              <a:buChar char="•"/>
            </a:pPr>
            <a:r>
              <a:rPr lang="en-US" sz="2000" dirty="0"/>
              <a:t>require special handling to ensure proper and timely adjudication of the claim. </a:t>
            </a:r>
            <a:r>
              <a:rPr lang="en-US" sz="2800" dirty="0"/>
              <a:t> </a:t>
            </a:r>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custDataLst>
              <p:tags r:id="rId2"/>
            </p:custDataLst>
          </p:nvPr>
        </p:nvSpPr>
        <p:spPr>
          <a:xfrm>
            <a:off x="0" y="793631"/>
            <a:ext cx="9144000" cy="1086867"/>
          </a:xfrm>
        </p:spPr>
        <p:txBody>
          <a:bodyPr/>
          <a:lstStyle/>
          <a:p>
            <a:r>
              <a:rPr lang="en-US" dirty="0"/>
              <a:t>Special Issues</a:t>
            </a:r>
          </a:p>
        </p:txBody>
      </p:sp>
      <p:sp>
        <p:nvSpPr>
          <p:cNvPr id="2" name="Slide Number Placeholder 1"/>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6</a:t>
            </a:fld>
            <a:endParaRPr lang="en-US" dirty="0"/>
          </a:p>
        </p:txBody>
      </p:sp>
      <p:sp>
        <p:nvSpPr>
          <p:cNvPr id="3" name="TextBox 2">
            <a:extLst>
              <a:ext uri="{FF2B5EF4-FFF2-40B4-BE49-F238E27FC236}">
                <a16:creationId xmlns:a16="http://schemas.microsoft.com/office/drawing/2014/main" id="{A6744ED0-6270-42B4-8D5C-183D6D8E821E}"/>
              </a:ext>
            </a:extLst>
          </p:cNvPr>
          <p:cNvSpPr txBox="1"/>
          <p:nvPr>
            <p:custDataLst>
              <p:tags r:id="rId4"/>
            </p:custDataLst>
          </p:nvPr>
        </p:nvSpPr>
        <p:spPr>
          <a:xfrm>
            <a:off x="462116" y="2542334"/>
            <a:ext cx="8229600" cy="3862596"/>
          </a:xfrm>
          <a:prstGeom prst="rect">
            <a:avLst/>
          </a:prstGeom>
          <a:noFill/>
        </p:spPr>
        <p:txBody>
          <a:bodyPr wrap="square" rtlCol="0">
            <a:spAutoFit/>
          </a:bodyPr>
          <a:lstStyle/>
          <a:p>
            <a:pPr marL="342900" lvl="0" indent="-342900">
              <a:spcAft>
                <a:spcPts val="600"/>
              </a:spcAft>
              <a:buClr>
                <a:schemeClr val="tx1"/>
              </a:buClr>
              <a:buFont typeface="Arial" panose="020B0604020202020204" pitchFamily="34" charset="0"/>
              <a:buChar char="•"/>
            </a:pPr>
            <a:r>
              <a:rPr lang="en-US" sz="2000" dirty="0"/>
              <a:t>Homeless, financial hardship, terminally ill</a:t>
            </a:r>
          </a:p>
          <a:p>
            <a:pPr marL="342900" lvl="0" indent="-342900">
              <a:spcAft>
                <a:spcPts val="600"/>
              </a:spcAft>
              <a:buClr>
                <a:schemeClr val="tx1"/>
              </a:buClr>
              <a:buFont typeface="Arial" panose="020B0604020202020204" pitchFamily="34" charset="0"/>
              <a:buChar char="•"/>
            </a:pPr>
            <a:r>
              <a:rPr lang="en-US" sz="2000" dirty="0"/>
              <a:t>Agent Orange</a:t>
            </a:r>
          </a:p>
          <a:p>
            <a:pPr marL="342900" lvl="0" indent="-342900">
              <a:spcAft>
                <a:spcPts val="600"/>
              </a:spcAft>
              <a:buClr>
                <a:schemeClr val="tx1"/>
              </a:buClr>
              <a:buFont typeface="Arial" panose="020B0604020202020204" pitchFamily="34" charset="0"/>
              <a:buChar char="•"/>
            </a:pPr>
            <a:r>
              <a:rPr lang="en-US" sz="2000" dirty="0"/>
              <a:t>Radiation</a:t>
            </a:r>
          </a:p>
          <a:p>
            <a:pPr marL="342900" lvl="0" indent="-342900">
              <a:spcAft>
                <a:spcPts val="600"/>
              </a:spcAft>
              <a:buClr>
                <a:schemeClr val="tx1"/>
              </a:buClr>
              <a:buFont typeface="Arial" panose="020B0604020202020204" pitchFamily="34" charset="0"/>
              <a:buChar char="•"/>
            </a:pPr>
            <a:r>
              <a:rPr lang="en-US" sz="2000" dirty="0"/>
              <a:t>Asbestos</a:t>
            </a:r>
          </a:p>
          <a:p>
            <a:pPr marL="342900" lvl="0" indent="-342900">
              <a:spcAft>
                <a:spcPts val="600"/>
              </a:spcAft>
              <a:buClr>
                <a:schemeClr val="tx1"/>
              </a:buClr>
              <a:buFont typeface="Arial" panose="020B0604020202020204" pitchFamily="34" charset="0"/>
              <a:buChar char="•"/>
            </a:pPr>
            <a:r>
              <a:rPr lang="en-US" sz="2000" dirty="0"/>
              <a:t>PTSD</a:t>
            </a:r>
          </a:p>
          <a:p>
            <a:pPr marL="342900" lvl="0" indent="-342900">
              <a:spcAft>
                <a:spcPts val="600"/>
              </a:spcAft>
              <a:buClr>
                <a:schemeClr val="tx1"/>
              </a:buClr>
              <a:buFont typeface="Arial" panose="020B0604020202020204" pitchFamily="34" charset="0"/>
              <a:buChar char="•"/>
            </a:pPr>
            <a:r>
              <a:rPr lang="en-US" sz="2000" dirty="0"/>
              <a:t>Gulf War</a:t>
            </a:r>
          </a:p>
          <a:p>
            <a:pPr marL="342900" lvl="0" indent="-342900">
              <a:spcAft>
                <a:spcPts val="600"/>
              </a:spcAft>
              <a:buClr>
                <a:schemeClr val="tx1"/>
              </a:buClr>
              <a:buFont typeface="Arial" panose="020B0604020202020204" pitchFamily="34" charset="0"/>
              <a:buChar char="•"/>
            </a:pPr>
            <a:r>
              <a:rPr lang="en-US" sz="2000" dirty="0"/>
              <a:t>Pre separation (BDD, Quick Start)</a:t>
            </a:r>
          </a:p>
          <a:p>
            <a:pPr marL="342900" lvl="0" indent="-342900">
              <a:spcAft>
                <a:spcPts val="600"/>
              </a:spcAft>
              <a:buClr>
                <a:schemeClr val="tx1"/>
              </a:buClr>
              <a:buFont typeface="Arial" panose="020B0604020202020204" pitchFamily="34" charset="0"/>
              <a:buChar char="•"/>
            </a:pPr>
            <a:r>
              <a:rPr lang="en-US" sz="2000" dirty="0"/>
              <a:t>Seriously Injured</a:t>
            </a:r>
          </a:p>
          <a:p>
            <a:pPr marL="342900" lvl="0" indent="-342900">
              <a:spcAft>
                <a:spcPts val="600"/>
              </a:spcAft>
              <a:buClr>
                <a:schemeClr val="tx1"/>
              </a:buClr>
              <a:buFont typeface="Arial" panose="020B0604020202020204" pitchFamily="34" charset="0"/>
              <a:buChar char="•"/>
            </a:pPr>
            <a:r>
              <a:rPr lang="en-US" sz="2000" dirty="0"/>
              <a:t>Former Prisoner of War</a:t>
            </a:r>
          </a:p>
          <a:p>
            <a:pPr marL="342900" lvl="0" indent="-342900">
              <a:spcAft>
                <a:spcPts val="600"/>
              </a:spcAft>
              <a:buClr>
                <a:schemeClr val="tx1"/>
              </a:buClr>
              <a:buFont typeface="Arial" panose="020B0604020202020204" pitchFamily="34" charset="0"/>
              <a:buChar char="•"/>
            </a:pPr>
            <a:r>
              <a:rPr lang="en-US" sz="2000" dirty="0"/>
              <a:t>Hepatitis C </a:t>
            </a:r>
          </a:p>
        </p:txBody>
      </p:sp>
      <p:sp>
        <p:nvSpPr>
          <p:cNvPr id="4" name="TextBox 3">
            <a:extLst>
              <a:ext uri="{FF2B5EF4-FFF2-40B4-BE49-F238E27FC236}">
                <a16:creationId xmlns:a16="http://schemas.microsoft.com/office/drawing/2014/main" id="{B6D390C6-CF04-495A-9630-842873507D4E}"/>
              </a:ext>
            </a:extLst>
          </p:cNvPr>
          <p:cNvSpPr txBox="1"/>
          <p:nvPr>
            <p:custDataLst>
              <p:tags r:id="rId5"/>
            </p:custDataLst>
          </p:nvPr>
        </p:nvSpPr>
        <p:spPr>
          <a:xfrm>
            <a:off x="462116" y="1945177"/>
            <a:ext cx="8229600" cy="400110"/>
          </a:xfrm>
          <a:prstGeom prst="rect">
            <a:avLst/>
          </a:prstGeom>
          <a:noFill/>
        </p:spPr>
        <p:txBody>
          <a:bodyPr wrap="square" rtlCol="0">
            <a:spAutoFit/>
          </a:bodyPr>
          <a:lstStyle/>
          <a:p>
            <a:pPr>
              <a:spcAft>
                <a:spcPts val="600"/>
              </a:spcAft>
            </a:pPr>
            <a:r>
              <a:rPr lang="en-US" sz="2000" dirty="0"/>
              <a:t>Some examples are: </a:t>
            </a:r>
          </a:p>
        </p:txBody>
      </p:sp>
    </p:spTree>
    <p:custDataLst>
      <p:tags r:id="rId1"/>
    </p:custDataLst>
    <p:extLst>
      <p:ext uri="{BB962C8B-B14F-4D97-AF65-F5344CB8AC3E}">
        <p14:creationId xmlns:p14="http://schemas.microsoft.com/office/powerpoint/2010/main" val="1098843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Handling of Special Issue Claims</a:t>
            </a:r>
          </a:p>
        </p:txBody>
      </p:sp>
      <p:sp>
        <p:nvSpPr>
          <p:cNvPr id="3" name="Content Placeholder 2"/>
          <p:cNvSpPr>
            <a:spLocks noGrp="1"/>
          </p:cNvSpPr>
          <p:nvPr>
            <p:ph idx="1"/>
            <p:custDataLst>
              <p:tags r:id="rId2"/>
            </p:custDataLst>
          </p:nvPr>
        </p:nvSpPr>
        <p:spPr>
          <a:xfrm>
            <a:off x="457200" y="2057401"/>
            <a:ext cx="8229600" cy="365126"/>
          </a:xfrm>
        </p:spPr>
        <p:txBody>
          <a:bodyPr>
            <a:normAutofit fontScale="92500" lnSpcReduction="10000"/>
          </a:bodyPr>
          <a:lstStyle/>
          <a:p>
            <a:pPr marL="0" indent="0">
              <a:buNone/>
            </a:pPr>
            <a:r>
              <a:rPr lang="en-US" altLang="en-US" dirty="0"/>
              <a:t>How does VA track Special Issue Claims?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7</a:t>
            </a:fld>
            <a:endParaRPr lang="en-US" dirty="0"/>
          </a:p>
        </p:txBody>
      </p:sp>
      <p:sp>
        <p:nvSpPr>
          <p:cNvPr id="5" name="TextBox 4">
            <a:extLst>
              <a:ext uri="{FF2B5EF4-FFF2-40B4-BE49-F238E27FC236}">
                <a16:creationId xmlns:a16="http://schemas.microsoft.com/office/drawing/2014/main" id="{DFF52074-7DF9-4791-8825-14584097D602}"/>
              </a:ext>
            </a:extLst>
          </p:cNvPr>
          <p:cNvSpPr txBox="1"/>
          <p:nvPr>
            <p:custDataLst>
              <p:tags r:id="rId4"/>
            </p:custDataLst>
          </p:nvPr>
        </p:nvSpPr>
        <p:spPr>
          <a:xfrm>
            <a:off x="481781" y="2422527"/>
            <a:ext cx="8219767" cy="1169551"/>
          </a:xfrm>
          <a:prstGeom prst="rect">
            <a:avLst/>
          </a:prstGeom>
          <a:noFill/>
        </p:spPr>
        <p:txBody>
          <a:bodyPr wrap="square" rtlCol="0">
            <a:spAutoFit/>
          </a:bodyPr>
          <a:lstStyle/>
          <a:p>
            <a:pPr marL="1139825" lvl="2" indent="-225425">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EP modifiers</a:t>
            </a:r>
          </a:p>
          <a:p>
            <a:pPr marL="1139825" lvl="2" indent="-225425">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Special Issue flashes</a:t>
            </a:r>
          </a:p>
          <a:p>
            <a:pPr marL="1139825" lvl="2" indent="-225425">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Corporate flashes </a:t>
            </a:r>
          </a:p>
        </p:txBody>
      </p:sp>
      <p:sp>
        <p:nvSpPr>
          <p:cNvPr id="6" name="TextBox 5">
            <a:extLst>
              <a:ext uri="{FF2B5EF4-FFF2-40B4-BE49-F238E27FC236}">
                <a16:creationId xmlns:a16="http://schemas.microsoft.com/office/drawing/2014/main" id="{5C731DC9-8000-40ED-8CAB-08CD26B3393A}"/>
              </a:ext>
            </a:extLst>
          </p:cNvPr>
          <p:cNvSpPr txBox="1"/>
          <p:nvPr>
            <p:custDataLst>
              <p:tags r:id="rId5"/>
            </p:custDataLst>
          </p:nvPr>
        </p:nvSpPr>
        <p:spPr>
          <a:xfrm>
            <a:off x="457200" y="3957204"/>
            <a:ext cx="8244348" cy="400110"/>
          </a:xfrm>
          <a:prstGeom prst="rect">
            <a:avLst/>
          </a:prstGeom>
          <a:noFill/>
        </p:spPr>
        <p:txBody>
          <a:bodyPr wrap="square" rtlCol="0">
            <a:spAutoFit/>
          </a:bodyPr>
          <a:lstStyle/>
          <a:p>
            <a:pPr indent="-4763">
              <a:spcAft>
                <a:spcPts val="600"/>
              </a:spcAft>
            </a:pPr>
            <a:r>
              <a:rPr lang="en-US" altLang="en-US" sz="2000" dirty="0"/>
              <a:t>Why does VA need special tracking requirements? </a:t>
            </a:r>
          </a:p>
        </p:txBody>
      </p:sp>
      <p:sp>
        <p:nvSpPr>
          <p:cNvPr id="7" name="TextBox 6">
            <a:extLst>
              <a:ext uri="{FF2B5EF4-FFF2-40B4-BE49-F238E27FC236}">
                <a16:creationId xmlns:a16="http://schemas.microsoft.com/office/drawing/2014/main" id="{A7F3E236-21E7-4D70-8F9A-83DAEA766E56}"/>
              </a:ext>
            </a:extLst>
          </p:cNvPr>
          <p:cNvSpPr txBox="1"/>
          <p:nvPr>
            <p:custDataLst>
              <p:tags r:id="rId6"/>
            </p:custDataLst>
          </p:nvPr>
        </p:nvSpPr>
        <p:spPr>
          <a:xfrm>
            <a:off x="481781" y="4361590"/>
            <a:ext cx="8205019" cy="784830"/>
          </a:xfrm>
          <a:prstGeom prst="rect">
            <a:avLst/>
          </a:prstGeom>
          <a:noFill/>
        </p:spPr>
        <p:txBody>
          <a:bodyPr wrap="square" rtlCol="0">
            <a:spAutoFit/>
          </a:bodyPr>
          <a:lstStyle/>
          <a:p>
            <a:pPr marL="1139825" lvl="2" indent="-225425">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Easy Identification </a:t>
            </a:r>
          </a:p>
          <a:p>
            <a:pPr marL="1139825" lvl="2" indent="-225425">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Expeditious Processing  </a:t>
            </a:r>
          </a:p>
        </p:txBody>
      </p:sp>
    </p:spTree>
    <p:extLst>
      <p:ext uri="{BB962C8B-B14F-4D97-AF65-F5344CB8AC3E}">
        <p14:creationId xmlns:p14="http://schemas.microsoft.com/office/powerpoint/2010/main" val="3285267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Expeditious Processing</a:t>
            </a:r>
          </a:p>
        </p:txBody>
      </p:sp>
      <p:sp>
        <p:nvSpPr>
          <p:cNvPr id="3" name="Content Placeholder 2"/>
          <p:cNvSpPr>
            <a:spLocks noGrp="1"/>
          </p:cNvSpPr>
          <p:nvPr>
            <p:ph idx="1"/>
            <p:custDataLst>
              <p:tags r:id="rId2"/>
            </p:custDataLst>
          </p:nvPr>
        </p:nvSpPr>
        <p:spPr>
          <a:xfrm>
            <a:off x="457200" y="2057401"/>
            <a:ext cx="8229600" cy="695632"/>
          </a:xfrm>
        </p:spPr>
        <p:txBody>
          <a:bodyPr>
            <a:normAutofit lnSpcReduction="10000"/>
          </a:bodyPr>
          <a:lstStyle/>
          <a:p>
            <a:pPr marL="0" indent="0">
              <a:buNone/>
            </a:pPr>
            <a:r>
              <a:rPr lang="en-US" dirty="0"/>
              <a:t>The following issues do not require special development however they do require expeditious processing: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8</a:t>
            </a:fld>
            <a:endParaRPr lang="en-US" dirty="0"/>
          </a:p>
        </p:txBody>
      </p:sp>
      <p:sp>
        <p:nvSpPr>
          <p:cNvPr id="5" name="TextBox 4">
            <a:extLst>
              <a:ext uri="{FF2B5EF4-FFF2-40B4-BE49-F238E27FC236}">
                <a16:creationId xmlns:a16="http://schemas.microsoft.com/office/drawing/2014/main" id="{A9102CD8-53BD-40CC-BC08-86D4392661F2}"/>
              </a:ext>
            </a:extLst>
          </p:cNvPr>
          <p:cNvSpPr txBox="1"/>
          <p:nvPr>
            <p:custDataLst>
              <p:tags r:id="rId4"/>
            </p:custDataLst>
          </p:nvPr>
        </p:nvSpPr>
        <p:spPr>
          <a:xfrm>
            <a:off x="462116" y="2753033"/>
            <a:ext cx="8249265" cy="1554272"/>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t>Homeless</a:t>
            </a:r>
          </a:p>
          <a:p>
            <a:pPr marL="342900" indent="-342900">
              <a:spcAft>
                <a:spcPts val="600"/>
              </a:spcAft>
              <a:buClr>
                <a:schemeClr val="tx1"/>
              </a:buClr>
              <a:buFont typeface="Arial" panose="020B0604020202020204" pitchFamily="34" charset="0"/>
              <a:buChar char="•"/>
            </a:pPr>
            <a:r>
              <a:rPr lang="en-US" sz="2000" dirty="0"/>
              <a:t>Former Prisoner of War (POW)</a:t>
            </a:r>
          </a:p>
          <a:p>
            <a:pPr marL="342900" indent="-342900">
              <a:spcAft>
                <a:spcPts val="600"/>
              </a:spcAft>
              <a:buClr>
                <a:schemeClr val="tx1"/>
              </a:buClr>
              <a:buFont typeface="Arial" panose="020B0604020202020204" pitchFamily="34" charset="0"/>
              <a:buChar char="•"/>
            </a:pPr>
            <a:r>
              <a:rPr lang="en-US" sz="2000" dirty="0"/>
              <a:t>Terminally ill Veterans</a:t>
            </a:r>
          </a:p>
          <a:p>
            <a:pPr marL="342900" indent="-342900">
              <a:spcAft>
                <a:spcPts val="600"/>
              </a:spcAft>
              <a:buClr>
                <a:schemeClr val="tx1"/>
              </a:buClr>
              <a:buFont typeface="Arial" panose="020B0604020202020204" pitchFamily="34" charset="0"/>
              <a:buChar char="•"/>
            </a:pPr>
            <a:r>
              <a:rPr lang="en-US" sz="2000" dirty="0"/>
              <a:t>Financial Hardship </a:t>
            </a:r>
          </a:p>
        </p:txBody>
      </p:sp>
    </p:spTree>
    <p:extLst>
      <p:ext uri="{BB962C8B-B14F-4D97-AF65-F5344CB8AC3E}">
        <p14:creationId xmlns:p14="http://schemas.microsoft.com/office/powerpoint/2010/main" val="1382585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Issues requiring Centralized Processing</a:t>
            </a:r>
          </a:p>
        </p:txBody>
      </p:sp>
      <p:sp>
        <p:nvSpPr>
          <p:cNvPr id="3" name="Content Placeholder 2"/>
          <p:cNvSpPr>
            <a:spLocks noGrp="1"/>
          </p:cNvSpPr>
          <p:nvPr>
            <p:ph idx="1"/>
            <p:custDataLst>
              <p:tags r:id="rId2"/>
            </p:custDataLst>
          </p:nvPr>
        </p:nvSpPr>
        <p:spPr>
          <a:xfrm>
            <a:off x="457200" y="2057401"/>
            <a:ext cx="8229600" cy="685800"/>
          </a:xfrm>
        </p:spPr>
        <p:txBody>
          <a:bodyPr>
            <a:normAutofit lnSpcReduction="10000"/>
          </a:bodyPr>
          <a:lstStyle/>
          <a:p>
            <a:pPr marL="0" indent="0">
              <a:buNone/>
            </a:pPr>
            <a:r>
              <a:rPr lang="en-US" altLang="en-US" dirty="0"/>
              <a:t>Due to complex development procedures, the following issues have been centralized to specific ROs for processing: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9</a:t>
            </a:fld>
            <a:endParaRPr lang="en-US" dirty="0"/>
          </a:p>
        </p:txBody>
      </p:sp>
      <p:sp>
        <p:nvSpPr>
          <p:cNvPr id="5" name="TextBox 4">
            <a:extLst>
              <a:ext uri="{FF2B5EF4-FFF2-40B4-BE49-F238E27FC236}">
                <a16:creationId xmlns:a16="http://schemas.microsoft.com/office/drawing/2014/main" id="{89124F1C-D5A1-481B-8DF7-9EE14848153E}"/>
              </a:ext>
            </a:extLst>
          </p:cNvPr>
          <p:cNvSpPr txBox="1"/>
          <p:nvPr>
            <p:custDataLst>
              <p:tags r:id="rId4"/>
            </p:custDataLst>
          </p:nvPr>
        </p:nvSpPr>
        <p:spPr>
          <a:xfrm>
            <a:off x="471948" y="2743201"/>
            <a:ext cx="8229600" cy="178510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Radiation - </a:t>
            </a:r>
            <a:r>
              <a:rPr lang="en-US" sz="2000" b="1" dirty="0"/>
              <a:t>Jackson Regional Office</a:t>
            </a:r>
            <a:r>
              <a:rPr lang="en-US" sz="2000" dirty="0"/>
              <a:t>.</a:t>
            </a:r>
          </a:p>
          <a:p>
            <a:pPr marL="285750" indent="-285750">
              <a:spcAft>
                <a:spcPts val="600"/>
              </a:spcAft>
              <a:buClr>
                <a:schemeClr val="tx1"/>
              </a:buClr>
              <a:buFont typeface="Arial" panose="020B0604020202020204" pitchFamily="34" charset="0"/>
              <a:buChar char="•"/>
            </a:pPr>
            <a:r>
              <a:rPr lang="en-US" sz="2000" dirty="0"/>
              <a:t>Mustard Gas - </a:t>
            </a:r>
            <a:r>
              <a:rPr lang="en-US" sz="2000" b="1" dirty="0"/>
              <a:t>Muskogee Regional Office</a:t>
            </a:r>
            <a:r>
              <a:rPr lang="en-US" sz="2000" dirty="0"/>
              <a:t>.</a:t>
            </a:r>
          </a:p>
          <a:p>
            <a:pPr marL="285750" indent="-285750">
              <a:spcAft>
                <a:spcPts val="600"/>
              </a:spcAft>
              <a:buClr>
                <a:schemeClr val="tx1"/>
              </a:buClr>
              <a:buFont typeface="Arial" panose="020B0604020202020204" pitchFamily="34" charset="0"/>
              <a:buChar char="•"/>
            </a:pPr>
            <a:r>
              <a:rPr lang="en-US" sz="2000" dirty="0"/>
              <a:t>Camp Lejeune claims due to contaminated water - </a:t>
            </a:r>
            <a:r>
              <a:rPr lang="en-US" sz="2000" b="1" dirty="0"/>
              <a:t>Louisville Regional Office (</a:t>
            </a:r>
            <a:r>
              <a:rPr lang="en-US" sz="2000" dirty="0"/>
              <a:t>under special circumstances Pittsburgh, Salt Lake City, and Winston Salem process them.) </a:t>
            </a:r>
          </a:p>
        </p:txBody>
      </p:sp>
    </p:spTree>
    <p:extLst>
      <p:ext uri="{BB962C8B-B14F-4D97-AF65-F5344CB8AC3E}">
        <p14:creationId xmlns:p14="http://schemas.microsoft.com/office/powerpoint/2010/main" val="912315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39C33F6-9A11-4C8B-BC55-E36B6DFE150B}&quot;/&gt;&lt;isInvalidForFieldText val=&quot;0&quot;/&gt;&lt;Image&gt;&lt;filename val=&quot;C:\Users\User\AppData\Local\Temp\CP122688213250Session\CPTrustFolder122688213265\PPTImport122688830515\data\asimages\{439C33F6-9A11-4C8B-BC55-E36B6DFE150B}_22.png&quot;/&gt;&lt;left val=&quot;727&quot;/&gt;&lt;top val=&quot;687&quot;/&gt;&lt;width val=&quot;226&quot;/&gt;&lt;height val=&quot;4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EDEBE432-94AA-4499-8385-F1B110954228}&quot;/&gt;&lt;isInvalidForFieldText val=&quot;0&quot;/&gt;&lt;Image&gt;&lt;filename val=&quot;C:\Users\User\AppData\Local\Temp\CP122688213250Session\CPTrustFolder122688213265\PPTImport122688830515\data\asimages\{EDEBE432-94AA-4499-8385-F1B110954228}_23.png&quot;/&gt;&lt;left val=&quot;0&quot;/&gt;&lt;top val=&quot;76&quot;/&gt;&lt;width val=&quot;961&quot;/&gt;&lt;height val=&quot;122&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8&quot;/&gt;&lt;lineCharCount val=&quot;29&quot;/&gt;&lt;lineCharCount val=&quot;68&quot;/&gt;&lt;lineCharCount val=&quot;67&quot;/&gt;&lt;/TableIndex&gt;&lt;/ShapeTextInfo&gt;"/>
  <p:tag name="HTML_SHAPEINFO" val="&lt;ThreeDShapeInfo&gt;&lt;uuid val=&quot;{A7D83374-B29A-41A2-9AE2-5B82CF9FA428}&quot;/&gt;&lt;isInvalidForFieldText val=&quot;0&quot;/&gt;&lt;Image&gt;&lt;filename val=&quot;C:\Users\User\AppData\Local\Temp\CP122688213250Session\CPTrustFolder122688213265\PPTImport122688830515\data\asimages\{A7D83374-B29A-41A2-9AE2-5B82CF9FA428}_23.png&quot;/&gt;&lt;left val=&quot;42&quot;/&gt;&lt;top val=&quot;212&quot;/&gt;&lt;width val=&quot;870&quot;/&gt;&lt;height val=&quot;41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9268707-8161-429C-97D3-FEE39E6CCA4B}&quot;/&gt;&lt;isInvalidForFieldText val=&quot;0&quot;/&gt;&lt;Image&gt;&lt;filename val=&quot;C:\Users\User\AppData\Local\Temp\CP122688213250Session\CPTrustFolder122688213265\PPTImport122688830515\data\asimages\{69268707-8161-429C-97D3-FEE39E6CCA4B}_23.png&quot;/&gt;&lt;left val=&quot;727&quot;/&gt;&lt;top val=&quot;687&quot;/&gt;&lt;width val=&quot;226&quot;/&gt;&lt;height val=&quot;4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5756C50D-D265-4E29-B0BB-8A7E2791E885}&quot;/&gt;&lt;isInvalidForFieldText val=&quot;0&quot;/&gt;&lt;Image&gt;&lt;filename val=&quot;C:\Users\User\AppData\Local\Temp\CP122688213250Session\CPTrustFolder122688213265\PPTImport122688830515\data\asimages\{5756C50D-D265-4E29-B0BB-8A7E2791E885}_24.png&quot;/&gt;&lt;left val=&quot;0&quot;/&gt;&lt;top val=&quot;76&quot;/&gt;&lt;width val=&quot;961&quot;/&gt;&lt;height val=&quot;1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2&quot;/&gt;&lt;lineCharCount val=&quot;68&quot;/&gt;&lt;lineCharCount val=&quot;64&quot;/&gt;&lt;lineCharCount val=&quot;7&quot;/&gt;&lt;lineCharCount val=&quot;1&quot;/&gt;&lt;lineCharCount val=&quot;65&quot;/&gt;&lt;lineCharCount val=&quot;75&quot;/&gt;&lt;lineCharCount val=&quot;65&quot;/&gt;&lt;lineCharCount val=&quot;19&quot;/&gt;&lt;/TableIndex&gt;&lt;/ShapeTextInfo&gt;"/>
  <p:tag name="HTML_SHAPEINFO" val="&lt;ThreeDShapeInfo&gt;&lt;uuid val=&quot;{CA9F7DE2-E903-4275-972D-486DCEB58B20}&quot;/&gt;&lt;isInvalidForFieldText val=&quot;0&quot;/&gt;&lt;Image&gt;&lt;filename val=&quot;C:\Users\User\AppData\Local\Temp\CP122688213250Session\CPTrustFolder122688213265\PPTImport122688830515\data\asimages\{CA9F7DE2-E903-4275-972D-486DCEB58B20}_24.png&quot;/&gt;&lt;left val=&quot;42&quot;/&gt;&lt;top val=&quot;212&quot;/&gt;&lt;width val=&quot;877&quot;/&gt;&lt;height val=&quot;41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3C5FCD4-5218-433B-8622-F06A995C76E0}&quot;/&gt;&lt;isInvalidForFieldText val=&quot;0&quot;/&gt;&lt;Image&gt;&lt;filename val=&quot;C:\Users\User\AppData\Local\Temp\CP122688213250Session\CPTrustFolder122688213265\PPTImport122688830515\data\asimages\{A3C5FCD4-5218-433B-8622-F06A995C76E0}_24.png&quot;/&gt;&lt;left val=&quot;727&quot;/&gt;&lt;top val=&quot;687&quot;/&gt;&lt;width val=&quot;226&quot;/&gt;&lt;height val=&quot;4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047D479E-4DC3-44B3-B56C-582DA2CAB2DE}&quot;/&gt;&lt;isInvalidForFieldText val=&quot;0&quot;/&gt;&lt;Image&gt;&lt;filename val=&quot;C:\Users\User\AppData\Local\Temp\CP122688213250Session\CPTrustFolder122688213265\PPTImport122688830515\data\asimages\{047D479E-4DC3-44B3-B56C-582DA2CAB2DE}_25.png&quot;/&gt;&lt;left val=&quot;0&quot;/&gt;&lt;top val=&quot;278&quot;/&gt;&lt;width val=&quot;961&quot;/&gt;&lt;height val=&quot;202&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E708934-A002-456B-BD42-5E3005A9BD4D}&quot;/&gt;&lt;isInvalidForFieldText val=&quot;0&quot;/&gt;&lt;Image&gt;&lt;filename val=&quot;C:\Users\User\AppData\Local\Temp\CP122688213250Session\CPTrustFolder122688213265\PPTImport122688830515\data\asimages\{FE708934-A002-456B-BD42-5E3005A9BD4D}_25.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PRESENTER_DUMMYTAG" val="&lt;DummyForForceWrite&gt;&lt;/DummyForForceWrite&gt;"/>
  <p:tag name="HTML_SHAPEINFO" val="&lt;ThreeDShapeInfo&gt;&lt;uuid val=&quot;{5EA3E1BC-8676-4AE2-B531-F599B5FF794F}&quot;/&gt;&lt;isInvalidForFieldText val=&quot;0&quot;/&gt;&lt;Image&gt;&lt;filename val=&quot;C:\Users\User\AppData\Local\Temp\CP122688213250Session\CPTrustFolder122688213265\PPTImport122688830515\data\asimages\{5EA3E1BC-8676-4AE2-B531-F599B5FF794F}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0E81F4D8-9F2F-4A7B-8FC1-1EC4B6E6A9D1}&quot;/&gt;&lt;isInvalidForFieldText val=&quot;0&quot;/&gt;&lt;Image&gt;&lt;filename val=&quot;C:\Users\User\AppData\Local\Temp\CP122688213250Session\CPTrustFolder122688213265\PPTImport122688830515\data\asimages\{0E81F4D8-9F2F-4A7B-8FC1-1EC4B6E6A9D1}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4B71F0E3-BBD3-4BD0-9DC9-6F450181A175}&quot;/&gt;&lt;isInvalidForFieldText val=&quot;0&quot;/&gt;&lt;Image&gt;&lt;filename val=&quot;C:\Users\User\AppData\Local\Temp\CP122688213250Session\CPTrustFolder122688213265\PPTImport122688830515\data\asimages\{4B71F0E3-BBD3-4BD0-9DC9-6F450181A175}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BCEAD3A-8CB3-42F8-8C6B-E5ED3253B8BA}&quot;/&gt;&lt;isInvalidForFieldText val=&quot;0&quot;/&gt;&lt;Image&gt;&lt;filename val=&quot;C:\Users\User\AppData\Local\Temp\CP122688213250Session\CPTrustFolder122688213265\PPTImport122688830515\data\asimages\{EBCEAD3A-8CB3-42F8-8C6B-E5ED3253B8BA}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30&quot;/&gt;&lt;lineCharCount val=&quot;31&quot;/&gt;&lt;lineCharCount val=&quot;28&quot;/&gt;&lt;lineCharCount val=&quot;31&quot;/&gt;&lt;lineCharCount val=&quot;28&quot;/&gt;&lt;lineCharCount val=&quot;1&quot;/&gt;&lt;/TableIndex&gt;&lt;/ShapeTextInfo&gt;"/>
  <p:tag name="HTML_SHAPEINFO" val="&lt;ThreeDShapeInfo&gt;&lt;uuid val=&quot;{3889D354-BB87-4D23-9DDA-E1442AA01957}&quot;/&gt;&lt;isInvalidForFieldText val=&quot;0&quot;/&gt;&lt;Image&gt;&lt;filename val=&quot;C:\Users\User\AppData\Local\Temp\CP122688213250Session\CPTrustFolder122688213265\PPTImport122688830515\data\asimages\{3889D354-BB87-4D23-9DDA-E1442AA01957}_2.png&quot;/&gt;&lt;left val=&quot;42&quot;/&gt;&lt;top val=&quot;212&quot;/&gt;&lt;width val=&quot;438&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D1E102E-7D8B-4456-855B-69F0B8D8C282}&quot;/&gt;&lt;isInvalidForFieldText val=&quot;0&quot;/&gt;&lt;Image&gt;&lt;filename val=&quot;C:\Users\User\AppData\Local\Temp\CP122688213250Session\CPTrustFolder122688213265\PPTImport122688830515\data\asimages\{5D1E102E-7D8B-4456-855B-69F0B8D8C282}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212CBA7-70E0-4470-A30B-54E0065BE055}&quot;/&gt;&lt;isInvalidForFieldText val=&quot;0&quot;/&gt;&lt;Image&gt;&lt;filename val=&quot;C:\Users\User\AppData\Local\Temp\CP122688213250Session\CPTrustFolder122688213265\PPTImport122688830515\data\asimages\{1212CBA7-70E0-4470-A30B-54E0065BE055}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9&quot;/&gt;&lt;lineCharCount val=&quot;69&quot;/&gt;&lt;lineCharCount val=&quot;7&quot;/&gt;&lt;lineCharCount val=&quot;72&quot;/&gt;&lt;lineCharCount val=&quot;14&quot;/&gt;&lt;lineCharCount val=&quot;70&quot;/&gt;&lt;lineCharCount val=&quot;10&quot;/&gt;&lt;lineCharCount val=&quot;71&quot;/&gt;&lt;lineCharCount val=&quot;63&quot;/&gt;&lt;lineCharCount val=&quot;70&quot;/&gt;&lt;lineCharCount val=&quot;73&quot;/&gt;&lt;lineCharCount val=&quot;33&quot;/&gt;&lt;lineCharCount val=&quot;55&quot;/&gt;&lt;/TableIndex&gt;&lt;/ShapeTextInfo&gt;"/>
  <p:tag name="HTML_SHAPEINFO" val="&lt;ThreeDShapeInfo&gt;&lt;uuid val=&quot;{94483835-4AFC-468C-85FE-D136A27D71F6}&quot;/&gt;&lt;isInvalidForFieldText val=&quot;0&quot;/&gt;&lt;Image&gt;&lt;filename val=&quot;C:\Users\User\AppData\Local\Temp\CP122688213250Session\CPTrustFolder122688213265\PPTImport122688830515\data\asimages\{94483835-4AFC-468C-85FE-D136A27D71F6}_3.png&quot;/&gt;&lt;left val=&quot;42&quot;/&gt;&lt;top val=&quot;193&quot;/&gt;&lt;width val=&quot;869&quot;/&gt;&lt;height val=&quot;483&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5311D49-5FA7-4AFC-8AC8-CE370D657E18}&quot;/&gt;&lt;isInvalidForFieldText val=&quot;0&quot;/&gt;&lt;Image&gt;&lt;filename val=&quot;C:\Users\User\AppData\Local\Temp\CP122688213250Session\CPTrustFolder122688213265\PPTImport122688830515\data\asimages\{15311D49-5FA7-4AFC-8AC8-CE370D657E18}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F3177CAB-18AC-4630-BCAA-DBBC12F6BC73}&quot;/&gt;&lt;isInvalidForFieldText val=&quot;0&quot;/&gt;&lt;Image&gt;&lt;filename val=&quot;C:\Users\User\AppData\Local\Temp\CP122688213250Session\CPTrustFolder122688213265\PPTImport122688830515\data\asimages\{F3177CAB-18AC-4630-BCAA-DBBC12F6BC73}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9&quot;/&gt;&lt;lineCharCount val=&quot;62&quot;/&gt;&lt;lineCharCount val=&quot;64&quot;/&gt;&lt;lineCharCount val=&quot;63&quot;/&gt;&lt;lineCharCount val=&quot;67&quot;/&gt;&lt;lineCharCount val=&quot;31&quot;/&gt;&lt;lineCharCount val=&quot;39&quot;/&gt;&lt;lineCharCount val=&quot;62&quot;/&gt;&lt;lineCharCount val=&quot;9&quot;/&gt;&lt;lineCharCount val=&quot;59&quot;/&gt;&lt;lineCharCount val=&quot;57&quot;/&gt;&lt;lineCharCount val=&quot;59&quot;/&gt;&lt;/TableIndex&gt;&lt;/ShapeTextInfo&gt;"/>
  <p:tag name="HTML_SHAPEINFO" val="&lt;ThreeDShapeInfo&gt;&lt;uuid val=&quot;{1DCCF89C-427E-4A9A-A27D-3FB0E79C3207}&quot;/&gt;&lt;isInvalidForFieldText val=&quot;0&quot;/&gt;&lt;Image&gt;&lt;filename val=&quot;C:\Users\User\AppData\Local\Temp\CP122688213250Session\CPTrustFolder122688213265\PPTImport122688830515\data\asimages\{1DCCF89C-427E-4A9A-A27D-3FB0E79C3207}_4.png&quot;/&gt;&lt;left val=&quot;42&quot;/&gt;&lt;top val=&quot;193&quot;/&gt;&lt;width val=&quot;870&quot;/&gt;&lt;height val=&quot;473&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4480D85-78BE-494F-8861-AA205A38D567}&quot;/&gt;&lt;isInvalidForFieldText val=&quot;0&quot;/&gt;&lt;Image&gt;&lt;filename val=&quot;C:\Users\User\AppData\Local\Temp\CP122688213250Session\CPTrustFolder122688213265\PPTImport122688830515\data\asimages\{34480D85-78BE-494F-8861-AA205A38D567}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BDEB64A7-E082-467C-BCC2-76B43C826EAC}&quot;/&gt;&lt;isInvalidForFieldText val=&quot;0&quot;/&gt;&lt;Image&gt;&lt;filename val=&quot;C:\Users\User\AppData\Local\Temp\CP122688213250Session\CPTrustFolder122688213265\PPTImport122688830515\data\asimages\{BDEB64A7-E082-467C-BCC2-76B43C826EAC}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24&quot;/&gt;&lt;/TableIndex&gt;&lt;/ShapeTextInfo&gt;"/>
  <p:tag name="HTML_SHAPEINFO" val="&lt;ThreeDShapeInfo&gt;&lt;uuid val=&quot;{8A11733A-CAE7-4D10-BD94-7C03AD63CE80}&quot;/&gt;&lt;isInvalidForFieldText val=&quot;0&quot;/&gt;&lt;Image&gt;&lt;filename val=&quot;C:\Users\User\AppData\Local\Temp\CP122688213250Session\CPTrustFolder122688213265\PPTImport122688830515\data\asimages\{8A11733A-CAE7-4D10-BD94-7C03AD63CE80}_5.png&quot;/&gt;&lt;left val=&quot;40&quot;/&gt;&lt;top val=&quot;212&quot;/&gt;&lt;width val=&quot;871&quot;/&gt;&lt;height val=&quot;8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AFD9EE1-02E5-411F-9234-03D091AD1C8C}&quot;/&gt;&lt;isInvalidForFieldText val=&quot;0&quot;/&gt;&lt;Image&gt;&lt;filename val=&quot;C:\Users\User\AppData\Local\Temp\CP122688213250Session\CPTrustFolder122688213265\PPTImport122688830515\data\asimages\{BAFD9EE1-02E5-411F-9234-03D091AD1C8C}_5.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1&quot;/&gt;&lt;lineCharCount val=&quot;51&quot;/&gt;&lt;lineCharCount val=&quot;69&quot;/&gt;&lt;lineCharCount val=&quot;12&quot;/&gt;&lt;/TableIndex&gt;&lt;/ShapeTextInfo&gt;"/>
  <p:tag name="HTML_SHAPEINFO" val="&lt;ThreeDShapeInfo&gt;&lt;uuid val=&quot;{3FBB8FE3-55C5-481B-BCE4-9DADB00327C6}&quot;/&gt;&lt;isInvalidForFieldText val=&quot;0&quot;/&gt;&lt;Image&gt;&lt;filename val=&quot;C:\Users\User\AppData\Local\Temp\CP122688213250Session\CPTrustFolder122688213265\PPTImport122688830515\data\asimages\{3FBB8FE3-55C5-481B-BCE4-9DADB00327C6}_5.png&quot;/&gt;&lt;left val=&quot;47&quot;/&gt;&lt;top val=&quot;284&quot;/&gt;&lt;width val=&quot;866&quot;/&gt;&lt;height val=&quot;17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54E30477-5074-42F9-9C3B-95E5B1D7908D}&quot;/&gt;&lt;isInvalidForFieldText val=&quot;0&quot;/&gt;&lt;Image&gt;&lt;filename val=&quot;C:\Users\User\AppData\Local\Temp\CP122688213250Session\CPTrustFolder122688213265\PPTImport122688830515\data\asimages\{54E30477-5074-42F9-9C3B-95E5B1D7908D}_6.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F0A5BFF-8478-4B7A-9798-16F7FDB986F5}&quot;/&gt;&lt;isInvalidForFieldText val=&quot;0&quot;/&gt;&lt;Image&gt;&lt;filename val=&quot;C:\Users\User\AppData\Local\Temp\CP122688213250Session\CPTrustFolder122688213265\PPTImport122688830515\data\asimages\{DF0A5BFF-8478-4B7A-9798-16F7FDB986F5}_6.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5&quot;/&gt;&lt;lineCharCount val=&quot;13&quot;/&gt;&lt;lineCharCount val=&quot;10&quot;/&gt;&lt;lineCharCount val=&quot;9&quot;/&gt;&lt;lineCharCount val=&quot;5&quot;/&gt;&lt;lineCharCount val=&quot;9&quot;/&gt;&lt;lineCharCount val=&quot;34&quot;/&gt;&lt;lineCharCount val=&quot;18&quot;/&gt;&lt;lineCharCount val=&quot;23&quot;/&gt;&lt;lineCharCount val=&quot;12&quot;/&gt;&lt;/TableIndex&gt;&lt;/ShapeTextInfo&gt;"/>
  <p:tag name="HTML_SHAPEINFO" val="&lt;ThreeDShapeInfo&gt;&lt;uuid val=&quot;{0C5C5ABE-3FEC-4338-ACD7-DE2595076BDB}&quot;/&gt;&lt;isInvalidForFieldText val=&quot;0&quot;/&gt;&lt;Image&gt;&lt;filename val=&quot;C:\Users\User\AppData\Local\Temp\CP122688213250Session\CPTrustFolder122688213265\PPTImport122688830515\data\asimages\{0C5C5ABE-3FEC-4338-ACD7-DE2595076BDB}_6.png&quot;/&gt;&lt;left val=&quot;42&quot;/&gt;&lt;top val=&quot;263&quot;/&gt;&lt;width val=&quot;870&quot;/&gt;&lt;height val=&quot;417&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43BF320A-938C-4B8D-BB88-C8FC9B5AE689}&quot;/&gt;&lt;isInvalidForFieldText val=&quot;0&quot;/&gt;&lt;Image&gt;&lt;filename val=&quot;C:\Users\User\AppData\Local\Temp\CP122688213250Session\CPTrustFolder122688213265\PPTImport122688830515\data\asimages\{43BF320A-938C-4B8D-BB88-C8FC9B5AE689}_6.png&quot;/&gt;&lt;left val=&quot;41&quot;/&gt;&lt;top val=&quot;200&quot;/&gt;&lt;width val=&quot;871&quot;/&gt;&lt;height val=&quot;57&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2ED0003D-AACB-48C5-9704-03D8115CF3A5}&quot;/&gt;&lt;isInvalidForFieldText val=&quot;0&quot;/&gt;&lt;Image&gt;&lt;filename val=&quot;C:\Users\User\AppData\Local\Temp\CP122688213250Session\CPTrustFolder122688213265\PPTImport122688830515\data\asimages\{2ED0003D-AACB-48C5-9704-03D8115CF3A5}_7.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48FFF2C7-6CFC-4493-A286-22124646FF13}&quot;/&gt;&lt;isInvalidForFieldText val=&quot;0&quot;/&gt;&lt;Image&gt;&lt;filename val=&quot;C:\Users\User\AppData\Local\Temp\CP122688213250Session\CPTrustFolder122688213265\PPTImport122688830515\data\asimages\{48FFF2C7-6CFC-4493-A286-22124646FF13}_7.png&quot;/&gt;&lt;left val=&quot;40&quot;/&gt;&lt;top val=&quot;212&quot;/&gt;&lt;width val=&quot;871&quot;/&gt;&lt;height val=&quot;5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E55246D-E4E4-4E3B-9D7E-C47D375E2791}&quot;/&gt;&lt;isInvalidForFieldText val=&quot;0&quot;/&gt;&lt;Image&gt;&lt;filename val=&quot;C:\Users\User\AppData\Local\Temp\CP122688213250Session\CPTrustFolder122688213265\PPTImport122688830515\data\asimages\{6E55246D-E4E4-4E3B-9D7E-C47D375E2791}_7.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22&quot;/&gt;&lt;lineCharCount val=&quot;18&quot;/&gt;&lt;/TableIndex&gt;&lt;/ShapeTextInfo&gt;"/>
  <p:tag name="HTML_SHAPEINFO" val="&lt;ThreeDShapeInfo&gt;&lt;uuid val=&quot;{216A75C9-0A94-4938-B37C-2A4679D2B45D}&quot;/&gt;&lt;isInvalidForFieldText val=&quot;0&quot;/&gt;&lt;Image&gt;&lt;filename val=&quot;C:\Users\User\AppData\Local\Temp\CP122688213250Session\CPTrustFolder122688213265\PPTImport122688830515\data\asimages\{216A75C9-0A94-4938-B37C-2A4679D2B45D}_7.png&quot;/&gt;&lt;left val=&quot;49&quot;/&gt;&lt;top val=&quot;250&quot;/&gt;&lt;width val=&quot;864&quot;/&gt;&lt;height val=&quot;13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1329BBB2-F087-49C3-8DDF-72B9E7C9B110}&quot;/&gt;&lt;isInvalidForFieldText val=&quot;0&quot;/&gt;&lt;Image&gt;&lt;filename val=&quot;C:\Users\User\AppData\Local\Temp\CP122688213250Session\CPTrustFolder122688213265\PPTImport122688830515\data\asimages\{1329BBB2-F087-49C3-8DDF-72B9E7C9B110}_7.png&quot;/&gt;&lt;left val=&quot;40&quot;/&gt;&lt;top val=&quot;411&quot;/&gt;&lt;width val=&quot;873&quot;/&gt;&lt;height val=&quot;57&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24&quot;/&gt;&lt;/TableIndex&gt;&lt;/ShapeTextInfo&gt;"/>
  <p:tag name="HTML_SHAPEINFO" val="&lt;ThreeDShapeInfo&gt;&lt;uuid val=&quot;{300CF78F-2CB7-41B8-903E-FA0846C36081}&quot;/&gt;&lt;isInvalidForFieldText val=&quot;0&quot;/&gt;&lt;Image&gt;&lt;filename val=&quot;C:\Users\User\AppData\Local\Temp\CP122688213250Session\CPTrustFolder122688213265\PPTImport122688830515\data\asimages\{300CF78F-2CB7-41B8-903E-FA0846C36081}_7.png&quot;/&gt;&lt;left val=&quot;49&quot;/&gt;&lt;top val=&quot;454&quot;/&gt;&lt;width val=&quot;862&quot;/&gt;&lt;height val=&quot;9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0514B419-EF85-4B4D-944D-01A9726CF19B}&quot;/&gt;&lt;isInvalidForFieldText val=&quot;0&quot;/&gt;&lt;Image&gt;&lt;filename val=&quot;C:\Users\User\AppData\Local\Temp\CP122688213250Session\CPTrustFolder122688213265\PPTImport122688830515\data\asimages\{0514B419-EF85-4B4D-944D-01A9726CF19B}_8.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35&quot;/&gt;&lt;/TableIndex&gt;&lt;/ShapeTextInfo&gt;"/>
  <p:tag name="HTML_SHAPEINFO" val="&lt;ThreeDShapeInfo&gt;&lt;uuid val=&quot;{30DCB064-8788-4952-9A6D-1FF526864326}&quot;/&gt;&lt;isInvalidForFieldText val=&quot;0&quot;/&gt;&lt;Image&gt;&lt;filename val=&quot;C:\Users\User\AppData\Local\Temp\CP122688213250Session\CPTrustFolder122688213265\PPTImport122688830515\data\asimages\{30DCB064-8788-4952-9A6D-1FF526864326}_8.png&quot;/&gt;&lt;left val=&quot;40&quot;/&gt;&lt;top val=&quot;212&quot;/&gt;&lt;width val=&quot;871&quot;/&gt;&lt;height val=&quot;89&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8545E9F-F463-461E-A900-998E5CD24F31}&quot;/&gt;&lt;isInvalidForFieldText val=&quot;0&quot;/&gt;&lt;Image&gt;&lt;filename val=&quot;C:\Users\User\AppData\Local\Temp\CP122688213250Session\CPTrustFolder122688213265\PPTImport122688830515\data\asimages\{88545E9F-F463-461E-A900-998E5CD24F31}_8.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29&quot;/&gt;&lt;lineCharCount val=&quot;24&quot;/&gt;&lt;lineCharCount val=&quot;19&quot;/&gt;&lt;/TableIndex&gt;&lt;/ShapeTextInfo&gt;"/>
  <p:tag name="HTML_SHAPEINFO" val="&lt;ThreeDShapeInfo&gt;&lt;uuid val=&quot;{C38639C1-FA02-4CBB-95D2-9015526BF009}&quot;/&gt;&lt;isInvalidForFieldText val=&quot;0&quot;/&gt;&lt;Image&gt;&lt;filename val=&quot;C:\Users\User\AppData\Local\Temp\CP122688213250Session\CPTrustFolder122688213265\PPTImport122688830515\data\asimages\{C38639C1-FA02-4CBB-95D2-9015526BF009}_8.png&quot;/&gt;&lt;left val=&quot;42&quot;/&gt;&lt;top val=&quot;284&quot;/&gt;&lt;width val=&quot;872&quot;/&gt;&lt;height val=&quot;177&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04A11646-7E53-4118-A483-CA55B8F7B2D0}&quot;/&gt;&lt;isInvalidForFieldText val=&quot;0&quot;/&gt;&lt;Image&gt;&lt;filename val=&quot;C:\Users\User\AppData\Local\Temp\CP122688213250Session\CPTrustFolder122688213265\PPTImport122688830515\data\asimages\{04A11646-7E53-4118-A483-CA55B8F7B2D0}_9.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49&quot;/&gt;&lt;/TableIndex&gt;&lt;/ShapeTextInfo&gt;"/>
  <p:tag name="HTML_SHAPEINFO" val="&lt;ThreeDShapeInfo&gt;&lt;uuid val=&quot;{580B969D-459B-4F97-8F39-E4902E77D55C}&quot;/&gt;&lt;isInvalidForFieldText val=&quot;0&quot;/&gt;&lt;Image&gt;&lt;filename val=&quot;C:\Users\User\AppData\Local\Temp\CP122688213250Session\CPTrustFolder122688213265\PPTImport122688830515\data\asimages\{580B969D-459B-4F97-8F39-E4902E77D55C}_9.png&quot;/&gt;&lt;left val=&quot;40&quot;/&gt;&lt;top val=&quot;212&quot;/&gt;&lt;width val=&quot;871&quot;/&gt;&lt;height val=&quot;8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EC882E7-C075-451A-B74F-0DE2C65F058C}&quot;/&gt;&lt;isInvalidForFieldText val=&quot;0&quot;/&gt;&lt;Image&gt;&lt;filename val=&quot;C:\Users\User\AppData\Local\Temp\CP122688213250Session\CPTrustFolder122688213265\PPTImport122688830515\data\asimages\{0EC882E7-C075-451A-B74F-0DE2C65F058C}_9.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7&quot;/&gt;&lt;lineCharCount val=&quot;40&quot;/&gt;&lt;lineCharCount val=&quot;59&quot;/&gt;&lt;lineCharCount val=&quot;67&quot;/&gt;&lt;lineCharCount val=&quot;39&quot;/&gt;&lt;/TableIndex&gt;&lt;/ShapeTextInfo&gt;"/>
  <p:tag name="HTML_SHAPEINFO" val="&lt;ThreeDShapeInfo&gt;&lt;uuid val=&quot;{8381A224-47F7-4CA4-A2F7-A98B8B88136B}&quot;/&gt;&lt;isInvalidForFieldText val=&quot;0&quot;/&gt;&lt;Image&gt;&lt;filename val=&quot;C:\Users\User\AppData\Local\Temp\CP122688213250Session\CPTrustFolder122688213265\PPTImport122688830515\data\asimages\{8381A224-47F7-4CA4-A2F7-A98B8B88136B}_9.png&quot;/&gt;&lt;left val=&quot;43&quot;/&gt;&lt;top val=&quot;284&quot;/&gt;&lt;width val=&quot;870&quot;/&gt;&lt;height val=&quot;201&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67D124F2-C8E6-439B-B9C4-48049B73B197}&quot;/&gt;&lt;isInvalidForFieldText val=&quot;0&quot;/&gt;&lt;Image&gt;&lt;filename val=&quot;C:\Users\User\AppData\Local\Temp\CP122688213250Session\CPTrustFolder122688213265\PPTImport122688830515\data\asimages\{67D124F2-C8E6-439B-B9C4-48049B73B197}_10.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B0C851D-127A-48CC-836A-F837D66E66B7}&quot;/&gt;&lt;isInvalidForFieldText val=&quot;0&quot;/&gt;&lt;Image&gt;&lt;filename val=&quot;C:\Users\User\AppData\Local\Temp\CP122688213250Session\CPTrustFolder122688213265\PPTImport122688830515\data\asimages\{1B0C851D-127A-48CC-836A-F837D66E66B7}_10.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65&quot;/&gt;&lt;lineCharCount val=&quot;66&quot;/&gt;&lt;lineCharCount val=&quot;39&quot;/&gt;&lt;lineCharCount val=&quot;64&quot;/&gt;&lt;lineCharCount val=&quot;68&quot;/&gt;&lt;lineCharCount val=&quot;64&quot;/&gt;&lt;lineCharCount val=&quot;62&quot;/&gt;&lt;lineCharCount val=&quot;44&quot;/&gt;&lt;/TableIndex&gt;&lt;/ShapeTextInfo&gt;"/>
  <p:tag name="HTML_SHAPEINFO" val="&lt;ThreeDShapeInfo&gt;&lt;uuid val=&quot;{8C2130D0-F02F-4C47-A90E-B61E6F731003}&quot;/&gt;&lt;isInvalidForFieldText val=&quot;0&quot;/&gt;&lt;Image&gt;&lt;filename val=&quot;C:\Users\User\AppData\Local\Temp\CP122688213250Session\CPTrustFolder122688213265\PPTImport122688830515\data\asimages\{8C2130D0-F02F-4C47-A90E-B61E6F731003}_10.png&quot;/&gt;&lt;left val=&quot;42&quot;/&gt;&lt;top val=&quot;283&quot;/&gt;&lt;width val=&quot;884&quot;/&gt;&lt;height val=&quot;350&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66&quot;/&gt;&lt;/TableIndex&gt;&lt;/ShapeTextInfo&gt;"/>
  <p:tag name="HTML_SHAPEINFO" val="&lt;ThreeDShapeInfo&gt;&lt;uuid val=&quot;{7270C2AF-72F2-407F-A7F7-30618563FCF8}&quot;/&gt;&lt;isInvalidForFieldText val=&quot;0&quot;/&gt;&lt;Image&gt;&lt;filename val=&quot;C:\Users\User\AppData\Local\Temp\CP122688213250Session\CPTrustFolder122688213265\PPTImport122688830515\data\asimages\{7270C2AF-72F2-407F-A7F7-30618563FCF8}_10.png&quot;/&gt;&lt;left val=&quot;41&quot;/&gt;&lt;top val=&quot;208&quot;/&gt;&lt;width val=&quot;870&quot;/&gt;&lt;height val=&quot;89&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82C2C021-64CF-4B7A-8CA0-BF35D66EEBD4}&quot;/&gt;&lt;isInvalidForFieldText val=&quot;0&quot;/&gt;&lt;Image&gt;&lt;filename val=&quot;C:\Users\User\AppData\Local\Temp\CP122688213250Session\CPTrustFolder122688213265\PPTImport122688830515\data\asimages\{82C2C021-64CF-4B7A-8CA0-BF35D66EEBD4}_11.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67&quot;/&gt;&lt;lineCharCount val=&quot;20&quot;/&gt;&lt;/TableIndex&gt;&lt;/ShapeTextInfo&gt;"/>
  <p:tag name="HTML_SHAPEINFO" val="&lt;ThreeDShapeInfo&gt;&lt;uuid val=&quot;{A7F3F5DF-BE11-4E7F-B263-B40B0A6C9A81}&quot;/&gt;&lt;isInvalidForFieldText val=&quot;0&quot;/&gt;&lt;Image&gt;&lt;filename val=&quot;C:\Users\User\AppData\Local\Temp\CP122688213250Session\CPTrustFolder122688213265\PPTImport122688830515\data\asimages\{A7F3F5DF-BE11-4E7F-B263-B40B0A6C9A81}_11.png&quot;/&gt;&lt;left val=&quot;40&quot;/&gt;&lt;top val=&quot;212&quot;/&gt;&lt;width val=&quot;871&quot;/&gt;&lt;height val=&quot;121&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6D06196-CE1F-4CE8-AE75-A447171A2491}&quot;/&gt;&lt;isInvalidForFieldText val=&quot;0&quot;/&gt;&lt;Image&gt;&lt;filename val=&quot;C:\Users\User\AppData\Local\Temp\CP122688213250Session\CPTrustFolder122688213265\PPTImport122688830515\data\asimages\{B6D06196-CE1F-4CE8-AE75-A447171A2491}_11.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38&quot;/&gt;&lt;/TableIndex&gt;&lt;/ShapeTextInfo&gt;"/>
  <p:tag name="HTML_SHAPEINFO" val="&lt;ThreeDShapeInfo&gt;&lt;uuid val=&quot;{A7C9FE1C-B06F-4EDC-842B-3ABFF58D53F9}&quot;/&gt;&lt;isInvalidForFieldText val=&quot;0&quot;/&gt;&lt;Image&gt;&lt;filename val=&quot;C:\Users\User\AppData\Local\Temp\CP122688213250Session\CPTrustFolder122688213265\PPTImport122688830515\data\asimages\{A7C9FE1C-B06F-4EDC-842B-3ABFF58D53F9}_11.png&quot;/&gt;&lt;left val=&quot;44&quot;/&gt;&lt;top val=&quot;314&quot;/&gt;&lt;width val=&quot;871&quot;/&gt;&lt;height val=&quot;9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F442870D-C001-4F87-BD61-76BFB8E03B4E}&quot;/&gt;&lt;isInvalidForFieldText val=&quot;0&quot;/&gt;&lt;Image&gt;&lt;filename val=&quot;C:\Users\User\AppData\Local\Temp\CP122688213250Session\CPTrustFolder122688213265\PPTImport122688830515\data\asimages\{F442870D-C001-4F87-BD61-76BFB8E03B4E}_12.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 name="HTML_SHAPEINFO" val="&lt;ThreeDShapeInfo&gt;&lt;uuid val=&quot;{DE769B63-B8F4-4C4A-A894-6C21D82B6B2F}&quot;/&gt;&lt;isInvalidForFieldText val=&quot;0&quot;/&gt;&lt;Image&gt;&lt;filename val=&quot;C:\Users\User\AppData\Local\Temp\CP122688213250Session\CPTrustFolder122688213265\PPTImport122688830515\data\asimages\{DE769B63-B8F4-4C4A-A894-6C21D82B6B2F}_12.png&quot;/&gt;&lt;left val=&quot;40&quot;/&gt;&lt;top val=&quot;212&quot;/&gt;&lt;width val=&quot;871&quot;/&gt;&lt;height val=&quot;57&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686BDE7-AA67-4BB8-A40B-E2746EE6978A}&quot;/&gt;&lt;isInvalidForFieldText val=&quot;0&quot;/&gt;&lt;Image&gt;&lt;filename val=&quot;C:\Users\User\AppData\Local\Temp\CP122688213250Session\CPTrustFolder122688213265\PPTImport122688830515\data\asimages\{5686BDE7-AA67-4BB8-A40B-E2746EE6978A}_12.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40&quot;/&gt;&lt;/TableIndex&gt;&lt;/ShapeTextInfo&gt;"/>
  <p:tag name="HTML_SHAPEINFO" val="&lt;ThreeDShapeInfo&gt;&lt;uuid val=&quot;{F1A6CB6E-7D5D-487F-A38F-308E5A3DB528}&quot;/&gt;&lt;isInvalidForFieldText val=&quot;0&quot;/&gt;&lt;Image&gt;&lt;filename val=&quot;C:\Users\User\AppData\Local\Temp\CP122688213250Session\CPTrustFolder122688213265\PPTImport122688830515\data\asimages\{F1A6CB6E-7D5D-487F-A38F-308E5A3DB528}_12.png&quot;/&gt;&lt;left val=&quot;42&quot;/&gt;&lt;top val=&quot;248&quot;/&gt;&lt;width val=&quot;872&quot;/&gt;&lt;height val=&quot;97&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4&quot;/&gt;&lt;lineCharCount val=&quot;70&quot;/&gt;&lt;lineCharCount val=&quot;11&quot;/&gt;&lt;/TableIndex&gt;&lt;/ShapeTextInfo&gt;"/>
  <p:tag name="HTML_SHAPEINFO" val="&lt;ThreeDShapeInfo&gt;&lt;uuid val=&quot;{AF8540FF-B98A-44C7-9AFC-F47716C62A7B}&quot;/&gt;&lt;isInvalidForFieldText val=&quot;0&quot;/&gt;&lt;Image&gt;&lt;filename val=&quot;C:\Users\User\AppData\Local\Temp\CP122688213250Session\CPTrustFolder122688213265\PPTImport122688830515\data\asimages\{AF8540FF-B98A-44C7-9AFC-F47716C62A7B}_12.png&quot;/&gt;&lt;left val=&quot;40&quot;/&gt;&lt;top val=&quot;371&quot;/&gt;&lt;width val=&quot;877&quot;/&gt;&lt;height val=&quot;153&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F04A27CA-9E50-473D-8C30-CA857AB4FC87}&quot;/&gt;&lt;isInvalidForFieldText val=&quot;0&quot;/&gt;&lt;Image&gt;&lt;filename val=&quot;C:\Users\User\AppData\Local\Temp\CP122688213250Session\CPTrustFolder122688213265\PPTImport122688830515\data\asimages\{F04A27CA-9E50-473D-8C30-CA857AB4FC87}_13.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43&quot;/&gt;&lt;/TableIndex&gt;&lt;/ShapeTextInfo&gt;"/>
  <p:tag name="HTML_SHAPEINFO" val="&lt;ThreeDShapeInfo&gt;&lt;uuid val=&quot;{C3238C96-7827-4908-88ED-50E197D3A9AF}&quot;/&gt;&lt;isInvalidForFieldText val=&quot;0&quot;/&gt;&lt;Image&gt;&lt;filename val=&quot;C:\Users\User\AppData\Local\Temp\CP122688213250Session\CPTrustFolder122688213265\PPTImport122688830515\data\asimages\{C3238C96-7827-4908-88ED-50E197D3A9AF}_13.png&quot;/&gt;&lt;left val=&quot;40&quot;/&gt;&lt;top val=&quot;212&quot;/&gt;&lt;width val=&quot;871&quot;/&gt;&lt;height val=&quot;89&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FEB582-F4F2-4095-A665-6789093D8C8B}&quot;/&gt;&lt;isInvalidForFieldText val=&quot;0&quot;/&gt;&lt;Image&gt;&lt;filename val=&quot;C:\Users\User\AppData\Local\Temp\CP122688213250Session\CPTrustFolder122688213265\PPTImport122688830515\data\asimages\{F9FEB582-F4F2-4095-A665-6789093D8C8B}_13.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0&quot;/&gt;&lt;lineCharCount val=&quot;25&quot;/&gt;&lt;lineCharCount val=&quot;13&quot;/&gt;&lt;lineCharCount val=&quot;11&quot;/&gt;&lt;/TableIndex&gt;&lt;/ShapeTextInfo&gt;"/>
  <p:tag name="HTML_SHAPEINFO" val="&lt;ThreeDShapeInfo&gt;&lt;uuid val=&quot;{48D12C00-55E8-4797-ADE2-C22E5DAE41D2}&quot;/&gt;&lt;isInvalidForFieldText val=&quot;0&quot;/&gt;&lt;Image&gt;&lt;filename val=&quot;C:\Users\User\AppData\Local\Temp\CP122688213250Session\CPTrustFolder122688213265\PPTImport122688830515\data\asimages\{48D12C00-55E8-4797-ADE2-C22E5DAE41D2}_13.png&quot;/&gt;&lt;left val=&quot;44&quot;/&gt;&lt;top val=&quot;286&quot;/&gt;&lt;width val=&quot;868&quot;/&gt;&lt;height val=&quot;177&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B06C5B64-A3DC-4DF3-BBB4-47CE28FF5BE0}&quot;/&gt;&lt;isInvalidForFieldText val=&quot;0&quot;/&gt;&lt;Image&gt;&lt;filename val=&quot;C:\Users\User\AppData\Local\Temp\CP122688213250Session\CPTrustFolder122688213265\PPTImport122688830515\data\asimages\{B06C5B64-A3DC-4DF3-BBB4-47CE28FF5BE0}_14.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61&quot;/&gt;&lt;lineCharCount val=&quot;1&quot;/&gt;&lt;lineCharCount val=&quot;6&quot;/&gt;&lt;/TableIndex&gt;&lt;/ShapeTextInfo&gt;"/>
  <p:tag name="HTML_SHAPEINFO" val="&lt;ThreeDShapeInfo&gt;&lt;uuid val=&quot;{2E8A4AC1-EDEF-4100-89AA-EB357ACE06B4}&quot;/&gt;&lt;isInvalidForFieldText val=&quot;0&quot;/&gt;&lt;Image&gt;&lt;filename val=&quot;C:\Users\User\AppData\Local\Temp\CP122688213250Session\CPTrustFolder122688213265\PPTImport122688830515\data\asimages\{2E8A4AC1-EDEF-4100-89AA-EB357ACE06B4}_14.png&quot;/&gt;&lt;left val=&quot;40&quot;/&gt;&lt;top val=&quot;212&quot;/&gt;&lt;width val=&quot;871&quot;/&gt;&lt;height val=&quot;177&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69DF02F-C898-4AEB-88D0-125BAD4DD335}&quot;/&gt;&lt;isInvalidForFieldText val=&quot;0&quot;/&gt;&lt;Image&gt;&lt;filename val=&quot;C:\Users\User\AppData\Local\Temp\CP122688213250Session\CPTrustFolder122688213265\PPTImport122688830515\data\asimages\{469DF02F-C898-4AEB-88D0-125BAD4DD335}_14.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0&quot;/&gt;&lt;lineCharCount val=&quot;67&quot;/&gt;&lt;lineCharCount val=&quot;66&quot;/&gt;&lt;lineCharCount val=&quot;63&quot;/&gt;&lt;/TableIndex&gt;&lt;/ShapeTextInfo&gt;"/>
  <p:tag name="HTML_SHAPEINFO" val="&lt;ThreeDShapeInfo&gt;&lt;uuid val=&quot;{1F62D47A-28A0-41BD-831B-20CD09484ADC}&quot;/&gt;&lt;isInvalidForFieldText val=&quot;0&quot;/&gt;&lt;Image&gt;&lt;filename val=&quot;C:\Users\User\AppData\Local\Temp\CP122688213250Session\CPTrustFolder122688213265\PPTImport122688830515\data\asimages\{1F62D47A-28A0-41BD-831B-20CD09484ADC}_14.png&quot;/&gt;&lt;left val=&quot;44&quot;/&gt;&lt;top val=&quot;367&quot;/&gt;&lt;width val=&quot;880&quot;/&gt;&lt;height val=&quot;161&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0733FB6E-6BCB-4B5C-9B94-50D8E8651C3A}&quot;/&gt;&lt;isInvalidForFieldText val=&quot;0&quot;/&gt;&lt;Image&gt;&lt;filename val=&quot;C:\Users\User\AppData\Local\Temp\CP122688213250Session\CPTrustFolder122688213265\PPTImport122688830515\data\asimages\{0733FB6E-6BCB-4B5C-9B94-50D8E8651C3A}_15.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7&quot;/&gt;&lt;lineCharCount val=&quot;65&quot;/&gt;&lt;lineCharCount val=&quot;54&quot;/&gt;&lt;lineCharCount val=&quot;71&quot;/&gt;&lt;lineCharCount val=&quot;75&quot;/&gt;&lt;lineCharCount val=&quot;40&quot;/&gt;&lt;lineCharCount val=&quot;71&quot;/&gt;&lt;lineCharCount val=&quot;64&quot;/&gt;&lt;lineCharCount val=&quot;8&quot;/&gt;&lt;lineCharCount val=&quot;44&quot;/&gt;&lt;lineCharCount val=&quot;50&quot;/&gt;&lt;lineCharCount val=&quot;1&quot;/&gt;&lt;lineCharCount val=&quot;1&quot;/&gt;&lt;lineCharCount val=&quot;1&quot;/&gt;&lt;/TableIndex&gt;&lt;/ShapeTextInfo&gt;"/>
  <p:tag name="HTML_SHAPEINFO" val="&lt;ThreeDShapeInfo&gt;&lt;uuid val=&quot;{E5C0ECA7-F044-45F5-BCD1-4900157829BE}&quot;/&gt;&lt;isInvalidForFieldText val=&quot;0&quot;/&gt;&lt;Image&gt;&lt;filename val=&quot;C:\Users\User\AppData\Local\Temp\CP122688213250Session\CPTrustFolder122688213265\PPTImport122688830515\data\asimages\{E5C0ECA7-F044-45F5-BCD1-4900157829BE}_15.png&quot;/&gt;&lt;left val=&quot;42&quot;/&gt;&lt;top val=&quot;212&quot;/&gt;&lt;width val=&quot;870&quot;/&gt;&lt;height val=&quot;417&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47D3E1-947B-4B16-9C16-264F31219CAE}&quot;/&gt;&lt;isInvalidForFieldText val=&quot;0&quot;/&gt;&lt;Image&gt;&lt;filename val=&quot;C:\Users\User\AppData\Local\Temp\CP122688213250Session\CPTrustFolder122688213265\PPTImport122688830515\data\asimages\{F947D3E1-947B-4B16-9C16-264F31219CAE}_15.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D8CE03E6-4806-48AD-B25B-BA20F4D32F4C}&quot;/&gt;&lt;isInvalidForFieldText val=&quot;0&quot;/&gt;&lt;Image&gt;&lt;filename val=&quot;C:\Users\User\AppData\Local\Temp\CP122688213250Session\CPTrustFolder122688213265\PPTImport122688830515\data\asimages\{D8CE03E6-4806-48AD-B25B-BA20F4D32F4C}_16.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720C530-60A0-468A-ACAA-E054F7FC69A0}&quot;/&gt;&lt;isInvalidForFieldText val=&quot;0&quot;/&gt;&lt;Image&gt;&lt;filename val=&quot;C:\Users\User\AppData\Local\Temp\CP122688213250Session\CPTrustFolder122688213265\PPTImport122688830515\data\asimages\{4720C530-60A0-468A-ACAA-E054F7FC69A0}_16.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4&quot;/&gt;&lt;lineCharCount val=&quot;7&quot;/&gt;&lt;lineCharCount val=&quot;76&quot;/&gt;&lt;lineCharCount val=&quot;67&quot;/&gt;&lt;lineCharCount val=&quot;72&quot;/&gt;&lt;lineCharCount val=&quot;13&quot;/&gt;&lt;lineCharCount val=&quot;69&quot;/&gt;&lt;lineCharCount val=&quot;10&quot;/&gt;&lt;lineCharCount val=&quot;73&quot;/&gt;&lt;lineCharCount val=&quot;15&quot;/&gt;&lt;/TableIndex&gt;&lt;/ShapeTextInfo&gt;"/>
  <p:tag name="HTML_SHAPEINFO" val="&lt;ThreeDShapeInfo&gt;&lt;uuid val=&quot;{25B5E788-6D8C-4F24-8FE5-702639C829EE}&quot;/&gt;&lt;isInvalidForFieldText val=&quot;0&quot;/&gt;&lt;Image&gt;&lt;filename val=&quot;C:\Users\User\AppData\Local\Temp\CP122688213250Session\CPTrustFolder122688213265\PPTImport122688830515\data\asimages\{25B5E788-6D8C-4F24-8FE5-702639C829EE}_16.png&quot;/&gt;&lt;left val=&quot;44&quot;/&gt;&lt;top val=&quot;309&quot;/&gt;&lt;width val=&quot;871&quot;/&gt;&lt;height val=&quot;351&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9&quot;/&gt;&lt;lineCharCount val=&quot;81&quot;/&gt;&lt;lineCharCount val=&quot;76&quot;/&gt;&lt;lineCharCount val=&quot;12&quot;/&gt;&lt;/TableIndex&gt;&lt;/ShapeTextInfo&gt;"/>
  <p:tag name="HTML_SHAPEINFO" val="&lt;ThreeDShapeInfo&gt;&lt;uuid val=&quot;{31FC1A87-30E2-454A-B039-61AD170808BE}&quot;/&gt;&lt;isInvalidForFieldText val=&quot;0&quot;/&gt;&lt;Image&gt;&lt;filename val=&quot;C:\Users\User\AppData\Local\Temp\CP122688213250Session\CPTrustFolder122688213265\PPTImport122688830515\data\asimages\{31FC1A87-30E2-454A-B039-61AD170808BE}_16.png&quot;/&gt;&lt;left val=&quot;43&quot;/&gt;&lt;top val=&quot;190&quot;/&gt;&lt;width val=&quot;872&quot;/&gt;&lt;height val=&quot;138&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8A4D6616-C804-40FA-996F-525C828EF8B3}&quot;/&gt;&lt;isInvalidForFieldText val=&quot;0&quot;/&gt;&lt;Image&gt;&lt;filename val=&quot;C:\Users\User\AppData\Local\Temp\CP122688213250Session\CPTrustFolder122688213265\PPTImport122688830515\data\asimages\{8A4D6616-C804-40FA-996F-525C828EF8B3}_17.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2&quot;/&gt;&lt;lineCharCount val=&quot;65&quot;/&gt;&lt;lineCharCount val=&quot;67&quot;/&gt;&lt;lineCharCount val=&quot;66&quot;/&gt;&lt;lineCharCount val=&quot;49&quot;/&gt;&lt;/TableIndex&gt;&lt;/ShapeTextInfo&gt;"/>
  <p:tag name="HTML_SHAPEINFO" val="&lt;ThreeDShapeInfo&gt;&lt;uuid val=&quot;{F4D7DB5C-AEFC-4831-9A21-702A0E0B2B7F}&quot;/&gt;&lt;isInvalidForFieldText val=&quot;0&quot;/&gt;&lt;Image&gt;&lt;filename val=&quot;C:\Users\User\AppData\Local\Temp\CP122688213250Session\CPTrustFolder122688213265\PPTImport122688830515\data\asimages\{F4D7DB5C-AEFC-4831-9A21-702A0E0B2B7F}_17.png&quot;/&gt;&lt;left val=&quot;42&quot;/&gt;&lt;top val=&quot;212&quot;/&gt;&lt;width val=&quot;870&quot;/&gt;&lt;height val=&quot;201&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40FC07C-574A-4156-AF19-1C2385EC9ED1}&quot;/&gt;&lt;isInvalidForFieldText val=&quot;0&quot;/&gt;&lt;Image&gt;&lt;filename val=&quot;C:\Users\User\AppData\Local\Temp\CP122688213250Session\CPTrustFolder122688213265\PPTImport122688830515\data\asimages\{540FC07C-574A-4156-AF19-1C2385EC9ED1}_17.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8&quot;/&gt;&lt;lineCharCount val=&quot;30&quot;/&gt;&lt;lineCharCount val=&quot;18&quot;/&gt;&lt;/TableIndex&gt;&lt;/ShapeTextInfo&gt;"/>
  <p:tag name="HTML_SHAPEINFO" val="&lt;ThreeDShapeInfo&gt;&lt;uuid val=&quot;{9167C99E-5272-4394-86B6-AEA8C130A8D0}&quot;/&gt;&lt;isInvalidForFieldText val=&quot;0&quot;/&gt;&lt;Image&gt;&lt;filename val=&quot;C:\Users\User\AppData\Local\Temp\CP122688213250Session\CPTrustFolder122688213265\PPTImport122688830515\data\asimages\{9167C99E-5272-4394-86B6-AEA8C130A8D0}_17.png&quot;/&gt;&lt;left val=&quot;49&quot;/&gt;&lt;top val=&quot;397&quot;/&gt;&lt;width val=&quot;865&quot;/&gt;&lt;height val=&quot;13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83BE526A-94BB-44E5-907C-93063C62B76C}&quot;/&gt;&lt;isInvalidForFieldText val=&quot;0&quot;/&gt;&lt;Image&gt;&lt;filename val=&quot;C:\Users\User\AppData\Local\Temp\CP122688213250Session\CPTrustFolder122688213265\PPTImport122688830515\data\asimages\{83BE526A-94BB-44E5-907C-93063C62B76C}_18.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3&quot;/&gt;&lt;lineCharCount val=&quot;66&quot;/&gt;&lt;lineCharCount val=&quot;41&quot;/&gt;&lt;/TableIndex&gt;&lt;/ShapeTextInfo&gt;"/>
  <p:tag name="HTML_SHAPEINFO" val="&lt;ThreeDShapeInfo&gt;&lt;uuid val=&quot;{CF6ED1AA-C557-4CCB-BDDA-3E3CA42E1175}&quot;/&gt;&lt;isInvalidForFieldText val=&quot;0&quot;/&gt;&lt;Image&gt;&lt;filename val=&quot;C:\Users\User\AppData\Local\Temp\CP122688213250Session\CPTrustFolder122688213265\PPTImport122688830515\data\asimages\{CF6ED1AA-C557-4CCB-BDDA-3E3CA42E1175}_18.png&quot;/&gt;&lt;left val=&quot;42&quot;/&gt;&lt;top val=&quot;212&quot;/&gt;&lt;width val=&quot;870&quot;/&gt;&lt;height val=&quot;41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7AA64EF-F766-4AC2-BA2F-56FEF748C04B}&quot;/&gt;&lt;isInvalidForFieldText val=&quot;0&quot;/&gt;&lt;Image&gt;&lt;filename val=&quot;C:\Users\User\AppData\Local\Temp\CP122688213250Session\CPTrustFolder122688213265\PPTImport122688830515\data\asimages\{F7AA64EF-F766-4AC2-BA2F-56FEF748C04B}_18.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4F5E7FAA-7FA5-46CF-8E73-FFF4313F3E51}&quot;/&gt;&lt;isInvalidForFieldText val=&quot;0&quot;/&gt;&lt;Image&gt;&lt;filename val=&quot;C:\Users\User\AppData\Local\Temp\CP122688213250Session\CPTrustFolder122688213265\PPTImport122688830515\data\asimages\{4F5E7FAA-7FA5-46CF-8E73-FFF4313F3E51}_19.png&quot;/&gt;&lt;left val=&quot;0&quot;/&gt;&lt;top val=&quot;76&quot;/&gt;&lt;width val=&quot;961&quot;/&gt;&lt;height val=&quot;122&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20&quot;/&gt;&lt;/TableIndex&gt;&lt;/ShapeTextInfo&gt;"/>
  <p:tag name="HTML_SHAPEINFO" val="&lt;ThreeDShapeInfo&gt;&lt;uuid val=&quot;{D802FD8E-E8B5-4BA9-9306-0B8EBFC68C20}&quot;/&gt;&lt;isInvalidForFieldText val=&quot;0&quot;/&gt;&lt;Image&gt;&lt;filename val=&quot;C:\Users\User\AppData\Local\Temp\CP122688213250Session\CPTrustFolder122688213265\PPTImport122688830515\data\asimages\{D802FD8E-E8B5-4BA9-9306-0B8EBFC68C20}_19.png&quot;/&gt;&lt;left val=&quot;42&quot;/&gt;&lt;top val=&quot;193&quot;/&gt;&lt;width val=&quot;871&quot;/&gt;&lt;height val=&quot;8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6B01BF7-8648-4AE7-8933-F08CA801FF61}&quot;/&gt;&lt;isInvalidForFieldText val=&quot;0&quot;/&gt;&lt;Image&gt;&lt;filename val=&quot;C:\Users\User\AppData\Local\Temp\CP122688213250Session\CPTrustFolder122688213265\PPTImport122688830515\data\asimages\{F6B01BF7-8648-4AE7-8933-F08CA801FF61}_19.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0&quot;/&gt;&lt;lineCharCount val=&quot;10&quot;/&gt;&lt;lineCharCount val=&quot;45&quot;/&gt;&lt;lineCharCount val=&quot;59&quot;/&gt;&lt;lineCharCount val=&quot;54&quot;/&gt;&lt;lineCharCount val=&quot;58&quot;/&gt;&lt;lineCharCount val=&quot;65&quot;/&gt;&lt;lineCharCount val=&quot;17&quot;/&gt;&lt;lineCharCount val=&quot;60&quot;/&gt;&lt;lineCharCount val=&quot;60&quot;/&gt;&lt;lineCharCount val=&quot;64&quot;/&gt;&lt;lineCharCount val=&quot;29&quot;/&gt;&lt;/TableIndex&gt;&lt;/ShapeTextInfo&gt;"/>
  <p:tag name="HTML_SHAPEINFO" val="&lt;ThreeDShapeInfo&gt;&lt;uuid val=&quot;{10AB09C5-2CBE-4432-A43F-BD4D674F67C4}&quot;/&gt;&lt;isInvalidForFieldText val=&quot;0&quot;/&gt;&lt;Image&gt;&lt;filename val=&quot;C:\Users\User\AppData\Local\Temp\CP122688213250Session\CPTrustFolder122688213265\PPTImport122688830515\data\asimages\{10AB09C5-2CBE-4432-A43F-BD4D674F67C4}_19.png&quot;/&gt;&lt;left val=&quot;48&quot;/&gt;&lt;top val=&quot;263&quot;/&gt;&lt;width val=&quot;865&quot;/&gt;&lt;height val=&quot;433&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ADF6C787-1351-4143-9A54-609317B8169D}&quot;/&gt;&lt;isInvalidForFieldText val=&quot;0&quot;/&gt;&lt;Image&gt;&lt;filename val=&quot;C:\Users\User\AppData\Local\Temp\CP122688213250Session\CPTrustFolder122688213265\PPTImport122688830515\data\asimages\{ADF6C787-1351-4143-9A54-609317B8169D}_20.png&quot;/&gt;&lt;left val=&quot;0&quot;/&gt;&lt;top val=&quot;76&quot;/&gt;&lt;width val=&quot;961&quot;/&gt;&lt;height val=&quot;12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2FAF973-0FAB-4C34-8DD3-021CD7526EDE}&quot;/&gt;&lt;isInvalidForFieldText val=&quot;0&quot;/&gt;&lt;Image&gt;&lt;filename val=&quot;C:\Users\User\AppData\Local\Temp\CP122688213250Session\CPTrustFolder122688213265\PPTImport122688830515\data\asimages\{92FAF973-0FAB-4C34-8DD3-021CD7526EDE}_20.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6&quot;/&gt;&lt;lineCharCount val=&quot;60&quot;/&gt;&lt;lineCharCount val=&quot;15&quot;/&gt;&lt;lineCharCount val=&quot;60&quot;/&gt;&lt;lineCharCount val=&quot;7&quot;/&gt;&lt;lineCharCount val=&quot;61&quot;/&gt;&lt;/TableIndex&gt;&lt;/ShapeTextInfo&gt;"/>
  <p:tag name="HTML_SHAPEINFO" val="&lt;ThreeDShapeInfo&gt;&lt;uuid val=&quot;{0132C466-95D9-462E-AD26-804E66F89383}&quot;/&gt;&lt;isInvalidForFieldText val=&quot;0&quot;/&gt;&lt;Image&gt;&lt;filename val=&quot;C:\Users\User\AppData\Local\Temp\CP122688213250Session\CPTrustFolder122688213265\PPTImport122688830515\data\asimages\{0132C466-95D9-462E-AD26-804E66F89383}_20.png&quot;/&gt;&lt;left val=&quot;47&quot;/&gt;&lt;top val=&quot;412&quot;/&gt;&lt;width val=&quot;865&quot;/&gt;&lt;height val=&quot;241&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2&quot;/&gt;&lt;lineCharCount val=&quot;62&quot;/&gt;&lt;lineCharCount val=&quot;67&quot;/&gt;&lt;lineCharCount val=&quot;13&quot;/&gt;&lt;lineCharCount val=&quot;60&quot;/&gt;&lt;lineCharCount val=&quot;41&quot;/&gt;&lt;/TableIndex&gt;&lt;/ShapeTextInfo&gt;"/>
  <p:tag name="HTML_SHAPEINFO" val="&lt;ThreeDShapeInfo&gt;&lt;uuid val=&quot;{DD82AC7B-2F05-476A-A053-510B9C4431AD}&quot;/&gt;&lt;isInvalidForFieldText val=&quot;0&quot;/&gt;&lt;Image&gt;&lt;filename val=&quot;C:\Users\User\AppData\Local\Temp\CP122688213250Session\CPTrustFolder122688213265\PPTImport122688830515\data\asimages\{DD82AC7B-2F05-476A-A053-510B9C4431AD}_20.png&quot;/&gt;&lt;left val=&quot;42&quot;/&gt;&lt;top val=&quot;197&quot;/&gt;&lt;width val=&quot;884&quot;/&gt;&lt;height val=&quot;241&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A477E57F-7F51-4D21-82FC-E1A2094EDD05}&quot;/&gt;&lt;isInvalidForFieldText val=&quot;0&quot;/&gt;&lt;Image&gt;&lt;filename val=&quot;C:\Users\User\AppData\Local\Temp\CP122688213250Session\CPTrustFolder122688213265\PPTImport122688830515\data\asimages\{A477E57F-7F51-4D21-82FC-E1A2094EDD05}_21.png&quot;/&gt;&lt;left val=&quot;0&quot;/&gt;&lt;top val=&quot;76&quot;/&gt;&lt;width val=&quot;961&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9&quot;/&gt;&lt;lineCharCount val=&quot;31&quot;/&gt;&lt;lineCharCount val=&quot;31&quot;/&gt;&lt;lineCharCount val=&quot;34&quot;/&gt;&lt;lineCharCount val=&quot;25&quot;/&gt;&lt;/TableIndex&gt;&lt;/ShapeTextInfo&gt;"/>
  <p:tag name="HTML_SHAPEINFO" val="&lt;ThreeDShapeInfo&gt;&lt;uuid val=&quot;{23E8CD4B-3619-43D9-AF27-0596C12606D7}&quot;/&gt;&lt;isInvalidForFieldText val=&quot;0&quot;/&gt;&lt;Image&gt;&lt;filename val=&quot;C:\Users\User\AppData\Local\Temp\CP122688213250Session\CPTrustFolder122688213265\PPTImport122688830515\data\asimages\{23E8CD4B-3619-43D9-AF27-0596C12606D7}_21.png&quot;/&gt;&lt;left val=&quot;40&quot;/&gt;&lt;top val=&quot;212&quot;/&gt;&lt;width val=&quot;428&quot;/&gt;&lt;height val=&quot;41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62CD77D-7C6B-450B-9F23-397F08ECD071}&quot;/&gt;&lt;isInvalidForFieldText val=&quot;0&quot;/&gt;&lt;Image&gt;&lt;filename val=&quot;C:\Users\User\AppData\Local\Temp\CP122688213250Session\CPTrustFolder122688213265\PPTImport122688830515\data\asimages\{162CD77D-7C6B-450B-9F23-397F08ECD071}_21.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CD644C6F-4897-4532-9C0E-1C287B656AAF}&quot;/&gt;&lt;isInvalidForFieldText val=&quot;0&quot;/&gt;&lt;Image&gt;&lt;filename val=&quot;C:\Users\User\AppData\Local\Temp\CP122688213250Session\CPTrustFolder122688213265\PPTImport122688830515\data\asimages\{CD644C6F-4897-4532-9C0E-1C287B656AAF}_22.png&quot;/&gt;&lt;left val=&quot;0&quot;/&gt;&lt;top val=&quot;76&quot;/&gt;&lt;width val=&quot;961&quot;/&gt;&lt;height val=&quot;1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9&quot;/&gt;&lt;lineCharCount val=&quot;32&quot;/&gt;&lt;lineCharCount val=&quot;8&quot;/&gt;&lt;lineCharCount val=&quot;14&quot;/&gt;&lt;lineCharCount val=&quot;37&quot;/&gt;&lt;lineCharCount val=&quot;9&quot;/&gt;&lt;lineCharCount val=&quot;26&quot;/&gt;&lt;lineCharCount val=&quot;32&quot;/&gt;&lt;lineCharCount val=&quot;35&quot;/&gt;&lt;lineCharCount val=&quot;10&quot;/&gt;&lt;lineCharCount val=&quot;32&quot;/&gt;&lt;lineCharCount val=&quot;40&quot;/&gt;&lt;/TableIndex&gt;&lt;/ShapeTextInfo&gt;"/>
  <p:tag name="HTML_SHAPEINFO" val="&lt;ThreeDShapeInfo&gt;&lt;uuid val=&quot;{B2050EF8-ACBB-4F05-A932-95FD233A16E5}&quot;/&gt;&lt;isInvalidForFieldText val=&quot;0&quot;/&gt;&lt;Image&gt;&lt;filename val=&quot;C:\Users\User\AppData\Local\Temp\CP122688213250Session\CPTrustFolder122688213265\PPTImport122688830515\data\asimages\{B2050EF8-ACBB-4F05-A932-95FD233A16E5}_22.png&quot;/&gt;&lt;left val=&quot;33&quot;/&gt;&lt;top val=&quot;170&quot;/&gt;&lt;width val=&quot;555&quot;/&gt;&lt;height val=&quot;481&quot;/&gt;&lt;hasText val=&quot;1&quot;/&gt;&lt;/Image&gt;&lt;/ThreeDShape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RO317-839076992-7362</_dlc_DocId>
    <_dlc_DocIdUrl xmlns="b62c6c12-24c5-4d47-ac4d-c5cc93bcdf7b">
      <Url>https://vaww.vashare.vba.va.gov/sites/SPTNCIO/focusedveterans/training/VSRvirtualtraining/_layouts/DocIdRedir.aspx?ID=RO317-839076992-7362</Url>
      <Description>RO317-839076992-7362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C4742E0-BDBD-4ACB-AA9D-1709B9022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b62c6c12-24c5-4d47-ac4d-c5cc93bcdf7b"/>
    <ds:schemaRef ds:uri="http://www.w3.org/XML/1998/namespace"/>
  </ds:schemaRefs>
</ds:datastoreItem>
</file>

<file path=customXml/itemProps4.xml><?xml version="1.0" encoding="utf-8"?>
<ds:datastoreItem xmlns:ds="http://schemas.openxmlformats.org/officeDocument/2006/customXml" ds:itemID="{FA98AED7-A5C0-4B51-A326-083119BFB4B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Current April 2018</Template>
  <TotalTime>5459</TotalTime>
  <Words>1512</Words>
  <Application>Microsoft Office PowerPoint</Application>
  <PresentationFormat>On-screen Show (4:3)</PresentationFormat>
  <Paragraphs>179</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Current April 2018</vt:lpstr>
      <vt:lpstr>Specialty Issues</vt:lpstr>
      <vt:lpstr>Objectives</vt:lpstr>
      <vt:lpstr>References</vt:lpstr>
      <vt:lpstr>References</vt:lpstr>
      <vt:lpstr>Identifying Special Issues</vt:lpstr>
      <vt:lpstr>Special Issues</vt:lpstr>
      <vt:lpstr>Handling of Special Issue Claims</vt:lpstr>
      <vt:lpstr>Expeditious Processing</vt:lpstr>
      <vt:lpstr>Issues requiring Centralized Processing</vt:lpstr>
      <vt:lpstr>RADIATION Claims for Jackson RO</vt:lpstr>
      <vt:lpstr>Camp Lejeune Claims for Louisville RO</vt:lpstr>
      <vt:lpstr>Mustard Gas for Muskogee RO</vt:lpstr>
      <vt:lpstr>Issues Requiring Special Development</vt:lpstr>
      <vt:lpstr>ASBESTOS</vt:lpstr>
      <vt:lpstr>Asbestos Development</vt:lpstr>
      <vt:lpstr>Environmental Hazards</vt:lpstr>
      <vt:lpstr>Environmental Hazard Development</vt:lpstr>
      <vt:lpstr>Agent Orange </vt:lpstr>
      <vt:lpstr>Agent Orange</vt:lpstr>
      <vt:lpstr>Agent Orange Development </vt:lpstr>
      <vt:lpstr>Hepatitis</vt:lpstr>
      <vt:lpstr>Risk Factors </vt:lpstr>
      <vt:lpstr>Hepatitis Development</vt:lpstr>
      <vt:lpstr>All Special Issues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Specialty Issues PowerPoint Presentation</dc:title>
  <dc:subject>VSR</dc:subject>
  <dc:creator>Department of Veterans Affairs, Veterans Benefits Administration, Compensation Service, STAFF</dc:creator>
  <cp:keywords>Specialty, issues, centralized, asbesto, radiation, camp, Lejeune, Agent, Orange, financial, hardship, homeless, terminal, mustard, POW, gulf war, hazards, environmental, hepatitis</cp:keywords>
  <dc:description>This lesson helps employees understand advanced concepts when additional development is required for special issues.</dc:description>
  <cp:lastModifiedBy>Kathy Poole</cp:lastModifiedBy>
  <cp:revision>455</cp:revision>
  <dcterms:created xsi:type="dcterms:W3CDTF">2014-04-30T02:32:11Z</dcterms:created>
  <dcterms:modified xsi:type="dcterms:W3CDTF">2018-08-15T20:10:40Z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_dlc_DocIdItemGuid">
    <vt:lpwstr>851bc66b-a242-4718-80f7-87747908028b</vt:lpwstr>
  </property>
  <property fmtid="{D5CDD505-2E9C-101B-9397-08002B2CF9AE}" pid="9" name="Language">
    <vt:lpwstr>en</vt:lpwstr>
  </property>
  <property fmtid="{D5CDD505-2E9C-101B-9397-08002B2CF9AE}" pid="10" name="Type">
    <vt:lpwstr>Presentation</vt:lpwstr>
  </property>
</Properties>
</file>