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0"/>
  </p:notesMasterIdLst>
  <p:handoutMasterIdLst>
    <p:handoutMasterId r:id="rId41"/>
  </p:handoutMasterIdLst>
  <p:sldIdLst>
    <p:sldId id="256" r:id="rId6"/>
    <p:sldId id="377" r:id="rId7"/>
    <p:sldId id="288" r:id="rId8"/>
    <p:sldId id="380" r:id="rId9"/>
    <p:sldId id="381" r:id="rId10"/>
    <p:sldId id="385" r:id="rId11"/>
    <p:sldId id="383" r:id="rId12"/>
    <p:sldId id="386" r:id="rId13"/>
    <p:sldId id="384" r:id="rId14"/>
    <p:sldId id="388" r:id="rId15"/>
    <p:sldId id="379" r:id="rId16"/>
    <p:sldId id="389" r:id="rId17"/>
    <p:sldId id="390" r:id="rId18"/>
    <p:sldId id="391" r:id="rId19"/>
    <p:sldId id="416" r:id="rId20"/>
    <p:sldId id="392" r:id="rId21"/>
    <p:sldId id="393" r:id="rId22"/>
    <p:sldId id="394" r:id="rId23"/>
    <p:sldId id="415" r:id="rId24"/>
    <p:sldId id="400" r:id="rId25"/>
    <p:sldId id="412" r:id="rId26"/>
    <p:sldId id="402" r:id="rId27"/>
    <p:sldId id="413" r:id="rId28"/>
    <p:sldId id="403" r:id="rId29"/>
    <p:sldId id="414" r:id="rId30"/>
    <p:sldId id="405" r:id="rId31"/>
    <p:sldId id="411" r:id="rId32"/>
    <p:sldId id="404" r:id="rId33"/>
    <p:sldId id="410" r:id="rId34"/>
    <p:sldId id="417" r:id="rId35"/>
    <p:sldId id="387" r:id="rId36"/>
    <p:sldId id="296" r:id="rId37"/>
    <p:sldId id="297" r:id="rId38"/>
    <p:sldId id="29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LSTEAD, JOHN, VBAATLD"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3" autoAdjust="0"/>
    <p:restoredTop sz="96691" autoAdjust="0"/>
  </p:normalViewPr>
  <p:slideViewPr>
    <p:cSldViewPr>
      <p:cViewPr varScale="1">
        <p:scale>
          <a:sx n="114" d="100"/>
          <a:sy n="114" d="100"/>
        </p:scale>
        <p:origin x="130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5/31/2017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5/31/2017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 Head</a:t>
            </a:r>
          </a:p>
          <a:p>
            <a:r>
              <a:rPr lang="en-US" baseline="0" dirty="0" smtClean="0"/>
              <a:t>Point here is that what may appear obvious may not always be correct.</a:t>
            </a: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19927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188047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24663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119178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70287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6527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32004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3886200" y="1447800"/>
            <a:ext cx="4876800" cy="4572000"/>
          </a:xfrm>
        </p:spPr>
        <p:txBody>
          <a:bodyPr/>
          <a:lstStyle>
            <a:lvl1pPr marL="0" indent="0">
              <a:buNone/>
              <a:defRPr/>
            </a:lvl1pPr>
          </a:lstStyle>
          <a:p>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413335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066800"/>
          </a:xfrm>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4"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8875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7" name="Picture Placeholder 6"/>
          <p:cNvSpPr>
            <a:spLocks noGrp="1"/>
          </p:cNvSpPr>
          <p:nvPr>
            <p:ph type="pic" sz="quarter" idx="10"/>
          </p:nvPr>
        </p:nvSpPr>
        <p:spPr>
          <a:xfrm>
            <a:off x="457200" y="2514600"/>
            <a:ext cx="8305800" cy="3886200"/>
          </a:xfrm>
        </p:spPr>
        <p:txBody>
          <a:bodyPr/>
          <a:lstStyle>
            <a:lvl1pPr marL="0" indent="0">
              <a:buNone/>
              <a:defRPr/>
            </a:lvl1pPr>
          </a:lstStyle>
          <a:p>
            <a:endParaRPr lang="en-US" dirty="0"/>
          </a:p>
        </p:txBody>
      </p:sp>
      <p:sp>
        <p:nvSpPr>
          <p:cNvPr id="8"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9"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289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57200" y="1447801"/>
            <a:ext cx="8305800" cy="36576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Object</a:t>
            </a:r>
            <a:endParaRPr lang="en-US" dirty="0"/>
          </a:p>
        </p:txBody>
      </p:sp>
      <p:sp>
        <p:nvSpPr>
          <p:cNvPr id="4" name="Content Placeholder 2"/>
          <p:cNvSpPr>
            <a:spLocks noGrp="1"/>
          </p:cNvSpPr>
          <p:nvPr>
            <p:ph idx="10"/>
          </p:nvPr>
        </p:nvSpPr>
        <p:spPr>
          <a:xfrm>
            <a:off x="457200" y="5257800"/>
            <a:ext cx="8305800" cy="914400"/>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smtClean="0"/>
          </a:p>
        </p:txBody>
      </p:sp>
      <p:sp>
        <p:nvSpPr>
          <p:cNvPr id="5"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8040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1" r:id="rId3"/>
    <p:sldLayoutId id="2147483654" r:id="rId4"/>
    <p:sldLayoutId id="2147483652" r:id="rId5"/>
    <p:sldLayoutId id="2147483653"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enefits.va.gov/gibill/ext_redirect.asp?url=https://gibill.custhelp.com/app/as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benefits.va.gov/gibill/ext_redirect.asp?url=https://gibill.custhelp.com/app/as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scode.house.gov/view.xhtml?req=(title:38%20section:3327%20edition:prelim)%20OR%20(granuleid:USC-prelim-title38-section3327)&amp;f=treesort&amp;edition=prelim&amp;num=0&amp;jumpTo=true" TargetMode="External"/><Relationship Id="rId2" Type="http://schemas.openxmlformats.org/officeDocument/2006/relationships/hyperlink" Target="https://www.congress.gov/bill/114th-congress/house-bill/6416/text" TargetMode="External"/><Relationship Id="rId1" Type="http://schemas.openxmlformats.org/officeDocument/2006/relationships/slideLayout" Target="../slideLayouts/slideLayout2.xml"/><Relationship Id="rId4" Type="http://schemas.openxmlformats.org/officeDocument/2006/relationships/hyperlink" Target="http://vbaw.vba.va.gov/bl/22/ref/m22-4/Part%20III/ch03.ht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60000"/>
                    <a:lumOff val="40000"/>
                  </a:schemeClr>
                </a:solidFill>
                <a:effectLst/>
              </a:rPr>
              <a:t>Public Law 114-315, Section </a:t>
            </a:r>
            <a:r>
              <a:rPr lang="en-US" dirty="0" smtClean="0">
                <a:solidFill>
                  <a:schemeClr val="tx2">
                    <a:lumMod val="60000"/>
                    <a:lumOff val="40000"/>
                  </a:schemeClr>
                </a:solidFill>
                <a:effectLst/>
              </a:rPr>
              <a:t>405(h</a:t>
            </a:r>
            <a:r>
              <a:rPr lang="en-US" dirty="0">
                <a:solidFill>
                  <a:schemeClr val="tx2">
                    <a:lumMod val="60000"/>
                    <a:lumOff val="40000"/>
                  </a:schemeClr>
                </a:solidFill>
                <a:effectLst/>
              </a:rPr>
              <a:t>) Alternative Election by Secretary</a:t>
            </a:r>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a:t>When an Alternative Election </a:t>
            </a:r>
            <a:br>
              <a:rPr lang="en-US" dirty="0"/>
            </a:br>
            <a:r>
              <a:rPr lang="en-US" dirty="0"/>
              <a:t>would </a:t>
            </a:r>
            <a:r>
              <a:rPr lang="en-US" dirty="0" smtClean="0"/>
              <a:t>Not be Authorized</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An alternative election would not be authorized for any other scenario that does not fit within these 5 sets of circumstances. </a:t>
            </a:r>
          </a:p>
          <a:p>
            <a:pPr marL="0" indent="0">
              <a:buNone/>
            </a:pPr>
            <a:endParaRPr lang="en-US" sz="1000" dirty="0"/>
          </a:p>
          <a:p>
            <a:pPr marL="0" indent="0">
              <a:buNone/>
            </a:pPr>
            <a:r>
              <a:rPr lang="en-US" sz="2600" dirty="0" smtClean="0"/>
              <a:t>In any other set of circumstances, develop with the appropriate individual for a valid relinquishment in writing, following existing procedures.</a:t>
            </a:r>
          </a:p>
          <a:p>
            <a:pPr marL="0" indent="0">
              <a:buNone/>
            </a:pPr>
            <a:endParaRPr lang="en-US" sz="20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4292438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pPr marL="0" indent="0">
              <a:buNone/>
            </a:pPr>
            <a:r>
              <a:rPr lang="en-US" dirty="0" smtClean="0"/>
              <a:t>There are 5 specific scenarios when an alternative election is authorized.  </a:t>
            </a:r>
          </a:p>
          <a:p>
            <a:pPr marL="0" indent="0">
              <a:buNone/>
            </a:pPr>
            <a:endParaRPr lang="en-US" sz="1000" dirty="0"/>
          </a:p>
          <a:p>
            <a:pPr marL="0" indent="0">
              <a:buNone/>
            </a:pPr>
            <a:r>
              <a:rPr lang="en-US" dirty="0" smtClean="0"/>
              <a:t>How many of those scenarios can you recall?</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298846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Steps</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949532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p:txBody>
          <a:bodyPr/>
          <a:lstStyle/>
          <a:p>
            <a:pPr marL="0" lvl="0" indent="0">
              <a:buNone/>
            </a:pPr>
            <a:r>
              <a:rPr lang="en-US" b="1" dirty="0"/>
              <a:t>Review</a:t>
            </a:r>
            <a:r>
              <a:rPr lang="en-US" dirty="0"/>
              <a:t> </a:t>
            </a:r>
            <a:r>
              <a:rPr lang="en-US" b="1" dirty="0"/>
              <a:t>the claim </a:t>
            </a:r>
            <a:r>
              <a:rPr lang="en-US" dirty="0"/>
              <a:t>thoroughly for eligibility under the Post-9/11 GI Bill as normal. </a:t>
            </a:r>
            <a:r>
              <a:rPr lang="en-US" b="1" dirty="0" smtClean="0"/>
              <a:t>Determine processing required:</a:t>
            </a:r>
            <a:endParaRPr lang="en-US" sz="2000" b="1" dirty="0"/>
          </a:p>
          <a:p>
            <a:pPr lvl="1"/>
            <a:r>
              <a:rPr lang="en-US" dirty="0"/>
              <a:t>If not eligible, disallow the claim.</a:t>
            </a:r>
            <a:endParaRPr lang="en-US" sz="2000" dirty="0"/>
          </a:p>
          <a:p>
            <a:pPr lvl="1"/>
            <a:r>
              <a:rPr lang="en-US" dirty="0"/>
              <a:t>If eligible </a:t>
            </a:r>
            <a:r>
              <a:rPr lang="en-US" b="1" u="sng" dirty="0" smtClean="0"/>
              <a:t>and</a:t>
            </a:r>
            <a:r>
              <a:rPr lang="en-US" dirty="0" smtClean="0"/>
              <a:t> </a:t>
            </a:r>
            <a:r>
              <a:rPr lang="en-US" dirty="0"/>
              <a:t>the election fits into one of </a:t>
            </a:r>
            <a:r>
              <a:rPr lang="en-US" dirty="0" smtClean="0"/>
              <a:t>the 5 categories, </a:t>
            </a:r>
            <a:r>
              <a:rPr lang="en-US" dirty="0"/>
              <a:t>adjust the election </a:t>
            </a:r>
            <a:r>
              <a:rPr lang="en-US" dirty="0" smtClean="0"/>
              <a:t>appropriately</a:t>
            </a:r>
          </a:p>
          <a:p>
            <a:pPr lvl="1"/>
            <a:r>
              <a:rPr lang="en-US" dirty="0" smtClean="0"/>
              <a:t>Otherwise, continue to follow existing procedures for development when an election is still necessary, or process as normal when no development is required</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17510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457200" y="1066800"/>
            <a:ext cx="8229600" cy="5486400"/>
          </a:xfrm>
        </p:spPr>
        <p:txBody>
          <a:bodyPr>
            <a:normAutofit/>
          </a:bodyPr>
          <a:lstStyle/>
          <a:p>
            <a:pPr marL="285750" lvl="1" indent="0">
              <a:buNone/>
            </a:pPr>
            <a:r>
              <a:rPr lang="en-US" sz="3200" b="1" dirty="0" smtClean="0"/>
              <a:t>Update </a:t>
            </a:r>
            <a:r>
              <a:rPr lang="en-US" sz="3200" b="1" dirty="0"/>
              <a:t>the Long Term Solution (LTS) and Benefits Delivery Network (BDN) </a:t>
            </a:r>
            <a:r>
              <a:rPr lang="en-US" sz="3200" b="1" dirty="0" smtClean="0"/>
              <a:t>appropriately</a:t>
            </a:r>
            <a:r>
              <a:rPr lang="en-US" sz="3200" dirty="0" smtClean="0"/>
              <a:t>:</a:t>
            </a:r>
          </a:p>
          <a:p>
            <a:pPr marL="285750" lvl="1" indent="0">
              <a:buNone/>
            </a:pPr>
            <a:endParaRPr lang="en-US" sz="3200" dirty="0" smtClean="0"/>
          </a:p>
          <a:p>
            <a:pPr marL="285750" lvl="1" indent="0">
              <a:buNone/>
            </a:pPr>
            <a:r>
              <a:rPr lang="en-US" sz="3200" dirty="0"/>
              <a:t>Do not develop for a missing election or to correct a flawed [relinquishment] election when any of the 5 conditions identified are </a:t>
            </a:r>
            <a:r>
              <a:rPr lang="en-US" sz="3200" dirty="0" smtClean="0"/>
              <a:t>found. Instead</a:t>
            </a:r>
            <a:r>
              <a:rPr lang="en-US" sz="3200" dirty="0"/>
              <a:t>, make an alternative election on behalf of the individual.</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807480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a:xfrm>
            <a:off x="457200" y="1066800"/>
            <a:ext cx="8229600" cy="5486400"/>
          </a:xfrm>
        </p:spPr>
        <p:txBody>
          <a:bodyPr>
            <a:normAutofit fontScale="62500" lnSpcReduction="20000"/>
          </a:bodyPr>
          <a:lstStyle/>
          <a:p>
            <a:pPr marL="0" lvl="0" indent="0">
              <a:buNone/>
            </a:pPr>
            <a:r>
              <a:rPr lang="en-US" sz="3800" b="1" dirty="0" smtClean="0"/>
              <a:t>Notify by letter of </a:t>
            </a:r>
            <a:r>
              <a:rPr lang="en-US" sz="3800" b="1" dirty="0"/>
              <a:t>an alternative </a:t>
            </a:r>
            <a:r>
              <a:rPr lang="en-US" sz="3800" b="1" dirty="0" smtClean="0"/>
              <a:t>election:  </a:t>
            </a:r>
            <a:r>
              <a:rPr lang="en-US" sz="3800" dirty="0" smtClean="0"/>
              <a:t>If </a:t>
            </a:r>
            <a:r>
              <a:rPr lang="en-US" sz="3800" dirty="0"/>
              <a:t>an </a:t>
            </a:r>
            <a:r>
              <a:rPr lang="en-US" sz="3800" dirty="0" smtClean="0"/>
              <a:t>alternative </a:t>
            </a:r>
            <a:r>
              <a:rPr lang="en-US" sz="3800" dirty="0"/>
              <a:t>election is made, edit the LTS generated letter or use PCGL </a:t>
            </a:r>
            <a:r>
              <a:rPr lang="en-US" sz="3800" dirty="0" smtClean="0"/>
              <a:t>as necessary (applies to one or the other): </a:t>
            </a:r>
            <a:endParaRPr lang="en-US" sz="3800" dirty="0"/>
          </a:p>
          <a:p>
            <a:pPr marL="285750" lvl="1" indent="0">
              <a:buNone/>
            </a:pPr>
            <a:r>
              <a:rPr lang="en-US" sz="3800" dirty="0" smtClean="0"/>
              <a:t>a)  Modify </a:t>
            </a:r>
            <a:r>
              <a:rPr lang="en-US" sz="3800" dirty="0"/>
              <a:t>the initial system generated Certificate of Eligibility (COE) or Award letter with a clear explanation of what election changes were made and why VA made an </a:t>
            </a:r>
            <a:r>
              <a:rPr lang="en-US" sz="3800" dirty="0" smtClean="0"/>
              <a:t>alternative </a:t>
            </a:r>
            <a:r>
              <a:rPr lang="en-US" sz="3800" dirty="0"/>
              <a:t>election. </a:t>
            </a:r>
          </a:p>
          <a:p>
            <a:pPr marL="914400" indent="-225425"/>
            <a:r>
              <a:rPr lang="en-US" sz="3800" dirty="0"/>
              <a:t>(See Attachment A: </a:t>
            </a:r>
            <a:r>
              <a:rPr lang="en-US" sz="3800" u="sng" dirty="0"/>
              <a:t>“</a:t>
            </a:r>
            <a:r>
              <a:rPr lang="en-US" sz="3800" u="sng" dirty="0" smtClean="0"/>
              <a:t>Alternative </a:t>
            </a:r>
            <a:r>
              <a:rPr lang="en-US" sz="3800" u="sng" dirty="0"/>
              <a:t>Election Letter Insert for Veteran</a:t>
            </a:r>
            <a:r>
              <a:rPr lang="en-US" sz="3800" u="sng" dirty="0" smtClean="0"/>
              <a:t>”</a:t>
            </a:r>
            <a:r>
              <a:rPr lang="en-US" sz="3800" dirty="0" smtClean="0"/>
              <a:t>)</a:t>
            </a:r>
          </a:p>
          <a:p>
            <a:pPr marL="688975" indent="0">
              <a:buNone/>
            </a:pPr>
            <a:endParaRPr lang="en-US" sz="1600" dirty="0"/>
          </a:p>
          <a:p>
            <a:pPr marL="285750" lvl="1" indent="0">
              <a:buNone/>
            </a:pPr>
            <a:r>
              <a:rPr lang="en-US" sz="3800" dirty="0" smtClean="0"/>
              <a:t>b)  On </a:t>
            </a:r>
            <a:r>
              <a:rPr lang="en-US" sz="3800" dirty="0"/>
              <a:t>TOE claims, send a locally produced letter to the transferor with a clear explanation of what election changes were made and why VA made an </a:t>
            </a:r>
            <a:r>
              <a:rPr lang="en-US" sz="3800" dirty="0" smtClean="0"/>
              <a:t>alternative </a:t>
            </a:r>
            <a:r>
              <a:rPr lang="en-US" sz="3800" dirty="0"/>
              <a:t>election. Do not edit the dependent’s notifications.</a:t>
            </a:r>
          </a:p>
          <a:p>
            <a:pPr marL="914400" indent="-225425"/>
            <a:r>
              <a:rPr lang="en-US" sz="3800" dirty="0"/>
              <a:t>(See Attachment B:  </a:t>
            </a:r>
            <a:r>
              <a:rPr lang="en-US" sz="3800" u="sng" dirty="0"/>
              <a:t>“</a:t>
            </a:r>
            <a:r>
              <a:rPr lang="en-US" sz="3800" u="sng" dirty="0" smtClean="0"/>
              <a:t>Alternative </a:t>
            </a:r>
            <a:r>
              <a:rPr lang="en-US" sz="3800" u="sng" dirty="0"/>
              <a:t>Election Letter for TOE Transferor</a:t>
            </a:r>
            <a:r>
              <a:rPr lang="en-US" sz="3800" u="sng" dirty="0" smtClean="0"/>
              <a:t>”</a:t>
            </a:r>
            <a:r>
              <a:rPr lang="en-US" sz="3800" dirty="0" smtClean="0"/>
              <a:t>)</a:t>
            </a:r>
            <a:endParaRPr lang="en-US" sz="38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525262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marL="0" lvl="0" indent="0">
              <a:buNone/>
            </a:pPr>
            <a:r>
              <a:rPr lang="en-US" b="1" dirty="0" smtClean="0"/>
              <a:t>Review and Electronic Notification</a:t>
            </a:r>
            <a:r>
              <a:rPr lang="en-US" dirty="0" smtClean="0"/>
              <a:t>: Review </a:t>
            </a:r>
            <a:r>
              <a:rPr lang="en-US" dirty="0"/>
              <a:t>The Image Management System (TIMS) and LTS for an email address belonging to the individual.</a:t>
            </a:r>
            <a:endParaRPr lang="en-US" sz="2000" dirty="0"/>
          </a:p>
          <a:p>
            <a:pPr marL="914400" lvl="1" indent="-457200">
              <a:buFont typeface="+mj-lt"/>
              <a:buAutoNum type="alphaLcParenR"/>
            </a:pPr>
            <a:r>
              <a:rPr lang="en-US" dirty="0"/>
              <a:t>When no email address is found, update TIMS with a Note indicating an email address was not on file.</a:t>
            </a:r>
            <a:endParaRPr lang="en-US" sz="2000" dirty="0"/>
          </a:p>
          <a:p>
            <a:pPr marL="914400" lvl="1" indent="-457200">
              <a:buFont typeface="+mj-lt"/>
              <a:buAutoNum type="alphaLcParenR"/>
            </a:pPr>
            <a:r>
              <a:rPr lang="en-US" dirty="0"/>
              <a:t>When an email address is available, the authorizer should use the locally prescribed procedure for completing the email, approving and taking end product credit for the claim </a:t>
            </a:r>
            <a:r>
              <a:rPr lang="en-US" dirty="0">
                <a:solidFill>
                  <a:srgbClr val="FF0000"/>
                </a:solidFill>
              </a:rPr>
              <a:t>(see note below)</a:t>
            </a:r>
            <a:r>
              <a:rPr lang="en-US" dirty="0"/>
              <a:t>. </a:t>
            </a:r>
            <a:endParaRPr lang="en-US" dirty="0" smtClean="0"/>
          </a:p>
          <a:p>
            <a:pPr marL="0" indent="0">
              <a:buNone/>
            </a:pPr>
            <a:endParaRPr lang="en-US" sz="1000" dirty="0"/>
          </a:p>
          <a:p>
            <a:pPr marL="0" indent="0">
              <a:buNone/>
            </a:pPr>
            <a:r>
              <a:rPr lang="en-US" b="1" u="sng" dirty="0" smtClean="0">
                <a:solidFill>
                  <a:srgbClr val="FF0000"/>
                </a:solidFill>
              </a:rPr>
              <a:t>Requirement </a:t>
            </a:r>
            <a:r>
              <a:rPr lang="en-US" b="1" u="sng" dirty="0">
                <a:solidFill>
                  <a:srgbClr val="FF0000"/>
                </a:solidFill>
              </a:rPr>
              <a:t>to Notify by Electronic Means Whenever </a:t>
            </a:r>
            <a:r>
              <a:rPr lang="en-US" b="1" u="sng" dirty="0" smtClean="0">
                <a:solidFill>
                  <a:srgbClr val="FF0000"/>
                </a:solidFill>
              </a:rPr>
              <a:t>Possible:</a:t>
            </a:r>
            <a:r>
              <a:rPr lang="en-US" sz="2000" dirty="0">
                <a:solidFill>
                  <a:srgbClr val="FF0000"/>
                </a:solidFill>
              </a:rPr>
              <a:t> </a:t>
            </a:r>
            <a:r>
              <a:rPr lang="en-US" sz="2000" dirty="0" smtClean="0">
                <a:solidFill>
                  <a:srgbClr val="FF0000"/>
                </a:solidFill>
              </a:rPr>
              <a:t> </a:t>
            </a:r>
            <a:r>
              <a:rPr lang="en-US" dirty="0" smtClean="0">
                <a:solidFill>
                  <a:srgbClr val="FF0000"/>
                </a:solidFill>
              </a:rPr>
              <a:t>The </a:t>
            </a:r>
            <a:r>
              <a:rPr lang="en-US" dirty="0">
                <a:solidFill>
                  <a:srgbClr val="FF0000"/>
                </a:solidFill>
              </a:rPr>
              <a:t>requirement for electronic responses should be delayed until a practical solution is found in cooperation with the Business Process Development team...</a:t>
            </a:r>
            <a:endParaRPr lang="en-US" sz="2000"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00244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smtClean="0"/>
              <a:t>Attachment A</a:t>
            </a:r>
            <a:br>
              <a:rPr lang="en-US" dirty="0" smtClean="0"/>
            </a:br>
            <a:r>
              <a:rPr lang="en-US" dirty="0" smtClean="0"/>
              <a:t>Alternative </a:t>
            </a:r>
            <a:r>
              <a:rPr lang="en-US" dirty="0"/>
              <a:t>Election Letter Insert for Veteran</a:t>
            </a:r>
          </a:p>
        </p:txBody>
      </p:sp>
      <p:sp>
        <p:nvSpPr>
          <p:cNvPr id="3" name="Content Placeholder 2"/>
          <p:cNvSpPr>
            <a:spLocks noGrp="1"/>
          </p:cNvSpPr>
          <p:nvPr>
            <p:ph idx="1"/>
          </p:nvPr>
        </p:nvSpPr>
        <p:spPr/>
        <p:txBody>
          <a:bodyPr/>
          <a:lstStyle/>
          <a:p>
            <a:pPr marL="0" indent="0">
              <a:buNone/>
            </a:pPr>
            <a:r>
              <a:rPr lang="en-US" dirty="0"/>
              <a:t>In accordance with Section 3327(h) of Title 38, we have made an </a:t>
            </a:r>
            <a:r>
              <a:rPr lang="en-US" dirty="0" smtClean="0"/>
              <a:t>alternative </a:t>
            </a:r>
            <a:r>
              <a:rPr lang="en-US" dirty="0"/>
              <a:t>election on your behalf to relinquish </a:t>
            </a:r>
            <a:r>
              <a:rPr lang="en-US" u="sng" dirty="0"/>
              <a:t>(enter benefit)</a:t>
            </a:r>
            <a:r>
              <a:rPr lang="en-US" dirty="0"/>
              <a:t> effective </a:t>
            </a:r>
            <a:r>
              <a:rPr lang="en-US" u="sng" dirty="0"/>
              <a:t>(enter effective date)</a:t>
            </a:r>
            <a:r>
              <a:rPr lang="en-US" dirty="0"/>
              <a:t> to establish Post-9/11 GI Bill benefits requested. We did this because </a:t>
            </a:r>
            <a:r>
              <a:rPr lang="en-US" u="sng" dirty="0"/>
              <a:t>(enter clear explanation of reason)</a:t>
            </a:r>
            <a:r>
              <a:rPr lang="en-US" dirty="0"/>
              <a:t>. </a:t>
            </a:r>
            <a:r>
              <a:rPr lang="en-US" dirty="0" smtClean="0"/>
              <a:t>This </a:t>
            </a:r>
            <a:r>
              <a:rPr lang="en-US" dirty="0"/>
              <a:t>election we made on your behalf will be irrevocable after 30 days. </a:t>
            </a:r>
            <a:r>
              <a:rPr lang="en-US" dirty="0" smtClean="0"/>
              <a:t>If </a:t>
            </a:r>
            <a:r>
              <a:rPr lang="en-US" dirty="0"/>
              <a:t>you disagree with our actions, send us written notice </a:t>
            </a:r>
            <a:r>
              <a:rPr lang="en-US" u="sng" dirty="0"/>
              <a:t>within 30 days from the date you receive this letter</a:t>
            </a:r>
            <a:r>
              <a:rPr lang="en-US" dirty="0"/>
              <a:t> to the address at the top of this letter or, you may notify VA electronically by fax at: GI Bill website “</a:t>
            </a:r>
            <a:r>
              <a:rPr lang="en-US" u="sng" dirty="0">
                <a:hlinkClick r:id="rId2"/>
              </a:rPr>
              <a:t>Submit a Question</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63528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smtClean="0"/>
              <a:t>Attachment B</a:t>
            </a:r>
            <a:br>
              <a:rPr lang="en-US" dirty="0" smtClean="0"/>
            </a:br>
            <a:r>
              <a:rPr lang="en-US" dirty="0" smtClean="0"/>
              <a:t>Alternative </a:t>
            </a:r>
            <a:r>
              <a:rPr lang="en-US" dirty="0"/>
              <a:t>Election Letter for TOE Transferor</a:t>
            </a: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marL="0" indent="0">
              <a:buNone/>
            </a:pPr>
            <a:r>
              <a:rPr lang="en-US" dirty="0"/>
              <a:t>Dear </a:t>
            </a:r>
            <a:r>
              <a:rPr lang="en-US" b="1" dirty="0"/>
              <a:t>(</a:t>
            </a:r>
            <a:r>
              <a:rPr lang="en-US" b="1" i="1" dirty="0"/>
              <a:t>insert name of transferor</a:t>
            </a:r>
            <a:r>
              <a:rPr lang="en-US" b="1" dirty="0"/>
              <a:t>)</a:t>
            </a:r>
          </a:p>
          <a:p>
            <a:pPr marL="0" indent="0">
              <a:buNone/>
            </a:pPr>
            <a:r>
              <a:rPr lang="en-US" dirty="0"/>
              <a:t>This letter is to notify you that in accordance with Section 3327(h) of Title 38, Section 405, we have made an </a:t>
            </a:r>
            <a:r>
              <a:rPr lang="en-US" dirty="0" smtClean="0"/>
              <a:t>alternative </a:t>
            </a:r>
            <a:r>
              <a:rPr lang="en-US" dirty="0"/>
              <a:t>election on your behalf to relinquish </a:t>
            </a:r>
            <a:r>
              <a:rPr lang="en-US" b="1" dirty="0"/>
              <a:t>(</a:t>
            </a:r>
            <a:r>
              <a:rPr lang="en-US" b="1" i="1" u="sng" dirty="0"/>
              <a:t>enter benefit</a:t>
            </a:r>
            <a:r>
              <a:rPr lang="en-US" b="1" dirty="0"/>
              <a:t>) </a:t>
            </a:r>
            <a:r>
              <a:rPr lang="en-US" dirty="0"/>
              <a:t>effective </a:t>
            </a:r>
            <a:r>
              <a:rPr lang="en-US" b="1" dirty="0"/>
              <a:t>(</a:t>
            </a:r>
            <a:r>
              <a:rPr lang="en-US" b="1" i="1" u="sng" dirty="0"/>
              <a:t>enter effective date</a:t>
            </a:r>
            <a:r>
              <a:rPr lang="en-US" b="1" dirty="0"/>
              <a:t>)</a:t>
            </a:r>
            <a:r>
              <a:rPr lang="en-US" dirty="0"/>
              <a:t>,</a:t>
            </a:r>
            <a:r>
              <a:rPr lang="en-US" b="1" dirty="0"/>
              <a:t> </a:t>
            </a:r>
            <a:r>
              <a:rPr lang="en-US" dirty="0"/>
              <a:t>the date you requested to Transfer</a:t>
            </a:r>
            <a:r>
              <a:rPr lang="en-US" u="sng" dirty="0"/>
              <a:t> </a:t>
            </a:r>
            <a:r>
              <a:rPr lang="en-US" dirty="0"/>
              <a:t>Post-9/11 GI Bill benefits to dependents with your service </a:t>
            </a:r>
            <a:r>
              <a:rPr lang="en-US" dirty="0" smtClean="0"/>
              <a:t>department. We </a:t>
            </a:r>
            <a:r>
              <a:rPr lang="en-US" dirty="0"/>
              <a:t>did this because </a:t>
            </a:r>
            <a:r>
              <a:rPr lang="en-US" b="1" u="sng" dirty="0"/>
              <a:t>(enter clear explanation of reason)</a:t>
            </a:r>
            <a:r>
              <a:rPr lang="en-US" dirty="0"/>
              <a:t>.</a:t>
            </a:r>
            <a:r>
              <a:rPr lang="en-US" b="1" dirty="0"/>
              <a:t> </a:t>
            </a:r>
            <a:r>
              <a:rPr lang="en-US" dirty="0" smtClean="0"/>
              <a:t>This </a:t>
            </a:r>
            <a:r>
              <a:rPr lang="en-US" dirty="0"/>
              <a:t>election we made on your behalf will be irrevocable after 30 </a:t>
            </a:r>
            <a:r>
              <a:rPr lang="en-US" dirty="0" smtClean="0"/>
              <a:t>days. If </a:t>
            </a:r>
            <a:r>
              <a:rPr lang="en-US" dirty="0"/>
              <a:t>you disagree with our actions, send us written notice </a:t>
            </a:r>
            <a:r>
              <a:rPr lang="en-US" u="sng" dirty="0"/>
              <a:t>within 30 days from the date you receive this letter</a:t>
            </a:r>
            <a:r>
              <a:rPr lang="en-US" dirty="0"/>
              <a:t> to the address at the top of this letter or, you may notify VA electronically by fax at: GI Bill website “</a:t>
            </a:r>
            <a:r>
              <a:rPr lang="en-US" u="sng" dirty="0">
                <a:hlinkClick r:id="rId2"/>
              </a:rPr>
              <a:t>Submit a Question</a:t>
            </a:r>
            <a:r>
              <a:rPr lang="en-US" dirty="0"/>
              <a:t>.”</a:t>
            </a:r>
          </a:p>
          <a:p>
            <a:pPr marL="0" indent="0">
              <a:buNone/>
            </a:pPr>
            <a:r>
              <a:rPr lang="en-US" b="1" dirty="0"/>
              <a:t>If You Have Questions or Need Assistance</a:t>
            </a:r>
            <a:endParaRPr lang="en-US" dirty="0"/>
          </a:p>
          <a:p>
            <a:pPr marL="0" indent="0">
              <a:buNone/>
            </a:pPr>
            <a:r>
              <a:rPr lang="en-US" dirty="0"/>
              <a:t>If you have questions or need assistance, contact </a:t>
            </a:r>
            <a:r>
              <a:rPr lang="en-US" dirty="0" smtClean="0"/>
              <a:t>us. See </a:t>
            </a:r>
            <a:r>
              <a:rPr lang="en-US" dirty="0"/>
              <a:t>the "If You Need Help" enclosure for contact information.  </a:t>
            </a:r>
          </a:p>
          <a:p>
            <a:pPr marL="0" indent="0">
              <a:buNone/>
            </a:pPr>
            <a:r>
              <a:rPr lang="en-US" dirty="0"/>
              <a:t> </a:t>
            </a:r>
          </a:p>
          <a:p>
            <a:pPr marL="0" indent="0">
              <a:buNone/>
            </a:pPr>
            <a:r>
              <a:rPr lang="en-US" dirty="0"/>
              <a:t>Sincerely,</a:t>
            </a:r>
          </a:p>
          <a:p>
            <a:pPr marL="0" indent="0">
              <a:buNone/>
            </a:pPr>
            <a:r>
              <a:rPr lang="en-US" dirty="0"/>
              <a:t>Education Officer</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560557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Claims</a:t>
            </a:r>
            <a:endParaRPr lang="en-US" dirty="0"/>
          </a:p>
        </p:txBody>
      </p:sp>
      <p:sp>
        <p:nvSpPr>
          <p:cNvPr id="3" name="Slide Number Placeholder 2"/>
          <p:cNvSpPr>
            <a:spLocks noGrp="1"/>
          </p:cNvSpPr>
          <p:nvPr>
            <p:ph type="sldNum" sz="quarter" idx="12"/>
          </p:nvPr>
        </p:nvSpPr>
        <p:spPr/>
        <p:txBody>
          <a:bodyPr/>
          <a:lstStyle/>
          <a:p>
            <a:fld id="{3FE40F6C-36E6-4965-9D21-698197C3108F}"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60956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 Activity</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Where is the red-bellied woodpecker predominately </a:t>
            </a:r>
            <a:r>
              <a:rPr lang="en-US" dirty="0" smtClean="0"/>
              <a:t>red?</a:t>
            </a:r>
          </a:p>
          <a:p>
            <a:pPr marL="0" indent="0" algn="ctr">
              <a:buNone/>
            </a:pPr>
            <a:endParaRPr lang="en-US" dirty="0" smtClean="0"/>
          </a:p>
          <a:p>
            <a:pPr marL="914400" indent="-403225">
              <a:buFont typeface="+mj-lt"/>
              <a:buAutoNum type="alphaUcPeriod"/>
            </a:pPr>
            <a:r>
              <a:rPr lang="en-US" dirty="0" smtClean="0"/>
              <a:t>Wings</a:t>
            </a:r>
          </a:p>
          <a:p>
            <a:pPr marL="914400" indent="-403225">
              <a:buFont typeface="+mj-lt"/>
              <a:buAutoNum type="alphaUcPeriod"/>
            </a:pPr>
            <a:r>
              <a:rPr lang="en-US" dirty="0" smtClean="0"/>
              <a:t>Head</a:t>
            </a:r>
          </a:p>
          <a:p>
            <a:pPr marL="914400" indent="-403225">
              <a:buFont typeface="+mj-lt"/>
              <a:buAutoNum type="alphaUcPeriod"/>
            </a:pPr>
            <a:r>
              <a:rPr lang="en-US" dirty="0" smtClean="0"/>
              <a:t>Belly</a:t>
            </a:r>
          </a:p>
          <a:p>
            <a:pPr marL="914400" indent="-403225">
              <a:buFont typeface="+mj-lt"/>
              <a:buAutoNum type="alphaUcPeriod"/>
            </a:pPr>
            <a:r>
              <a:rPr lang="en-US" dirty="0" smtClean="0"/>
              <a:t>Feet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413889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 Example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Original </a:t>
            </a:r>
            <a:r>
              <a:rPr lang="en-US" dirty="0"/>
              <a:t>Chapter 33 claim, VIS and other VA systems indicate:</a:t>
            </a:r>
          </a:p>
          <a:p>
            <a:r>
              <a:rPr lang="en-US" dirty="0" smtClean="0"/>
              <a:t>Eligible for Chapter </a:t>
            </a:r>
            <a:r>
              <a:rPr lang="en-US" dirty="0"/>
              <a:t>30 and </a:t>
            </a:r>
            <a:r>
              <a:rPr lang="en-US" dirty="0" smtClean="0"/>
              <a:t>Chapter 33 only</a:t>
            </a:r>
            <a:endParaRPr lang="en-US" dirty="0"/>
          </a:p>
          <a:p>
            <a:pPr marL="0" lvl="1" indent="0">
              <a:buNone/>
            </a:pPr>
            <a:endParaRPr lang="en-US" sz="1000" b="1" u="sng" dirty="0"/>
          </a:p>
          <a:p>
            <a:pPr marL="0" lvl="1" indent="0">
              <a:buNone/>
            </a:pPr>
            <a:r>
              <a:rPr lang="en-US" b="1" u="sng" dirty="0"/>
              <a:t>Question:</a:t>
            </a:r>
            <a:r>
              <a:rPr lang="en-US" dirty="0"/>
              <a:t>  Can we make an alternative election with this claim? </a:t>
            </a:r>
            <a:r>
              <a:rPr lang="en-US" dirty="0" smtClean="0"/>
              <a:t>Why </a:t>
            </a:r>
            <a:r>
              <a:rPr lang="en-US" dirty="0"/>
              <a:t>or why not?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a:xfrm>
            <a:off x="0" y="6601290"/>
            <a:ext cx="4272643" cy="229001"/>
          </a:xfrm>
        </p:spPr>
        <p:txBody>
          <a:bodyPr/>
          <a:lstStyle/>
          <a:p>
            <a:r>
              <a:rPr lang="en-US" sz="1400" dirty="0"/>
              <a:t>Alternate Elections</a:t>
            </a:r>
            <a:endParaRPr lang="en-US" sz="1400" dirty="0">
              <a:solidFill>
                <a:schemeClr val="bg1"/>
              </a:solidFill>
            </a:endParaRPr>
          </a:p>
        </p:txBody>
      </p:sp>
      <p:pic>
        <p:nvPicPr>
          <p:cNvPr id="5122" name="Picture 2" descr="VA Form 22-1990 - Application for VA Education Benefits, applied for Chapter 33 - Not Eligible for Other Listed Benefits" title="VA Form 22-1990 - Application for VA Education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72" y="1266825"/>
            <a:ext cx="7515225" cy="2009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949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1b Example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Original </a:t>
            </a:r>
            <a:r>
              <a:rPr lang="en-US" dirty="0"/>
              <a:t>Chapter 33 claim, VIS and other VA systems indicate:</a:t>
            </a:r>
          </a:p>
          <a:p>
            <a:r>
              <a:rPr lang="en-US" dirty="0" smtClean="0"/>
              <a:t>Eligible for Chapter 1606, 30 </a:t>
            </a:r>
            <a:r>
              <a:rPr lang="en-US" dirty="0"/>
              <a:t>and </a:t>
            </a:r>
            <a:r>
              <a:rPr lang="en-US" dirty="0" smtClean="0"/>
              <a:t>33</a:t>
            </a:r>
            <a:endParaRPr lang="en-US" dirty="0"/>
          </a:p>
          <a:p>
            <a:pPr marL="0" lvl="1" indent="0">
              <a:buNone/>
            </a:pPr>
            <a:endParaRPr lang="en-US" sz="1000" b="1" u="sng" dirty="0"/>
          </a:p>
          <a:p>
            <a:pPr marL="0" lvl="1" indent="0">
              <a:buNone/>
            </a:pPr>
            <a:r>
              <a:rPr lang="en-US" b="1" u="sng" dirty="0"/>
              <a:t>Question:</a:t>
            </a:r>
            <a:r>
              <a:rPr lang="en-US" dirty="0"/>
              <a:t>  Can we make an alternative election with this claim? </a:t>
            </a:r>
            <a:r>
              <a:rPr lang="en-US" dirty="0" smtClean="0"/>
              <a:t>Why </a:t>
            </a:r>
            <a:r>
              <a:rPr lang="en-US" dirty="0"/>
              <a:t>or why not?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5122" name="Picture 2" descr="VA Form 22-1990 - Application for VA Education Benefits, applied for Chapter 33 - Not Eligible for Other Listed Benefits" title="VA Form 22-1990 - Application for VA Education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72" y="1266825"/>
            <a:ext cx="7515225" cy="2009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3932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 Example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a:t>
            </a:r>
            <a:r>
              <a:rPr lang="en-US" dirty="0"/>
              <a:t>Chapter 33 claim, VIS and other VA systems indicate:</a:t>
            </a:r>
          </a:p>
          <a:p>
            <a:r>
              <a:rPr lang="en-US" dirty="0"/>
              <a:t>Eligible for Chapter 30 and Chapter 33 only</a:t>
            </a:r>
          </a:p>
          <a:p>
            <a:pPr marL="0" lvl="1" indent="0">
              <a:buNone/>
            </a:pPr>
            <a:endParaRPr lang="en-US" sz="1000" b="1" u="sng" dirty="0"/>
          </a:p>
          <a:p>
            <a:pPr marL="0" lvl="1" indent="0">
              <a:buNone/>
            </a:pPr>
            <a:r>
              <a:rPr lang="en-US" b="1" u="sng" dirty="0"/>
              <a:t>Question:</a:t>
            </a:r>
            <a:r>
              <a:rPr lang="en-US" dirty="0"/>
              <a:t>  Can we make an alternative election with this claim? </a:t>
            </a:r>
            <a:r>
              <a:rPr lang="en-US" dirty="0" smtClean="0"/>
              <a:t>Why </a:t>
            </a:r>
            <a:r>
              <a:rPr lang="en-US" dirty="0"/>
              <a:t>or why not?</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1026" name="Picture 2" descr="VA Form 22-1990 - Application for VA Education Benefits, applied for Chapter 33 in Lieu of Chapter 1607 - Effective 2017-04-23" title="VA Form 22-1990 - Application for VA Education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543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828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2b Example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a:t>
            </a:r>
            <a:r>
              <a:rPr lang="en-US" dirty="0"/>
              <a:t>Chapter 33 claim, VIS and other VA systems indicate:</a:t>
            </a:r>
          </a:p>
          <a:p>
            <a:r>
              <a:rPr lang="en-US" dirty="0"/>
              <a:t>Eligible for Chapter </a:t>
            </a:r>
            <a:r>
              <a:rPr lang="en-US" dirty="0" smtClean="0"/>
              <a:t>1606, 1607 </a:t>
            </a:r>
            <a:r>
              <a:rPr lang="en-US" dirty="0"/>
              <a:t>and Chapter </a:t>
            </a:r>
            <a:r>
              <a:rPr lang="en-US" dirty="0" smtClean="0"/>
              <a:t>33</a:t>
            </a:r>
            <a:endParaRPr lang="en-US" dirty="0"/>
          </a:p>
          <a:p>
            <a:pPr marL="0" lvl="1" indent="0">
              <a:buNone/>
            </a:pPr>
            <a:endParaRPr lang="en-US" sz="1000" b="1" u="sng" dirty="0"/>
          </a:p>
          <a:p>
            <a:pPr marL="0" lvl="1" indent="0">
              <a:buNone/>
            </a:pPr>
            <a:r>
              <a:rPr lang="en-US" b="1" u="sng" dirty="0"/>
              <a:t>Question:</a:t>
            </a:r>
            <a:r>
              <a:rPr lang="en-US" dirty="0"/>
              <a:t>  Can we make an alternative election with this claim? </a:t>
            </a:r>
            <a:r>
              <a:rPr lang="en-US" dirty="0" smtClean="0"/>
              <a:t>Why </a:t>
            </a:r>
            <a:r>
              <a:rPr lang="en-US" dirty="0"/>
              <a:t>or why not?</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1026" name="Picture 2" descr="VA Form 22-1990 - Application for VA Education Benefits, applied for Chapter 33 in Lieu of Chapter 1607 - Effective 2017-04-23" title="VA Form 22-1990 - Application for VA Education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543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663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 Example</a:t>
            </a:r>
            <a:endParaRPr lang="en-US" dirty="0"/>
          </a:p>
        </p:txBody>
      </p:sp>
      <p:sp>
        <p:nvSpPr>
          <p:cNvPr id="3" name="Content Placeholder 2"/>
          <p:cNvSpPr>
            <a:spLocks noGrp="1"/>
          </p:cNvSpPr>
          <p:nvPr>
            <p:ph idx="1"/>
          </p:nvPr>
        </p:nvSpPr>
        <p:spPr>
          <a:xfrm>
            <a:off x="457200" y="1447800"/>
            <a:ext cx="8229600" cy="47244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a:t>
            </a:r>
            <a:r>
              <a:rPr lang="en-US" dirty="0"/>
              <a:t>claim, VIS and other VA systems indicate:</a:t>
            </a:r>
          </a:p>
          <a:p>
            <a:r>
              <a:rPr lang="en-US" dirty="0"/>
              <a:t>Eligible for Chapter 30 and Chapter 33 only</a:t>
            </a:r>
          </a:p>
          <a:p>
            <a:pPr marL="0" lvl="1" indent="0">
              <a:buNone/>
            </a:pPr>
            <a:endParaRPr lang="en-US" sz="1100" b="1" u="sng" dirty="0"/>
          </a:p>
          <a:p>
            <a:pPr marL="0" lvl="1" indent="0">
              <a:buNone/>
            </a:pPr>
            <a:r>
              <a:rPr lang="en-US" b="1" u="sng" dirty="0"/>
              <a:t>Question:</a:t>
            </a:r>
            <a:r>
              <a:rPr lang="en-US" dirty="0"/>
              <a:t>  Can we make an alternative election with this claim?  Why or why not?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053943" cy="320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7302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3b Example</a:t>
            </a:r>
            <a:endParaRPr lang="en-US" dirty="0"/>
          </a:p>
        </p:txBody>
      </p:sp>
      <p:sp>
        <p:nvSpPr>
          <p:cNvPr id="3" name="Content Placeholder 2"/>
          <p:cNvSpPr>
            <a:spLocks noGrp="1"/>
          </p:cNvSpPr>
          <p:nvPr>
            <p:ph idx="1"/>
          </p:nvPr>
        </p:nvSpPr>
        <p:spPr>
          <a:xfrm>
            <a:off x="457200" y="1447800"/>
            <a:ext cx="8229600" cy="47244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a:t>
            </a:r>
            <a:r>
              <a:rPr lang="en-US" dirty="0"/>
              <a:t>claim, VIS and other VA systems indicate:</a:t>
            </a:r>
          </a:p>
          <a:p>
            <a:r>
              <a:rPr lang="en-US" dirty="0"/>
              <a:t>Eligible for Chapter 1606, 30 and 33</a:t>
            </a:r>
          </a:p>
          <a:p>
            <a:pPr marL="0" lvl="1" indent="0">
              <a:buNone/>
            </a:pPr>
            <a:endParaRPr lang="en-US" sz="1100" b="1" u="sng" dirty="0"/>
          </a:p>
          <a:p>
            <a:pPr marL="0" lvl="1" indent="0">
              <a:buNone/>
            </a:pPr>
            <a:r>
              <a:rPr lang="en-US" b="1" u="sng" dirty="0"/>
              <a:t>Question:</a:t>
            </a:r>
            <a:r>
              <a:rPr lang="en-US" dirty="0"/>
              <a:t>  Can we make an alternative election with this claim?  Why or why not?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053943"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7905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 Example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claim</a:t>
            </a:r>
            <a:r>
              <a:rPr lang="en-US" dirty="0"/>
              <a:t>, VIS and other VA systems </a:t>
            </a:r>
            <a:r>
              <a:rPr lang="en-US" dirty="0" smtClean="0"/>
              <a:t>indicate:</a:t>
            </a:r>
          </a:p>
          <a:p>
            <a:r>
              <a:rPr lang="en-US" dirty="0" smtClean="0"/>
              <a:t>Eligible </a:t>
            </a:r>
            <a:r>
              <a:rPr lang="en-US" dirty="0"/>
              <a:t>for Chapter </a:t>
            </a:r>
            <a:r>
              <a:rPr lang="en-US" dirty="0" smtClean="0"/>
              <a:t>30 </a:t>
            </a:r>
            <a:r>
              <a:rPr lang="en-US" dirty="0"/>
              <a:t>and Chapter 33 </a:t>
            </a:r>
            <a:r>
              <a:rPr lang="en-US" dirty="0" smtClean="0"/>
              <a:t>only</a:t>
            </a:r>
          </a:p>
          <a:p>
            <a:pPr marL="0" indent="0">
              <a:buNone/>
            </a:pPr>
            <a:r>
              <a:rPr lang="en-US" dirty="0" smtClean="0"/>
              <a:t>Additional information reviewed on the application below:</a:t>
            </a:r>
            <a:endParaRPr lang="en-US" dirty="0"/>
          </a:p>
          <a:p>
            <a:pPr marL="457200" lvl="1" indent="0">
              <a:buNone/>
            </a:pPr>
            <a:endParaRPr lang="en-US" dirty="0"/>
          </a:p>
          <a:p>
            <a:pPr marL="0" lvl="1" indent="0">
              <a:buNone/>
            </a:pPr>
            <a:endParaRPr lang="en-US" b="1" u="sng" dirty="0" smtClean="0"/>
          </a:p>
          <a:p>
            <a:pPr marL="0" lvl="1" indent="0">
              <a:buNone/>
            </a:pPr>
            <a:r>
              <a:rPr lang="en-US" b="1" u="sng" dirty="0" smtClean="0"/>
              <a:t>Question</a:t>
            </a:r>
            <a:r>
              <a:rPr lang="en-US" b="1" u="sng" dirty="0"/>
              <a:t>:</a:t>
            </a:r>
            <a:r>
              <a:rPr lang="en-US" dirty="0"/>
              <a:t>  Can we make an alternative election with this claim</a:t>
            </a:r>
            <a:r>
              <a:rPr lang="en-US" dirty="0" smtClean="0"/>
              <a:t>? </a:t>
            </a:r>
            <a:r>
              <a:rPr lang="en-US" dirty="0" smtClean="0"/>
              <a:t>Why </a:t>
            </a:r>
            <a:r>
              <a:rPr lang="en-US" dirty="0"/>
              <a:t>or why not?</a:t>
            </a:r>
          </a:p>
          <a:p>
            <a:pPr marL="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7170" name="Picture 2" descr="VA Form 22-1990 - Application for VA Education Benefits, applied for Chapter 33 in Lieu of Chapter 30 - Effective 2017-04-26" title="VA Form 22-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 y="990600"/>
            <a:ext cx="7729538"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descr="Section of VA Form 22-1990 - Indicating Date You Started or Will Start Training: 2017-01-20" title="Section of VA Form 22-1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57245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descr="Section of VA Form 22-1990 - Electronically Received by VA: 2017-04-26" title="Section of VA Form 22-1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4495800"/>
            <a:ext cx="5019675" cy="32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0869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4b Example</a:t>
            </a:r>
            <a:endParaRPr lang="en-US" dirty="0"/>
          </a:p>
        </p:txBody>
      </p:sp>
      <p:sp>
        <p:nvSpPr>
          <p:cNvPr id="3" name="Content Placeholder 2"/>
          <p:cNvSpPr>
            <a:spLocks noGrp="1"/>
          </p:cNvSpPr>
          <p:nvPr>
            <p:ph idx="1"/>
          </p:nvPr>
        </p:nvSpPr>
        <p:spPr>
          <a:xfrm>
            <a:off x="304800" y="1447800"/>
            <a:ext cx="86106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Chapter 33 claim, </a:t>
            </a:r>
            <a:r>
              <a:rPr lang="en-US" dirty="0"/>
              <a:t>VIS and other VA systems </a:t>
            </a:r>
            <a:r>
              <a:rPr lang="en-US" dirty="0" smtClean="0"/>
              <a:t>indicate:</a:t>
            </a:r>
          </a:p>
          <a:p>
            <a:r>
              <a:rPr lang="en-US" dirty="0" smtClean="0"/>
              <a:t>Using Chapter 30 </a:t>
            </a:r>
            <a:r>
              <a:rPr lang="en-US" dirty="0"/>
              <a:t>and </a:t>
            </a:r>
            <a:r>
              <a:rPr lang="en-US" dirty="0" smtClean="0"/>
              <a:t>eligible for Chapter 33</a:t>
            </a:r>
          </a:p>
          <a:p>
            <a:pPr marL="0" indent="0">
              <a:buNone/>
            </a:pPr>
            <a:r>
              <a:rPr lang="en-US" dirty="0" smtClean="0"/>
              <a:t>Additional information reviewed on the application below:</a:t>
            </a:r>
            <a:endParaRPr lang="en-US" dirty="0"/>
          </a:p>
          <a:p>
            <a:pPr marL="457200" lvl="1" indent="0">
              <a:buNone/>
            </a:pPr>
            <a:endParaRPr lang="en-US" dirty="0"/>
          </a:p>
          <a:p>
            <a:pPr marL="0" lvl="1" indent="0">
              <a:buNone/>
            </a:pPr>
            <a:endParaRPr lang="en-US" b="1" u="sng" dirty="0" smtClean="0"/>
          </a:p>
          <a:p>
            <a:pPr marL="0" lvl="1" indent="0">
              <a:buNone/>
            </a:pPr>
            <a:r>
              <a:rPr lang="en-US" b="1" u="sng" dirty="0" smtClean="0"/>
              <a:t>Question</a:t>
            </a:r>
            <a:r>
              <a:rPr lang="en-US" b="1" u="sng" dirty="0"/>
              <a:t>:</a:t>
            </a:r>
            <a:r>
              <a:rPr lang="en-US" dirty="0"/>
              <a:t>  Can we make an alternative election with this claim</a:t>
            </a:r>
            <a:r>
              <a:rPr lang="en-US" dirty="0" smtClean="0"/>
              <a:t>? </a:t>
            </a:r>
            <a:r>
              <a:rPr lang="en-US" dirty="0" smtClean="0"/>
              <a:t>Why </a:t>
            </a:r>
            <a:r>
              <a:rPr lang="en-US" dirty="0" smtClean="0"/>
              <a:t>or why not?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7170" name="Picture 2" descr="VA Form 22-1990 - Application for VA Education Benefits, applied for Chapter 33 in Lieu of Chapter 30 - Effective 2017-04-26" title="VA Form 22-19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 y="990600"/>
            <a:ext cx="7729538" cy="167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descr="Section of VA Form 22-1990 - Indicating Date You Started or Will Start Training: 2017-01-20" title="Section of VA Form 22-1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5724525" cy="276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descr="Section of VA Form 22-1990 - Electronically Received by VA: 2017-04-26" title="Section of VA Form 22-1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4495800"/>
            <a:ext cx="5019675" cy="32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3175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5a Example</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TOE claim, VIS and other VA systems indicate:</a:t>
            </a:r>
          </a:p>
          <a:p>
            <a:r>
              <a:rPr lang="en-US" dirty="0"/>
              <a:t>Sponsor has not applied for education benefits </a:t>
            </a:r>
          </a:p>
          <a:p>
            <a:pPr lvl="1"/>
            <a:r>
              <a:rPr lang="en-US" dirty="0" smtClean="0"/>
              <a:t>Eligible </a:t>
            </a:r>
            <a:r>
              <a:rPr lang="en-US" dirty="0"/>
              <a:t>for Chapter 1606 and Chapter 33 </a:t>
            </a:r>
            <a:r>
              <a:rPr lang="en-US" dirty="0" smtClean="0"/>
              <a:t>only</a:t>
            </a:r>
          </a:p>
          <a:p>
            <a:pPr lvl="1"/>
            <a:r>
              <a:rPr lang="en-US" dirty="0" smtClean="0"/>
              <a:t>12 months of chapter 33 transferred to the dependent</a:t>
            </a:r>
          </a:p>
          <a:p>
            <a:pPr lvl="1"/>
            <a:r>
              <a:rPr lang="en-US" dirty="0"/>
              <a:t>T</a:t>
            </a:r>
            <a:r>
              <a:rPr lang="en-US" dirty="0" smtClean="0"/>
              <a:t>ransfer </a:t>
            </a:r>
            <a:r>
              <a:rPr lang="en-US" dirty="0"/>
              <a:t>R</a:t>
            </a:r>
            <a:r>
              <a:rPr lang="en-US" dirty="0" smtClean="0"/>
              <a:t>equest </a:t>
            </a:r>
            <a:r>
              <a:rPr lang="en-US" dirty="0"/>
              <a:t>D</a:t>
            </a:r>
            <a:r>
              <a:rPr lang="en-US" dirty="0" smtClean="0"/>
              <a:t>ate (TRD) of February 1, 2017</a:t>
            </a:r>
            <a:endParaRPr lang="en-US" dirty="0"/>
          </a:p>
          <a:p>
            <a:pPr marL="457200" lvl="1" indent="0">
              <a:buNone/>
            </a:pPr>
            <a:endParaRPr lang="en-US" sz="1100" dirty="0" smtClean="0"/>
          </a:p>
          <a:p>
            <a:pPr marL="0" lvl="1" indent="0">
              <a:buNone/>
            </a:pPr>
            <a:r>
              <a:rPr lang="en-US" b="1" u="sng" dirty="0" smtClean="0"/>
              <a:t>Question:</a:t>
            </a:r>
            <a:r>
              <a:rPr lang="en-US" dirty="0" smtClean="0"/>
              <a:t>  Can we make an alternative election with this claim?</a:t>
            </a:r>
          </a:p>
          <a:p>
            <a:pPr marL="0" lvl="1" indent="0">
              <a:buNone/>
            </a:pPr>
            <a:r>
              <a:rPr lang="en-US" dirty="0"/>
              <a:t>Why or why not?</a:t>
            </a:r>
          </a:p>
          <a:p>
            <a:pPr marL="0" lvl="1"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3074" name="Picture 2" descr="VA Form 22-1990E - Application for TransferedBenefits under Chapter 33" title="VA Form 22-199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18190"/>
            <a:ext cx="7803855" cy="21584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851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5b Example</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Original TOE claim, VIS and other VA systems indicate:</a:t>
            </a:r>
          </a:p>
          <a:p>
            <a:r>
              <a:rPr lang="en-US" dirty="0"/>
              <a:t>Sponsor has not applied for education benefits </a:t>
            </a:r>
          </a:p>
          <a:p>
            <a:pPr lvl="1"/>
            <a:r>
              <a:rPr lang="en-US" dirty="0" smtClean="0"/>
              <a:t>Eligible </a:t>
            </a:r>
            <a:r>
              <a:rPr lang="en-US" dirty="0"/>
              <a:t>for Chapter </a:t>
            </a:r>
            <a:r>
              <a:rPr lang="en-US" dirty="0" smtClean="0"/>
              <a:t>1606, 30 and 33</a:t>
            </a:r>
          </a:p>
          <a:p>
            <a:pPr lvl="1"/>
            <a:r>
              <a:rPr lang="en-US" dirty="0" smtClean="0"/>
              <a:t>12 months of chapter 33 transferred to the dependent</a:t>
            </a:r>
          </a:p>
          <a:p>
            <a:pPr lvl="1"/>
            <a:r>
              <a:rPr lang="en-US" dirty="0"/>
              <a:t>T</a:t>
            </a:r>
            <a:r>
              <a:rPr lang="en-US" dirty="0" smtClean="0"/>
              <a:t>ransfer </a:t>
            </a:r>
            <a:r>
              <a:rPr lang="en-US" dirty="0"/>
              <a:t>R</a:t>
            </a:r>
            <a:r>
              <a:rPr lang="en-US" dirty="0" smtClean="0"/>
              <a:t>equest </a:t>
            </a:r>
            <a:r>
              <a:rPr lang="en-US" dirty="0"/>
              <a:t>D</a:t>
            </a:r>
            <a:r>
              <a:rPr lang="en-US" dirty="0" smtClean="0"/>
              <a:t>ate (TRD) of February 1, 2016</a:t>
            </a:r>
            <a:endParaRPr lang="en-US" dirty="0"/>
          </a:p>
          <a:p>
            <a:pPr marL="457200" lvl="1" indent="0">
              <a:buNone/>
            </a:pPr>
            <a:endParaRPr lang="en-US" sz="1100" dirty="0" smtClean="0"/>
          </a:p>
          <a:p>
            <a:pPr marL="0" lvl="1" indent="0">
              <a:buNone/>
            </a:pPr>
            <a:r>
              <a:rPr lang="en-US" b="1" u="sng" dirty="0" smtClean="0"/>
              <a:t>Question:</a:t>
            </a:r>
            <a:r>
              <a:rPr lang="en-US" dirty="0" smtClean="0"/>
              <a:t>  Can we make an alternative election with this claim? </a:t>
            </a:r>
          </a:p>
          <a:p>
            <a:pPr marL="0" lvl="1" indent="0">
              <a:buNone/>
            </a:pPr>
            <a:r>
              <a:rPr lang="en-US" dirty="0" smtClean="0"/>
              <a:t>Why </a:t>
            </a:r>
            <a:r>
              <a:rPr lang="en-US" dirty="0"/>
              <a:t>or why not?</a:t>
            </a:r>
          </a:p>
          <a:p>
            <a:pPr marL="0" lvl="1"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pic>
        <p:nvPicPr>
          <p:cNvPr id="3074" name="Picture 2" descr="VA Form 22-1990E - Application for TransferedBenefits under Chapter 33" title="VA Form 22-199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18190"/>
            <a:ext cx="7803855" cy="21584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6819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0" indent="0">
              <a:buNone/>
            </a:pPr>
            <a:r>
              <a:rPr lang="en-US" dirty="0" smtClean="0"/>
              <a:t>At the conclusion of</a:t>
            </a:r>
            <a:r>
              <a:rPr lang="en-US" dirty="0" smtClean="0">
                <a:latin typeface="Arial" panose="020B0604020202020204" pitchFamily="34" charset="0"/>
              </a:rPr>
              <a:t> </a:t>
            </a:r>
            <a:r>
              <a:rPr lang="en-US" dirty="0">
                <a:latin typeface="Arial" panose="020B0604020202020204" pitchFamily="34" charset="0"/>
              </a:rPr>
              <a:t>this lesson, you </a:t>
            </a:r>
            <a:r>
              <a:rPr lang="en-US" dirty="0" smtClean="0">
                <a:latin typeface="Arial" panose="020B0604020202020204" pitchFamily="34" charset="0"/>
              </a:rPr>
              <a:t>will be able to:</a:t>
            </a:r>
          </a:p>
          <a:p>
            <a:pPr lvl="1">
              <a:buFont typeface="Arial" panose="020B0604020202020204" pitchFamily="34" charset="0"/>
              <a:buChar char="•"/>
            </a:pPr>
            <a:r>
              <a:rPr lang="en-US" dirty="0" smtClean="0"/>
              <a:t>Recall the 5 specific scenarios when an alternative election is authorized</a:t>
            </a:r>
          </a:p>
          <a:p>
            <a:pPr lvl="1">
              <a:buFont typeface="Arial" panose="020B0604020202020204" pitchFamily="34" charset="0"/>
              <a:buChar char="•"/>
            </a:pPr>
            <a:r>
              <a:rPr lang="en-US" dirty="0" smtClean="0"/>
              <a:t>Distinguish </a:t>
            </a:r>
            <a:r>
              <a:rPr lang="en-US" dirty="0"/>
              <a:t>when an alternative election </a:t>
            </a:r>
            <a:r>
              <a:rPr lang="en-US" dirty="0" smtClean="0"/>
              <a:t>would not be </a:t>
            </a:r>
            <a:r>
              <a:rPr lang="en-US" dirty="0"/>
              <a:t>authorized </a:t>
            </a:r>
            <a:endParaRPr lang="en-US" dirty="0" smtClean="0"/>
          </a:p>
          <a:p>
            <a:pPr lvl="1">
              <a:buFont typeface="Arial" panose="020B0604020202020204" pitchFamily="34" charset="0"/>
              <a:buChar char="•"/>
            </a:pPr>
            <a:r>
              <a:rPr lang="en-US" dirty="0" smtClean="0"/>
              <a:t>Restate the steps for processing claims involving an alternative election </a:t>
            </a:r>
          </a:p>
          <a:p>
            <a:pPr lvl="1">
              <a:buFont typeface="Arial" panose="020B0604020202020204" pitchFamily="34" charset="0"/>
              <a:buChar char="•"/>
            </a:pPr>
            <a:r>
              <a:rPr lang="en-US" dirty="0" smtClean="0"/>
              <a:t>Understand how to prepare and edit a letter with additional </a:t>
            </a:r>
            <a:r>
              <a:rPr lang="en-US" dirty="0"/>
              <a:t>notification requirements for an alternate </a:t>
            </a:r>
            <a:r>
              <a:rPr lang="en-US" dirty="0" smtClean="0"/>
              <a:t>election</a:t>
            </a:r>
            <a:endParaRPr lang="en-US" dirty="0" smtClean="0">
              <a:latin typeface="Arial" panose="020B0604020202020204" pitchFamily="34" charset="0"/>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Elections - FAQs</a:t>
            </a:r>
            <a:endParaRPr lang="en-US" dirty="0"/>
          </a:p>
        </p:txBody>
      </p:sp>
      <p:sp>
        <p:nvSpPr>
          <p:cNvPr id="3" name="Content Placeholder 2"/>
          <p:cNvSpPr>
            <a:spLocks noGrp="1"/>
          </p:cNvSpPr>
          <p:nvPr>
            <p:ph idx="1"/>
          </p:nvPr>
        </p:nvSpPr>
        <p:spPr/>
        <p:txBody>
          <a:bodyPr/>
          <a:lstStyle/>
          <a:p>
            <a:pPr marL="0" indent="0">
              <a:buNone/>
            </a:pPr>
            <a:r>
              <a:rPr lang="en-US" dirty="0" smtClean="0"/>
              <a:t>Review Handout:</a:t>
            </a:r>
          </a:p>
          <a:p>
            <a:pPr marL="0" indent="0">
              <a:buNone/>
            </a:pPr>
            <a:endParaRPr lang="en-US" dirty="0"/>
          </a:p>
          <a:p>
            <a:pPr marL="0" indent="0">
              <a:buNone/>
            </a:pPr>
            <a:r>
              <a:rPr lang="en-US" i="1" dirty="0" smtClean="0"/>
              <a:t>Alternative Elections: Frequently Asked Questions – FAQs</a:t>
            </a: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z="140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107298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References</a:t>
            </a:r>
            <a:endParaRPr lang="en-US" dirty="0"/>
          </a:p>
        </p:txBody>
      </p:sp>
      <p:sp>
        <p:nvSpPr>
          <p:cNvPr id="3" name="Content Placeholder 2"/>
          <p:cNvSpPr>
            <a:spLocks noGrp="1"/>
          </p:cNvSpPr>
          <p:nvPr>
            <p:ph idx="1"/>
          </p:nvPr>
        </p:nvSpPr>
        <p:spPr/>
        <p:txBody>
          <a:bodyPr>
            <a:normAutofit/>
          </a:bodyPr>
          <a:lstStyle/>
          <a:p>
            <a:pPr marL="0" indent="0">
              <a:buNone/>
            </a:pPr>
            <a:r>
              <a:rPr lang="en-US" dirty="0"/>
              <a:t>Alternative Election by </a:t>
            </a:r>
            <a:r>
              <a:rPr lang="en-US" dirty="0" smtClean="0"/>
              <a:t>Secretary:</a:t>
            </a:r>
            <a:endParaRPr lang="en-US" dirty="0" smtClean="0">
              <a:hlinkClick r:id="rId2"/>
            </a:endParaRPr>
          </a:p>
          <a:p>
            <a:pPr marL="0" indent="0">
              <a:buNone/>
            </a:pPr>
            <a:r>
              <a:rPr lang="en-US" dirty="0" smtClean="0">
                <a:hlinkClick r:id="rId2"/>
              </a:rPr>
              <a:t>PL 114-315, Section 405(h)</a:t>
            </a:r>
            <a:r>
              <a:rPr lang="en-US" dirty="0" smtClean="0"/>
              <a:t> </a:t>
            </a:r>
          </a:p>
          <a:p>
            <a:pPr marL="0" indent="0">
              <a:buNone/>
            </a:pPr>
            <a:r>
              <a:rPr lang="en-US" dirty="0" smtClean="0">
                <a:hlinkClick r:id="rId3"/>
              </a:rPr>
              <a:t>38 USC 3327(h)</a:t>
            </a:r>
            <a:endParaRPr lang="en-US" dirty="0"/>
          </a:p>
          <a:p>
            <a:pPr marL="0" indent="0">
              <a:buNone/>
            </a:pPr>
            <a:r>
              <a:rPr lang="en-US" dirty="0" smtClean="0">
                <a:hlinkClick r:id="rId4"/>
              </a:rPr>
              <a:t>M22-4, Part III, Chapter 3 – Processing Applications for Benefits</a:t>
            </a:r>
            <a:r>
              <a:rPr lang="en-US" dirty="0" smtClean="0"/>
              <a:t>  </a:t>
            </a:r>
            <a:r>
              <a:rPr lang="en-US" dirty="0" smtClean="0">
                <a:solidFill>
                  <a:srgbClr val="FF0000"/>
                </a:solidFill>
              </a:rPr>
              <a:t>(3.09c)</a:t>
            </a:r>
          </a:p>
          <a:p>
            <a:pPr marL="0" indent="0">
              <a:buNone/>
            </a:pPr>
            <a:r>
              <a:rPr lang="en-US" dirty="0" smtClean="0"/>
              <a:t>Handout: Alternative Election - FAQs</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656223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rPr>
              <a:t>Today you</a:t>
            </a:r>
            <a:r>
              <a:rPr lang="en-US" dirty="0" smtClean="0">
                <a:latin typeface="Arial" panose="020B0604020202020204" pitchFamily="34" charset="0"/>
              </a:rPr>
              <a:t>:</a:t>
            </a:r>
          </a:p>
          <a:p>
            <a:pPr lvl="1">
              <a:buFont typeface="Arial" panose="020B0604020202020204" pitchFamily="34" charset="0"/>
              <a:buChar char="•"/>
            </a:pPr>
            <a:r>
              <a:rPr lang="en-US" dirty="0"/>
              <a:t>Recalled </a:t>
            </a:r>
            <a:r>
              <a:rPr lang="en-US" dirty="0" smtClean="0"/>
              <a:t>the </a:t>
            </a:r>
            <a:r>
              <a:rPr lang="en-US" dirty="0"/>
              <a:t>5 specific scenarios when an alternative election is authorized</a:t>
            </a:r>
          </a:p>
          <a:p>
            <a:pPr lvl="1">
              <a:buFont typeface="Arial" panose="020B0604020202020204" pitchFamily="34" charset="0"/>
              <a:buChar char="•"/>
            </a:pPr>
            <a:r>
              <a:rPr lang="en-US" dirty="0" smtClean="0"/>
              <a:t>Distinguished </a:t>
            </a:r>
            <a:r>
              <a:rPr lang="en-US" dirty="0"/>
              <a:t>when an alternative election would not be authorized </a:t>
            </a:r>
          </a:p>
          <a:p>
            <a:pPr lvl="1">
              <a:buFont typeface="Arial" panose="020B0604020202020204" pitchFamily="34" charset="0"/>
              <a:buChar char="•"/>
            </a:pPr>
            <a:r>
              <a:rPr lang="en-US" dirty="0" smtClean="0"/>
              <a:t>Restated </a:t>
            </a:r>
            <a:r>
              <a:rPr lang="en-US" dirty="0"/>
              <a:t>the steps for processing claims involving an alternative election </a:t>
            </a:r>
          </a:p>
          <a:p>
            <a:pPr lvl="1">
              <a:buFont typeface="Arial" panose="020B0604020202020204" pitchFamily="34" charset="0"/>
              <a:buChar char="•"/>
            </a:pPr>
            <a:r>
              <a:rPr lang="en-US" dirty="0" smtClean="0"/>
              <a:t>Provided guidance for understanding </a:t>
            </a:r>
            <a:r>
              <a:rPr lang="en-US" dirty="0"/>
              <a:t>how to prepare and edit a letter with additional notification </a:t>
            </a:r>
            <a:r>
              <a:rPr lang="en-US" dirty="0" smtClean="0"/>
              <a:t>requirements for an alternate election</a:t>
            </a:r>
            <a:endParaRPr lang="en-US" dirty="0"/>
          </a:p>
          <a:p>
            <a:pPr marL="0" lvl="0" indent="0">
              <a:buNone/>
            </a:pPr>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z="1400" dirty="0" smtClean="0"/>
              <a:t>Alternate Elections</a:t>
            </a:r>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4007085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TMS Assessment and Survey</a:t>
            </a:r>
          </a:p>
        </p:txBody>
      </p:sp>
      <p:sp>
        <p:nvSpPr>
          <p:cNvPr id="3" name="Content Placeholder 2"/>
          <p:cNvSpPr>
            <a:spLocks noGrp="1"/>
          </p:cNvSpPr>
          <p:nvPr>
            <p:ph idx="1"/>
          </p:nvPr>
        </p:nvSpPr>
        <p:spPr/>
        <p:txBody>
          <a:bodyPr/>
          <a:lstStyle/>
          <a:p>
            <a:pPr marL="569913" indent="-225425"/>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pPr marL="569913" indent="-225425"/>
            <a:r>
              <a:rPr lang="en-US" dirty="0" smtClean="0">
                <a:latin typeface="Arial" panose="020B0604020202020204" pitchFamily="34" charset="0"/>
              </a:rPr>
              <a:t>The </a:t>
            </a:r>
            <a:r>
              <a:rPr lang="en-US" dirty="0">
                <a:latin typeface="Arial" panose="020B0604020202020204" pitchFamily="34" charset="0"/>
              </a:rPr>
              <a:t>questions are </a:t>
            </a:r>
            <a:r>
              <a:rPr lang="en-US" dirty="0" smtClean="0">
                <a:latin typeface="Arial" panose="020B0604020202020204" pitchFamily="34" charset="0"/>
              </a:rPr>
              <a:t>multiple choice or true and false, and are based </a:t>
            </a:r>
            <a:r>
              <a:rPr lang="en-US" dirty="0">
                <a:latin typeface="Arial" panose="020B0604020202020204" pitchFamily="34" charset="0"/>
              </a:rPr>
              <a:t>on the information you learned </a:t>
            </a:r>
            <a:r>
              <a:rPr lang="en-US" dirty="0" smtClean="0">
                <a:latin typeface="Arial" panose="020B0604020202020204" pitchFamily="34" charset="0"/>
              </a:rPr>
              <a:t>today</a:t>
            </a:r>
            <a:endParaRPr lang="en-US" dirty="0">
              <a:latin typeface="Arial" panose="020B0604020202020204" pitchFamily="34" charset="0"/>
            </a:endParaRPr>
          </a:p>
          <a:p>
            <a:pPr marL="569913" indent="-225425"/>
            <a:r>
              <a:rPr lang="en-US" dirty="0">
                <a:latin typeface="Arial" panose="020B0604020202020204" pitchFamily="34" charset="0"/>
              </a:rPr>
              <a:t>You should be able to complete the assessment and survey within one </a:t>
            </a:r>
            <a:r>
              <a:rPr lang="en-US" dirty="0" smtClean="0">
                <a:latin typeface="Arial" panose="020B0604020202020204" pitchFamily="34" charset="0"/>
              </a:rPr>
              <a:t>half hour</a:t>
            </a:r>
            <a:endParaRPr lang="en-US" dirty="0">
              <a:latin typeface="Arial" panose="020B0604020202020204" pitchFamily="34" charset="0"/>
            </a:endParaRPr>
          </a:p>
          <a:p>
            <a:pPr marL="569913" indent="-225425"/>
            <a:r>
              <a:rPr lang="en-US" dirty="0">
                <a:latin typeface="Arial" panose="020B0604020202020204" pitchFamily="34" charset="0"/>
              </a:rPr>
              <a:t>Be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pPr>
            <a:r>
              <a:rPr lang="en-US" dirty="0"/>
              <a:t>On December 16, 2016, President Barack Obama signed H.R.6416, the Jeff Miller and Richard Blumenthal Veterans Health Care and Benefits Improvement Act of 2016, becoming Public Law 114-315. </a:t>
            </a:r>
            <a:endParaRPr lang="en-US" dirty="0" smtClean="0"/>
          </a:p>
          <a:p>
            <a:pPr marL="0" indent="0">
              <a:buNone/>
            </a:pPr>
            <a:endParaRPr lang="en-US" dirty="0"/>
          </a:p>
          <a:p>
            <a:pPr marL="0" indent="0">
              <a:buNone/>
            </a:pPr>
            <a:r>
              <a:rPr lang="en-US" dirty="0" smtClean="0"/>
              <a:t>Section </a:t>
            </a:r>
            <a:r>
              <a:rPr lang="en-US" dirty="0"/>
              <a:t>405 of PL 114-315 provides VA the authority to make an alternative election (forfeited benefit and effective date of forfeiture) on behalf of an individual that failed to make an election or submitted an election that was clearly not in their best interest on or after </a:t>
            </a:r>
            <a:r>
              <a:rPr lang="en-US" b="1" dirty="0"/>
              <a:t>January 1, 2017</a:t>
            </a:r>
            <a:r>
              <a:rPr lang="en-US" dirty="0"/>
              <a:t>. </a:t>
            </a:r>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10240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Authority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a:t>As a general rule, VA will not exercise this authority to override a valid election.  </a:t>
            </a:r>
            <a:endParaRPr lang="en-US" sz="2600" dirty="0" smtClean="0"/>
          </a:p>
          <a:p>
            <a:pPr marL="0" indent="0">
              <a:buNone/>
            </a:pPr>
            <a:endParaRPr lang="en-US" sz="1000" dirty="0"/>
          </a:p>
          <a:p>
            <a:pPr marL="0" indent="0">
              <a:buNone/>
            </a:pPr>
            <a:r>
              <a:rPr lang="en-US" sz="2600" dirty="0" smtClean="0"/>
              <a:t>Applications </a:t>
            </a:r>
            <a:r>
              <a:rPr lang="en-US" sz="2600" dirty="0"/>
              <a:t>received for Post-9/11 benefits with a valid election should be processed as requested with very few exceptions. </a:t>
            </a:r>
            <a:endParaRPr lang="en-US" sz="2600" dirty="0" smtClean="0"/>
          </a:p>
          <a:p>
            <a:pPr marL="0" indent="0">
              <a:buNone/>
            </a:pPr>
            <a:endParaRPr lang="en-US" sz="1000" dirty="0"/>
          </a:p>
          <a:p>
            <a:pPr marL="569913" indent="-225425"/>
            <a:r>
              <a:rPr lang="en-US" sz="2600" dirty="0" smtClean="0"/>
              <a:t>Limited to only </a:t>
            </a:r>
            <a:r>
              <a:rPr lang="en-US" sz="2600" dirty="0"/>
              <a:t>the five (5) specific scenarios </a:t>
            </a:r>
            <a:r>
              <a:rPr lang="en-US" sz="2600" dirty="0" smtClean="0"/>
              <a:t>detailed on the next few slides, </a:t>
            </a:r>
          </a:p>
          <a:p>
            <a:pPr marL="569913" indent="-225425"/>
            <a:r>
              <a:rPr lang="en-US" sz="2600" dirty="0"/>
              <a:t>T</a:t>
            </a:r>
            <a:r>
              <a:rPr lang="en-US" sz="2600" dirty="0" smtClean="0"/>
              <a:t>his </a:t>
            </a:r>
            <a:r>
              <a:rPr lang="en-US" sz="2600" dirty="0"/>
              <a:t>authority eliminates the need to develop for valid benefit forfeiture or </a:t>
            </a:r>
            <a:endParaRPr lang="en-US" sz="2600" dirty="0" smtClean="0"/>
          </a:p>
          <a:p>
            <a:pPr marL="569913" indent="-225425"/>
            <a:r>
              <a:rPr lang="en-US" sz="2600" dirty="0"/>
              <a:t>T</a:t>
            </a:r>
            <a:r>
              <a:rPr lang="en-US" sz="2600" dirty="0" smtClean="0"/>
              <a:t>he </a:t>
            </a:r>
            <a:r>
              <a:rPr lang="en-US" sz="2600" dirty="0"/>
              <a:t>need to gain prior authorization to alter the effective date of the </a:t>
            </a:r>
            <a:r>
              <a:rPr lang="en-US" sz="2600" dirty="0" smtClean="0"/>
              <a:t>forfeiture</a:t>
            </a: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411819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smtClean="0"/>
              <a:t>When an Alternative Election </a:t>
            </a:r>
            <a:br>
              <a:rPr lang="en-US" dirty="0" smtClean="0"/>
            </a:br>
            <a:r>
              <a:rPr lang="en-US" dirty="0" smtClean="0"/>
              <a:t>would be Authorized (Scenarios 1-3)</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An alternative </a:t>
            </a:r>
            <a:r>
              <a:rPr lang="en-US" sz="2600" dirty="0"/>
              <a:t>election will be </a:t>
            </a:r>
            <a:r>
              <a:rPr lang="en-US" sz="2600" dirty="0" smtClean="0"/>
              <a:t>authorized </a:t>
            </a:r>
            <a:r>
              <a:rPr lang="en-US" sz="2600" dirty="0"/>
              <a:t>in the following limited circumstances</a:t>
            </a:r>
            <a:r>
              <a:rPr lang="en-US" sz="2600" dirty="0" smtClean="0"/>
              <a:t>:</a:t>
            </a:r>
          </a:p>
          <a:p>
            <a:pPr marL="0" indent="0">
              <a:buNone/>
            </a:pPr>
            <a:endParaRPr lang="en-US" sz="1000" dirty="0"/>
          </a:p>
          <a:p>
            <a:pPr marL="457200" lvl="0" indent="-457200">
              <a:buFont typeface="+mj-lt"/>
              <a:buAutoNum type="arabicPeriod"/>
            </a:pPr>
            <a:r>
              <a:rPr lang="en-US" sz="2600" dirty="0"/>
              <a:t>Veteran fails to relinquish a benefit but is only eligible for </a:t>
            </a:r>
            <a:r>
              <a:rPr lang="en-US" sz="2600" b="1" u="sng" dirty="0"/>
              <a:t>one</a:t>
            </a:r>
            <a:r>
              <a:rPr lang="en-US" sz="2600" dirty="0"/>
              <a:t> benefit besides Chapter </a:t>
            </a:r>
            <a:r>
              <a:rPr lang="en-US" sz="2600" dirty="0" smtClean="0"/>
              <a:t>33.</a:t>
            </a:r>
            <a:endParaRPr lang="en-US" sz="2600" dirty="0"/>
          </a:p>
          <a:p>
            <a:pPr marL="457200" lvl="0" indent="-457200">
              <a:buFont typeface="+mj-lt"/>
              <a:buAutoNum type="arabicPeriod"/>
            </a:pPr>
            <a:r>
              <a:rPr lang="en-US" sz="2600" dirty="0"/>
              <a:t>Veteran provides an invalid election </a:t>
            </a:r>
            <a:r>
              <a:rPr lang="en-US" sz="2600" dirty="0" smtClean="0"/>
              <a:t>(i.e. relinquishes </a:t>
            </a:r>
            <a:r>
              <a:rPr lang="en-US" sz="2600" dirty="0"/>
              <a:t>a benefit for which he or she is not eligible) but is only eligible for </a:t>
            </a:r>
            <a:r>
              <a:rPr lang="en-US" sz="2600" b="1" u="sng" dirty="0"/>
              <a:t>one</a:t>
            </a:r>
            <a:r>
              <a:rPr lang="en-US" sz="2600" dirty="0"/>
              <a:t> benefit besides Chapter </a:t>
            </a:r>
            <a:r>
              <a:rPr lang="en-US" sz="2600" dirty="0" smtClean="0"/>
              <a:t>33.</a:t>
            </a:r>
            <a:endParaRPr lang="en-US" sz="2600" dirty="0"/>
          </a:p>
          <a:p>
            <a:pPr marL="457200" lvl="0" indent="-457200">
              <a:buFont typeface="+mj-lt"/>
              <a:buAutoNum type="arabicPeriod"/>
            </a:pPr>
            <a:r>
              <a:rPr lang="en-US" sz="2600" dirty="0" smtClean="0"/>
              <a:t>Veteran </a:t>
            </a:r>
            <a:r>
              <a:rPr lang="en-US" sz="2600" dirty="0"/>
              <a:t>provides a valid election but fails to provide an effective date to </a:t>
            </a:r>
            <a:r>
              <a:rPr lang="en-US" sz="2600" dirty="0" smtClean="0"/>
              <a:t>relinquish.</a:t>
            </a:r>
            <a:endParaRPr lang="en-US" sz="26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230857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 Alternative Election </a:t>
            </a:r>
            <a:br>
              <a:rPr lang="en-US" dirty="0"/>
            </a:br>
            <a:r>
              <a:rPr lang="en-US" dirty="0"/>
              <a:t>would be </a:t>
            </a:r>
            <a:r>
              <a:rPr lang="en-US" dirty="0" smtClean="0"/>
              <a:t>Authorized (Scenario 4)</a:t>
            </a:r>
            <a:endParaRPr lang="en-US" dirty="0"/>
          </a:p>
        </p:txBody>
      </p:sp>
      <p:sp>
        <p:nvSpPr>
          <p:cNvPr id="3" name="Content Placeholder 2"/>
          <p:cNvSpPr>
            <a:spLocks noGrp="1"/>
          </p:cNvSpPr>
          <p:nvPr>
            <p:ph idx="1"/>
          </p:nvPr>
        </p:nvSpPr>
        <p:spPr/>
        <p:txBody>
          <a:bodyPr>
            <a:normAutofit/>
          </a:bodyPr>
          <a:lstStyle/>
          <a:p>
            <a:pPr marL="457200" lvl="0" indent="-457200">
              <a:buAutoNum type="arabicPeriod" startAt="4"/>
            </a:pPr>
            <a:r>
              <a:rPr lang="en-US" dirty="0" smtClean="0"/>
              <a:t>Veteran </a:t>
            </a:r>
            <a:r>
              <a:rPr lang="en-US" dirty="0"/>
              <a:t>provides a valid election with a valid effective date. </a:t>
            </a:r>
            <a:r>
              <a:rPr lang="en-US" b="1" dirty="0" smtClean="0"/>
              <a:t>But…</a:t>
            </a:r>
          </a:p>
          <a:p>
            <a:pPr marL="463550" lvl="0" indent="0">
              <a:buNone/>
            </a:pPr>
            <a:r>
              <a:rPr lang="en-US" dirty="0" smtClean="0"/>
              <a:t>The </a:t>
            </a:r>
            <a:r>
              <a:rPr lang="en-US" dirty="0"/>
              <a:t>provided effective date is simply the date the claimant signed the application (basically a default effective date choice). </a:t>
            </a:r>
            <a:r>
              <a:rPr lang="en-US" dirty="0" smtClean="0"/>
              <a:t> </a:t>
            </a:r>
            <a:r>
              <a:rPr lang="en-US" b="1" dirty="0" smtClean="0"/>
              <a:t>And…</a:t>
            </a:r>
          </a:p>
          <a:p>
            <a:pPr marL="463550" lvl="0" indent="0">
              <a:buNone/>
            </a:pPr>
            <a:endParaRPr lang="en-US" sz="1000" b="1" dirty="0" smtClean="0"/>
          </a:p>
          <a:p>
            <a:pPr marL="806450"/>
            <a:r>
              <a:rPr lang="en-US" dirty="0"/>
              <a:t>The Veteran is currently in school but not receiving benefits under any VA educational benefit program </a:t>
            </a:r>
          </a:p>
          <a:p>
            <a:pPr marL="463550" lvl="0" indent="0">
              <a:buNone/>
            </a:pPr>
            <a:endParaRPr lang="en-US" sz="2000"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03411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a:t>When an Alternative Election </a:t>
            </a:r>
            <a:br>
              <a:rPr lang="en-US" dirty="0"/>
            </a:br>
            <a:r>
              <a:rPr lang="en-US" dirty="0"/>
              <a:t>would be </a:t>
            </a:r>
            <a:r>
              <a:rPr lang="en-US" dirty="0" smtClean="0"/>
              <a:t>Authorized (Scenario 4 cont.)</a:t>
            </a:r>
            <a:endParaRPr lang="en-US" dirty="0"/>
          </a:p>
        </p:txBody>
      </p:sp>
      <p:sp>
        <p:nvSpPr>
          <p:cNvPr id="3" name="Content Placeholder 2"/>
          <p:cNvSpPr>
            <a:spLocks noGrp="1"/>
          </p:cNvSpPr>
          <p:nvPr>
            <p:ph idx="1"/>
          </p:nvPr>
        </p:nvSpPr>
        <p:spPr/>
        <p:txBody>
          <a:bodyPr>
            <a:normAutofit/>
          </a:bodyPr>
          <a:lstStyle/>
          <a:p>
            <a:pPr marL="457200" lvl="0" indent="-457200">
              <a:buAutoNum type="arabicPeriod" startAt="4"/>
            </a:pPr>
            <a:r>
              <a:rPr lang="en-US" dirty="0" smtClean="0"/>
              <a:t>Continued... </a:t>
            </a:r>
          </a:p>
          <a:p>
            <a:pPr marL="0" lvl="0" indent="0">
              <a:buNone/>
            </a:pPr>
            <a:endParaRPr lang="en-US" sz="1000" dirty="0" smtClean="0"/>
          </a:p>
          <a:p>
            <a:pPr marL="569913" indent="-225425"/>
            <a:r>
              <a:rPr lang="en-US" dirty="0" smtClean="0"/>
              <a:t>The </a:t>
            </a:r>
            <a:r>
              <a:rPr lang="en-US" dirty="0"/>
              <a:t>choice of a default effective date prevents VA from paying benefits for the Veteran’s current </a:t>
            </a:r>
            <a:r>
              <a:rPr lang="en-US" dirty="0" smtClean="0"/>
              <a:t>term </a:t>
            </a:r>
          </a:p>
          <a:p>
            <a:pPr marL="569913" indent="-225425"/>
            <a:r>
              <a:rPr lang="en-US" dirty="0" smtClean="0"/>
              <a:t>Consequently</a:t>
            </a:r>
            <a:r>
              <a:rPr lang="en-US" dirty="0"/>
              <a:t>, the Veteran is left without benefit coverage under any program for his or her current </a:t>
            </a:r>
            <a:r>
              <a:rPr lang="en-US" dirty="0" smtClean="0"/>
              <a:t>term  </a:t>
            </a:r>
          </a:p>
          <a:p>
            <a:pPr marL="569913" indent="-225425"/>
            <a:r>
              <a:rPr lang="en-US" dirty="0" smtClean="0"/>
              <a:t>Had the Veteran chosen a retroactive effective date, the Veteran would receive Chapter 33 benefits for the current term</a:t>
            </a:r>
          </a:p>
          <a:p>
            <a:pPr marL="0" lv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70234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a:t>When an Alternative Election </a:t>
            </a:r>
            <a:br>
              <a:rPr lang="en-US" dirty="0"/>
            </a:br>
            <a:r>
              <a:rPr lang="en-US" dirty="0"/>
              <a:t>would be </a:t>
            </a:r>
            <a:r>
              <a:rPr lang="en-US" dirty="0" smtClean="0"/>
              <a:t>Authorized (Scenario 5)</a:t>
            </a:r>
            <a:endParaRPr lang="en-US" dirty="0"/>
          </a:p>
        </p:txBody>
      </p:sp>
      <p:sp>
        <p:nvSpPr>
          <p:cNvPr id="3" name="Content Placeholder 2"/>
          <p:cNvSpPr>
            <a:spLocks noGrp="1"/>
          </p:cNvSpPr>
          <p:nvPr>
            <p:ph idx="1"/>
          </p:nvPr>
        </p:nvSpPr>
        <p:spPr/>
        <p:txBody>
          <a:bodyPr>
            <a:normAutofit/>
          </a:bodyPr>
          <a:lstStyle/>
          <a:p>
            <a:pPr marL="344488" indent="-344488">
              <a:buNone/>
            </a:pPr>
            <a:r>
              <a:rPr lang="en-US" sz="2600" dirty="0" smtClean="0"/>
              <a:t>5. </a:t>
            </a:r>
            <a:r>
              <a:rPr lang="en-US" sz="2600" dirty="0"/>
              <a:t>Dependent applies for Chapter 33, Transfer of Entitlement (TOE) benefits, </a:t>
            </a:r>
            <a:endParaRPr lang="en-US" sz="2600" dirty="0" smtClean="0"/>
          </a:p>
          <a:p>
            <a:pPr marL="569913" indent="-225425"/>
            <a:r>
              <a:rPr lang="en-US" sz="2600" dirty="0"/>
              <a:t>T</a:t>
            </a:r>
            <a:r>
              <a:rPr lang="en-US" sz="2600" dirty="0" smtClean="0"/>
              <a:t>he </a:t>
            </a:r>
            <a:r>
              <a:rPr lang="en-US" sz="2600" dirty="0"/>
              <a:t>Veterans Information Solution (VIS) indicates a Transfer Request Date (TRD) of January 1, 2017, or later</a:t>
            </a:r>
            <a:r>
              <a:rPr lang="en-US" sz="2600" dirty="0" smtClean="0"/>
              <a:t>, </a:t>
            </a:r>
            <a:r>
              <a:rPr lang="en-US" sz="2600" i="1" dirty="0" smtClean="0"/>
              <a:t>and</a:t>
            </a:r>
            <a:r>
              <a:rPr lang="en-US" sz="2600" dirty="0" smtClean="0"/>
              <a:t> </a:t>
            </a:r>
          </a:p>
          <a:p>
            <a:pPr marL="569913" indent="-225425"/>
            <a:r>
              <a:rPr lang="en-US" sz="2600" dirty="0"/>
              <a:t>T</a:t>
            </a:r>
            <a:r>
              <a:rPr lang="en-US" sz="2600" dirty="0" smtClean="0"/>
              <a:t>he </a:t>
            </a:r>
            <a:r>
              <a:rPr lang="en-US" sz="2600" dirty="0"/>
              <a:t>transferor has not provided VA with a valid election</a:t>
            </a:r>
            <a:r>
              <a:rPr lang="en-US" sz="2600" dirty="0" smtClean="0"/>
              <a:t>, </a:t>
            </a:r>
            <a:r>
              <a:rPr lang="en-US" sz="2600" i="1" dirty="0" smtClean="0"/>
              <a:t>and</a:t>
            </a:r>
            <a:r>
              <a:rPr lang="en-US" sz="2600" dirty="0" smtClean="0"/>
              <a:t>  </a:t>
            </a:r>
          </a:p>
          <a:p>
            <a:pPr marL="569913" indent="-225425"/>
            <a:r>
              <a:rPr lang="en-US" sz="2600" dirty="0"/>
              <a:t>T</a:t>
            </a:r>
            <a:r>
              <a:rPr lang="en-US" sz="2600" dirty="0" smtClean="0"/>
              <a:t>he </a:t>
            </a:r>
            <a:r>
              <a:rPr lang="en-US" sz="2600" dirty="0"/>
              <a:t>transferor is only eligible for one benefit besides Chapter 33</a:t>
            </a:r>
          </a:p>
          <a:p>
            <a:pPr marL="0" lvl="0" indent="0">
              <a:buNone/>
            </a:pPr>
            <a:endParaRPr lang="en-US" sz="2000"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a:t>Alternate Elections</a:t>
            </a:r>
            <a:endParaRPr lang="en-US" sz="1400" dirty="0">
              <a:solidFill>
                <a:schemeClr val="bg1"/>
              </a:solidFill>
            </a:endParaRPr>
          </a:p>
        </p:txBody>
      </p:sp>
    </p:spTree>
    <p:extLst>
      <p:ext uri="{BB962C8B-B14F-4D97-AF65-F5344CB8AC3E}">
        <p14:creationId xmlns:p14="http://schemas.microsoft.com/office/powerpoint/2010/main" val="395366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EDUSHARE-305-968</_dlc_DocId>
    <_dlc_DocIdUrl xmlns="ced1f988-d16c-4eb7-9443-312b8723c36c">
      <Url>http://vaww.infoshare.va.gov/sites/educationservice/225/225A/_layouts/DocIdRedir.aspx?ID=EDUSHARE-305-968</Url>
      <Description>EDUSHARE-305-968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2.xml><?xml version="1.0" encoding="utf-8"?>
<ds:datastoreItem xmlns:ds="http://schemas.openxmlformats.org/officeDocument/2006/customXml" ds:itemID="{8309E679-3F30-4F45-81AD-CCFF491F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89B4C-95E5-4A69-A5B6-12ACA6FFF17A}">
  <ds:schemaRefs>
    <ds:schemaRef ds:uri="http://www.w3.org/XML/1998/namespace"/>
    <ds:schemaRef ds:uri="http://schemas.microsoft.com/office/2006/metadata/properties"/>
    <ds:schemaRef ds:uri="ced1f988-d16c-4eb7-9443-312b8723c36c"/>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97ED98D2-B645-410E-8C0C-F674433E1E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29947</TotalTime>
  <Words>2019</Words>
  <Application>Microsoft Office PowerPoint</Application>
  <PresentationFormat>On-screen Show (4:3)</PresentationFormat>
  <Paragraphs>302</Paragraphs>
  <Slides>34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Public Law 114-315, Section 405(h) Alternative Election by Secretary</vt:lpstr>
      <vt:lpstr>Icebreaker Activity</vt:lpstr>
      <vt:lpstr>Lesson Objectives</vt:lpstr>
      <vt:lpstr>Background</vt:lpstr>
      <vt:lpstr>Limited Authority</vt:lpstr>
      <vt:lpstr>When an Alternative Election  would be Authorized (Scenarios 1-3)</vt:lpstr>
      <vt:lpstr>When an Alternative Election  would be Authorized (Scenario 4)</vt:lpstr>
      <vt:lpstr>When an Alternative Election  would be Authorized (Scenario 4 cont.)</vt:lpstr>
      <vt:lpstr>When an Alternative Election  would be Authorized (Scenario 5)</vt:lpstr>
      <vt:lpstr>When an Alternative Election  would Not be Authorized</vt:lpstr>
      <vt:lpstr>Comprehension Check</vt:lpstr>
      <vt:lpstr>Processing Steps</vt:lpstr>
      <vt:lpstr>Step 1</vt:lpstr>
      <vt:lpstr>Step 2</vt:lpstr>
      <vt:lpstr>Step 3</vt:lpstr>
      <vt:lpstr>Step 4</vt:lpstr>
      <vt:lpstr>Attachment A Alternative Election Letter Insert for Veteran</vt:lpstr>
      <vt:lpstr>Attachment B Alternative Election Letter for TOE Transferor</vt:lpstr>
      <vt:lpstr>Example Claims</vt:lpstr>
      <vt:lpstr>Scenario 1a Example</vt:lpstr>
      <vt:lpstr>Scenario 1b Example</vt:lpstr>
      <vt:lpstr>Scenario 2a Example</vt:lpstr>
      <vt:lpstr>Scenario 2b Example</vt:lpstr>
      <vt:lpstr>Scenario 3a Example</vt:lpstr>
      <vt:lpstr>Scenario 3b Example</vt:lpstr>
      <vt:lpstr>Scenario 4a Example</vt:lpstr>
      <vt:lpstr>Scenario 4b Example</vt:lpstr>
      <vt:lpstr>Scenario 5a Example</vt:lpstr>
      <vt:lpstr>Scenario 5b Example</vt:lpstr>
      <vt:lpstr>Alternative Elections - FAQs</vt:lpstr>
      <vt:lpstr>Lesson References</vt:lpstr>
      <vt:lpstr>Summary</vt:lpstr>
      <vt:lpstr>Questions?</vt:lpstr>
      <vt:lpstr>TMS Assessment and Survey</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Law 114-315, Section 405(h) Alternative Election by Secretary PowerPoint Presentation</dc:title>
  <dc:subject>VCE, ECM</dc:subject>
  <dc:creator>Department of Veterans Affairs, Veterans Benefits Administration, Education Service, STAFF</dc:creator>
  <cp:keywords>chapter 33,alternative elections,authorized alternative election,public law 114-315,section 405,limited authority</cp:keywords>
  <dc:description>This lesson defines and communicates the limited scope for making an alternative election under Chapter 33 and provides direction for processing these claims.</dc:description>
  <cp:lastModifiedBy>Poole, Kathleen</cp:lastModifiedBy>
  <cp:revision>680</cp:revision>
  <cp:lastPrinted>2016-11-21T20:53:22Z</cp:lastPrinted>
  <dcterms:created xsi:type="dcterms:W3CDTF">2014-09-26T18:35:36Z</dcterms:created>
  <dcterms:modified xsi:type="dcterms:W3CDTF">2017-05-31T14:00:02Z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Language">
    <vt:lpwstr>English (U.S.)</vt:lpwstr>
  </property>
  <property fmtid="{D5CDD505-2E9C-101B-9397-08002B2CF9AE}" pid="4" name="_dlc_DocIdItemGuid">
    <vt:lpwstr>f7787c70-1376-4ff0-b228-6b5edb1df3a3</vt:lpwstr>
  </property>
  <property fmtid="{D5CDD505-2E9C-101B-9397-08002B2CF9AE}" pid="5" name="RPO">
    <vt:lpwstr>Multiple RPOs</vt:lpwstr>
  </property>
  <property fmtid="{D5CDD505-2E9C-101B-9397-08002B2CF9AE}" pid="6" name="Topic">
    <vt:lpwstr>Standardized templates</vt:lpwstr>
  </property>
  <property fmtid="{D5CDD505-2E9C-101B-9397-08002B2CF9AE}" pid="7" name="Type">
    <vt:lpwstr>Presentation</vt:lpwstr>
  </property>
</Properties>
</file>